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81" r:id="rId11"/>
    <p:sldId id="265" r:id="rId12"/>
    <p:sldId id="266" r:id="rId13"/>
    <p:sldId id="267" r:id="rId14"/>
    <p:sldId id="268" r:id="rId15"/>
    <p:sldId id="269" r:id="rId16"/>
    <p:sldId id="270" r:id="rId17"/>
    <p:sldId id="282" r:id="rId18"/>
    <p:sldId id="271" r:id="rId19"/>
    <p:sldId id="272" r:id="rId20"/>
    <p:sldId id="283" r:id="rId21"/>
    <p:sldId id="273" r:id="rId22"/>
    <p:sldId id="306" r:id="rId23"/>
    <p:sldId id="274" r:id="rId24"/>
    <p:sldId id="275" r:id="rId25"/>
    <p:sldId id="307" r:id="rId26"/>
    <p:sldId id="308" r:id="rId27"/>
    <p:sldId id="276" r:id="rId28"/>
    <p:sldId id="309" r:id="rId29"/>
    <p:sldId id="277" r:id="rId30"/>
    <p:sldId id="278" r:id="rId31"/>
    <p:sldId id="310" r:id="rId32"/>
    <p:sldId id="279" r:id="rId33"/>
    <p:sldId id="280" r:id="rId34"/>
    <p:sldId id="311" r:id="rId35"/>
    <p:sldId id="284" r:id="rId36"/>
    <p:sldId id="285" r:id="rId37"/>
    <p:sldId id="286" r:id="rId38"/>
    <p:sldId id="287" r:id="rId39"/>
    <p:sldId id="316" r:id="rId40"/>
    <p:sldId id="317" r:id="rId41"/>
    <p:sldId id="312" r:id="rId42"/>
    <p:sldId id="288" r:id="rId43"/>
    <p:sldId id="313" r:id="rId44"/>
    <p:sldId id="289" r:id="rId45"/>
    <p:sldId id="296" r:id="rId46"/>
    <p:sldId id="290" r:id="rId47"/>
    <p:sldId id="291" r:id="rId48"/>
    <p:sldId id="314" r:id="rId49"/>
    <p:sldId id="292" r:id="rId50"/>
    <p:sldId id="293" r:id="rId51"/>
    <p:sldId id="294" r:id="rId52"/>
    <p:sldId id="295" r:id="rId53"/>
    <p:sldId id="297" r:id="rId54"/>
    <p:sldId id="298" r:id="rId55"/>
    <p:sldId id="299" r:id="rId56"/>
    <p:sldId id="315" r:id="rId57"/>
    <p:sldId id="318" r:id="rId58"/>
    <p:sldId id="322" r:id="rId59"/>
    <p:sldId id="300" r:id="rId60"/>
    <p:sldId id="319" r:id="rId61"/>
    <p:sldId id="301" r:id="rId62"/>
    <p:sldId id="320" r:id="rId63"/>
    <p:sldId id="321" r:id="rId64"/>
    <p:sldId id="302" r:id="rId65"/>
    <p:sldId id="303" r:id="rId66"/>
    <p:sldId id="304" r:id="rId67"/>
    <p:sldId id="323" r:id="rId68"/>
    <p:sldId id="305"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4660"/>
  </p:normalViewPr>
  <p:slideViewPr>
    <p:cSldViewPr>
      <p:cViewPr>
        <p:scale>
          <a:sx n="66" d="100"/>
          <a:sy n="66" d="100"/>
        </p:scale>
        <p:origin x="-1452"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C657161-F970-47BE-BF71-E7F06BDF6B58}" type="datetimeFigureOut">
              <a:rPr lang="en-US" smtClean="0"/>
              <a:pPr/>
              <a:t>3/13/2011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0C5424C-907F-43B2-9838-CB9F0E719E3D}"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657161-F970-47BE-BF71-E7F06BDF6B58}" type="datetimeFigureOut">
              <a:rPr lang="en-US" smtClean="0"/>
              <a:pPr/>
              <a:t>3/13/2011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C5424C-907F-43B2-9838-CB9F0E719E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657161-F970-47BE-BF71-E7F06BDF6B58}" type="datetimeFigureOut">
              <a:rPr lang="en-US" smtClean="0"/>
              <a:pPr/>
              <a:t>3/13/2011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C5424C-907F-43B2-9838-CB9F0E719E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C657161-F970-47BE-BF71-E7F06BDF6B58}" type="datetimeFigureOut">
              <a:rPr lang="en-US" smtClean="0"/>
              <a:pPr/>
              <a:t>3/13/2011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C5424C-907F-43B2-9838-CB9F0E719E3D}"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C657161-F970-47BE-BF71-E7F06BDF6B58}" type="datetimeFigureOut">
              <a:rPr lang="en-US" smtClean="0"/>
              <a:pPr/>
              <a:t>3/13/2011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0C5424C-907F-43B2-9838-CB9F0E719E3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C657161-F970-47BE-BF71-E7F06BDF6B58}" type="datetimeFigureOut">
              <a:rPr lang="en-US" smtClean="0"/>
              <a:pPr/>
              <a:t>3/13/2011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C5424C-907F-43B2-9838-CB9F0E719E3D}"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C657161-F970-47BE-BF71-E7F06BDF6B58}" type="datetimeFigureOut">
              <a:rPr lang="en-US" smtClean="0"/>
              <a:pPr/>
              <a:t>3/13/2011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C5424C-907F-43B2-9838-CB9F0E719E3D}"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C657161-F970-47BE-BF71-E7F06BDF6B58}" type="datetimeFigureOut">
              <a:rPr lang="en-US" smtClean="0"/>
              <a:pPr/>
              <a:t>3/13/2011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C5424C-907F-43B2-9838-CB9F0E719E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657161-F970-47BE-BF71-E7F06BDF6B58}" type="datetimeFigureOut">
              <a:rPr lang="en-US" smtClean="0"/>
              <a:pPr/>
              <a:t>3/13/2011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C5424C-907F-43B2-9838-CB9F0E719E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C657161-F970-47BE-BF71-E7F06BDF6B58}" type="datetimeFigureOut">
              <a:rPr lang="en-US" smtClean="0"/>
              <a:pPr/>
              <a:t>3/13/2011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C5424C-907F-43B2-9838-CB9F0E719E3D}"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C657161-F970-47BE-BF71-E7F06BDF6B58}" type="datetimeFigureOut">
              <a:rPr lang="en-US" smtClean="0"/>
              <a:pPr/>
              <a:t>3/13/2011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0C5424C-907F-43B2-9838-CB9F0E719E3D}"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C657161-F970-47BE-BF71-E7F06BDF6B58}" type="datetimeFigureOut">
              <a:rPr lang="en-US" smtClean="0"/>
              <a:pPr/>
              <a:t>3/13/2011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0C5424C-907F-43B2-9838-CB9F0E719E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desperatepreacher.co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4495800"/>
            <a:ext cx="6400800" cy="1600200"/>
          </a:xfrm>
        </p:spPr>
        <p:txBody>
          <a:bodyPr/>
          <a:lstStyle/>
          <a:p>
            <a:r>
              <a:rPr lang="en-US" b="1" dirty="0" smtClean="0"/>
              <a:t>Grace Bible Church of Pullman</a:t>
            </a:r>
          </a:p>
          <a:p>
            <a:r>
              <a:rPr lang="en-US" sz="2400" dirty="0" smtClean="0"/>
              <a:t>Pastor-Teacher, Ron McMurray</a:t>
            </a:r>
            <a:endParaRPr lang="en-US" sz="2400" dirty="0"/>
          </a:p>
        </p:txBody>
      </p:sp>
      <p:sp>
        <p:nvSpPr>
          <p:cNvPr id="2" name="Title 1"/>
          <p:cNvSpPr>
            <a:spLocks noGrp="1"/>
          </p:cNvSpPr>
          <p:nvPr>
            <p:ph type="ctrTitle"/>
          </p:nvPr>
        </p:nvSpPr>
        <p:spPr/>
        <p:txBody>
          <a:bodyPr/>
          <a:lstStyle/>
          <a:p>
            <a:r>
              <a:rPr lang="en-US" dirty="0" smtClean="0"/>
              <a:t>1 Thessalonians 5</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915400" cy="6553200"/>
          </a:xfrm>
        </p:spPr>
        <p:txBody>
          <a:bodyPr>
            <a:normAutofit/>
          </a:bodyPr>
          <a:lstStyle/>
          <a:p>
            <a:pPr hangingPunct="0">
              <a:buNone/>
            </a:pPr>
            <a:r>
              <a:rPr lang="en-US" b="1" dirty="0" smtClean="0">
                <a:solidFill>
                  <a:srgbClr val="0070C0"/>
                </a:solidFill>
              </a:rPr>
              <a:t>1 Thessalonians 5:1-5</a:t>
            </a:r>
            <a:r>
              <a:rPr lang="en-US" dirty="0" smtClean="0"/>
              <a:t>, operation light is confined to the Church Age, not the Tribulation. </a:t>
            </a:r>
          </a:p>
          <a:p>
            <a:pPr hangingPunct="0"/>
            <a:r>
              <a:rPr lang="en-US" b="1" dirty="0" smtClean="0">
                <a:solidFill>
                  <a:srgbClr val="0070C0"/>
                </a:solidFill>
              </a:rPr>
              <a:t>5:1 — “But” </a:t>
            </a:r>
            <a:r>
              <a:rPr lang="en-US" dirty="0" smtClean="0"/>
              <a:t>is the conjunction of contrast. This is a contrast with the previous chapter where we have seen that when we lose a loved one we sorrow not as others who have no hope. Why? Because we know that they enter into the presence of the Lord. </a:t>
            </a:r>
          </a:p>
          <a:p>
            <a:endParaRPr lang="en-US" dirty="0" smtClean="0"/>
          </a:p>
          <a:p>
            <a:r>
              <a:rPr lang="en-US" b="1" dirty="0" smtClean="0">
                <a:solidFill>
                  <a:srgbClr val="0070C0"/>
                </a:solidFill>
              </a:rPr>
              <a:t>“of the times and seasons” </a:t>
            </a:r>
            <a:r>
              <a:rPr lang="en-US" dirty="0" smtClean="0"/>
              <a:t>— the word “of” is the preposition meaning “concerning.” We have two Greek words here: KAIROI “times” and CHRONOI “seasons”. </a:t>
            </a:r>
          </a:p>
          <a:p>
            <a:r>
              <a:rPr lang="en-US" dirty="0" smtClean="0"/>
              <a:t>CHRONOI  means an extended period of time, a period of time which covers several dispensations. There came a time when Gentiles began to dominate Jerusalem, the fall of Jerusalem under Nebuchadnezzar, and that was in the dispensation of Israel.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915400" cy="6629400"/>
          </a:xfrm>
        </p:spPr>
        <p:txBody>
          <a:bodyPr>
            <a:normAutofit lnSpcReduction="10000"/>
          </a:bodyPr>
          <a:lstStyle/>
          <a:p>
            <a:r>
              <a:rPr lang="en-US" dirty="0" smtClean="0"/>
              <a:t>That time of Jerusalem being dominated by the Gentiles continues in the Church Age and will continue in the Tribulation, and will terminate with the second advent of the Lord Jesus Christ. </a:t>
            </a:r>
          </a:p>
          <a:p>
            <a:endParaRPr lang="en-US" dirty="0" smtClean="0"/>
          </a:p>
          <a:p>
            <a:r>
              <a:rPr lang="en-US" dirty="0" smtClean="0"/>
              <a:t>CHRONOI  here means a period of time which overlaps any one dispensation and refers to the times of the Gentiles ( Luke 21:24 ) or that period of history when the Gentiles dominate Jerusalem, starting with the fall of Jerusalem under Nebuchadnezzar, going through the entire remainder of the Age of Israel, the Church Age, and through the Tribulation, and will terminate at the second advent. </a:t>
            </a:r>
          </a:p>
          <a:p>
            <a:endParaRPr lang="en-US" dirty="0" smtClean="0"/>
          </a:p>
          <a:p>
            <a:r>
              <a:rPr lang="en-US" dirty="0" smtClean="0"/>
              <a:t>KAIROI refers to a specific period of time, the Church Age. We should understand that there are times and seasons.  We should understand Israel, the Tribulation and the second advent, and other factors in other periods of time, because this helps us to understand certain unique features of the Church Age in which we live.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763000" cy="6324600"/>
          </a:xfrm>
        </p:spPr>
        <p:txBody>
          <a:bodyPr>
            <a:normAutofit fontScale="92500" lnSpcReduction="20000"/>
          </a:bodyPr>
          <a:lstStyle/>
          <a:p>
            <a:pPr hangingPunct="0"/>
            <a:r>
              <a:rPr lang="en-US" b="1" dirty="0" smtClean="0">
                <a:solidFill>
                  <a:srgbClr val="0070C0"/>
                </a:solidFill>
              </a:rPr>
              <a:t>“brethren” </a:t>
            </a:r>
            <a:r>
              <a:rPr lang="en-US" dirty="0" smtClean="0"/>
              <a:t>— this is information for believers in the Lord Jesus Christ</a:t>
            </a:r>
            <a:r>
              <a:rPr lang="en-US" b="1" dirty="0" smtClean="0">
                <a:solidFill>
                  <a:srgbClr val="0070C0"/>
                </a:solidFill>
              </a:rPr>
              <a:t>; “ye have no need that I write unto you” </a:t>
            </a:r>
            <a:r>
              <a:rPr lang="en-US" dirty="0" smtClean="0"/>
              <a:t>— in other words, they already understand these distinctions and therefore he will move on immediately. </a:t>
            </a:r>
          </a:p>
          <a:p>
            <a:pPr hangingPunct="0"/>
            <a:r>
              <a:rPr lang="en-US" dirty="0" smtClean="0"/>
              <a:t>The first things that is necessary in operation light is historical orientation — an understanding of dispensations.</a:t>
            </a:r>
          </a:p>
          <a:p>
            <a:pPr hangingPunct="0"/>
            <a:r>
              <a:rPr lang="en-US" dirty="0" smtClean="0"/>
              <a:t> If you understand, at least to some extent, the various dispensations and periods of time, and as a result understand the divine institutions, the difference between Israel and the Church, the responsibility of the believer in this day, then you are </a:t>
            </a:r>
            <a:r>
              <a:rPr lang="en-US" u="sng" dirty="0" smtClean="0"/>
              <a:t>moving right along and are able to orient and become productive as a believer. </a:t>
            </a:r>
          </a:p>
          <a:p>
            <a:pPr hangingPunct="0"/>
            <a:endParaRPr lang="en-US" dirty="0" smtClean="0"/>
          </a:p>
          <a:p>
            <a:pPr hangingPunct="0"/>
            <a:r>
              <a:rPr lang="en-US" b="1" dirty="0" smtClean="0">
                <a:solidFill>
                  <a:srgbClr val="0070C0"/>
                </a:solidFill>
              </a:rPr>
              <a:t>5:2 — “For yourselves know.”  </a:t>
            </a:r>
            <a:r>
              <a:rPr lang="en-US" dirty="0" smtClean="0"/>
              <a:t>The word “know” is perfect tense, it means they have learned this in the past and is something they still retain in their frontal lobes where they can apply it. This means to have doctrine in the soul. </a:t>
            </a:r>
          </a:p>
          <a:p>
            <a:pPr hangingPunct="0"/>
            <a:r>
              <a:rPr lang="en-US" b="1" dirty="0" smtClean="0">
                <a:solidFill>
                  <a:srgbClr val="0070C0"/>
                </a:solidFill>
              </a:rPr>
              <a:t>“perfectly” </a:t>
            </a:r>
            <a:r>
              <a:rPr lang="en-US" dirty="0" smtClean="0"/>
              <a:t>— this is not perfectly at all but accurately. They have accurate knowledge of God’s Word, they have an accurate understanding of doctrine.</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686800" cy="6324600"/>
          </a:xfrm>
        </p:spPr>
        <p:txBody>
          <a:bodyPr>
            <a:normAutofit fontScale="92500" lnSpcReduction="20000"/>
          </a:bodyPr>
          <a:lstStyle/>
          <a:p>
            <a:pPr hangingPunct="0"/>
            <a:r>
              <a:rPr lang="en-US" b="1" dirty="0" smtClean="0">
                <a:solidFill>
                  <a:srgbClr val="0070C0"/>
                </a:solidFill>
              </a:rPr>
              <a:t>“that the day of the Lord so cometh as a thief in the night” </a:t>
            </a:r>
            <a:r>
              <a:rPr lang="en-US" dirty="0" smtClean="0"/>
              <a:t>— the day of the Lord constitutes a great problem for the Thessalonian believers. </a:t>
            </a:r>
          </a:p>
          <a:p>
            <a:pPr hangingPunct="0"/>
            <a:r>
              <a:rPr lang="en-US" dirty="0" smtClean="0"/>
              <a:t>They had thought that in the Church Age the day of the Lord had already begun. </a:t>
            </a:r>
          </a:p>
          <a:p>
            <a:pPr hangingPunct="0"/>
            <a:r>
              <a:rPr lang="en-US" dirty="0" smtClean="0"/>
              <a:t>The day of the Lord is a reference to the </a:t>
            </a:r>
            <a:r>
              <a:rPr lang="en-US" b="1" u="sng" dirty="0" smtClean="0"/>
              <a:t>Tribulation</a:t>
            </a:r>
            <a:r>
              <a:rPr lang="en-US" dirty="0" smtClean="0"/>
              <a:t>, the second advent, and the Millennial reign of Christ. </a:t>
            </a:r>
          </a:p>
          <a:p>
            <a:pPr hangingPunct="0"/>
            <a:r>
              <a:rPr lang="en-US" dirty="0" smtClean="0"/>
              <a:t>The day of the Lord does not begin </a:t>
            </a:r>
            <a:r>
              <a:rPr lang="en-US" u="sng" dirty="0" smtClean="0"/>
              <a:t>until the Church is removed</a:t>
            </a:r>
            <a:r>
              <a:rPr lang="en-US" dirty="0" smtClean="0"/>
              <a:t>. This is sometimes called in scripture the day of Christ. </a:t>
            </a:r>
          </a:p>
          <a:p>
            <a:pPr hangingPunct="0"/>
            <a:endParaRPr lang="en-US" dirty="0" smtClean="0"/>
          </a:p>
          <a:p>
            <a:pPr hangingPunct="0"/>
            <a:r>
              <a:rPr lang="en-US" dirty="0" smtClean="0"/>
              <a:t>These Thessalonians back in the first century were confused because someone had told them the Tribulation was already here. They were all upset because they thought now they were in the Tribulation.</a:t>
            </a:r>
          </a:p>
          <a:p>
            <a:pPr hangingPunct="0"/>
            <a:endParaRPr lang="en-US" dirty="0" smtClean="0"/>
          </a:p>
          <a:p>
            <a:pPr hangingPunct="0"/>
            <a:r>
              <a:rPr lang="en-US" dirty="0" smtClean="0"/>
              <a:t> But they should understand that “the day of the Lord cometh as a thief in the night.” In the first century the idea of a thief coming in the night was to take by surprise. The Rapture of the Church will be very sudden, they will be taken out very suddenly and the very moment that the Church is removed the day of the Lord begins. </a:t>
            </a:r>
          </a:p>
          <a:p>
            <a:pPr hangingPunct="0"/>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324600"/>
          </a:xfrm>
        </p:spPr>
        <p:txBody>
          <a:bodyPr>
            <a:normAutofit fontScale="92500" lnSpcReduction="20000"/>
          </a:bodyPr>
          <a:lstStyle/>
          <a:p>
            <a:r>
              <a:rPr lang="en-US" dirty="0" smtClean="0"/>
              <a:t>Just before the day of the Lord comes, just before this most awful time on the earth, just before the Tribulation, there will be a great apostasy throughout the earth. Ecumenical religion will be in gear and there will be a great deal of </a:t>
            </a:r>
            <a:r>
              <a:rPr lang="en-US" u="sng" dirty="0" smtClean="0"/>
              <a:t>talk about peace and safety. </a:t>
            </a:r>
          </a:p>
          <a:p>
            <a:pPr hangingPunct="0"/>
            <a:endParaRPr lang="en-US" dirty="0" smtClean="0"/>
          </a:p>
          <a:p>
            <a:pPr hangingPunct="0"/>
            <a:r>
              <a:rPr lang="en-US" b="1" dirty="0" smtClean="0">
                <a:solidFill>
                  <a:srgbClr val="0070C0"/>
                </a:solidFill>
              </a:rPr>
              <a:t>5:3 — “For when they shall say. Peace and safety; then cometh sudden destruction.” </a:t>
            </a:r>
            <a:r>
              <a:rPr lang="en-US" dirty="0" smtClean="0"/>
              <a:t>Who is going to say Peace and safety”?  Any form of internationalism. Just when they say that the Church will be taken out of the way and the Tribulation will come, and the Tribulation is a period of sudden destruction. </a:t>
            </a:r>
          </a:p>
          <a:p>
            <a:pPr hangingPunct="0"/>
            <a:r>
              <a:rPr lang="en-US" dirty="0" smtClean="0"/>
              <a:t>People who say peace and safety — clergy, religious organizations, political organizations which think they can establish world peace — have ignored a great principle in the Word of God.</a:t>
            </a:r>
          </a:p>
          <a:p>
            <a:pPr hangingPunct="0"/>
            <a:endParaRPr lang="en-US" dirty="0" smtClean="0"/>
          </a:p>
          <a:p>
            <a:pPr hangingPunct="0"/>
            <a:r>
              <a:rPr lang="en-US" dirty="0" smtClean="0"/>
              <a:t>First of all, the doctrine of the old sin nature. Every man has an old sin nature and it takes force to keep him in line. He cannot be kept in line with platitudes otherwise we could simply throw out all law and throw in a few brotherhood platitudes, and everyone would get along fine. But it doesn’t work that way. “Safety” means human security apart from the cross. </a:t>
            </a:r>
          </a:p>
          <a:p>
            <a:pPr hangingPunct="0"/>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477000"/>
          </a:xfrm>
        </p:spPr>
        <p:txBody>
          <a:bodyPr>
            <a:normAutofit/>
          </a:bodyPr>
          <a:lstStyle/>
          <a:p>
            <a:pPr hangingPunct="0"/>
            <a:r>
              <a:rPr lang="en-US" b="1" dirty="0" smtClean="0">
                <a:solidFill>
                  <a:srgbClr val="0070C0"/>
                </a:solidFill>
              </a:rPr>
              <a:t>5:4— “But ye, brethren.” </a:t>
            </a:r>
            <a:r>
              <a:rPr lang="en-US" dirty="0" smtClean="0"/>
              <a:t>Again we have the contrast </a:t>
            </a:r>
            <a:r>
              <a:rPr lang="en-US" b="1" dirty="0" smtClean="0">
                <a:solidFill>
                  <a:srgbClr val="0070C0"/>
                </a:solidFill>
              </a:rPr>
              <a:t>— “are not in darkness” </a:t>
            </a:r>
            <a:r>
              <a:rPr lang="en-US" dirty="0" smtClean="0"/>
              <a:t>— you are not deceived by this type of talk. The darkness in one sense characterizes the Tribulation and Paul is saying once again, You Thessalonian believers are not in the Tribulation, you are not in darkness, you are in the Church Age. </a:t>
            </a:r>
          </a:p>
          <a:p>
            <a:pPr hangingPunct="0"/>
            <a:endParaRPr lang="en-US" b="1" dirty="0" smtClean="0">
              <a:solidFill>
                <a:srgbClr val="0070C0"/>
              </a:solidFill>
            </a:endParaRPr>
          </a:p>
          <a:p>
            <a:pPr hangingPunct="0"/>
            <a:r>
              <a:rPr lang="en-US" b="1" dirty="0" smtClean="0">
                <a:solidFill>
                  <a:srgbClr val="0070C0"/>
                </a:solidFill>
              </a:rPr>
              <a:t>“that the day should overtake you as a thief” </a:t>
            </a:r>
            <a:r>
              <a:rPr lang="en-US" dirty="0" smtClean="0"/>
              <a:t>— you will not be overtaken by this day, you cannot be overtaken by this day because you are removed from the world. </a:t>
            </a:r>
          </a:p>
          <a:p>
            <a:pPr hangingPunct="0"/>
            <a:endParaRPr lang="en-US" dirty="0" smtClean="0"/>
          </a:p>
          <a:p>
            <a:pPr hangingPunct="0"/>
            <a:r>
              <a:rPr lang="en-US" dirty="0" smtClean="0"/>
              <a:t>When the Rapture of the Church takes place then this sudden destruction will come, and this sudden destruction therefore cannot come at the present time simply because the Church is still here with the restraining ministry of the Holy Spirit.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686800" cy="6248400"/>
          </a:xfrm>
        </p:spPr>
        <p:txBody>
          <a:bodyPr>
            <a:normAutofit lnSpcReduction="10000"/>
          </a:bodyPr>
          <a:lstStyle/>
          <a:p>
            <a:pPr hangingPunct="0"/>
            <a:r>
              <a:rPr lang="en-US" b="1" dirty="0" smtClean="0">
                <a:solidFill>
                  <a:srgbClr val="0070C0"/>
                </a:solidFill>
              </a:rPr>
              <a:t>5:5 </a:t>
            </a:r>
            <a:r>
              <a:rPr lang="en-US" dirty="0" smtClean="0"/>
              <a:t>— the very important orientation point which reminds us of the fact that operation light is God’s plan for the Church Age. — </a:t>
            </a:r>
            <a:r>
              <a:rPr lang="en-US" b="1" dirty="0" smtClean="0">
                <a:solidFill>
                  <a:srgbClr val="0070C0"/>
                </a:solidFill>
              </a:rPr>
              <a:t>“You all are.” </a:t>
            </a:r>
          </a:p>
          <a:p>
            <a:pPr hangingPunct="0">
              <a:buNone/>
            </a:pPr>
            <a:endParaRPr lang="en-US" b="1" dirty="0" smtClean="0">
              <a:solidFill>
                <a:srgbClr val="0070C0"/>
              </a:solidFill>
            </a:endParaRPr>
          </a:p>
          <a:p>
            <a:pPr hangingPunct="0"/>
            <a:r>
              <a:rPr lang="en-US" b="1" dirty="0" smtClean="0">
                <a:solidFill>
                  <a:srgbClr val="0070C0"/>
                </a:solidFill>
              </a:rPr>
              <a:t>“the children of light” </a:t>
            </a:r>
            <a:r>
              <a:rPr lang="en-US" dirty="0" smtClean="0"/>
              <a:t>— this means that regardless of who you are, what you have done, how you have failed, or even how you have succeeded, as long as you live on this earth you are the personal representative of the Lord Jesus Christ. </a:t>
            </a:r>
          </a:p>
          <a:p>
            <a:pPr hangingPunct="0"/>
            <a:endParaRPr lang="en-US" dirty="0" smtClean="0"/>
          </a:p>
          <a:p>
            <a:pPr hangingPunct="0"/>
            <a:r>
              <a:rPr lang="en-US" dirty="0" smtClean="0"/>
              <a:t>As His personal representative you are here for the purpose of glorifying Him through the witness of your life, through the witness of your lips, through the execution of phase two and/or the supernatural Christian way of life</a:t>
            </a:r>
            <a:r>
              <a:rPr lang="en-US" b="1" dirty="0" smtClean="0">
                <a:solidFill>
                  <a:srgbClr val="0070C0"/>
                </a:solidFill>
              </a:rPr>
              <a:t>; “and the children of the day” </a:t>
            </a:r>
            <a:r>
              <a:rPr lang="en-US" dirty="0" smtClean="0"/>
              <a:t>— a reference to the day of the Lord Jesus Christ which is the Church Age. </a:t>
            </a:r>
          </a:p>
          <a:p>
            <a:pPr hangingPunct="0"/>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lstStyle/>
          <a:p>
            <a:pPr hangingPunct="0"/>
            <a:r>
              <a:rPr lang="en-US" b="1" dirty="0" smtClean="0">
                <a:solidFill>
                  <a:srgbClr val="0070C0"/>
                </a:solidFill>
              </a:rPr>
              <a:t>“we are not of the night, nor of darkness” </a:t>
            </a:r>
            <a:r>
              <a:rPr lang="en-US" dirty="0" smtClean="0"/>
              <a:t>— we are not in the Tribulation, we are in the Church Age. We are here to represent the Lord Jesus Christ and as long as we live it is our privilege and our joy to represent Him. </a:t>
            </a:r>
          </a:p>
          <a:p>
            <a:pPr hangingPunct="0"/>
            <a:endParaRPr lang="en-US" dirty="0" smtClean="0"/>
          </a:p>
          <a:p>
            <a:pPr hangingPunct="0"/>
            <a:r>
              <a:rPr lang="en-US" dirty="0" smtClean="0"/>
              <a:t>Every believer is the representative of the Lord Jesus Christ and as such we are responsible to function under those things which He has provided. He has provided everything we need in order to glorify Him in time</a:t>
            </a:r>
          </a:p>
          <a:p>
            <a:pPr hangingPunct="0"/>
            <a:r>
              <a:rPr lang="en-US" b="1" dirty="0" smtClean="0">
                <a:solidFill>
                  <a:srgbClr val="0070C0"/>
                </a:solidFill>
              </a:rPr>
              <a:t>5:6-8 Service</a:t>
            </a:r>
          </a:p>
          <a:p>
            <a:pPr hangingPunct="0"/>
            <a:r>
              <a:rPr lang="en-US" b="1" dirty="0" smtClean="0">
                <a:solidFill>
                  <a:srgbClr val="0070C0"/>
                </a:solidFill>
              </a:rPr>
              <a:t>5:6</a:t>
            </a:r>
            <a:r>
              <a:rPr lang="en-US" dirty="0" smtClean="0"/>
              <a:t> </a:t>
            </a:r>
            <a:r>
              <a:rPr lang="en-US" b="1" dirty="0" smtClean="0">
                <a:solidFill>
                  <a:srgbClr val="0070C0"/>
                </a:solidFill>
              </a:rPr>
              <a:t>—“Therefore let us not sleep” </a:t>
            </a:r>
            <a:r>
              <a:rPr lang="en-US" dirty="0" smtClean="0"/>
              <a:t>—PASubj - this is an analogy to believers being ignorant of God’s Word.  Sleep is used in the sense of lacking awareness of what is going on around one, therefore in this case lack of awareness of what the Bible teaches</a:t>
            </a:r>
            <a:r>
              <a:rPr lang="en-US" b="1" dirty="0" smtClean="0">
                <a:solidFill>
                  <a:srgbClr val="0070C0"/>
                </a:solidFill>
              </a:rPr>
              <a:t>. “Let us not sleep” </a:t>
            </a:r>
            <a:r>
              <a:rPr lang="en-US" dirty="0" smtClean="0"/>
              <a:t>is present tense.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normAutofit fontScale="92500" lnSpcReduction="10000"/>
          </a:bodyPr>
          <a:lstStyle/>
          <a:p>
            <a:pPr hangingPunct="0"/>
            <a:endParaRPr lang="en-US" dirty="0" smtClean="0"/>
          </a:p>
          <a:p>
            <a:pPr hangingPunct="0"/>
            <a:r>
              <a:rPr lang="en-US" dirty="0" smtClean="0"/>
              <a:t>When you have a negative plus a present tense it means keep this thing from ever coming to pass. The active voice: you, don’t sleep. This is a real danger to all who are in phase two. The reference to sleep here is a reference to ignorance of God’s Word, and this is the type of sleep we can do without. </a:t>
            </a:r>
          </a:p>
          <a:p>
            <a:pPr hangingPunct="0">
              <a:buNone/>
            </a:pPr>
            <a:endParaRPr lang="en-US" dirty="0" smtClean="0"/>
          </a:p>
          <a:p>
            <a:pPr hangingPunct="0"/>
            <a:r>
              <a:rPr lang="en-US" b="1" dirty="0" smtClean="0">
                <a:solidFill>
                  <a:srgbClr val="0070C0"/>
                </a:solidFill>
              </a:rPr>
              <a:t>“as do others” </a:t>
            </a:r>
            <a:r>
              <a:rPr lang="en-US" dirty="0" smtClean="0"/>
              <a:t>— means </a:t>
            </a:r>
            <a:r>
              <a:rPr lang="en-US" b="1" dirty="0" smtClean="0">
                <a:solidFill>
                  <a:srgbClr val="0070C0"/>
                </a:solidFill>
              </a:rPr>
              <a:t>“as the rest.” </a:t>
            </a:r>
            <a:r>
              <a:rPr lang="en-US" dirty="0" smtClean="0"/>
              <a:t>In this case the rest refers to, of course, the many people in the Thessalonian area who are ignorant of God’s Word. </a:t>
            </a:r>
          </a:p>
          <a:p>
            <a:pPr hangingPunct="0">
              <a:buNone/>
            </a:pPr>
            <a:endParaRPr lang="en-US" dirty="0" smtClean="0"/>
          </a:p>
          <a:p>
            <a:pPr hangingPunct="0"/>
            <a:r>
              <a:rPr lang="en-US" b="1" dirty="0" smtClean="0">
                <a:solidFill>
                  <a:srgbClr val="0070C0"/>
                </a:solidFill>
              </a:rPr>
              <a:t> “let us watch and be sober.”  </a:t>
            </a:r>
            <a:r>
              <a:rPr lang="en-US" dirty="0" smtClean="0"/>
              <a:t> a present active subjunctive of “watch”  means to stay alert. If sleeping is ignorance of doctrine alertness is understanding doctrine and applying it to experience. </a:t>
            </a:r>
          </a:p>
          <a:p>
            <a:pPr hangingPunct="0"/>
            <a:endParaRPr lang="en-US" dirty="0" smtClean="0"/>
          </a:p>
          <a:p>
            <a:pPr hangingPunct="0"/>
            <a:r>
              <a:rPr lang="en-US" dirty="0" smtClean="0"/>
              <a:t>So first of all, if we are going to be effective in operation light we must have an understanding of doctrine which makes us alert, makes us aware of what is going on around us. Alertness is a byproduct of Christianity.</a:t>
            </a:r>
          </a:p>
          <a:p>
            <a:pPr hangingPunct="0"/>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normAutofit lnSpcReduction="10000"/>
          </a:bodyPr>
          <a:lstStyle/>
          <a:p>
            <a:r>
              <a:rPr lang="en-US" b="1" dirty="0" smtClean="0">
                <a:solidFill>
                  <a:srgbClr val="0070C0"/>
                </a:solidFill>
              </a:rPr>
              <a:t> “be sober.”  </a:t>
            </a:r>
            <a:r>
              <a:rPr lang="en-US" dirty="0" smtClean="0"/>
              <a:t>means</a:t>
            </a:r>
            <a:r>
              <a:rPr lang="en-US" b="1" dirty="0" smtClean="0">
                <a:solidFill>
                  <a:srgbClr val="0070C0"/>
                </a:solidFill>
              </a:rPr>
              <a:t> </a:t>
            </a:r>
            <a:r>
              <a:rPr lang="en-US" dirty="0" smtClean="0"/>
              <a:t>stability of mind (outside) </a:t>
            </a:r>
            <a:r>
              <a:rPr lang="en-US" b="1" dirty="0" smtClean="0">
                <a:solidFill>
                  <a:srgbClr val="0070C0"/>
                </a:solidFill>
              </a:rPr>
              <a:t>“be stabilized in the frontal lobe”  </a:t>
            </a:r>
            <a:r>
              <a:rPr lang="en-US" dirty="0" smtClean="0"/>
              <a:t>we must have doctrine for stability. Both of these verbs are very interesting in that they are related. Be sober has to do with what you think; be alert has to do with application of what you know to your experience. One is on the inside; one is on the outside.</a:t>
            </a:r>
          </a:p>
          <a:p>
            <a:endParaRPr lang="en-US" dirty="0" smtClean="0"/>
          </a:p>
          <a:p>
            <a:pPr hangingPunct="0"/>
            <a:r>
              <a:rPr lang="en-US" b="1" dirty="0" smtClean="0">
                <a:solidFill>
                  <a:srgbClr val="0070C0"/>
                </a:solidFill>
              </a:rPr>
              <a:t>5:7 — “For they that sleep, sleep in the night” </a:t>
            </a:r>
            <a:r>
              <a:rPr lang="en-US" dirty="0" smtClean="0"/>
              <a:t>— the night time here is anticipating something in the second epistle of Thessalonians. </a:t>
            </a:r>
          </a:p>
          <a:p>
            <a:pPr hangingPunct="0">
              <a:buNone/>
            </a:pPr>
            <a:r>
              <a:rPr lang="en-US" dirty="0" smtClean="0"/>
              <a:t>         - First of all it is a reference to the Tribulation in contrast to the Church Age which is operation light. </a:t>
            </a:r>
          </a:p>
          <a:p>
            <a:pPr hangingPunct="0">
              <a:buNone/>
            </a:pPr>
            <a:r>
              <a:rPr lang="en-US" dirty="0" smtClean="0"/>
              <a:t>          - Light and darkness are used several ways in the Thessalonians epistles.</a:t>
            </a:r>
          </a:p>
          <a:p>
            <a:pPr hangingPunct="0">
              <a:buNone/>
            </a:pPr>
            <a:r>
              <a:rPr lang="en-US" dirty="0" smtClean="0"/>
              <a:t>              First of all the Church Age is operation light. It is going to be followed by darkness. The Tribulation is a period of darkness on the earth. We are living in the daylight, not in the Tribulation.</a:t>
            </a:r>
          </a:p>
          <a:p>
            <a:pPr hangingPunct="0">
              <a:buNone/>
            </a:pP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324600"/>
          </a:xfrm>
        </p:spPr>
        <p:txBody>
          <a:bodyPr>
            <a:normAutofit fontScale="92500"/>
          </a:bodyPr>
          <a:lstStyle/>
          <a:p>
            <a:pPr hangingPunct="0"/>
            <a:r>
              <a:rPr lang="en-US" dirty="0" smtClean="0"/>
              <a:t>To become oriented to the subject of operation light we first must have some concept of dispensational teaching. </a:t>
            </a:r>
          </a:p>
          <a:p>
            <a:pPr hangingPunct="0"/>
            <a:endParaRPr lang="en-US" dirty="0" smtClean="0"/>
          </a:p>
          <a:p>
            <a:pPr hangingPunct="0"/>
            <a:r>
              <a:rPr lang="en-US" dirty="0" smtClean="0"/>
              <a:t>A dispensation is a period of time, a category of human history expressed in terms of divine revelation. It is the divine interpretation of history. </a:t>
            </a:r>
          </a:p>
          <a:p>
            <a:pPr hangingPunct="0"/>
            <a:endParaRPr lang="en-US" dirty="0" smtClean="0"/>
          </a:p>
          <a:p>
            <a:pPr hangingPunct="0"/>
            <a:r>
              <a:rPr lang="en-US" dirty="0" smtClean="0"/>
              <a:t>The basic period of human history is the Age of Israel which occupies a great deal of attention in the Old Testament. In fact, most of Old Testament revelation deals with this segment of history.</a:t>
            </a:r>
          </a:p>
          <a:p>
            <a:pPr hangingPunct="0"/>
            <a:endParaRPr lang="en-US" dirty="0" smtClean="0"/>
          </a:p>
          <a:p>
            <a:pPr hangingPunct="0"/>
            <a:r>
              <a:rPr lang="en-US" dirty="0" smtClean="0"/>
              <a:t> In the Age of Israel we have three unfinished beginnings;</a:t>
            </a:r>
          </a:p>
          <a:p>
            <a:pPr hangingPunct="0">
              <a:buNone/>
            </a:pPr>
            <a:r>
              <a:rPr lang="en-US" dirty="0" smtClean="0"/>
              <a:t>       1. </a:t>
            </a:r>
            <a:r>
              <a:rPr lang="en-US" b="1" dirty="0" smtClean="0"/>
              <a:t>Grace</a:t>
            </a:r>
            <a:r>
              <a:rPr lang="en-US" dirty="0" smtClean="0"/>
              <a:t>. The Age of Israel began with Abraham and concludes with the death, burial, resurrection and ascension of the Lord Jesus Christ — from Abraham to Pentecost. During this period God started out by dealing with Israel, the special nation called out for a purpose, in grace.</a:t>
            </a:r>
          </a:p>
          <a:p>
            <a:pPr hangingPunct="0">
              <a:buNone/>
            </a:pP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457200"/>
            <a:ext cx="8763000" cy="6172200"/>
          </a:xfrm>
        </p:spPr>
        <p:txBody>
          <a:bodyPr>
            <a:normAutofit fontScale="92500" lnSpcReduction="10000"/>
          </a:bodyPr>
          <a:lstStyle/>
          <a:p>
            <a:pPr hangingPunct="0"/>
            <a:r>
              <a:rPr lang="en-US" dirty="0" smtClean="0"/>
              <a:t> This is one thing that Paul emphasizes in both I and II Thessalonians, that the Church does not go through the Tribulation.  </a:t>
            </a:r>
          </a:p>
          <a:p>
            <a:pPr hangingPunct="0"/>
            <a:endParaRPr lang="en-US" dirty="0" smtClean="0"/>
          </a:p>
          <a:p>
            <a:pPr hangingPunct="0"/>
            <a:r>
              <a:rPr lang="en-US" dirty="0" smtClean="0"/>
              <a:t>We are not living in darkness we are living in the light, and therefore the darkness is the time to sleep. </a:t>
            </a:r>
          </a:p>
          <a:p>
            <a:pPr hangingPunct="0"/>
            <a:endParaRPr lang="en-US" dirty="0" smtClean="0"/>
          </a:p>
          <a:p>
            <a:pPr hangingPunct="0"/>
            <a:r>
              <a:rPr lang="en-US" dirty="0" smtClean="0"/>
              <a:t>The Tribulation is possibly a time to be in a state of apathy, but not now.   We should be alert, we should know what is going on around us. </a:t>
            </a:r>
          </a:p>
          <a:p>
            <a:pPr hangingPunct="0"/>
            <a:endParaRPr lang="en-US" b="1" dirty="0" smtClean="0">
              <a:solidFill>
                <a:srgbClr val="0070C0"/>
              </a:solidFill>
            </a:endParaRPr>
          </a:p>
          <a:p>
            <a:pPr hangingPunct="0"/>
            <a:r>
              <a:rPr lang="en-US" b="1" dirty="0" smtClean="0">
                <a:solidFill>
                  <a:srgbClr val="0070C0"/>
                </a:solidFill>
              </a:rPr>
              <a:t>“they that are drunken are drunken in the night” </a:t>
            </a:r>
            <a:r>
              <a:rPr lang="en-US" dirty="0" smtClean="0"/>
              <a:t>— the point is, we are not in the night. Operation darkness is reserved for the Tribulation. There is another concept here too. There is the darkness of ignorance. Today many are wandering around in their ignorance. </a:t>
            </a:r>
          </a:p>
          <a:p>
            <a:pPr hangingPunct="0"/>
            <a:endParaRPr lang="en-US" dirty="0" smtClean="0"/>
          </a:p>
          <a:p>
            <a:pPr hangingPunct="0">
              <a:buNone/>
            </a:pPr>
            <a:r>
              <a:rPr lang="en-US" dirty="0" smtClean="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normAutofit/>
          </a:bodyPr>
          <a:lstStyle/>
          <a:p>
            <a:r>
              <a:rPr lang="en-US" b="1" dirty="0" smtClean="0">
                <a:solidFill>
                  <a:srgbClr val="0070C0"/>
                </a:solidFill>
              </a:rPr>
              <a:t>5:8 — “But let us, who are of the day” </a:t>
            </a:r>
            <a:r>
              <a:rPr lang="en-US" dirty="0" smtClean="0"/>
              <a:t>— to be of the day means the Church does not go through the Tribulation.  HEMERAS means “day”  plus PAPtc  ONTES  “being of the day”- church age light system.</a:t>
            </a:r>
          </a:p>
          <a:p>
            <a:endParaRPr lang="en-US" dirty="0" smtClean="0"/>
          </a:p>
          <a:p>
            <a:r>
              <a:rPr lang="en-US" dirty="0" smtClean="0"/>
              <a:t>We </a:t>
            </a:r>
            <a:r>
              <a:rPr lang="en-US" b="1" dirty="0" smtClean="0">
                <a:solidFill>
                  <a:srgbClr val="0070C0"/>
                </a:solidFill>
              </a:rPr>
              <a:t>“who are of the day</a:t>
            </a:r>
            <a:r>
              <a:rPr lang="en-US" dirty="0" smtClean="0"/>
              <a:t>” belongs to this dispensation and no believer of the present time will ever have any part in the Tribulation, except to get out of the way and let it come and come back when it is all over. </a:t>
            </a:r>
          </a:p>
          <a:p>
            <a:r>
              <a:rPr lang="en-US" dirty="0" smtClean="0"/>
              <a:t>Then there is a second concept here and that is the fact that no Christian should be in status quo ignorance. </a:t>
            </a:r>
          </a:p>
          <a:p>
            <a:endParaRPr lang="en-US" b="1" dirty="0" smtClean="0">
              <a:solidFill>
                <a:srgbClr val="0070C0"/>
              </a:solidFill>
            </a:endParaRPr>
          </a:p>
          <a:p>
            <a:r>
              <a:rPr lang="en-US" b="1" dirty="0" smtClean="0">
                <a:solidFill>
                  <a:srgbClr val="0070C0"/>
                </a:solidFill>
              </a:rPr>
              <a:t>“be sober” </a:t>
            </a:r>
            <a:r>
              <a:rPr lang="en-US" dirty="0" smtClean="0"/>
              <a:t>—PASubj –NEPHO  again, the verb connotes inner mental stability, means keep on being sober, or make it a habit to be mentally stabilized.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lstStyle/>
          <a:p>
            <a:r>
              <a:rPr lang="en-US" dirty="0" smtClean="0"/>
              <a:t>NEPHO means not involved in gnosticism, legalism, cultism, religious traditionalism, philosophies of the world system.</a:t>
            </a:r>
          </a:p>
          <a:p>
            <a:endParaRPr lang="en-US" dirty="0" smtClean="0"/>
          </a:p>
          <a:p>
            <a:r>
              <a:rPr lang="en-US" dirty="0" smtClean="0"/>
              <a:t>The habitual concept means that no matter what your circumstances, pleasant or unpleasant, be habitually stabilized by the light of Bible doctrine.</a:t>
            </a:r>
          </a:p>
          <a:p>
            <a:pPr hangingPunct="0"/>
            <a:r>
              <a:rPr lang="en-US" b="1" dirty="0" smtClean="0">
                <a:solidFill>
                  <a:srgbClr val="0070C0"/>
                </a:solidFill>
              </a:rPr>
              <a:t>“putting on the breastplate of faith and love.” </a:t>
            </a:r>
            <a:r>
              <a:rPr lang="en-US" dirty="0" smtClean="0"/>
              <a:t>Subjunctive mood means the potentiality — mental stability is only potential, it depends on getting doctrine and using it. </a:t>
            </a:r>
            <a:endParaRPr lang="en-US" b="1" dirty="0" smtClean="0">
              <a:solidFill>
                <a:srgbClr val="0070C0"/>
              </a:solidFill>
            </a:endParaRPr>
          </a:p>
          <a:p>
            <a:pPr hangingPunct="0"/>
            <a:endParaRPr lang="en-US" dirty="0" smtClean="0"/>
          </a:p>
          <a:p>
            <a:pPr hangingPunct="0"/>
            <a:r>
              <a:rPr lang="en-US" b="1" dirty="0" smtClean="0">
                <a:solidFill>
                  <a:srgbClr val="0070C0"/>
                </a:solidFill>
              </a:rPr>
              <a:t>“Putting on” </a:t>
            </a:r>
            <a:r>
              <a:rPr lang="en-US" dirty="0" smtClean="0"/>
              <a:t> ENDUO is an AMPtc  by way of contrast. If we are ever going to get around to this business of having a stabilized mental attitude we are going to have to do so by in a point of time putting on a breastplate and putting on a helmet. </a:t>
            </a:r>
          </a:p>
          <a:p>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400800"/>
          </a:xfrm>
        </p:spPr>
        <p:txBody>
          <a:bodyPr>
            <a:normAutofit/>
          </a:bodyPr>
          <a:lstStyle/>
          <a:p>
            <a:pPr hangingPunct="0">
              <a:buNone/>
            </a:pPr>
            <a:endParaRPr lang="en-US" dirty="0" smtClean="0"/>
          </a:p>
          <a:p>
            <a:pPr hangingPunct="0"/>
            <a:r>
              <a:rPr lang="en-US" b="1" dirty="0" smtClean="0">
                <a:solidFill>
                  <a:srgbClr val="0070C0"/>
                </a:solidFill>
              </a:rPr>
              <a:t>“breastplate of faith and love” </a:t>
            </a:r>
            <a:r>
              <a:rPr lang="en-US" dirty="0" smtClean="0"/>
              <a:t>– THORAKA  PISTEOS – use doctrine in your soul for protection against evil system. Faith rest life.</a:t>
            </a:r>
          </a:p>
          <a:p>
            <a:pPr hangingPunct="0"/>
            <a:endParaRPr lang="en-US" dirty="0" smtClean="0"/>
          </a:p>
          <a:p>
            <a:pPr hangingPunct="0"/>
            <a:r>
              <a:rPr lang="en-US" dirty="0" smtClean="0"/>
              <a:t>The breastplate which we put on is faith and love. Faith is the faith-rest technique and love is the filling of the Spirit technique. So we are right down to the essentials of service in phase two.</a:t>
            </a:r>
          </a:p>
          <a:p>
            <a:pPr hangingPunct="0"/>
            <a:endParaRPr lang="en-US" dirty="0" smtClean="0"/>
          </a:p>
          <a:p>
            <a:pPr hangingPunct="0"/>
            <a:r>
              <a:rPr lang="en-US" b="1" dirty="0" smtClean="0">
                <a:solidFill>
                  <a:srgbClr val="0070C0"/>
                </a:solidFill>
              </a:rPr>
              <a:t> “love” </a:t>
            </a:r>
            <a:r>
              <a:rPr lang="en-US" dirty="0" smtClean="0"/>
              <a:t>– AGAPE - If we are going to serve the Lord in operation light we must use the techniques. These are not the only techniques but they represent two very important ones in divine service. </a:t>
            </a:r>
          </a:p>
          <a:p>
            <a:pPr hangingPunct="0"/>
            <a:endParaRPr lang="en-US" dirty="0" smtClean="0"/>
          </a:p>
          <a:p>
            <a:pPr hangingPunct="0"/>
            <a:r>
              <a:rPr lang="en-US" dirty="0" smtClean="0"/>
              <a:t>Love refers to the FHS plus living inside the divine powersphere.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normAutofit/>
          </a:bodyPr>
          <a:lstStyle/>
          <a:p>
            <a:pPr hangingPunct="0"/>
            <a:r>
              <a:rPr lang="en-US" dirty="0" smtClean="0"/>
              <a:t>The word for love is divine love which means the filling of the Spirit producing the fruit of the Spirit. While we are operating in the realm of the techniques we also must be anticipating the future. </a:t>
            </a:r>
          </a:p>
          <a:p>
            <a:pPr hangingPunct="0"/>
            <a:endParaRPr lang="en-US" dirty="0" smtClean="0"/>
          </a:p>
          <a:p>
            <a:pPr hangingPunct="0"/>
            <a:r>
              <a:rPr lang="en-US" dirty="0" smtClean="0"/>
              <a:t>Therefore we have a helmet as well and the helmet is the hope. This refers to phase three. The helmet protects the head, the head should be anticipating the future — </a:t>
            </a:r>
            <a:r>
              <a:rPr lang="en-US" b="1" dirty="0" smtClean="0">
                <a:solidFill>
                  <a:srgbClr val="0070C0"/>
                </a:solidFill>
              </a:rPr>
              <a:t>“the hope of deliverance.”</a:t>
            </a:r>
          </a:p>
          <a:p>
            <a:pPr hangingPunct="0">
              <a:buNone/>
            </a:pPr>
            <a:r>
              <a:rPr lang="en-US" b="1" dirty="0" smtClean="0">
                <a:solidFill>
                  <a:srgbClr val="0070C0"/>
                </a:solidFill>
              </a:rPr>
              <a:t>      </a:t>
            </a:r>
            <a:r>
              <a:rPr lang="en-US" dirty="0" smtClean="0"/>
              <a:t>- Paul uses Roman helmet to illustrate wearing the believer wearing Bible doctrine to protect the soul from corruption. </a:t>
            </a:r>
          </a:p>
          <a:p>
            <a:pPr hangingPunct="0">
              <a:buNone/>
            </a:pPr>
            <a:r>
              <a:rPr lang="en-US" b="1" dirty="0" smtClean="0">
                <a:solidFill>
                  <a:srgbClr val="0070C0"/>
                </a:solidFill>
              </a:rPr>
              <a:t>      </a:t>
            </a:r>
            <a:r>
              <a:rPr lang="en-US" dirty="0" smtClean="0"/>
              <a:t>- As a drunken Roman sentry is ineffective, dull, and unable to respond to danger so is the Christian in reversionism.</a:t>
            </a:r>
          </a:p>
          <a:p>
            <a:pPr hangingPunct="0">
              <a:buNone/>
            </a:pPr>
            <a:r>
              <a:rPr lang="en-US" dirty="0" smtClean="0"/>
              <a:t>       - Believers corrupted by the world system do not look for the Rapture because they are spiritually asleep.</a:t>
            </a:r>
          </a:p>
          <a:p>
            <a:pPr hangingPunct="0">
              <a:buNone/>
            </a:pPr>
            <a:endParaRPr lang="en-US" dirty="0" smtClean="0"/>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686800" cy="6400800"/>
          </a:xfrm>
        </p:spPr>
        <p:txBody>
          <a:bodyPr>
            <a:normAutofit/>
          </a:bodyPr>
          <a:lstStyle/>
          <a:p>
            <a:pPr hangingPunct="0"/>
            <a:r>
              <a:rPr lang="en-US" b="1" dirty="0" smtClean="0">
                <a:solidFill>
                  <a:srgbClr val="0070C0"/>
                </a:solidFill>
              </a:rPr>
              <a:t> </a:t>
            </a:r>
            <a:r>
              <a:rPr lang="en-US" dirty="0" smtClean="0"/>
              <a:t>We have a marvelous future and nothing can destroy it. The “hope of our salvation” is really </a:t>
            </a:r>
            <a:r>
              <a:rPr lang="en-US" b="1" dirty="0" smtClean="0">
                <a:solidFill>
                  <a:srgbClr val="0070C0"/>
                </a:solidFill>
              </a:rPr>
              <a:t>“the hope of our deliverance.”</a:t>
            </a:r>
            <a:r>
              <a:rPr lang="en-US" dirty="0" smtClean="0"/>
              <a:t> 	</a:t>
            </a:r>
          </a:p>
          <a:p>
            <a:endParaRPr lang="en-US" b="1" dirty="0" smtClean="0">
              <a:solidFill>
                <a:srgbClr val="0070C0"/>
              </a:solidFill>
            </a:endParaRPr>
          </a:p>
          <a:p>
            <a:r>
              <a:rPr lang="en-US" b="1" dirty="0" smtClean="0">
                <a:solidFill>
                  <a:srgbClr val="0070C0"/>
                </a:solidFill>
              </a:rPr>
              <a:t>5: 9 — “For God ( the Father) hath not appointed us to wrath.”  </a:t>
            </a:r>
            <a:r>
              <a:rPr lang="en-US" dirty="0" smtClean="0"/>
              <a:t>Another proof passage that the church will not go into or through the Tribulation.  OUK   TITHEMI – AMIndic – to not appoint, assign, destined.  </a:t>
            </a:r>
          </a:p>
          <a:p>
            <a:r>
              <a:rPr lang="en-US" dirty="0" smtClean="0"/>
              <a:t>Our future is not connected with the Tribulation. Once again, just as darkness connotes the Tribulation, the future dispensation, so wrath does as well. </a:t>
            </a:r>
          </a:p>
          <a:p>
            <a:r>
              <a:rPr lang="en-US" dirty="0" smtClean="0"/>
              <a:t>God will not send His Church Age believers into darkness, into the  </a:t>
            </a:r>
            <a:r>
              <a:rPr lang="en-US" b="1" dirty="0" smtClean="0">
                <a:solidFill>
                  <a:srgbClr val="0070C0"/>
                </a:solidFill>
              </a:rPr>
              <a:t>“wrath” </a:t>
            </a:r>
            <a:r>
              <a:rPr lang="en-US" dirty="0" smtClean="0"/>
              <a:t>(Tribulation)!</a:t>
            </a:r>
          </a:p>
          <a:p>
            <a:r>
              <a:rPr lang="en-US" dirty="0" smtClean="0"/>
              <a:t>Only those “earth dwellers” ( unbelievers) will go into the Trib. ( Rev 6:16-17).</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lstStyle/>
          <a:p>
            <a:r>
              <a:rPr lang="en-US" dirty="0" smtClean="0"/>
              <a:t>God protects His royal family of Church Age believers for they are under His divine protection. ( 1 Thess 3:13,  and 4:14-17 ). </a:t>
            </a:r>
          </a:p>
          <a:p>
            <a:endParaRPr lang="en-US" dirty="0" smtClean="0"/>
          </a:p>
          <a:p>
            <a:r>
              <a:rPr lang="en-US" dirty="0" smtClean="0"/>
              <a:t>Note: The Rapture takes place BEFORE the seven year Tribulation, not in the Middle nor at the end of the Tribulation.</a:t>
            </a:r>
          </a:p>
          <a:p>
            <a:endParaRPr lang="en-US" dirty="0" smtClean="0"/>
          </a:p>
          <a:p>
            <a:r>
              <a:rPr lang="en-US" b="1" dirty="0" smtClean="0">
                <a:solidFill>
                  <a:srgbClr val="0070C0"/>
                </a:solidFill>
              </a:rPr>
              <a:t>“wrath” </a:t>
            </a:r>
            <a:r>
              <a:rPr lang="en-US" dirty="0" smtClean="0"/>
              <a:t>– EIS ORGE – to wrath which is the result of rejecting Christ the Savior, the Righteousness and Justice of God, the Love of God and the Plan of God. </a:t>
            </a:r>
          </a:p>
          <a:p>
            <a:endParaRPr lang="en-US" dirty="0" smtClean="0"/>
          </a:p>
          <a:p>
            <a:r>
              <a:rPr lang="en-US" dirty="0" smtClean="0"/>
              <a:t>Instead they worship false gods, idols, false religions, creation, science, philosophy of men ( Rev 11:18, 14:19, 15:1, 16:1 ).</a:t>
            </a:r>
          </a:p>
          <a:p>
            <a:endParaRPr lang="en-US" dirty="0" smtClean="0"/>
          </a:p>
          <a:p>
            <a:pPr>
              <a:buNone/>
            </a:pPr>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normAutofit/>
          </a:bodyPr>
          <a:lstStyle/>
          <a:p>
            <a:pPr hangingPunct="0"/>
            <a:r>
              <a:rPr lang="en-US" b="1" dirty="0" smtClean="0">
                <a:solidFill>
                  <a:srgbClr val="0070C0"/>
                </a:solidFill>
              </a:rPr>
              <a:t>“but to obtain deliverance” </a:t>
            </a:r>
            <a:r>
              <a:rPr lang="en-US" dirty="0" smtClean="0"/>
              <a:t>— EIS PERIPOIESIN –deliverance from God’s justice wrath and judgment upon unbelievers.  This is our Rapture deliverance from the Tribulation mentioned in the previous verse</a:t>
            </a:r>
            <a:r>
              <a:rPr lang="en-US" b="1" dirty="0" smtClean="0">
                <a:solidFill>
                  <a:srgbClr val="0070C0"/>
                </a:solidFill>
              </a:rPr>
              <a:t>; “by our Lord Jesus Christ.” </a:t>
            </a:r>
          </a:p>
          <a:p>
            <a:pPr hangingPunct="0"/>
            <a:endParaRPr lang="en-US" b="1" dirty="0" smtClean="0">
              <a:solidFill>
                <a:srgbClr val="0070C0"/>
              </a:solidFill>
            </a:endParaRPr>
          </a:p>
          <a:p>
            <a:pPr hangingPunct="0"/>
            <a:r>
              <a:rPr lang="en-US" dirty="0" smtClean="0"/>
              <a:t>It is true and it is taught elsewhere in the Bible that we are delivered salvation-wise from sin by our faith in Jesus Christ who died on the cross for our sins. </a:t>
            </a:r>
          </a:p>
          <a:p>
            <a:pPr hangingPunct="0">
              <a:buNone/>
            </a:pPr>
            <a:r>
              <a:rPr lang="en-US" dirty="0" smtClean="0"/>
              <a:t> </a:t>
            </a:r>
          </a:p>
          <a:p>
            <a:pPr hangingPunct="0">
              <a:buNone/>
            </a:pPr>
            <a:r>
              <a:rPr lang="en-US" dirty="0" smtClean="0"/>
              <a:t>  - Tribulation is God’s wrath against the Jews and Gentiles for rejecting His plan of salvation ( 14:7, 10, 19, 15:4,7, 16:1,7,19). </a:t>
            </a:r>
          </a:p>
          <a:p>
            <a:pPr hangingPunct="0">
              <a:buNone/>
            </a:pPr>
            <a:endParaRPr lang="en-US" dirty="0" smtClean="0"/>
          </a:p>
          <a:p>
            <a:pPr hangingPunct="0"/>
            <a:r>
              <a:rPr lang="en-US" b="1" dirty="0" smtClean="0">
                <a:solidFill>
                  <a:srgbClr val="0070C0"/>
                </a:solidFill>
              </a:rPr>
              <a:t>5:10</a:t>
            </a:r>
            <a:r>
              <a:rPr lang="en-US" dirty="0" smtClean="0"/>
              <a:t> — our future is connected with the Rapture, therefore. </a:t>
            </a:r>
            <a:r>
              <a:rPr lang="en-US" b="1" dirty="0" smtClean="0">
                <a:solidFill>
                  <a:srgbClr val="0070C0"/>
                </a:solidFill>
              </a:rPr>
              <a:t>“Who died for us” </a:t>
            </a:r>
            <a:r>
              <a:rPr lang="en-US" dirty="0" smtClean="0"/>
              <a:t>— first deliverance. The word </a:t>
            </a:r>
            <a:r>
              <a:rPr lang="en-US" b="1" dirty="0" smtClean="0">
                <a:solidFill>
                  <a:srgbClr val="0070C0"/>
                </a:solidFill>
              </a:rPr>
              <a:t>“who” </a:t>
            </a:r>
            <a:r>
              <a:rPr lang="en-US" dirty="0" smtClean="0"/>
              <a:t>is a relative pronoun referring to the Lord Jesus Christ.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915400" cy="6553200"/>
          </a:xfrm>
        </p:spPr>
        <p:txBody>
          <a:bodyPr/>
          <a:lstStyle/>
          <a:p>
            <a:pPr hangingPunct="0"/>
            <a:r>
              <a:rPr lang="en-US" dirty="0" smtClean="0"/>
              <a:t>It is Jesus Christ who died for us</a:t>
            </a:r>
            <a:r>
              <a:rPr lang="en-US" b="1" dirty="0" smtClean="0">
                <a:solidFill>
                  <a:srgbClr val="0070C0"/>
                </a:solidFill>
              </a:rPr>
              <a:t>. “Died” </a:t>
            </a:r>
            <a:r>
              <a:rPr lang="en-US" dirty="0" smtClean="0"/>
              <a:t>is  AAPtc  of   APOTHENESKO – having died for sins, it refers to a point of time in which the Son of God hung on the cross between heaven and earth and was judged in our place.</a:t>
            </a:r>
          </a:p>
          <a:p>
            <a:pPr hangingPunct="0"/>
            <a:r>
              <a:rPr lang="en-US" dirty="0" smtClean="0"/>
              <a:t>Jesus paid for our sins and then gave up His own spirit to the Father (John 10:17-18). </a:t>
            </a:r>
          </a:p>
          <a:p>
            <a:pPr hangingPunct="0"/>
            <a:r>
              <a:rPr lang="en-US" dirty="0" smtClean="0"/>
              <a:t>Christ bore our sins on the cross ( 1 Pet 2:21-24,  Isa 53:10-12) and was made sin for us ( 2 Cor 5:21), was judged in our place. </a:t>
            </a:r>
          </a:p>
          <a:p>
            <a:pPr hangingPunct="0"/>
            <a:r>
              <a:rPr lang="en-US" dirty="0" smtClean="0"/>
              <a:t>Christ died for the whole world ( 1 John 2:2 ) therefore anyone can be saved by faith in Christ. </a:t>
            </a:r>
          </a:p>
          <a:p>
            <a:pPr hangingPunct="0"/>
            <a:r>
              <a:rPr lang="en-US" b="1" dirty="0" smtClean="0">
                <a:solidFill>
                  <a:srgbClr val="0070C0"/>
                </a:solidFill>
              </a:rPr>
              <a:t>“that whether we wake (alive) or sleep (already died)” </a:t>
            </a:r>
            <a:r>
              <a:rPr lang="en-US" dirty="0" smtClean="0"/>
              <a:t>— third class condition </a:t>
            </a:r>
            <a:r>
              <a:rPr lang="en-US" b="1" dirty="0" smtClean="0">
                <a:solidFill>
                  <a:srgbClr val="0070C0"/>
                </a:solidFill>
              </a:rPr>
              <a:t>“if”  </a:t>
            </a:r>
            <a:r>
              <a:rPr lang="en-US" dirty="0" smtClean="0"/>
              <a:t>we wake or sleep.  It doesn’t make any difference whether you are awake or asleep when the Rapture takes place.   All believers are going to be removed from the earth.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686800" cy="6553200"/>
          </a:xfrm>
        </p:spPr>
        <p:txBody>
          <a:bodyPr>
            <a:normAutofit fontScale="92500" lnSpcReduction="10000"/>
          </a:bodyPr>
          <a:lstStyle/>
          <a:p>
            <a:pPr hangingPunct="0"/>
            <a:r>
              <a:rPr lang="en-US" b="1" dirty="0" smtClean="0">
                <a:solidFill>
                  <a:srgbClr val="0070C0"/>
                </a:solidFill>
              </a:rPr>
              <a:t>“we should live together” </a:t>
            </a:r>
            <a:r>
              <a:rPr lang="en-US" dirty="0" smtClean="0"/>
              <a:t>— ZAO  AASubj – may live eternally with Him.   We are going to live with Him, the Lord Jesus Christ, forever and ever. </a:t>
            </a:r>
          </a:p>
          <a:p>
            <a:pPr hangingPunct="0"/>
            <a:endParaRPr lang="en-US" dirty="0" smtClean="0"/>
          </a:p>
          <a:p>
            <a:pPr hangingPunct="0"/>
            <a:r>
              <a:rPr lang="en-US" dirty="0" smtClean="0"/>
              <a:t>This makes us realize that we have a life with a future. On earth in time it is quite obvious that members of the human race cannot live together (crime, war, deception, arrogance). </a:t>
            </a:r>
          </a:p>
          <a:p>
            <a:pPr hangingPunct="0"/>
            <a:r>
              <a:rPr lang="en-US" dirty="0" smtClean="0"/>
              <a:t>Man has an </a:t>
            </a:r>
            <a:r>
              <a:rPr lang="en-US" b="1" dirty="0" smtClean="0"/>
              <a:t>old sin nature</a:t>
            </a:r>
            <a:r>
              <a:rPr lang="en-US" dirty="0" smtClean="0"/>
              <a:t>. The only answer is for man to come to the cross. The solution to man’s problems is the cross, not improved environment. </a:t>
            </a:r>
          </a:p>
          <a:p>
            <a:pPr hangingPunct="0"/>
            <a:endParaRPr lang="en-US" dirty="0" smtClean="0"/>
          </a:p>
          <a:p>
            <a:pPr hangingPunct="0"/>
            <a:r>
              <a:rPr lang="en-US" dirty="0" smtClean="0"/>
              <a:t>Many of the Thessalonian believers had already died. Others were all shook up because they didn’t live long enough to see the Rapture. </a:t>
            </a:r>
          </a:p>
          <a:p>
            <a:pPr hangingPunct="0"/>
            <a:endParaRPr lang="en-US" dirty="0" smtClean="0"/>
          </a:p>
          <a:p>
            <a:pPr hangingPunct="0"/>
            <a:r>
              <a:rPr lang="en-US" dirty="0" smtClean="0"/>
              <a:t>They thought that any Christian who died before the Rapture took place was going to miss the whole thing.  It doesn’t make any difference whether you die before the Rapture takes place or whether you are alive when it comes, you are going to be included.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248400"/>
          </a:xfrm>
        </p:spPr>
        <p:txBody>
          <a:bodyPr>
            <a:normAutofit lnSpcReduction="10000"/>
          </a:bodyPr>
          <a:lstStyle/>
          <a:p>
            <a:pPr hangingPunct="0">
              <a:buNone/>
            </a:pPr>
            <a:r>
              <a:rPr lang="en-US" dirty="0" smtClean="0"/>
              <a:t>     2. </a:t>
            </a:r>
            <a:r>
              <a:rPr lang="en-US" b="1" dirty="0" smtClean="0"/>
              <a:t>Mosaic Law </a:t>
            </a:r>
            <a:r>
              <a:rPr lang="en-US" dirty="0" smtClean="0"/>
              <a:t>– end of grace period in OT.  The grace concept is postponed. During this particular period God promised after the Babylonian captivity 490 years to evangelize the world and to fulfill the principle of evangelism. But this 490 years was cut off by the cross seven years short. Included in this dispensation is the Tribulation and prophecy of the Millennium. </a:t>
            </a:r>
          </a:p>
          <a:p>
            <a:pPr hangingPunct="0">
              <a:buNone/>
            </a:pPr>
            <a:endParaRPr lang="en-US" dirty="0" smtClean="0"/>
          </a:p>
          <a:p>
            <a:pPr hangingPunct="0">
              <a:buNone/>
            </a:pPr>
            <a:r>
              <a:rPr lang="en-US" dirty="0" smtClean="0"/>
              <a:t>      3. </a:t>
            </a:r>
            <a:r>
              <a:rPr lang="en-US" b="1" dirty="0" smtClean="0"/>
              <a:t>Church Age </a:t>
            </a:r>
            <a:r>
              <a:rPr lang="en-US" dirty="0" smtClean="0"/>
              <a:t>– grace is fulfilled in the Church Age which is the grace age. </a:t>
            </a:r>
          </a:p>
          <a:p>
            <a:pPr hangingPunct="0">
              <a:buNone/>
            </a:pPr>
            <a:r>
              <a:rPr lang="en-US" dirty="0" smtClean="0"/>
              <a:t>       4.  </a:t>
            </a:r>
            <a:r>
              <a:rPr lang="en-US" b="1" dirty="0" smtClean="0"/>
              <a:t>Tribulation</a:t>
            </a:r>
            <a:r>
              <a:rPr lang="en-US" dirty="0" smtClean="0"/>
              <a:t> – last 7 weeks of Daniels prophecy of 70 weeks ( 490 years).  </a:t>
            </a:r>
          </a:p>
          <a:p>
            <a:pPr hangingPunct="0">
              <a:buNone/>
            </a:pPr>
            <a:r>
              <a:rPr lang="en-US" dirty="0" smtClean="0"/>
              <a:t>       5. </a:t>
            </a:r>
            <a:r>
              <a:rPr lang="en-US" b="1" dirty="0" smtClean="0"/>
              <a:t>Millennium</a:t>
            </a:r>
            <a:r>
              <a:rPr lang="en-US" dirty="0" smtClean="0"/>
              <a:t> - God promised David he would have a son who would reign forever, and that was cut off by the crucifixion, and so the kingdom which was cut off in the Church Age is continued forever after the second advent of Christ. Jesus Christ, the eternal Son of God will reign forever.</a:t>
            </a:r>
          </a:p>
          <a:p>
            <a:pPr hangingPunct="0">
              <a:buNone/>
            </a:pPr>
            <a:endParaRPr lang="en-US"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400800"/>
          </a:xfrm>
        </p:spPr>
        <p:txBody>
          <a:bodyPr>
            <a:normAutofit fontScale="92500" lnSpcReduction="20000"/>
          </a:bodyPr>
          <a:lstStyle/>
          <a:p>
            <a:pPr hangingPunct="0"/>
            <a:r>
              <a:rPr lang="en-US" b="1" dirty="0" smtClean="0">
                <a:solidFill>
                  <a:srgbClr val="0070C0"/>
                </a:solidFill>
              </a:rPr>
              <a:t>5:11 -</a:t>
            </a:r>
            <a:r>
              <a:rPr lang="en-US" dirty="0" smtClean="0"/>
              <a:t>  the present results of the Rapture. </a:t>
            </a:r>
          </a:p>
          <a:p>
            <a:pPr hangingPunct="0"/>
            <a:r>
              <a:rPr lang="en-US" dirty="0" smtClean="0"/>
              <a:t>The Rapture is something glorious to contemplate in the future, this is the helmet which is mentioned in context, the hope of deliverance. </a:t>
            </a:r>
          </a:p>
          <a:p>
            <a:pPr hangingPunct="0"/>
            <a:endParaRPr lang="en-US" dirty="0" smtClean="0"/>
          </a:p>
          <a:p>
            <a:pPr hangingPunct="0"/>
            <a:r>
              <a:rPr lang="en-US" dirty="0" smtClean="0"/>
              <a:t>Our hope of deliverance is meeting Christ in the air. In this verse we have three sources of hope</a:t>
            </a:r>
            <a:r>
              <a:rPr lang="en-US" b="1" dirty="0" smtClean="0">
                <a:solidFill>
                  <a:srgbClr val="0070C0"/>
                </a:solidFill>
              </a:rPr>
              <a:t>. “Wherefore encourage one another ” </a:t>
            </a:r>
            <a:r>
              <a:rPr lang="en-US" dirty="0" smtClean="0"/>
              <a:t>— PARAKALEO  - PAImpv – to encourage-  we do this by understanding the doctrines of the future and by applying them. </a:t>
            </a:r>
          </a:p>
          <a:p>
            <a:pPr hangingPunct="0"/>
            <a:endParaRPr lang="en-US" dirty="0" smtClean="0"/>
          </a:p>
          <a:p>
            <a:pPr hangingPunct="0"/>
            <a:r>
              <a:rPr lang="en-US" dirty="0" smtClean="0"/>
              <a:t>The Greek says, </a:t>
            </a:r>
            <a:r>
              <a:rPr lang="en-US" b="1" dirty="0" smtClean="0">
                <a:solidFill>
                  <a:srgbClr val="0070C0"/>
                </a:solidFill>
              </a:rPr>
              <a:t>“Comfort yourselves of the same kind.” </a:t>
            </a:r>
            <a:r>
              <a:rPr lang="en-US" dirty="0" smtClean="0"/>
              <a:t>You cannot comfort the unbeliever, that is impossible. The only comfort for the unbeliever is to find Christ as saviour and the only issue for the unbeliever is that he might personally receive Christ as saviour. But we can comfort each other. </a:t>
            </a:r>
          </a:p>
          <a:p>
            <a:pPr hangingPunct="0"/>
            <a:r>
              <a:rPr lang="en-US" b="1" dirty="0" smtClean="0">
                <a:solidFill>
                  <a:srgbClr val="0070C0"/>
                </a:solidFill>
              </a:rPr>
              <a:t>“and edify one another” </a:t>
            </a:r>
            <a:r>
              <a:rPr lang="en-US" dirty="0" smtClean="0"/>
              <a:t>— </a:t>
            </a:r>
            <a:r>
              <a:rPr lang="en-US" b="1" dirty="0" smtClean="0">
                <a:solidFill>
                  <a:srgbClr val="0070C0"/>
                </a:solidFill>
              </a:rPr>
              <a:t>“keep on edifying</a:t>
            </a:r>
            <a:r>
              <a:rPr lang="en-US" dirty="0" smtClean="0"/>
              <a:t>.”  OIKODOMEO  PAImpv – build up or edify.   </a:t>
            </a:r>
            <a:r>
              <a:rPr lang="en-US" b="1" dirty="0" smtClean="0">
                <a:solidFill>
                  <a:srgbClr val="0070C0"/>
                </a:solidFill>
              </a:rPr>
              <a:t>“even as you already do.” </a:t>
            </a:r>
            <a:r>
              <a:rPr lang="en-US" dirty="0" smtClean="0"/>
              <a:t>Apparently the Thessalonians were beginning to catch on and they were helping one another with this particular problem.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477000"/>
          </a:xfrm>
        </p:spPr>
        <p:txBody>
          <a:bodyPr>
            <a:normAutofit lnSpcReduction="10000"/>
          </a:bodyPr>
          <a:lstStyle/>
          <a:p>
            <a:r>
              <a:rPr lang="en-US" dirty="0" smtClean="0"/>
              <a:t>Romans 14:19 Believers are to pursue things which promote peace and build one another up in the faith.</a:t>
            </a:r>
          </a:p>
          <a:p>
            <a:endParaRPr lang="en-US" dirty="0" smtClean="0"/>
          </a:p>
          <a:p>
            <a:r>
              <a:rPr lang="en-US" dirty="0" smtClean="0"/>
              <a:t>1 Cor 14:3,5,12,26 – </a:t>
            </a:r>
            <a:r>
              <a:rPr lang="en-US" dirty="0" err="1" smtClean="0"/>
              <a:t>prophesyings</a:t>
            </a:r>
            <a:r>
              <a:rPr lang="en-US" dirty="0" smtClean="0"/>
              <a:t>  or teachings builds up a church rather than speaking in tongues. </a:t>
            </a:r>
          </a:p>
          <a:p>
            <a:endParaRPr lang="en-US" dirty="0" smtClean="0"/>
          </a:p>
          <a:p>
            <a:r>
              <a:rPr lang="en-US" b="1" dirty="0" smtClean="0">
                <a:solidFill>
                  <a:srgbClr val="0070C0"/>
                </a:solidFill>
              </a:rPr>
              <a:t>5:12</a:t>
            </a:r>
            <a:r>
              <a:rPr lang="en-US" dirty="0" smtClean="0"/>
              <a:t> — the third facet of operation light is recognition of leadership and authority.  </a:t>
            </a:r>
          </a:p>
          <a:p>
            <a:r>
              <a:rPr lang="en-US" dirty="0" smtClean="0"/>
              <a:t>Wherever you go there must be leadership, there must be those who assume responsibility for the sheep ( shepherd, teacher, protector, counselor ) In verses 12 and 13 we have the principle of recognition of leadership and authority.</a:t>
            </a:r>
          </a:p>
          <a:p>
            <a:endParaRPr lang="en-US" dirty="0" smtClean="0"/>
          </a:p>
          <a:p>
            <a:pPr hangingPunct="0"/>
            <a:r>
              <a:rPr lang="en-US" b="1" dirty="0" smtClean="0">
                <a:solidFill>
                  <a:srgbClr val="0070C0"/>
                </a:solidFill>
              </a:rPr>
              <a:t>“And we beseech you brethren”— </a:t>
            </a:r>
            <a:r>
              <a:rPr lang="en-US" dirty="0" smtClean="0"/>
              <a:t>EROTAI  PAIndic – a request from a friend,  to ask.  Paul is asking them…</a:t>
            </a:r>
            <a:endParaRPr lang="en-US" b="1" dirty="0" smtClean="0">
              <a:solidFill>
                <a:srgbClr val="0070C0"/>
              </a:solidFill>
            </a:endParaRP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686800" cy="6324600"/>
          </a:xfrm>
        </p:spPr>
        <p:txBody>
          <a:bodyPr>
            <a:normAutofit fontScale="92500" lnSpcReduction="10000"/>
          </a:bodyPr>
          <a:lstStyle/>
          <a:p>
            <a:pPr hangingPunct="0"/>
            <a:r>
              <a:rPr lang="en-US" b="1" dirty="0" smtClean="0">
                <a:solidFill>
                  <a:srgbClr val="0070C0"/>
                </a:solidFill>
              </a:rPr>
              <a:t> “to know them which labor among you” </a:t>
            </a:r>
            <a:r>
              <a:rPr lang="en-US" dirty="0" smtClean="0"/>
              <a:t>— OIDA  Pf Act Indic – appreciate, know from experience from resident doctrine in the soul. </a:t>
            </a:r>
          </a:p>
          <a:p>
            <a:pPr hangingPunct="0"/>
            <a:r>
              <a:rPr lang="en-US" dirty="0" smtClean="0"/>
              <a:t>KOPIAOO   PAPtc to labor , toil when weary, refers to the apostles and pastors in the first century. They teach, shepherd, counsel, encourage, exhort, and see to the needs of the people.</a:t>
            </a:r>
          </a:p>
          <a:p>
            <a:pPr hangingPunct="0">
              <a:buNone/>
            </a:pPr>
            <a:endParaRPr lang="en-US" dirty="0" smtClean="0"/>
          </a:p>
          <a:p>
            <a:pPr hangingPunct="0"/>
            <a:r>
              <a:rPr lang="en-US" dirty="0" smtClean="0"/>
              <a:t>Leaders are recognized by their devotion, hard work, and love for the congregation. This is a contrast to those who just want to take advantage of the congregation and deceive them with false doctrine.</a:t>
            </a:r>
          </a:p>
          <a:p>
            <a:pPr hangingPunct="0">
              <a:buNone/>
            </a:pPr>
            <a:endParaRPr lang="en-US" dirty="0" smtClean="0"/>
          </a:p>
          <a:p>
            <a:pPr hangingPunct="0"/>
            <a:r>
              <a:rPr lang="en-US" dirty="0" smtClean="0"/>
              <a:t>Obviously you cannot operate under the leadership of any local church unless you know the leadership. </a:t>
            </a:r>
          </a:p>
          <a:p>
            <a:pPr hangingPunct="0"/>
            <a:endParaRPr lang="en-US" dirty="0" smtClean="0"/>
          </a:p>
          <a:p>
            <a:pPr hangingPunct="0"/>
            <a:r>
              <a:rPr lang="en-US" dirty="0" smtClean="0"/>
              <a:t>There </a:t>
            </a:r>
            <a:r>
              <a:rPr lang="en-US" u="sng" dirty="0" smtClean="0"/>
              <a:t>were two characteristics for joining the early church:</a:t>
            </a:r>
            <a:r>
              <a:rPr lang="en-US" dirty="0" smtClean="0"/>
              <a:t> you had to be born again, and you had to submit to the leadership and the authority of the local church leadership.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686800" cy="6248400"/>
          </a:xfrm>
        </p:spPr>
        <p:txBody>
          <a:bodyPr>
            <a:normAutofit fontScale="92500" lnSpcReduction="20000"/>
          </a:bodyPr>
          <a:lstStyle/>
          <a:p>
            <a:r>
              <a:rPr lang="en-US" b="1" dirty="0" smtClean="0">
                <a:solidFill>
                  <a:srgbClr val="0070C0"/>
                </a:solidFill>
              </a:rPr>
              <a:t>“and have charge over you in the Lord” </a:t>
            </a:r>
            <a:r>
              <a:rPr lang="en-US" dirty="0" smtClean="0"/>
              <a:t>— the second characteristic.  PROISTEMI – PMPtc – to stand before the congregation  and be in authority over them.   The middle voice: the subject is benefited by the action of the verb. They benefit goes all the way around to have leadership. </a:t>
            </a:r>
          </a:p>
          <a:p>
            <a:r>
              <a:rPr lang="en-US" dirty="0" smtClean="0"/>
              <a:t>Paul and his trained pastors enjoyed ministering to the congregation in love and demonstrated the compassion and integrity of Christ to them. </a:t>
            </a:r>
          </a:p>
          <a:p>
            <a:pPr hangingPunct="0"/>
            <a:endParaRPr lang="en-US" b="1" dirty="0" smtClean="0">
              <a:solidFill>
                <a:srgbClr val="0070C0"/>
              </a:solidFill>
            </a:endParaRPr>
          </a:p>
          <a:p>
            <a:pPr hangingPunct="0"/>
            <a:r>
              <a:rPr lang="en-US" b="1" dirty="0" smtClean="0">
                <a:solidFill>
                  <a:srgbClr val="0070C0"/>
                </a:solidFill>
              </a:rPr>
              <a:t>“and admonish you” </a:t>
            </a:r>
            <a:r>
              <a:rPr lang="en-US" dirty="0" smtClean="0"/>
              <a:t>—NOUTHETEO – PAPtc - means to put good sense into a head to replace the bad sense.  Good sense is the doctrine of God’s Word.  </a:t>
            </a:r>
          </a:p>
          <a:p>
            <a:pPr hangingPunct="0"/>
            <a:r>
              <a:rPr lang="en-US" dirty="0" smtClean="0"/>
              <a:t>It means to hold someone accountable for their decisions and challenge them to accept the consequences for their actions.</a:t>
            </a:r>
          </a:p>
          <a:p>
            <a:pPr hangingPunct="0"/>
            <a:endParaRPr lang="en-US" dirty="0" smtClean="0"/>
          </a:p>
          <a:p>
            <a:pPr hangingPunct="0"/>
            <a:r>
              <a:rPr lang="en-US" dirty="0" smtClean="0"/>
              <a:t>Pastor is to care for his congregation and be concerned about their well being, challenges they face, the hardships they endure, and their testings in life.  He is not distant, unapproachable, or </a:t>
            </a:r>
            <a:r>
              <a:rPr lang="en-US" dirty="0" err="1" smtClean="0"/>
              <a:t>detatched</a:t>
            </a:r>
            <a:r>
              <a:rPr lang="en-US" dirty="0" smtClean="0"/>
              <a:t> from his congregation.  He is accessible.</a:t>
            </a:r>
          </a:p>
          <a:p>
            <a:pPr hangingPunct="0"/>
            <a:endParaRPr lang="en-US" b="1" dirty="0" smtClean="0">
              <a:solidFill>
                <a:srgbClr val="0070C0"/>
              </a:solidFill>
            </a:endParaRPr>
          </a:p>
          <a:p>
            <a:pPr hangingPunct="0"/>
            <a:endParaRPr lang="en-US" b="1" dirty="0" smtClean="0">
              <a:solidFill>
                <a:srgbClr val="0070C0"/>
              </a:solidFill>
            </a:endParaRP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477000"/>
          </a:xfrm>
        </p:spPr>
        <p:txBody>
          <a:bodyPr>
            <a:normAutofit/>
          </a:bodyPr>
          <a:lstStyle/>
          <a:p>
            <a:pPr hangingPunct="0"/>
            <a:r>
              <a:rPr lang="en-US" dirty="0" smtClean="0"/>
              <a:t>Pastors often struggle with counseling because it is subjective and reveals a person’s privacy.  This is the danger of counseling.  </a:t>
            </a:r>
          </a:p>
          <a:p>
            <a:pPr hangingPunct="0"/>
            <a:endParaRPr lang="en-US" dirty="0" smtClean="0"/>
          </a:p>
          <a:p>
            <a:pPr hangingPunct="0"/>
            <a:r>
              <a:rPr lang="en-US" dirty="0" smtClean="0"/>
              <a:t>Hebrews 13:7, 17 also goes with this verse. “imitate their faith” (of the apostle or pastor) and “obey your leaders and submit to them” ( their teaching ) because they watch for your souls and will give an account for your growth, testing, and service to the Lord.</a:t>
            </a:r>
          </a:p>
          <a:p>
            <a:pPr hangingPunct="0"/>
            <a:endParaRPr lang="en-US" b="1" dirty="0" smtClean="0">
              <a:solidFill>
                <a:srgbClr val="0070C0"/>
              </a:solidFill>
            </a:endParaRPr>
          </a:p>
          <a:p>
            <a:pPr hangingPunct="0"/>
            <a:r>
              <a:rPr lang="en-US" b="1" dirty="0" smtClean="0">
                <a:solidFill>
                  <a:srgbClr val="0070C0"/>
                </a:solidFill>
              </a:rPr>
              <a:t>5:13</a:t>
            </a:r>
            <a:r>
              <a:rPr lang="en-US" dirty="0" smtClean="0"/>
              <a:t> — after recognition of leadership there comes an advance.</a:t>
            </a:r>
            <a:r>
              <a:rPr lang="en-US" b="1" dirty="0" smtClean="0">
                <a:solidFill>
                  <a:srgbClr val="0070C0"/>
                </a:solidFill>
              </a:rPr>
              <a:t> “And to esteem them very highly in love.”</a:t>
            </a:r>
            <a:r>
              <a:rPr lang="en-US" dirty="0" smtClean="0"/>
              <a:t>   HEGEOMAIK  PMInfin to consider with high regard, to get acquainted with them, esteem them as spiritual leaders.  </a:t>
            </a:r>
          </a:p>
          <a:p>
            <a:pPr hangingPunct="0"/>
            <a:r>
              <a:rPr lang="en-US" b="1" dirty="0" smtClean="0">
                <a:solidFill>
                  <a:srgbClr val="0070C0"/>
                </a:solidFill>
              </a:rPr>
              <a:t>“Very highly” </a:t>
            </a:r>
            <a:r>
              <a:rPr lang="en-US" dirty="0" smtClean="0"/>
              <a:t>HUPEREKPERISSIOS – most exceedingly,  is an adverb meaning beyond measure, abundantly</a:t>
            </a:r>
            <a:r>
              <a:rPr lang="en-US" b="1" dirty="0" smtClean="0">
                <a:solidFill>
                  <a:srgbClr val="0070C0"/>
                </a:solidFill>
              </a:rPr>
              <a:t>, “in the sphere of love.” </a:t>
            </a:r>
            <a:r>
              <a:rPr lang="en-US" dirty="0" smtClean="0"/>
              <a:t>– AGAPE – in the sphere of love.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248400"/>
          </a:xfrm>
        </p:spPr>
        <p:txBody>
          <a:bodyPr>
            <a:normAutofit fontScale="92500" lnSpcReduction="10000"/>
          </a:bodyPr>
          <a:lstStyle/>
          <a:p>
            <a:r>
              <a:rPr lang="en-US" b="1" dirty="0" smtClean="0">
                <a:solidFill>
                  <a:srgbClr val="0070C0"/>
                </a:solidFill>
              </a:rPr>
              <a:t>“for their work’s sake” </a:t>
            </a:r>
            <a:r>
              <a:rPr lang="en-US" dirty="0" smtClean="0"/>
              <a:t>— DIA TO ERGON AUTON - not because they are nice people. This is a preposition with the accusative case which means here</a:t>
            </a:r>
            <a:r>
              <a:rPr lang="en-US" b="1" dirty="0" smtClean="0">
                <a:solidFill>
                  <a:srgbClr val="0070C0"/>
                </a:solidFill>
              </a:rPr>
              <a:t> “because of their work.” </a:t>
            </a:r>
            <a:r>
              <a:rPr lang="en-US" b="1" dirty="0" smtClean="0"/>
              <a:t>  </a:t>
            </a:r>
          </a:p>
          <a:p>
            <a:r>
              <a:rPr lang="en-US" dirty="0" smtClean="0"/>
              <a:t>They actually study the Word of God and do not just go to websites like </a:t>
            </a:r>
            <a:r>
              <a:rPr lang="en-US" b="1" dirty="0" smtClean="0">
                <a:hlinkClick r:id="rId2"/>
              </a:rPr>
              <a:t>www.desperatepreacher.com</a:t>
            </a:r>
            <a:r>
              <a:rPr lang="en-US" dirty="0" smtClean="0"/>
              <a:t> ( a real website) and download messages. </a:t>
            </a:r>
          </a:p>
          <a:p>
            <a:pPr hangingPunct="0"/>
            <a:endParaRPr lang="en-US" dirty="0" smtClean="0"/>
          </a:p>
          <a:p>
            <a:pPr hangingPunct="0"/>
            <a:r>
              <a:rPr lang="en-US" dirty="0" smtClean="0"/>
              <a:t>The third characteristic</a:t>
            </a:r>
            <a:r>
              <a:rPr lang="en-US" b="1" dirty="0" smtClean="0">
                <a:solidFill>
                  <a:srgbClr val="0070C0"/>
                </a:solidFill>
              </a:rPr>
              <a:t>: “and be at peace among yourselves.” </a:t>
            </a:r>
            <a:r>
              <a:rPr lang="en-US" dirty="0" smtClean="0"/>
              <a:t>The word “and” does not occur, and the Greek makes it very clear from its structure that peace in a congregation depends upon leadership functioning as leadership.  </a:t>
            </a:r>
          </a:p>
          <a:p>
            <a:pPr hangingPunct="0"/>
            <a:r>
              <a:rPr lang="en-US" dirty="0" smtClean="0"/>
              <a:t>EIRENEUO – PAIndic – continually at peace with themselves by following their leadership.  Therefore wars, divisions, and schisms in a congregation indicate a lack of leadership or a rebellion against leadership.</a:t>
            </a:r>
          </a:p>
          <a:p>
            <a:pPr hangingPunct="0"/>
            <a:endParaRPr lang="en-US" dirty="0" smtClean="0"/>
          </a:p>
          <a:p>
            <a:pPr hangingPunct="0"/>
            <a:r>
              <a:rPr lang="en-US" dirty="0" smtClean="0"/>
              <a:t>The absence of such leadership means perpetual trouble in a congregation and one purpose of leadership is to maintain the peace of the assembly or the congregation of believers. </a:t>
            </a:r>
          </a:p>
          <a:p>
            <a:endParaRPr lang="en-US" b="1" dirty="0" smtClean="0">
              <a:solidFill>
                <a:srgbClr val="0070C0"/>
              </a:solidFill>
            </a:endParaRPr>
          </a:p>
          <a:p>
            <a:endParaRPr lang="en-US" b="1" dirty="0" smtClean="0">
              <a:solidFill>
                <a:srgbClr val="0070C0"/>
              </a:solidFill>
            </a:endParaRP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8686800" cy="6477000"/>
          </a:xfrm>
        </p:spPr>
        <p:txBody>
          <a:bodyPr>
            <a:normAutofit fontScale="92500"/>
          </a:bodyPr>
          <a:lstStyle/>
          <a:p>
            <a:pPr hangingPunct="0"/>
            <a:r>
              <a:rPr lang="en-US" dirty="0" smtClean="0"/>
              <a:t>Verses 14 and 15, an index into the responsibility of leadership.</a:t>
            </a:r>
          </a:p>
          <a:p>
            <a:pPr hangingPunct="0"/>
            <a:r>
              <a:rPr lang="en-US" b="1" dirty="0" smtClean="0">
                <a:solidFill>
                  <a:srgbClr val="0070C0"/>
                </a:solidFill>
              </a:rPr>
              <a:t>5:14 — “Now we urge (exhort) you brethren.” </a:t>
            </a:r>
            <a:r>
              <a:rPr lang="en-US" dirty="0" smtClean="0"/>
              <a:t>  PARAKALEO  PAIndic  - leaderships responsibility is to encourage continually.   We now have the six-fold exhortation to leadership. </a:t>
            </a:r>
          </a:p>
          <a:p>
            <a:pPr hangingPunct="0">
              <a:buNone/>
            </a:pPr>
            <a:r>
              <a:rPr lang="en-US" dirty="0" smtClean="0"/>
              <a:t>     	a) </a:t>
            </a:r>
            <a:r>
              <a:rPr lang="en-US" b="1" dirty="0" smtClean="0">
                <a:solidFill>
                  <a:srgbClr val="0070C0"/>
                </a:solidFill>
              </a:rPr>
              <a:t>“admonish the unruly” </a:t>
            </a:r>
            <a:r>
              <a:rPr lang="en-US" dirty="0" smtClean="0"/>
              <a:t>-  NOUTHETEO  PAImpv </a:t>
            </a:r>
            <a:r>
              <a:rPr lang="en-US" b="1" dirty="0" smtClean="0">
                <a:solidFill>
                  <a:srgbClr val="0070C0"/>
                </a:solidFill>
              </a:rPr>
              <a:t>– </a:t>
            </a:r>
            <a:r>
              <a:rPr lang="en-US" dirty="0" smtClean="0"/>
              <a:t>challenge and put sense into the unruly.  ATAKTOS – unruly,  idle ones in a market place that like to stir up trouble, debate, cause problems or those who break ranks.  </a:t>
            </a:r>
          </a:p>
          <a:p>
            <a:pPr hangingPunct="0">
              <a:buNone/>
            </a:pPr>
            <a:r>
              <a:rPr lang="en-US" dirty="0" smtClean="0"/>
              <a:t>              b) These are the ones who disagree with Paul’s teaching and promote their own views.  1 Thess 4:11-12 some had already caused problems.</a:t>
            </a:r>
          </a:p>
          <a:p>
            <a:pPr hangingPunct="0"/>
            <a:endParaRPr lang="en-US" dirty="0" smtClean="0"/>
          </a:p>
          <a:p>
            <a:pPr hangingPunct="0"/>
            <a:r>
              <a:rPr lang="en-US" dirty="0" smtClean="0"/>
              <a:t>It is the responsibility of leadership to warn those who are out of step. Out of step with what? Out of step with the doctrine of God’s Word.</a:t>
            </a:r>
          </a:p>
          <a:p>
            <a:pPr hangingPunct="0"/>
            <a:r>
              <a:rPr lang="en-US" dirty="0" smtClean="0"/>
              <a:t> So it is important that anyone in a position of leadership must know doctrine, otherwise you cannot do this.  LEADERSHIP MUST LEAD AND TAKE STEPS TO DEAL WITH THESE UNRULY PEOPLE. 	</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324600"/>
          </a:xfrm>
        </p:spPr>
        <p:txBody>
          <a:bodyPr>
            <a:normAutofit fontScale="92500" lnSpcReduction="10000"/>
          </a:bodyPr>
          <a:lstStyle/>
          <a:p>
            <a:pPr>
              <a:buNone/>
            </a:pPr>
            <a:r>
              <a:rPr lang="en-US" dirty="0" smtClean="0"/>
              <a:t>            b</a:t>
            </a:r>
            <a:r>
              <a:rPr lang="en-US" b="1" dirty="0" smtClean="0">
                <a:solidFill>
                  <a:srgbClr val="0070C0"/>
                </a:solidFill>
              </a:rPr>
              <a:t>) “encourage the faint-hearted”  </a:t>
            </a:r>
            <a:r>
              <a:rPr lang="en-US" dirty="0" smtClean="0"/>
              <a:t>means literally</a:t>
            </a:r>
            <a:r>
              <a:rPr lang="en-US" b="1" dirty="0" smtClean="0">
                <a:solidFill>
                  <a:srgbClr val="0070C0"/>
                </a:solidFill>
              </a:rPr>
              <a:t>, “the small-</a:t>
            </a:r>
            <a:r>
              <a:rPr lang="en-US" b="1" dirty="0" err="1" smtClean="0">
                <a:solidFill>
                  <a:srgbClr val="0070C0"/>
                </a:solidFill>
              </a:rPr>
              <a:t>souled</a:t>
            </a:r>
            <a:r>
              <a:rPr lang="en-US" b="1" dirty="0" smtClean="0">
                <a:solidFill>
                  <a:srgbClr val="0070C0"/>
                </a:solidFill>
              </a:rPr>
              <a:t>,  the fainthearted”</a:t>
            </a:r>
            <a:r>
              <a:rPr lang="en-US" dirty="0" smtClean="0"/>
              <a:t>- PARAMUTHEOMAI  - PMImpv – console those under attack by the troublemakers, the spiritually weak and oppressed ( OLIGOPSUCHOUS  faint hearted who shrink away from conflict and slip away as in 3:3-5, and those who yield to sexual immorality  4:3-8 ).</a:t>
            </a:r>
          </a:p>
          <a:p>
            <a:pPr>
              <a:buNone/>
            </a:pPr>
            <a:r>
              <a:rPr lang="en-US" dirty="0" smtClean="0"/>
              <a:t> </a:t>
            </a:r>
          </a:p>
          <a:p>
            <a:r>
              <a:rPr lang="en-US" dirty="0" smtClean="0"/>
              <a:t>This is the faint-hearted, hysterical person often makes a big deal out of everything, misunderstands everything you teach, and causes confusion about everything.  They twist and turn your words and cause confusion.</a:t>
            </a:r>
          </a:p>
          <a:p>
            <a:pPr>
              <a:buNone/>
            </a:pPr>
            <a:endParaRPr lang="en-US" dirty="0" smtClean="0"/>
          </a:p>
          <a:p>
            <a:r>
              <a:rPr lang="en-US" dirty="0" smtClean="0"/>
              <a:t>There are people in life who get their way by throwing tantrums, by being hysterical and others will just put up with them. </a:t>
            </a:r>
          </a:p>
          <a:p>
            <a:r>
              <a:rPr lang="en-US" dirty="0" smtClean="0"/>
              <a:t>There are people who want to impose their ideas on everyone else. They keep on raising a fuss until everyone gets with it the way they want it. </a:t>
            </a:r>
          </a:p>
          <a:p>
            <a:r>
              <a:rPr lang="en-US" dirty="0" smtClean="0"/>
              <a:t>The word </a:t>
            </a:r>
            <a:r>
              <a:rPr lang="en-US" b="1" dirty="0" smtClean="0">
                <a:solidFill>
                  <a:srgbClr val="0070C0"/>
                </a:solidFill>
              </a:rPr>
              <a:t>“comfort” </a:t>
            </a:r>
            <a:r>
              <a:rPr lang="en-US" dirty="0" smtClean="0"/>
              <a:t>means to exercise gentle influence by words. In other words, these people have to be encouraged. </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477000"/>
          </a:xfrm>
        </p:spPr>
        <p:txBody>
          <a:bodyPr>
            <a:normAutofit fontScale="92500"/>
          </a:bodyPr>
          <a:lstStyle/>
          <a:p>
            <a:pPr hangingPunct="0">
              <a:buNone/>
            </a:pPr>
            <a:r>
              <a:rPr lang="en-US" dirty="0" smtClean="0"/>
              <a:t>           c) </a:t>
            </a:r>
            <a:r>
              <a:rPr lang="en-US" b="1" dirty="0" smtClean="0">
                <a:solidFill>
                  <a:srgbClr val="0070C0"/>
                </a:solidFill>
              </a:rPr>
              <a:t>“Support the weak.” </a:t>
            </a:r>
            <a:r>
              <a:rPr lang="en-US" dirty="0" smtClean="0"/>
              <a:t> ANTECHOMAI  - to exercise zealous care over the weak due to their legalism or immaturity.  Don’t pass judgment on them rather watch over them. </a:t>
            </a:r>
          </a:p>
          <a:p>
            <a:pPr hangingPunct="0">
              <a:buNone/>
            </a:pPr>
            <a:endParaRPr lang="en-US" dirty="0" smtClean="0"/>
          </a:p>
          <a:p>
            <a:pPr hangingPunct="0"/>
            <a:r>
              <a:rPr lang="en-US" dirty="0" smtClean="0"/>
              <a:t>There are two kinds of weak individuals among believers. </a:t>
            </a:r>
          </a:p>
          <a:p>
            <a:pPr hangingPunct="0">
              <a:buNone/>
            </a:pPr>
            <a:r>
              <a:rPr lang="en-US" dirty="0" smtClean="0"/>
              <a:t>       - First, new babies in Christ who haven’t learned doctrine yet, or are just in the process. They should be protected. This means keep them away from legalism, from asceticism, from bullying, from negativism, etc. </a:t>
            </a:r>
          </a:p>
          <a:p>
            <a:pPr hangingPunct="0"/>
            <a:endParaRPr lang="en-US" dirty="0" smtClean="0"/>
          </a:p>
          <a:p>
            <a:pPr hangingPunct="0">
              <a:buNone/>
            </a:pPr>
            <a:r>
              <a:rPr lang="en-US" dirty="0" smtClean="0"/>
              <a:t>       - Secondly, there is another kind of “weak” found in Romans 14:1, the believer who has been a believer for a long time but is still ignorant of doctrine. He is really a spiritual bankrupt and a trouble maker. </a:t>
            </a:r>
          </a:p>
          <a:p>
            <a:pPr hangingPunct="0"/>
            <a:endParaRPr lang="en-US" dirty="0" smtClean="0"/>
          </a:p>
          <a:p>
            <a:pPr hangingPunct="0"/>
            <a:r>
              <a:rPr lang="en-US" dirty="0" smtClean="0"/>
              <a:t>Weak spiritually bankrupt believers are to be handled firmly but fairly.</a:t>
            </a:r>
          </a:p>
          <a:p>
            <a:pPr hangingPunct="0"/>
            <a:r>
              <a:rPr lang="en-US" dirty="0" smtClean="0"/>
              <a:t>Do not criticize, attack, or judge the weak believer. </a:t>
            </a:r>
          </a:p>
          <a:p>
            <a:pPr hangingPunct="0"/>
            <a:endParaRPr lang="en-US" dirty="0" smtClean="0"/>
          </a:p>
          <a:p>
            <a:pPr hangingPunct="0"/>
            <a:endParaRPr lang="en-US" dirty="0" smtClean="0"/>
          </a:p>
          <a:p>
            <a:pPr hangingPunct="0"/>
            <a:endParaRPr lang="en-US"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915400" cy="6477000"/>
          </a:xfrm>
        </p:spPr>
        <p:txBody>
          <a:bodyPr>
            <a:normAutofit/>
          </a:bodyPr>
          <a:lstStyle/>
          <a:p>
            <a:pPr hangingPunct="0"/>
            <a:r>
              <a:rPr lang="en-US" dirty="0" smtClean="0"/>
              <a:t>Don’t  force a weak believer to go against their conscience.</a:t>
            </a:r>
          </a:p>
          <a:p>
            <a:pPr hangingPunct="0"/>
            <a:r>
              <a:rPr lang="en-US" dirty="0" smtClean="0"/>
              <a:t>Pray for the weak believer’s edification in the Word.</a:t>
            </a:r>
          </a:p>
          <a:p>
            <a:pPr hangingPunct="0">
              <a:buNone/>
            </a:pPr>
            <a:r>
              <a:rPr lang="en-US" dirty="0" smtClean="0"/>
              <a:t> </a:t>
            </a:r>
          </a:p>
          <a:p>
            <a:pPr hangingPunct="0">
              <a:buNone/>
            </a:pPr>
            <a:r>
              <a:rPr lang="en-US" dirty="0" smtClean="0"/>
              <a:t>1 Corinthians 8-10 summarized</a:t>
            </a:r>
          </a:p>
          <a:p>
            <a:r>
              <a:rPr lang="en-US" dirty="0" smtClean="0"/>
              <a:t>Chapter 8 -Facts alone make a person arrogant but love edifies.</a:t>
            </a:r>
          </a:p>
          <a:p>
            <a:r>
              <a:rPr lang="en-US" dirty="0" smtClean="0"/>
              <a:t>Don’t let your personal habits be a stumbling block to others such as eating and drinking.</a:t>
            </a:r>
          </a:p>
          <a:p>
            <a:r>
              <a:rPr lang="en-US" dirty="0" smtClean="0"/>
              <a:t>When we sin against a weak believer then we sin against Christ.</a:t>
            </a:r>
          </a:p>
          <a:p>
            <a:endParaRPr lang="en-US" dirty="0" smtClean="0"/>
          </a:p>
          <a:p>
            <a:r>
              <a:rPr lang="en-US" dirty="0" smtClean="0"/>
              <a:t>Chapter 9 teaches us to set aside some of our rights in order to be more effective in our ministry, follow the same restrictions they do in order to teach them humility.</a:t>
            </a:r>
          </a:p>
          <a:p>
            <a:r>
              <a:rPr lang="en-US" dirty="0" smtClean="0"/>
              <a:t>Use your liberty in Christ wisely and do not flaunt your freedom in Christ before the weak believer.</a:t>
            </a:r>
          </a:p>
          <a:p>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04800"/>
            <a:ext cx="8763000" cy="6553200"/>
          </a:xfrm>
        </p:spPr>
        <p:txBody>
          <a:bodyPr>
            <a:normAutofit lnSpcReduction="10000"/>
          </a:bodyPr>
          <a:lstStyle/>
          <a:p>
            <a:r>
              <a:rPr lang="en-US" dirty="0" smtClean="0"/>
              <a:t>There are three dispensations prior to Israel, and these emphasize things such as salvation, and they cover about 2000 years (creation to Tower of Babel ). </a:t>
            </a:r>
          </a:p>
          <a:p>
            <a:r>
              <a:rPr lang="en-US" dirty="0" smtClean="0"/>
              <a:t>Genesis 1-3 Innocence</a:t>
            </a:r>
          </a:p>
          <a:p>
            <a:r>
              <a:rPr lang="en-US" dirty="0" smtClean="0"/>
              <a:t>Genesis 4-8 Conscience</a:t>
            </a:r>
          </a:p>
          <a:p>
            <a:r>
              <a:rPr lang="en-US" dirty="0" smtClean="0"/>
              <a:t>Genesis 9-12 Nationalism</a:t>
            </a:r>
          </a:p>
          <a:p>
            <a:r>
              <a:rPr lang="en-US" dirty="0" smtClean="0"/>
              <a:t>In these dispensations the Divine Institutions are formed:</a:t>
            </a:r>
          </a:p>
          <a:p>
            <a:pPr>
              <a:buNone/>
            </a:pPr>
            <a:r>
              <a:rPr lang="en-US" dirty="0" smtClean="0"/>
              <a:t>     - Volition or Freedom</a:t>
            </a:r>
          </a:p>
          <a:p>
            <a:pPr>
              <a:buNone/>
            </a:pPr>
            <a:r>
              <a:rPr lang="en-US" dirty="0" smtClean="0"/>
              <a:t>     - Marriage between a man and a woman</a:t>
            </a:r>
          </a:p>
          <a:p>
            <a:pPr>
              <a:buNone/>
            </a:pPr>
            <a:r>
              <a:rPr lang="en-US" dirty="0" smtClean="0"/>
              <a:t>     - Family Life where children are trained and protected</a:t>
            </a:r>
          </a:p>
          <a:p>
            <a:pPr>
              <a:buNone/>
            </a:pPr>
            <a:r>
              <a:rPr lang="en-US" dirty="0" smtClean="0"/>
              <a:t>     - Nationalism (patriotism for your nation, culture, language). </a:t>
            </a:r>
          </a:p>
          <a:p>
            <a:pPr>
              <a:buNone/>
            </a:pPr>
            <a:r>
              <a:rPr lang="en-US" dirty="0" smtClean="0"/>
              <a:t>           Nothing in the Bible supports internationalism.</a:t>
            </a:r>
          </a:p>
          <a:p>
            <a:endParaRPr lang="en-US" dirty="0" smtClean="0"/>
          </a:p>
          <a:p>
            <a:r>
              <a:rPr lang="en-US" dirty="0" smtClean="0"/>
              <a:t>Were it not for these divine institutions we wouldn’t be here today, the human race would have long ago destroyed itself.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lstStyle/>
          <a:p>
            <a:r>
              <a:rPr lang="en-US" dirty="0" smtClean="0"/>
              <a:t>Chapter 10  - We can forfeit the spiritual race by arrogance, immorality, idolatry, pride, grumbling, complaining and forgetting why we are in the ministry.</a:t>
            </a:r>
          </a:p>
          <a:p>
            <a:endParaRPr lang="en-US" dirty="0" smtClean="0"/>
          </a:p>
          <a:p>
            <a:r>
              <a:rPr lang="en-US" dirty="0" smtClean="0"/>
              <a:t>Restrict your freedom for all things are lawful but not all things are beneficial.</a:t>
            </a:r>
          </a:p>
          <a:p>
            <a:r>
              <a:rPr lang="en-US" dirty="0" smtClean="0"/>
              <a:t>Not all things edify therefore seek the good for your fellow believer in order to lead him further into doctrine.</a:t>
            </a:r>
          </a:p>
          <a:p>
            <a:endParaRPr lang="en-US" dirty="0" smtClean="0"/>
          </a:p>
          <a:p>
            <a:r>
              <a:rPr lang="en-US" dirty="0" smtClean="0"/>
              <a:t>d) </a:t>
            </a:r>
            <a:r>
              <a:rPr lang="en-US" b="1" dirty="0" smtClean="0">
                <a:solidFill>
                  <a:srgbClr val="0070C0"/>
                </a:solidFill>
              </a:rPr>
              <a:t>“Be patient” </a:t>
            </a:r>
            <a:r>
              <a:rPr lang="en-US" dirty="0" smtClean="0"/>
              <a:t>— MAKROTHUMEO - PAImpv - exercise long-suffering toward all believers.  Those who challenge their church leaders and the doctrine they teach are disorderly but be patient with them.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lstStyle/>
          <a:p>
            <a:r>
              <a:rPr lang="en-US" b="1" dirty="0" smtClean="0">
                <a:solidFill>
                  <a:srgbClr val="0070C0"/>
                </a:solidFill>
              </a:rPr>
              <a:t>5:15 </a:t>
            </a:r>
            <a:r>
              <a:rPr lang="en-US" dirty="0" smtClean="0"/>
              <a:t>( e)</a:t>
            </a:r>
            <a:r>
              <a:rPr lang="en-US" b="1" dirty="0" smtClean="0">
                <a:solidFill>
                  <a:srgbClr val="0070C0"/>
                </a:solidFill>
              </a:rPr>
              <a:t> “See that none repays evil for evil” </a:t>
            </a:r>
            <a:r>
              <a:rPr lang="en-US" dirty="0" smtClean="0"/>
              <a:t>— HORAO the word “see” is a present imperative, it means keep on seeing the whole perspective to this.  </a:t>
            </a:r>
          </a:p>
          <a:p>
            <a:r>
              <a:rPr lang="en-US" dirty="0" smtClean="0"/>
              <a:t>All retaliation is condemned in the Christian Life. ( Matt 5:38-42).</a:t>
            </a:r>
          </a:p>
          <a:p>
            <a:r>
              <a:rPr lang="en-US" dirty="0" smtClean="0"/>
              <a:t>Paul condemned retaliation in Romans 12:17-21.</a:t>
            </a:r>
          </a:p>
          <a:p>
            <a:r>
              <a:rPr lang="en-US" dirty="0" smtClean="0"/>
              <a:t>We are under grace not an eye for an eye and tooth for a tooth.</a:t>
            </a:r>
          </a:p>
          <a:p>
            <a:r>
              <a:rPr lang="en-US" dirty="0" smtClean="0"/>
              <a:t>It is up to the judicial system of the land to provide punishment for criminal behavior.  </a:t>
            </a:r>
          </a:p>
          <a:p>
            <a:r>
              <a:rPr lang="en-US" dirty="0" smtClean="0"/>
              <a:t>Peter refuted taking personal retaliation or taking justice in your own hands. 1 Peter 2:19-23, 3:9.</a:t>
            </a:r>
          </a:p>
          <a:p>
            <a:r>
              <a:rPr lang="en-US" dirty="0" smtClean="0"/>
              <a:t>Believers are to trust in the judicial system and the Lord to repay those who commit crimes or evil against them.</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477000"/>
          </a:xfrm>
        </p:spPr>
        <p:txBody>
          <a:bodyPr>
            <a:normAutofit fontScale="92500" lnSpcReduction="10000"/>
          </a:bodyPr>
          <a:lstStyle/>
          <a:p>
            <a:pPr hangingPunct="0"/>
            <a:r>
              <a:rPr lang="en-US" dirty="0" smtClean="0"/>
              <a:t>Don’t let Christians bully other Christians. The word “repays” means to recompense or pay back. </a:t>
            </a:r>
          </a:p>
          <a:p>
            <a:pPr hangingPunct="0">
              <a:buNone/>
            </a:pPr>
            <a:endParaRPr lang="en-US" dirty="0" smtClean="0"/>
          </a:p>
          <a:p>
            <a:pPr hangingPunct="0"/>
            <a:r>
              <a:rPr lang="en-US" dirty="0" smtClean="0"/>
              <a:t>There are three categories in this regard: </a:t>
            </a:r>
          </a:p>
          <a:p>
            <a:pPr hangingPunct="0">
              <a:buNone/>
            </a:pPr>
            <a:r>
              <a:rPr lang="en-US" dirty="0" smtClean="0"/>
              <a:t>       1. The devil’s man. He repays evil for good (criminal).</a:t>
            </a:r>
          </a:p>
          <a:p>
            <a:pPr hangingPunct="0">
              <a:buNone/>
            </a:pPr>
            <a:r>
              <a:rPr lang="en-US" dirty="0" smtClean="0"/>
              <a:t>       2. The world’s man. He repays evil for evil (vigilante justice) and good for good.</a:t>
            </a:r>
          </a:p>
          <a:p>
            <a:pPr hangingPunct="0">
              <a:buNone/>
            </a:pPr>
            <a:r>
              <a:rPr lang="en-US" dirty="0" smtClean="0"/>
              <a:t>       3. The Lord’s man. He repays good for evil. So to replace good for evil is to place injustice in the Lord’s hands instead of using natural laws of retaliation.</a:t>
            </a:r>
          </a:p>
          <a:p>
            <a:pPr hangingPunct="0"/>
            <a:endParaRPr lang="en-US" dirty="0" smtClean="0"/>
          </a:p>
          <a:p>
            <a:pPr hangingPunct="0">
              <a:buNone/>
            </a:pPr>
            <a:r>
              <a:rPr lang="en-US" dirty="0" smtClean="0"/>
              <a:t>       f</a:t>
            </a:r>
            <a:r>
              <a:rPr lang="en-US" b="1" dirty="0" smtClean="0">
                <a:solidFill>
                  <a:srgbClr val="0070C0"/>
                </a:solidFill>
              </a:rPr>
              <a:t>) “follow that which is </a:t>
            </a:r>
            <a:r>
              <a:rPr lang="en-US" dirty="0" smtClean="0"/>
              <a:t>[always the ] </a:t>
            </a:r>
            <a:r>
              <a:rPr lang="en-US" b="1" dirty="0" smtClean="0">
                <a:solidFill>
                  <a:srgbClr val="0070C0"/>
                </a:solidFill>
              </a:rPr>
              <a:t>good.” </a:t>
            </a:r>
            <a:r>
              <a:rPr lang="en-US" dirty="0" smtClean="0"/>
              <a:t>The word “follow” means to pursue or to chase. “Good” is good of intrinsic value, good which is always divine good, referring to doctrine.</a:t>
            </a:r>
          </a:p>
          <a:p>
            <a:pPr hangingPunct="0">
              <a:buNone/>
            </a:pPr>
            <a:r>
              <a:rPr lang="en-US" b="1" dirty="0" smtClean="0">
                <a:solidFill>
                  <a:srgbClr val="0070C0"/>
                </a:solidFill>
              </a:rPr>
              <a:t>          “among yourselves” </a:t>
            </a:r>
            <a:r>
              <a:rPr lang="en-US" dirty="0" smtClean="0"/>
              <a:t>— among believers</a:t>
            </a:r>
            <a:r>
              <a:rPr lang="en-US" b="1" dirty="0" smtClean="0">
                <a:solidFill>
                  <a:srgbClr val="0070C0"/>
                </a:solidFill>
              </a:rPr>
              <a:t>, “and furthermore to all,” </a:t>
            </a:r>
            <a:r>
              <a:rPr lang="en-US" dirty="0" smtClean="0"/>
              <a:t>to the unbeliever as well.</a:t>
            </a:r>
          </a:p>
          <a:p>
            <a:pPr>
              <a:buNone/>
            </a:pPr>
            <a:endParaRPr lang="en-US"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normAutofit fontScale="92500" lnSpcReduction="10000"/>
          </a:bodyPr>
          <a:lstStyle/>
          <a:p>
            <a:r>
              <a:rPr lang="en-US" dirty="0" smtClean="0"/>
              <a:t>There are two points of introduction to the next section.</a:t>
            </a:r>
          </a:p>
          <a:p>
            <a:pPr>
              <a:buNone/>
            </a:pPr>
            <a:r>
              <a:rPr lang="en-US" b="1" dirty="0" smtClean="0">
                <a:solidFill>
                  <a:srgbClr val="FF0000"/>
                </a:solidFill>
              </a:rPr>
              <a:t>           First of all</a:t>
            </a:r>
            <a:r>
              <a:rPr lang="en-US" dirty="0" smtClean="0"/>
              <a:t>, Christian responsibility deals with phase two of God’s plan. God the Father is the author of the divine plan which is called operation grace and it deals with the human race.</a:t>
            </a:r>
          </a:p>
          <a:p>
            <a:endParaRPr lang="en-US" dirty="0" smtClean="0"/>
          </a:p>
          <a:p>
            <a:r>
              <a:rPr lang="en-US" dirty="0" smtClean="0"/>
              <a:t> In phase one of the divine plan we have salvation. God has provided eternal life for all members of the human race by the work of the Lord Jesus Christ in dying on the cross, taking our place, and becoming our substitute and sin bearer. </a:t>
            </a:r>
          </a:p>
          <a:p>
            <a:pPr>
              <a:buNone/>
            </a:pPr>
            <a:endParaRPr lang="en-US" dirty="0" smtClean="0"/>
          </a:p>
          <a:p>
            <a:pPr>
              <a:buNone/>
            </a:pPr>
            <a:r>
              <a:rPr lang="en-US" dirty="0" smtClean="0"/>
              <a:t>    Christ rose again, ascended, and is seated at the right hand of the Father; and with the doctrine of the session phase one comes to its conclusion. The </a:t>
            </a:r>
            <a:r>
              <a:rPr lang="en-US" b="1" dirty="0" smtClean="0"/>
              <a:t>executor of phase one is the Lord Jesus Christ. </a:t>
            </a:r>
          </a:p>
          <a:p>
            <a:pPr>
              <a:buNone/>
            </a:pPr>
            <a:endParaRPr lang="en-US" dirty="0" smtClean="0"/>
          </a:p>
          <a:p>
            <a:pPr>
              <a:buNone/>
            </a:pPr>
            <a:r>
              <a:rPr lang="en-US" dirty="0" smtClean="0"/>
              <a:t>    One minutes after we are saved we enter </a:t>
            </a:r>
            <a:r>
              <a:rPr lang="en-US" b="1" dirty="0" smtClean="0"/>
              <a:t>into phase two </a:t>
            </a:r>
            <a:r>
              <a:rPr lang="en-US" dirty="0" smtClean="0"/>
              <a:t>which is God’s plan for the believer in time.  The Holy Spirit indwells every believer at the moment of salvation.</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763000" cy="7086600"/>
          </a:xfrm>
        </p:spPr>
        <p:txBody>
          <a:bodyPr>
            <a:normAutofit fontScale="92500" lnSpcReduction="10000"/>
          </a:bodyPr>
          <a:lstStyle/>
          <a:p>
            <a:pPr>
              <a:buNone/>
            </a:pPr>
            <a:endParaRPr lang="en-US" dirty="0" smtClean="0"/>
          </a:p>
          <a:p>
            <a:pPr>
              <a:buNone/>
            </a:pPr>
            <a:r>
              <a:rPr lang="en-US" dirty="0" smtClean="0"/>
              <a:t>     </a:t>
            </a:r>
            <a:r>
              <a:rPr lang="en-US" b="1" dirty="0" smtClean="0"/>
              <a:t>The Holy Spirit is the executor of phase two or the Christian Way of Life. </a:t>
            </a:r>
            <a:r>
              <a:rPr lang="en-US" dirty="0" smtClean="0"/>
              <a:t> The reason that He indwells every believer is because the Christian way of life is a supernatural way of life and demands a supernatural means of execution. </a:t>
            </a:r>
          </a:p>
          <a:p>
            <a:pPr>
              <a:buNone/>
            </a:pPr>
            <a:endParaRPr lang="en-US" dirty="0" smtClean="0"/>
          </a:p>
          <a:p>
            <a:pPr>
              <a:buNone/>
            </a:pPr>
            <a:r>
              <a:rPr lang="en-US" dirty="0" smtClean="0"/>
              <a:t>     Phase two ends for any Christian as of the point of death or resurrection, whichever takes place first. </a:t>
            </a:r>
          </a:p>
          <a:p>
            <a:pPr>
              <a:buNone/>
            </a:pPr>
            <a:endParaRPr lang="en-US" dirty="0" smtClean="0"/>
          </a:p>
          <a:p>
            <a:r>
              <a:rPr lang="en-US" dirty="0" smtClean="0"/>
              <a:t>Phase three is eternity. When we die we enter into eternity and </a:t>
            </a:r>
            <a:r>
              <a:rPr lang="en-US" b="1" dirty="0" smtClean="0"/>
              <a:t>God the Father is the executor of phase three</a:t>
            </a:r>
            <a:r>
              <a:rPr lang="en-US" dirty="0" smtClean="0"/>
              <a:t>. Every Christian alive on this earth in time has a purpose. We together represent the Son of God as His ambassadors on the earth.</a:t>
            </a:r>
          </a:p>
          <a:p>
            <a:endParaRPr lang="en-US" dirty="0" smtClean="0"/>
          </a:p>
          <a:p>
            <a:pPr>
              <a:buNone/>
            </a:pPr>
            <a:endParaRPr lang="en-US" dirty="0" smtClean="0"/>
          </a:p>
          <a:p>
            <a:pPr>
              <a:buNone/>
            </a:pPr>
            <a:r>
              <a:rPr lang="en-US" dirty="0" smtClean="0"/>
              <a:t>     </a:t>
            </a:r>
          </a:p>
          <a:p>
            <a:pPr>
              <a:buNone/>
            </a:pPr>
            <a:endParaRPr lang="en-US" b="1" dirty="0" smtClean="0"/>
          </a:p>
          <a:p>
            <a:pPr hangingPunct="0">
              <a:buNone/>
            </a:pPr>
            <a:r>
              <a:rPr lang="en-US" dirty="0" smtClean="0"/>
              <a:t> </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324600"/>
          </a:xfrm>
        </p:spPr>
        <p:txBody>
          <a:bodyPr/>
          <a:lstStyle/>
          <a:p>
            <a:endParaRPr lang="en-US" dirty="0" smtClean="0"/>
          </a:p>
          <a:p>
            <a:r>
              <a:rPr lang="en-US" b="1" dirty="0" smtClean="0">
                <a:solidFill>
                  <a:srgbClr val="FF0000"/>
                </a:solidFill>
              </a:rPr>
              <a:t>Secondly, </a:t>
            </a:r>
            <a:r>
              <a:rPr lang="en-US" dirty="0" smtClean="0"/>
              <a:t>there is the subject of good verses evil. The Bible is very clear in its explaining of what is good and what is evil. </a:t>
            </a:r>
          </a:p>
          <a:p>
            <a:endParaRPr lang="en-US" dirty="0" smtClean="0"/>
          </a:p>
          <a:p>
            <a:r>
              <a:rPr lang="en-US" dirty="0" smtClean="0"/>
              <a:t>God’s criterion, the scripture, is very clear in establishing the standard. </a:t>
            </a:r>
          </a:p>
          <a:p>
            <a:endParaRPr lang="en-US" dirty="0" smtClean="0"/>
          </a:p>
          <a:p>
            <a:r>
              <a:rPr lang="en-US" dirty="0" smtClean="0"/>
              <a:t>But there is also a second factor which is generally ignored and yet clearly described in God’s Word, and that is </a:t>
            </a:r>
            <a:r>
              <a:rPr lang="en-US" b="1" dirty="0" smtClean="0"/>
              <a:t>good verses good</a:t>
            </a:r>
            <a:r>
              <a:rPr lang="en-US" dirty="0" smtClean="0"/>
              <a:t>. </a:t>
            </a:r>
          </a:p>
          <a:p>
            <a:endParaRPr lang="en-US" dirty="0" smtClean="0"/>
          </a:p>
          <a:p>
            <a:r>
              <a:rPr lang="en-US" dirty="0" smtClean="0"/>
              <a:t>All good is not spirituality. There is a difference between that which is spiritual and that which is good.</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915400" cy="6553200"/>
          </a:xfrm>
        </p:spPr>
        <p:txBody>
          <a:bodyPr>
            <a:normAutofit lnSpcReduction="10000"/>
          </a:bodyPr>
          <a:lstStyle/>
          <a:p>
            <a:pPr hangingPunct="0"/>
            <a:r>
              <a:rPr lang="en-US" dirty="0" smtClean="0"/>
              <a:t>Many unbelievers are capable of performing good deeds. Many commendable things are accomplished by unbelievers and are all accomplished in the energy of the flesh or human power.</a:t>
            </a:r>
          </a:p>
          <a:p>
            <a:pPr hangingPunct="0"/>
            <a:endParaRPr lang="en-US" dirty="0" smtClean="0"/>
          </a:p>
          <a:p>
            <a:pPr hangingPunct="0"/>
            <a:r>
              <a:rPr lang="en-US" dirty="0" smtClean="0"/>
              <a:t>All of this may be good but it is definitely not spirituality because an unbeliever cannot be spiritual. </a:t>
            </a:r>
          </a:p>
          <a:p>
            <a:pPr hangingPunct="0"/>
            <a:r>
              <a:rPr lang="en-US" dirty="0" smtClean="0"/>
              <a:t>Before anyone can be spiritual he must first of all be born again. He must become a regenerate member of the human race. </a:t>
            </a:r>
          </a:p>
          <a:p>
            <a:pPr hangingPunct="0"/>
            <a:endParaRPr lang="en-US" dirty="0" smtClean="0"/>
          </a:p>
          <a:p>
            <a:pPr hangingPunct="0"/>
            <a:r>
              <a:rPr lang="en-US" dirty="0" smtClean="0"/>
              <a:t>The responsibility of the Christian is in the realm of divine good which is executed in the power of the Holy Spirit as over against human good which is executed in the power of the energy of the flesh. </a:t>
            </a:r>
          </a:p>
          <a:p>
            <a:pPr hangingPunct="0"/>
            <a:endParaRPr lang="en-US" dirty="0" smtClean="0"/>
          </a:p>
          <a:p>
            <a:pPr hangingPunct="0"/>
            <a:r>
              <a:rPr lang="en-US" b="1" dirty="0" smtClean="0"/>
              <a:t>Any good thing which can be performed in the energy of the flesh is not the Christian way of life, </a:t>
            </a:r>
            <a:r>
              <a:rPr lang="en-US" dirty="0" smtClean="0"/>
              <a:t>the Christian way of life is a supernatural way of life executed in the power of the holy Spirit. </a:t>
            </a:r>
          </a:p>
          <a:p>
            <a:pPr hangingPunct="0">
              <a:buNone/>
            </a:pPr>
            <a:endParaRPr lang="en-US"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915400" cy="6400800"/>
          </a:xfrm>
        </p:spPr>
        <p:txBody>
          <a:bodyPr>
            <a:normAutofit fontScale="85000" lnSpcReduction="20000"/>
          </a:bodyPr>
          <a:lstStyle/>
          <a:p>
            <a:pPr hangingPunct="0"/>
            <a:r>
              <a:rPr lang="en-US" sz="2800" b="1" dirty="0" smtClean="0"/>
              <a:t>The Seven Principles of Spirituality</a:t>
            </a:r>
          </a:p>
          <a:p>
            <a:pPr hangingPunct="0">
              <a:buNone/>
            </a:pPr>
            <a:endParaRPr lang="en-US" dirty="0" smtClean="0"/>
          </a:p>
          <a:p>
            <a:pPr hangingPunct="0">
              <a:buNone/>
            </a:pPr>
            <a:r>
              <a:rPr lang="en-US" dirty="0" smtClean="0"/>
              <a:t>	</a:t>
            </a:r>
            <a:r>
              <a:rPr lang="en-US" sz="3100" b="1" dirty="0" smtClean="0">
                <a:cs typeface="Arial" pitchFamily="34" charset="0"/>
              </a:rPr>
              <a:t>1. </a:t>
            </a:r>
            <a:r>
              <a:rPr lang="en-US" sz="3100" dirty="0" smtClean="0">
                <a:cs typeface="Arial" pitchFamily="34" charset="0"/>
              </a:rPr>
              <a:t>Jesus Christ fulfilled the law — Matthew 5:17. </a:t>
            </a:r>
          </a:p>
          <a:p>
            <a:pPr hangingPunct="0">
              <a:buNone/>
            </a:pPr>
            <a:r>
              <a:rPr lang="en-US" sz="3100" dirty="0" smtClean="0">
                <a:cs typeface="Arial" pitchFamily="34" charset="0"/>
              </a:rPr>
              <a:t>         </a:t>
            </a:r>
            <a:r>
              <a:rPr lang="en-US" sz="3100" u="sng" dirty="0" smtClean="0">
                <a:cs typeface="Arial" pitchFamily="34" charset="0"/>
              </a:rPr>
              <a:t>Fulfilled Codex #1  </a:t>
            </a:r>
            <a:r>
              <a:rPr lang="en-US" sz="3100" dirty="0" smtClean="0">
                <a:cs typeface="Arial" pitchFamily="34" charset="0"/>
              </a:rPr>
              <a:t>moral law by living perfect life.  The moral law proves that I </a:t>
            </a:r>
          </a:p>
          <a:p>
            <a:pPr hangingPunct="0">
              <a:buNone/>
            </a:pPr>
            <a:r>
              <a:rPr lang="en-US" sz="3100" dirty="0" smtClean="0">
                <a:cs typeface="Arial" pitchFamily="34" charset="0"/>
              </a:rPr>
              <a:t>            am a sinner, the shadow Christology shows me the answer in the person of Christ. </a:t>
            </a:r>
          </a:p>
          <a:p>
            <a:pPr hangingPunct="0">
              <a:buNone/>
            </a:pPr>
            <a:endParaRPr lang="en-US" sz="3100" dirty="0" smtClean="0">
              <a:cs typeface="Arial" pitchFamily="34" charset="0"/>
            </a:endParaRPr>
          </a:p>
          <a:p>
            <a:pPr hangingPunct="0">
              <a:buNone/>
            </a:pPr>
            <a:r>
              <a:rPr lang="en-US" sz="3100" dirty="0" smtClean="0">
                <a:cs typeface="Arial" pitchFamily="34" charset="0"/>
              </a:rPr>
              <a:t>         </a:t>
            </a:r>
            <a:r>
              <a:rPr lang="en-US" sz="3100" u="sng" dirty="0" smtClean="0">
                <a:cs typeface="Arial" pitchFamily="34" charset="0"/>
              </a:rPr>
              <a:t>Fulfilled Codex #2  </a:t>
            </a:r>
            <a:r>
              <a:rPr lang="en-US" sz="3100" dirty="0" smtClean="0">
                <a:cs typeface="Arial" pitchFamily="34" charset="0"/>
              </a:rPr>
              <a:t>complete shadow Christology through Levitical</a:t>
            </a:r>
          </a:p>
          <a:p>
            <a:pPr hangingPunct="0">
              <a:buNone/>
            </a:pPr>
            <a:r>
              <a:rPr lang="en-US" sz="3100" dirty="0" smtClean="0">
                <a:cs typeface="Arial" pitchFamily="34" charset="0"/>
              </a:rPr>
              <a:t>             offerings, holy days, feasts, tabernacle, and Levitical ph. Christ fulfilled these </a:t>
            </a:r>
          </a:p>
          <a:p>
            <a:pPr hangingPunct="0">
              <a:buNone/>
            </a:pPr>
            <a:r>
              <a:rPr lang="en-US" sz="3100" dirty="0" smtClean="0">
                <a:cs typeface="Arial" pitchFamily="34" charset="0"/>
              </a:rPr>
              <a:t>             by being everything declared in the shadows.</a:t>
            </a:r>
          </a:p>
          <a:p>
            <a:pPr hangingPunct="0">
              <a:buNone/>
            </a:pPr>
            <a:endParaRPr lang="en-US" sz="3100" dirty="0" smtClean="0">
              <a:cs typeface="Arial" pitchFamily="34" charset="0"/>
            </a:endParaRPr>
          </a:p>
          <a:p>
            <a:pPr hangingPunct="0">
              <a:buNone/>
            </a:pPr>
            <a:r>
              <a:rPr lang="en-US" sz="3100" dirty="0" smtClean="0">
                <a:cs typeface="Arial" pitchFamily="34" charset="0"/>
              </a:rPr>
              <a:t>         </a:t>
            </a:r>
            <a:r>
              <a:rPr lang="en-US" sz="3100" u="sng" dirty="0" smtClean="0">
                <a:cs typeface="Arial" pitchFamily="34" charset="0"/>
              </a:rPr>
              <a:t>Fulfilled Codex #3 </a:t>
            </a:r>
            <a:r>
              <a:rPr lang="en-US" sz="3100" dirty="0" smtClean="0">
                <a:cs typeface="Arial" pitchFamily="34" charset="0"/>
              </a:rPr>
              <a:t>– civil and legal laws, judicial system.  This shows us the way</a:t>
            </a:r>
          </a:p>
          <a:p>
            <a:pPr hangingPunct="0">
              <a:buNone/>
            </a:pPr>
            <a:r>
              <a:rPr lang="en-US" sz="3100" dirty="0" smtClean="0">
                <a:cs typeface="Arial" pitchFamily="34" charset="0"/>
              </a:rPr>
              <a:t>         of life for the believers to live under Law.  </a:t>
            </a:r>
          </a:p>
          <a:p>
            <a:pPr hangingPunct="0">
              <a:buNone/>
            </a:pPr>
            <a:endParaRPr lang="en-US" sz="3100" dirty="0" smtClean="0">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04800"/>
            <a:ext cx="8763000" cy="6553200"/>
          </a:xfrm>
        </p:spPr>
        <p:txBody>
          <a:bodyPr/>
          <a:lstStyle/>
          <a:p>
            <a:pPr hangingPunct="0"/>
            <a:r>
              <a:rPr lang="en-US" sz="2800" dirty="0" smtClean="0">
                <a:latin typeface="Arial" pitchFamily="34" charset="0"/>
                <a:cs typeface="Arial" pitchFamily="34" charset="0"/>
              </a:rPr>
              <a:t> </a:t>
            </a:r>
            <a:r>
              <a:rPr lang="en-US" sz="2800" dirty="0" smtClean="0">
                <a:cs typeface="Arial" pitchFamily="34" charset="0"/>
              </a:rPr>
              <a:t>Jesus did not set aside the moral commandments.  </a:t>
            </a:r>
          </a:p>
          <a:p>
            <a:pPr hangingPunct="0"/>
            <a:endParaRPr lang="en-US" sz="2800" dirty="0" smtClean="0">
              <a:cs typeface="Arial" pitchFamily="34" charset="0"/>
            </a:endParaRPr>
          </a:p>
          <a:p>
            <a:pPr hangingPunct="0"/>
            <a:r>
              <a:rPr lang="en-US" sz="2800" dirty="0" smtClean="0">
                <a:cs typeface="Arial" pitchFamily="34" charset="0"/>
              </a:rPr>
              <a:t>He was ascended and once phase two began on the day of Pentecost Jesus Christ provided a way of life which in every way was a supernatural way of life.</a:t>
            </a:r>
          </a:p>
          <a:p>
            <a:pPr hangingPunct="0">
              <a:buNone/>
            </a:pPr>
            <a:endParaRPr lang="en-US" sz="2800" dirty="0" smtClean="0">
              <a:cs typeface="Arial" pitchFamily="34" charset="0"/>
            </a:endParaRPr>
          </a:p>
          <a:p>
            <a:pPr hangingPunct="0"/>
            <a:r>
              <a:rPr lang="en-US" sz="2800" dirty="0" smtClean="0">
                <a:cs typeface="Arial" pitchFamily="34" charset="0"/>
              </a:rPr>
              <a:t> It is impossible to execute the Christian life in the energy of the flesh. </a:t>
            </a:r>
          </a:p>
          <a:p>
            <a:pPr hangingPunct="0">
              <a:buNone/>
            </a:pPr>
            <a:endParaRPr lang="en-US" b="1" dirty="0" smtClean="0"/>
          </a:p>
          <a:p>
            <a:pPr hangingPunct="0">
              <a:buNone/>
            </a:pPr>
            <a:r>
              <a:rPr lang="en-US" b="1" dirty="0" smtClean="0"/>
              <a:t>2. </a:t>
            </a:r>
            <a:r>
              <a:rPr lang="en-US" sz="2800" dirty="0" smtClean="0"/>
              <a:t>Christ is the end of the law for all who believe, for those who believe in the Lord Jesus Christ in this age Christ is the end of the law — Romans 10:4; Galatians 5:18,23. </a:t>
            </a:r>
          </a:p>
          <a:p>
            <a:pPr hangingPunct="0"/>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915400" cy="6553200"/>
          </a:xfrm>
        </p:spPr>
        <p:txBody>
          <a:bodyPr>
            <a:normAutofit/>
          </a:bodyPr>
          <a:lstStyle/>
          <a:p>
            <a:pPr hangingPunct="0"/>
            <a:endParaRPr lang="en-US" b="1" dirty="0" smtClean="0"/>
          </a:p>
          <a:p>
            <a:pPr hangingPunct="0"/>
            <a:r>
              <a:rPr lang="en-US" b="1" dirty="0" smtClean="0"/>
              <a:t>3. </a:t>
            </a:r>
            <a:r>
              <a:rPr lang="en-US" dirty="0" smtClean="0"/>
              <a:t>Since Christ has fulfilled the Mosaic law He has provided a new law as a substitute for the Mosaic law, the law of spirituality — Romans 8:2ff. </a:t>
            </a:r>
          </a:p>
          <a:p>
            <a:pPr hangingPunct="0"/>
            <a:endParaRPr lang="en-US" b="1" dirty="0" smtClean="0"/>
          </a:p>
          <a:p>
            <a:pPr hangingPunct="0"/>
            <a:r>
              <a:rPr lang="en-US" b="1" dirty="0" smtClean="0"/>
              <a:t>4. </a:t>
            </a:r>
            <a:r>
              <a:rPr lang="en-US" dirty="0" smtClean="0"/>
              <a:t>The new law is accompanied by a new commandment — Ephesians 5:18, “Be habitually filled with the Spirit.” </a:t>
            </a:r>
          </a:p>
          <a:p>
            <a:pPr hangingPunct="0">
              <a:buNone/>
            </a:pPr>
            <a:r>
              <a:rPr lang="en-US" dirty="0" smtClean="0"/>
              <a:t>         Only as the believer is filled with the Spirit is the believer able to produce the righteousness of the law and execute the supernatural Christian way of life. </a:t>
            </a:r>
          </a:p>
          <a:p>
            <a:pPr hangingPunct="0">
              <a:buNone/>
            </a:pPr>
            <a:endParaRPr lang="en-US" dirty="0" smtClean="0"/>
          </a:p>
          <a:p>
            <a:pPr hangingPunct="0">
              <a:buNone/>
            </a:pPr>
            <a:r>
              <a:rPr lang="en-US" b="1" dirty="0" smtClean="0"/>
              <a:t>5. </a:t>
            </a:r>
            <a:r>
              <a:rPr lang="en-US" dirty="0" smtClean="0"/>
              <a:t>The purpose of the new law is to glorify the person of the Lord Jesus Christ. </a:t>
            </a:r>
          </a:p>
          <a:p>
            <a:pPr hangingPunct="0">
              <a:buNone/>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477000"/>
          </a:xfrm>
        </p:spPr>
        <p:txBody>
          <a:bodyPr>
            <a:normAutofit/>
          </a:bodyPr>
          <a:lstStyle/>
          <a:p>
            <a:r>
              <a:rPr lang="en-US" dirty="0" smtClean="0"/>
              <a:t>The greatest point and principle in dispensational teaching is a recognition of the fundamental difference between Israel and the Church. </a:t>
            </a:r>
          </a:p>
          <a:p>
            <a:r>
              <a:rPr lang="en-US" b="1" dirty="0" smtClean="0"/>
              <a:t>Israel: </a:t>
            </a:r>
            <a:r>
              <a:rPr lang="en-US" dirty="0" smtClean="0"/>
              <a:t>Abraham to the cross, specialized Aaronic or Levitical ph, shadow Christology in sacrifices and tabernacle (Passover lamb represented Christ), developing Canon of Scripture, prophets, kings under God’s rule (Theocratic government).</a:t>
            </a:r>
          </a:p>
          <a:p>
            <a:endParaRPr lang="en-US" dirty="0" smtClean="0"/>
          </a:p>
          <a:p>
            <a:r>
              <a:rPr lang="en-US" b="1" dirty="0" smtClean="0"/>
              <a:t>Church: </a:t>
            </a:r>
            <a:r>
              <a:rPr lang="en-US" dirty="0" smtClean="0"/>
              <a:t>Pentecost to the Rapture, Universal </a:t>
            </a:r>
            <a:r>
              <a:rPr lang="en-US" dirty="0" err="1" smtClean="0"/>
              <a:t>Melchizedeh</a:t>
            </a:r>
            <a:r>
              <a:rPr lang="en-US" dirty="0" smtClean="0"/>
              <a:t> ph of all believers, Christ has paid for sins on the cross and resurrected so we do not have animal sacrifices today, in Church Age we have a historical Christology reported in the four Gospels, completed Canon of Scripture, apostles, spiritual gifts, no kings ( no </a:t>
            </a:r>
            <a:r>
              <a:rPr lang="en-US" dirty="0" err="1" smtClean="0"/>
              <a:t>Theocractic</a:t>
            </a:r>
            <a:r>
              <a:rPr lang="en-US" dirty="0" smtClean="0"/>
              <a:t> govt). </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915400" cy="6553200"/>
          </a:xfrm>
        </p:spPr>
        <p:txBody>
          <a:bodyPr/>
          <a:lstStyle/>
          <a:p>
            <a:pPr hangingPunct="0">
              <a:buNone/>
            </a:pPr>
            <a:endParaRPr lang="en-US" dirty="0" smtClean="0"/>
          </a:p>
          <a:p>
            <a:pPr hangingPunct="0"/>
            <a:r>
              <a:rPr lang="en-US" dirty="0" smtClean="0"/>
              <a:t>This means that our life has a purpose.</a:t>
            </a:r>
          </a:p>
          <a:p>
            <a:pPr hangingPunct="0"/>
            <a:endParaRPr lang="en-US" dirty="0" smtClean="0"/>
          </a:p>
          <a:p>
            <a:pPr hangingPunct="0"/>
            <a:r>
              <a:rPr lang="en-US" dirty="0" smtClean="0"/>
              <a:t> But we cannot glorify Christ in the energy of the flesh, we can only glorify Christ in the power of the Holy Spirit; therefore we have a new commandment, “Be habitually filled with the Spirit.” Cf. Galatians 4:19. </a:t>
            </a:r>
          </a:p>
          <a:p>
            <a:pPr hangingPunct="0"/>
            <a:endParaRPr lang="en-US" dirty="0" smtClean="0"/>
          </a:p>
          <a:p>
            <a:pPr hangingPunct="0"/>
            <a:r>
              <a:rPr lang="en-US" dirty="0" smtClean="0"/>
              <a:t>When the Holy Spirit controls the life of the believer the same characteristics are formed in us as were formed in the Lord Jesus Christ, and by means of the filling of the Spirit we glorify Christ by the reproduction of His character, even at the present time. 	</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839200" cy="6400800"/>
          </a:xfrm>
        </p:spPr>
        <p:txBody>
          <a:bodyPr>
            <a:normAutofit/>
          </a:bodyPr>
          <a:lstStyle/>
          <a:p>
            <a:pPr hangingPunct="0"/>
            <a:r>
              <a:rPr lang="en-US" dirty="0" smtClean="0"/>
              <a:t>6. There is only one person who glorifies Christ and that is the Holy Spirit — John 16:14; 7:39. </a:t>
            </a:r>
          </a:p>
          <a:p>
            <a:pPr hangingPunct="0"/>
            <a:r>
              <a:rPr lang="en-US" dirty="0" smtClean="0"/>
              <a:t>7. Glorification is an internal or mental responsibility — </a:t>
            </a:r>
          </a:p>
          <a:p>
            <a:pPr hangingPunct="0">
              <a:buNone/>
            </a:pPr>
            <a:r>
              <a:rPr lang="en-US" dirty="0" smtClean="0"/>
              <a:t>        1 Corinthians 6:19,20.  </a:t>
            </a:r>
          </a:p>
          <a:p>
            <a:pPr hangingPunct="0"/>
            <a:r>
              <a:rPr lang="en-US" dirty="0" smtClean="0"/>
              <a:t>When we are filled with the Holy Spirit, as we are commanded to be, there are certain results. For example, other passages tell us about the production of the character of Christ ( Galatians 5:22,23).</a:t>
            </a:r>
          </a:p>
          <a:p>
            <a:pPr hangingPunct="0">
              <a:buNone/>
            </a:pPr>
            <a:r>
              <a:rPr lang="en-US" dirty="0" smtClean="0"/>
              <a:t>     - the absorption of the Word — John 14:26; 16:12-15;</a:t>
            </a:r>
          </a:p>
          <a:p>
            <a:pPr hangingPunct="0">
              <a:buNone/>
            </a:pPr>
            <a:r>
              <a:rPr lang="en-US" dirty="0" smtClean="0"/>
              <a:t>     - guidance — Romans 8:14; </a:t>
            </a:r>
          </a:p>
          <a:p>
            <a:pPr hangingPunct="0">
              <a:buNone/>
            </a:pPr>
            <a:r>
              <a:rPr lang="en-US" dirty="0" smtClean="0"/>
              <a:t>     - assurance and confidence — Romans 8:14,15; </a:t>
            </a:r>
          </a:p>
          <a:p>
            <a:pPr hangingPunct="0">
              <a:buNone/>
            </a:pPr>
            <a:r>
              <a:rPr lang="en-US" dirty="0" smtClean="0"/>
              <a:t>     - worship — Philippians 3:3; </a:t>
            </a:r>
          </a:p>
          <a:p>
            <a:pPr hangingPunct="0">
              <a:buNone/>
            </a:pPr>
            <a:r>
              <a:rPr lang="en-US" dirty="0" smtClean="0"/>
              <a:t>      - prayer — Ephesians 6:18; </a:t>
            </a:r>
          </a:p>
          <a:p>
            <a:pPr hangingPunct="0">
              <a:buNone/>
            </a:pPr>
            <a:r>
              <a:rPr lang="en-US" dirty="0" smtClean="0"/>
              <a:t>      - witnessing for Jesus Christ — Acts 1:8. </a:t>
            </a:r>
          </a:p>
          <a:p>
            <a:pPr hangingPunct="0"/>
            <a:endParaRPr lang="en-US"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457200"/>
            <a:ext cx="8915400" cy="6248400"/>
          </a:xfrm>
        </p:spPr>
        <p:txBody>
          <a:bodyPr>
            <a:normAutofit lnSpcReduction="10000"/>
          </a:bodyPr>
          <a:lstStyle/>
          <a:p>
            <a:pPr hangingPunct="0"/>
            <a:r>
              <a:rPr lang="en-US" b="1" dirty="0" smtClean="0">
                <a:solidFill>
                  <a:srgbClr val="0070C0"/>
                </a:solidFill>
              </a:rPr>
              <a:t>5:16</a:t>
            </a:r>
            <a:r>
              <a:rPr lang="en-US" dirty="0" smtClean="0"/>
              <a:t> — other results of the Spirit-filled life</a:t>
            </a:r>
            <a:r>
              <a:rPr lang="en-US" b="1" dirty="0" smtClean="0">
                <a:solidFill>
                  <a:srgbClr val="0070C0"/>
                </a:solidFill>
              </a:rPr>
              <a:t>. “Rejoice evermore” </a:t>
            </a:r>
            <a:r>
              <a:rPr lang="en-US" dirty="0" smtClean="0"/>
              <a:t> CHAIRO – PAIndic – to rejoice always regardless of circumstances. The shortest verse in the Greek in the New Testament. </a:t>
            </a:r>
          </a:p>
          <a:p>
            <a:pPr hangingPunct="0"/>
            <a:endParaRPr lang="en-US" dirty="0" smtClean="0"/>
          </a:p>
          <a:p>
            <a:pPr hangingPunct="0"/>
            <a:r>
              <a:rPr lang="en-US" dirty="0" smtClean="0"/>
              <a:t>The word </a:t>
            </a:r>
            <a:r>
              <a:rPr lang="en-US" b="1" dirty="0" smtClean="0">
                <a:solidFill>
                  <a:srgbClr val="0070C0"/>
                </a:solidFill>
              </a:rPr>
              <a:t>“rejoice” </a:t>
            </a:r>
            <a:r>
              <a:rPr lang="en-US" dirty="0" smtClean="0"/>
              <a:t>has a different meaning from what we think of today.  This is not simply some sort of an ecstatic stimulation.  It means to have inner happiness due to ones relationship with the Lord. </a:t>
            </a:r>
          </a:p>
          <a:p>
            <a:pPr hangingPunct="0"/>
            <a:endParaRPr lang="en-US" dirty="0" smtClean="0"/>
          </a:p>
          <a:p>
            <a:pPr hangingPunct="0"/>
            <a:r>
              <a:rPr lang="en-US" dirty="0" smtClean="0"/>
              <a:t>We are commanded to keep on having inner happiness — present tense: habitual; imperative mood: an order; active voice: subject produces the action of the verb — believer, you are the subject, you do it. </a:t>
            </a:r>
          </a:p>
          <a:p>
            <a:pPr hangingPunct="0"/>
            <a:r>
              <a:rPr lang="en-US" dirty="0" smtClean="0"/>
              <a:t>Translation: </a:t>
            </a:r>
            <a:r>
              <a:rPr lang="en-US" b="1" dirty="0" smtClean="0">
                <a:solidFill>
                  <a:srgbClr val="0070C0"/>
                </a:solidFill>
              </a:rPr>
              <a:t>“Keep on having inner happiness.”  </a:t>
            </a:r>
            <a:r>
              <a:rPr lang="en-US" dirty="0" smtClean="0"/>
              <a:t>Your happiness as a Christian does not depend upon outer circumstances, pleasant surroundings, or some successful activity of your own.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normAutofit fontScale="92500" lnSpcReduction="20000"/>
          </a:bodyPr>
          <a:lstStyle/>
          <a:p>
            <a:r>
              <a:rPr lang="en-US" dirty="0" smtClean="0"/>
              <a:t>The second word</a:t>
            </a:r>
            <a:r>
              <a:rPr lang="en-US" b="1" dirty="0" smtClean="0">
                <a:solidFill>
                  <a:srgbClr val="0070C0"/>
                </a:solidFill>
              </a:rPr>
              <a:t>, “evermore”, </a:t>
            </a:r>
            <a:r>
              <a:rPr lang="en-US" dirty="0" smtClean="0"/>
              <a:t>is an adverb and it means at all times. When God the Holy Spirit controls the life of the believer you can have a perfect inner happiness, a perfect stability, at all times. And your happiness does not depend on circumstances. </a:t>
            </a:r>
          </a:p>
          <a:p>
            <a:endParaRPr lang="en-US" dirty="0" smtClean="0"/>
          </a:p>
          <a:p>
            <a:pPr hangingPunct="0"/>
            <a:r>
              <a:rPr lang="en-US" b="1" dirty="0" smtClean="0">
                <a:solidFill>
                  <a:srgbClr val="0070C0"/>
                </a:solidFill>
              </a:rPr>
              <a:t>5:17</a:t>
            </a:r>
            <a:r>
              <a:rPr lang="en-US" dirty="0" smtClean="0"/>
              <a:t> — another result</a:t>
            </a:r>
            <a:r>
              <a:rPr lang="en-US" b="1" dirty="0" smtClean="0">
                <a:solidFill>
                  <a:srgbClr val="0070C0"/>
                </a:solidFill>
              </a:rPr>
              <a:t>. “Pray without ceasing.” </a:t>
            </a:r>
            <a:r>
              <a:rPr lang="en-US" dirty="0" smtClean="0"/>
              <a:t> PROSEUCHOMAI  PMImpv to pray face to ace with the Lord.</a:t>
            </a:r>
          </a:p>
          <a:p>
            <a:pPr hangingPunct="0"/>
            <a:endParaRPr lang="en-US" dirty="0" smtClean="0"/>
          </a:p>
          <a:p>
            <a:pPr hangingPunct="0"/>
            <a:r>
              <a:rPr lang="en-US" dirty="0" smtClean="0"/>
              <a:t>ADIALEIPTOS – recurring prayer like a hacking cough ( Moulton and Milligan, “Vocabulary of the Greek New Testament” p.9 ) the word “pray” is present tense, habitually pray, keep on praying. </a:t>
            </a:r>
          </a:p>
          <a:p>
            <a:pPr hangingPunct="0"/>
            <a:endParaRPr lang="en-US" dirty="0" smtClean="0"/>
          </a:p>
          <a:p>
            <a:pPr hangingPunct="0"/>
            <a:r>
              <a:rPr lang="en-US" dirty="0" smtClean="0"/>
              <a:t>Middle voice: subject is benefited by the action of the verb. We are benefited by habitual prayer. </a:t>
            </a:r>
          </a:p>
          <a:p>
            <a:pPr hangingPunct="0"/>
            <a:endParaRPr lang="en-US" dirty="0" smtClean="0"/>
          </a:p>
          <a:p>
            <a:pPr hangingPunct="0"/>
            <a:r>
              <a:rPr lang="en-US" dirty="0" smtClean="0"/>
              <a:t>Subjunctive mood: maybe you will and maybe you won’t. We miss one of the greatest blessings in life by our failure to spend time daily before the throne of grace. God in His Word speaks to us, we through prayer speak to Him.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915400" cy="6477000"/>
          </a:xfrm>
        </p:spPr>
        <p:txBody>
          <a:bodyPr>
            <a:normAutofit/>
          </a:bodyPr>
          <a:lstStyle/>
          <a:p>
            <a:pPr hangingPunct="0"/>
            <a:r>
              <a:rPr lang="en-US" dirty="0" smtClean="0"/>
              <a:t>This means also that we should always be in a position to pray.</a:t>
            </a:r>
          </a:p>
          <a:p>
            <a:pPr hangingPunct="0">
              <a:buNone/>
            </a:pPr>
            <a:endParaRPr lang="en-US" dirty="0" smtClean="0"/>
          </a:p>
          <a:p>
            <a:pPr hangingPunct="0">
              <a:buNone/>
            </a:pPr>
            <a:r>
              <a:rPr lang="en-US" dirty="0" smtClean="0"/>
              <a:t>	</a:t>
            </a:r>
            <a:r>
              <a:rPr lang="en-US" b="1" dirty="0" smtClean="0"/>
              <a:t>The nine reasons why prayer is not answered</a:t>
            </a:r>
          </a:p>
          <a:p>
            <a:pPr hangingPunct="0">
              <a:buNone/>
            </a:pPr>
            <a:r>
              <a:rPr lang="en-US" dirty="0" smtClean="0"/>
              <a:t>	1. Lack of faith — Matthew 21:22; 18:18-20; Mark 11:24. </a:t>
            </a:r>
          </a:p>
          <a:p>
            <a:pPr hangingPunct="0">
              <a:buNone/>
            </a:pPr>
            <a:r>
              <a:rPr lang="en-US" dirty="0" smtClean="0"/>
              <a:t>	2. Selfishness — James 4:2,3.</a:t>
            </a:r>
          </a:p>
          <a:p>
            <a:pPr hangingPunct="0">
              <a:buNone/>
            </a:pPr>
            <a:r>
              <a:rPr lang="en-US" dirty="0" smtClean="0"/>
              <a:t>	3. Carnality in general — Psalm 66:18. </a:t>
            </a:r>
          </a:p>
          <a:p>
            <a:pPr hangingPunct="0">
              <a:buNone/>
            </a:pPr>
            <a:r>
              <a:rPr lang="en-US" dirty="0" smtClean="0"/>
              <a:t>	4. Lack of compassion — Proverbs 21:13.</a:t>
            </a:r>
          </a:p>
          <a:p>
            <a:pPr hangingPunct="0">
              <a:buNone/>
            </a:pPr>
            <a:r>
              <a:rPr lang="en-US" dirty="0" smtClean="0"/>
              <a:t>	5. Lack of domestic tranquility — 1 Peter 3:7. </a:t>
            </a:r>
          </a:p>
          <a:p>
            <a:pPr hangingPunct="0">
              <a:buNone/>
            </a:pPr>
            <a:r>
              <a:rPr lang="en-US" dirty="0" smtClean="0"/>
              <a:t>	6. Pride or self-righteousness — Job 35:12,13.</a:t>
            </a:r>
          </a:p>
          <a:p>
            <a:pPr hangingPunct="0">
              <a:buNone/>
            </a:pPr>
            <a:r>
              <a:rPr lang="en-US" dirty="0" smtClean="0"/>
              <a:t>	7. Lack of the filling of the Spirit — Ephesians 6:18.</a:t>
            </a:r>
          </a:p>
          <a:p>
            <a:pPr hangingPunct="0">
              <a:buNone/>
            </a:pPr>
            <a:r>
              <a:rPr lang="en-US" dirty="0" smtClean="0"/>
              <a:t>	8. Lack of obedience — 1 John 3:22.</a:t>
            </a:r>
          </a:p>
          <a:p>
            <a:pPr hangingPunct="0">
              <a:buNone/>
            </a:pPr>
            <a:r>
              <a:rPr lang="en-US" dirty="0" smtClean="0"/>
              <a:t>	9. Non-compliance with God’s will — 1 John 5:14.  </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477000"/>
          </a:xfrm>
        </p:spPr>
        <p:txBody>
          <a:bodyPr>
            <a:normAutofit fontScale="92500" lnSpcReduction="10000"/>
          </a:bodyPr>
          <a:lstStyle/>
          <a:p>
            <a:pPr hangingPunct="0"/>
            <a:r>
              <a:rPr lang="en-US" b="1" dirty="0" smtClean="0">
                <a:solidFill>
                  <a:srgbClr val="0070C0"/>
                </a:solidFill>
              </a:rPr>
              <a:t>5:18 — “In everything give thanks.” </a:t>
            </a:r>
            <a:r>
              <a:rPr lang="en-US" dirty="0" smtClean="0"/>
              <a:t>Literally, </a:t>
            </a:r>
            <a:r>
              <a:rPr lang="en-US" b="1" dirty="0" smtClean="0">
                <a:solidFill>
                  <a:srgbClr val="0070C0"/>
                </a:solidFill>
              </a:rPr>
              <a:t>“In all things give thanks.”  </a:t>
            </a:r>
            <a:r>
              <a:rPr lang="en-US" dirty="0" smtClean="0"/>
              <a:t>EUCHARISTEO  PAImpv - Be thankful for the blessings of life, be thankful for the adversities of life. We are to thank the Lord for everything that comes into our life, and the reason is Romans 8:28. </a:t>
            </a:r>
          </a:p>
          <a:p>
            <a:pPr hangingPunct="0"/>
            <a:endParaRPr lang="en-US" dirty="0" smtClean="0"/>
          </a:p>
          <a:p>
            <a:pPr hangingPunct="0"/>
            <a:r>
              <a:rPr lang="en-US" dirty="0" smtClean="0"/>
              <a:t>It takes a great deal of occupation with Christ to see His plan in adverse circumstances and remain in soul rest.</a:t>
            </a:r>
          </a:p>
          <a:p>
            <a:pPr hangingPunct="0"/>
            <a:endParaRPr lang="en-US" dirty="0" smtClean="0"/>
          </a:p>
          <a:p>
            <a:pPr hangingPunct="0"/>
            <a:r>
              <a:rPr lang="en-US" dirty="0" smtClean="0"/>
              <a:t>Focusing upon His will and power encourages us rather than focusing upon our own strength and what we cannot do. </a:t>
            </a:r>
          </a:p>
          <a:p>
            <a:pPr hangingPunct="0"/>
            <a:endParaRPr lang="en-US" dirty="0" smtClean="0"/>
          </a:p>
          <a:p>
            <a:pPr hangingPunct="0"/>
            <a:r>
              <a:rPr lang="en-US" dirty="0" smtClean="0"/>
              <a:t>Do not become bitter over lost opportunities, finances, but rather glorify the Lord in all things and give thanks.</a:t>
            </a:r>
          </a:p>
          <a:p>
            <a:pPr hangingPunct="0"/>
            <a:endParaRPr lang="en-US" dirty="0" smtClean="0"/>
          </a:p>
          <a:p>
            <a:pPr hangingPunct="0"/>
            <a:r>
              <a:rPr lang="en-US" b="1" dirty="0" smtClean="0">
                <a:solidFill>
                  <a:srgbClr val="0070C0"/>
                </a:solidFill>
              </a:rPr>
              <a:t>“this is God’s will in Christ Jesus concerning you” </a:t>
            </a:r>
            <a:r>
              <a:rPr lang="en-US" dirty="0" smtClean="0"/>
              <a:t>— it is God’s will that we be thankful for everything. Why? because of verse 16, we have inner happiness in the midst of every circumstance of life. </a:t>
            </a:r>
          </a:p>
          <a:p>
            <a:pPr hangingPunct="0"/>
            <a:endParaRPr lang="en-US" dirty="0" smtClean="0"/>
          </a:p>
          <a:p>
            <a:pPr hangingPunct="0"/>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915400" cy="6553200"/>
          </a:xfrm>
        </p:spPr>
        <p:txBody>
          <a:bodyPr>
            <a:normAutofit lnSpcReduction="10000"/>
          </a:bodyPr>
          <a:lstStyle/>
          <a:p>
            <a:pPr hangingPunct="0"/>
            <a:r>
              <a:rPr lang="en-US" b="1" dirty="0" smtClean="0">
                <a:solidFill>
                  <a:srgbClr val="0070C0"/>
                </a:solidFill>
              </a:rPr>
              <a:t>5:19</a:t>
            </a:r>
            <a:r>
              <a:rPr lang="en-US" dirty="0" smtClean="0"/>
              <a:t> </a:t>
            </a:r>
            <a:r>
              <a:rPr lang="en-US" b="1" dirty="0" smtClean="0">
                <a:solidFill>
                  <a:srgbClr val="0070C0"/>
                </a:solidFill>
              </a:rPr>
              <a:t>— “Quench not the Spirit.”  </a:t>
            </a:r>
            <a:r>
              <a:rPr lang="en-US" dirty="0" smtClean="0"/>
              <a:t>ME  SBENNUMI </a:t>
            </a:r>
            <a:r>
              <a:rPr lang="en-US" b="1" dirty="0" smtClean="0">
                <a:solidFill>
                  <a:srgbClr val="0070C0"/>
                </a:solidFill>
              </a:rPr>
              <a:t>– </a:t>
            </a:r>
            <a:r>
              <a:rPr lang="en-US" dirty="0" smtClean="0"/>
              <a:t>PAImpv – to put out a fire by denying it fuel, to extinguish, to dampen, to hinder, to thwart. Don’t get in the Holy Spirit’s way.   We  must continually confess our sins and stay out of cosmic evil influence. </a:t>
            </a:r>
          </a:p>
          <a:p>
            <a:pPr hangingPunct="0"/>
            <a:r>
              <a:rPr lang="en-US" dirty="0" smtClean="0"/>
              <a:t>Quenching the Spirit is when we refuse to apply doctrine personally to our lives.  Pastors are to fan the flame of their spiritual gift by study ( 2 Tim 1:6). </a:t>
            </a:r>
          </a:p>
          <a:p>
            <a:pPr hangingPunct="0"/>
            <a:endParaRPr lang="en-US" dirty="0" smtClean="0"/>
          </a:p>
          <a:p>
            <a:pPr hangingPunct="0"/>
            <a:r>
              <a:rPr lang="en-US" dirty="0" smtClean="0"/>
              <a:t>Holy Spirit is quenched in the pastors life when he waters down his message to please the opposition, cater to powerful people, allows himself to be bullied, is afraid of offending someone with the Word.</a:t>
            </a:r>
          </a:p>
          <a:p>
            <a:pPr hangingPunct="0">
              <a:buNone/>
            </a:pPr>
            <a:endParaRPr lang="en-US" dirty="0" smtClean="0"/>
          </a:p>
          <a:p>
            <a:pPr hangingPunct="0"/>
            <a:r>
              <a:rPr lang="en-US" dirty="0" smtClean="0"/>
              <a:t>We hear but we do not use it so there is no growth and false doctrine comes into our souls.  The spiritual fire goes out and we fill our lives with religious activity, rituals, legalism, and self-righteousness.</a:t>
            </a:r>
          </a:p>
          <a:p>
            <a:pPr hangingPunct="0">
              <a:buNone/>
            </a:pPr>
            <a:r>
              <a:rPr lang="en-US" dirty="0" smtClean="0"/>
              <a:t> </a:t>
            </a:r>
          </a:p>
          <a:p>
            <a:pPr hangingPunct="0">
              <a:buNone/>
            </a:pPr>
            <a:endParaRPr lang="en-US" dirty="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normAutofit/>
          </a:bodyPr>
          <a:lstStyle/>
          <a:p>
            <a:pPr hangingPunct="0"/>
            <a:r>
              <a:rPr lang="en-US" dirty="0" smtClean="0"/>
              <a:t>Abuse of the temporary gifts quenches the Holy Spirit ( 1 Cor 14).</a:t>
            </a:r>
          </a:p>
          <a:p>
            <a:pPr hangingPunct="0">
              <a:buNone/>
            </a:pPr>
            <a:endParaRPr lang="en-US" dirty="0" smtClean="0"/>
          </a:p>
          <a:p>
            <a:pPr hangingPunct="0"/>
            <a:r>
              <a:rPr lang="en-US" b="1" dirty="0" smtClean="0">
                <a:solidFill>
                  <a:srgbClr val="0070C0"/>
                </a:solidFill>
              </a:rPr>
              <a:t>5:20 -  “Do not despise prophetic utterances” – </a:t>
            </a:r>
          </a:p>
          <a:p>
            <a:pPr hangingPunct="0"/>
            <a:r>
              <a:rPr lang="en-US" dirty="0" smtClean="0"/>
              <a:t>EXOUTHENEO  PAImpv – to count something as nothing, despise, to dismiss something as unimportant. People involved in emotionalism, legalism, traditionalism, lasciviousness, and arrogance despise Bible teaching. </a:t>
            </a:r>
          </a:p>
          <a:p>
            <a:pPr hangingPunct="0"/>
            <a:endParaRPr lang="en-US" b="1" dirty="0" smtClean="0">
              <a:solidFill>
                <a:srgbClr val="0070C0"/>
              </a:solidFill>
            </a:endParaRPr>
          </a:p>
          <a:p>
            <a:pPr hangingPunct="0"/>
            <a:r>
              <a:rPr lang="en-US" b="1" dirty="0" smtClean="0">
                <a:solidFill>
                  <a:srgbClr val="0070C0"/>
                </a:solidFill>
              </a:rPr>
              <a:t> </a:t>
            </a:r>
            <a:r>
              <a:rPr lang="en-US" dirty="0" smtClean="0"/>
              <a:t>PROPHETIAS ME EXOUTHENEITE – forth telling or “out speaking” is in the list of the chief gifts of forth telling of doctrine. This is not prophetic teaching or eschatology. </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685800"/>
            <a:ext cx="8763000" cy="6172200"/>
          </a:xfrm>
        </p:spPr>
        <p:txBody>
          <a:bodyPr>
            <a:normAutofit/>
          </a:bodyPr>
          <a:lstStyle/>
          <a:p>
            <a:pPr hangingPunct="0"/>
            <a:r>
              <a:rPr lang="en-US" dirty="0" smtClean="0"/>
              <a:t>Means to speak forth the counsel of God with clearness, energy and authority which comes from the filling of the Spirit.</a:t>
            </a:r>
          </a:p>
          <a:p>
            <a:pPr hangingPunct="0"/>
            <a:endParaRPr lang="en-US" b="1" dirty="0" smtClean="0">
              <a:solidFill>
                <a:srgbClr val="0070C0"/>
              </a:solidFill>
            </a:endParaRPr>
          </a:p>
          <a:p>
            <a:pPr hangingPunct="0"/>
            <a:r>
              <a:rPr lang="en-US" dirty="0" smtClean="0"/>
              <a:t>Old Testament prophets taught the Word of God without compromising the message.   Deut 18:18, Isaiah 1, Jeremiah 1, Ezekiel 22, 1 Cor 14:3.</a:t>
            </a:r>
          </a:p>
          <a:p>
            <a:pPr hangingPunct="0"/>
            <a:endParaRPr lang="en-US" dirty="0" smtClean="0"/>
          </a:p>
          <a:p>
            <a:pPr hangingPunct="0"/>
            <a:r>
              <a:rPr lang="en-US" b="1" dirty="0" smtClean="0"/>
              <a:t>Prophetic utterances after 96 AD refers to Bible teaching, not prophecy for all prophecy has been given and recorded in the Bible. </a:t>
            </a:r>
          </a:p>
          <a:p>
            <a:pPr hangingPunct="0"/>
            <a:endParaRPr lang="en-US" b="1" dirty="0" smtClean="0"/>
          </a:p>
          <a:p>
            <a:pPr hangingPunct="0"/>
            <a:r>
              <a:rPr lang="en-US" b="1" dirty="0" smtClean="0"/>
              <a:t>THERE </a:t>
            </a:r>
            <a:r>
              <a:rPr lang="en-US" b="1" dirty="0" smtClean="0"/>
              <a:t>ARE NO NEW PROPHECIES AFTER 96 A.D. </a:t>
            </a:r>
          </a:p>
          <a:p>
            <a:pPr hangingPunct="0"/>
            <a:endParaRPr lang="en-US" b="1" dirty="0" smtClean="0">
              <a:solidFill>
                <a:srgbClr val="0070C0"/>
              </a:solidFill>
            </a:endParaRP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normAutofit/>
          </a:bodyPr>
          <a:lstStyle/>
          <a:p>
            <a:pPr hangingPunct="0"/>
            <a:r>
              <a:rPr lang="en-US" dirty="0" smtClean="0"/>
              <a:t>Don’t despise the Rapture of the Church, don’t despise the second advent, don’t despise the Tribulation, don’t despise the Millennial reign of Christ. ( Revelation 19:10) </a:t>
            </a:r>
          </a:p>
          <a:p>
            <a:pPr hangingPunct="0">
              <a:buNone/>
            </a:pPr>
            <a:r>
              <a:rPr lang="en-US" dirty="0" smtClean="0"/>
              <a:t>	</a:t>
            </a:r>
          </a:p>
          <a:p>
            <a:pPr hangingPunct="0"/>
            <a:r>
              <a:rPr lang="en-US" b="1" dirty="0" smtClean="0">
                <a:solidFill>
                  <a:srgbClr val="0070C0"/>
                </a:solidFill>
              </a:rPr>
              <a:t>5:21 — “Prove all things.”   </a:t>
            </a:r>
            <a:r>
              <a:rPr lang="en-US" dirty="0" smtClean="0"/>
              <a:t>- DOKIMAZO  PAImpv  - means to test for the purpose of approval. How do you test for the purpose of approval when it comes to doctrine? </a:t>
            </a:r>
          </a:p>
          <a:p>
            <a:pPr hangingPunct="0">
              <a:buNone/>
            </a:pPr>
            <a:endParaRPr lang="en-US" dirty="0" smtClean="0"/>
          </a:p>
          <a:p>
            <a:pPr hangingPunct="0"/>
            <a:r>
              <a:rPr lang="en-US" dirty="0" smtClean="0"/>
              <a:t>First of all you listen. Then you check whether this fits with the rest of God’s Word. Then you put it in its proper category. </a:t>
            </a:r>
          </a:p>
          <a:p>
            <a:pPr hangingPunct="0"/>
            <a:r>
              <a:rPr lang="en-US" dirty="0" smtClean="0"/>
              <a:t>If a prophet of the first century disagreed with the written Word then he was a liar.</a:t>
            </a:r>
          </a:p>
          <a:p>
            <a:pPr hangingPunct="0"/>
            <a:r>
              <a:rPr lang="en-US" dirty="0" smtClean="0"/>
              <a:t>Truth comes from the written Word of God not from dreams, imaginations, visions, or voices. BEWARE !</a:t>
            </a:r>
          </a:p>
          <a:p>
            <a:pPr hangingPunct="0"/>
            <a:endParaRPr lang="en-US" dirty="0" smtClean="0"/>
          </a:p>
          <a:p>
            <a:pPr hangingPunct="0"/>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400800"/>
          </a:xfrm>
        </p:spPr>
        <p:txBody>
          <a:bodyPr>
            <a:normAutofit/>
          </a:bodyPr>
          <a:lstStyle/>
          <a:p>
            <a:pPr hangingPunct="0"/>
            <a:r>
              <a:rPr lang="en-US" b="1" dirty="0" smtClean="0"/>
              <a:t>Israel </a:t>
            </a:r>
            <a:r>
              <a:rPr lang="en-US" dirty="0" smtClean="0"/>
              <a:t>– position truth in the four unconditional covenants: Abrahamic ( Gen 12), Palestinian (Gen 15, Ps 89), Davidic (1 Sam 7), and New ( Jer 33:3ff)</a:t>
            </a:r>
          </a:p>
          <a:p>
            <a:pPr hangingPunct="0"/>
            <a:r>
              <a:rPr lang="en-US" b="1" dirty="0" smtClean="0"/>
              <a:t>Church</a:t>
            </a:r>
            <a:r>
              <a:rPr lang="en-US" dirty="0" smtClean="0"/>
              <a:t> – since the death of Christ positional truth or the doctrine of positional truth teaches us that every believer is in union with Christ. </a:t>
            </a:r>
          </a:p>
          <a:p>
            <a:pPr hangingPunct="0"/>
            <a:endParaRPr lang="en-US" b="1" dirty="0" smtClean="0"/>
          </a:p>
          <a:p>
            <a:pPr hangingPunct="0"/>
            <a:r>
              <a:rPr lang="en-US" b="1" dirty="0" smtClean="0"/>
              <a:t>Israel</a:t>
            </a:r>
            <a:r>
              <a:rPr lang="en-US" dirty="0" smtClean="0"/>
              <a:t> – lived under Codex 3 of Mosaic Law ( legal and civil law) which was a legal way of life.</a:t>
            </a:r>
          </a:p>
          <a:p>
            <a:pPr hangingPunct="0"/>
            <a:r>
              <a:rPr lang="en-US" b="1" dirty="0" smtClean="0"/>
              <a:t>Church</a:t>
            </a:r>
            <a:r>
              <a:rPr lang="en-US" dirty="0" smtClean="0"/>
              <a:t> – we live through the filling and indwelling of the Spirit in the divine powersphere.  It is high above the law, it supersedes the law, it a way of life which demands things which are impossible for the flesh to execute and consequently can only be executed in the power of the Spirit.  We do not live a legal way of life but rather a supernatural way of life. </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477000"/>
          </a:xfrm>
        </p:spPr>
        <p:txBody>
          <a:bodyPr/>
          <a:lstStyle/>
          <a:p>
            <a:r>
              <a:rPr lang="en-US" dirty="0" smtClean="0"/>
              <a:t>If someone claims to have an inspired message from God then that is not sufficient to believe it, rather it must be compared to the written Word.</a:t>
            </a:r>
          </a:p>
          <a:p>
            <a:r>
              <a:rPr lang="en-US" dirty="0" smtClean="0"/>
              <a:t>Test a message to see if Christ is properly represented, His incarnation, His deity, His hypostatic union, His works and life.</a:t>
            </a:r>
          </a:p>
          <a:p>
            <a:endParaRPr lang="en-US" dirty="0" smtClean="0"/>
          </a:p>
          <a:p>
            <a:r>
              <a:rPr lang="en-US" dirty="0" smtClean="0"/>
              <a:t>If a speaker stands up and says that he “feels the presence of the Holy Spirit at work tonight in the audience” is a fraud.  The Holy Spirit’s work is not emotionalism nor can it be felt, heard, or experienced with the five senses. </a:t>
            </a:r>
          </a:p>
          <a:p>
            <a:endParaRPr lang="en-US" b="1" dirty="0" smtClean="0">
              <a:solidFill>
                <a:srgbClr val="0070C0"/>
              </a:solidFill>
            </a:endParaRPr>
          </a:p>
          <a:p>
            <a:r>
              <a:rPr lang="en-US" b="1" dirty="0" smtClean="0">
                <a:solidFill>
                  <a:srgbClr val="0070C0"/>
                </a:solidFill>
              </a:rPr>
              <a:t>“hold fast that which is </a:t>
            </a:r>
            <a:r>
              <a:rPr lang="en-US" b="1" i="1" dirty="0" smtClean="0">
                <a:solidFill>
                  <a:srgbClr val="0070C0"/>
                </a:solidFill>
              </a:rPr>
              <a:t>the</a:t>
            </a:r>
            <a:r>
              <a:rPr lang="en-US" b="1" dirty="0" smtClean="0">
                <a:solidFill>
                  <a:srgbClr val="0070C0"/>
                </a:solidFill>
              </a:rPr>
              <a:t> good,” </a:t>
            </a:r>
            <a:r>
              <a:rPr lang="en-US" dirty="0" smtClean="0"/>
              <a:t>literally. That means doctrine.</a:t>
            </a:r>
          </a:p>
          <a:p>
            <a:r>
              <a:rPr lang="en-US" dirty="0" smtClean="0"/>
              <a:t>Beware of teachers who try to present “new” doctrines that were not taught by the apostle writers of the New Testament.</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normAutofit lnSpcReduction="10000"/>
          </a:bodyPr>
          <a:lstStyle/>
          <a:p>
            <a:pPr hangingPunct="0"/>
            <a:r>
              <a:rPr lang="en-US" b="1" dirty="0" smtClean="0">
                <a:solidFill>
                  <a:srgbClr val="0070C0"/>
                </a:solidFill>
              </a:rPr>
              <a:t>5: 22 — “Abstain from all appearance of evil” </a:t>
            </a:r>
            <a:r>
              <a:rPr lang="en-US" dirty="0" smtClean="0"/>
              <a:t>is a mistranslation. It should be </a:t>
            </a:r>
            <a:r>
              <a:rPr lang="en-US" b="1" dirty="0" smtClean="0">
                <a:solidFill>
                  <a:srgbClr val="0070C0"/>
                </a:solidFill>
              </a:rPr>
              <a:t>“Abstain from every category of evil.”  </a:t>
            </a:r>
            <a:r>
              <a:rPr lang="en-US" dirty="0" smtClean="0"/>
              <a:t>APECHESTHE – PAImpv – abstain, move away from false doctrine such as confusion regarding the Rapture and Second advent, resurrection of the dead, sexual immorality,  any new or different teaching. </a:t>
            </a:r>
          </a:p>
          <a:p>
            <a:pPr hangingPunct="0"/>
            <a:endParaRPr lang="en-US" b="1" dirty="0" smtClean="0">
              <a:solidFill>
                <a:srgbClr val="0070C0"/>
              </a:solidFill>
            </a:endParaRPr>
          </a:p>
          <a:p>
            <a:pPr hangingPunct="0"/>
            <a:r>
              <a:rPr lang="en-US" dirty="0" smtClean="0"/>
              <a:t>Evil is Satanic viewpoint that seeks to improve the world system according to his standards and methods. </a:t>
            </a:r>
          </a:p>
          <a:p>
            <a:pPr hangingPunct="0"/>
            <a:r>
              <a:rPr lang="en-US" dirty="0" smtClean="0"/>
              <a:t>Proverbs 11:18-19 we are either influenced by sound doctrine or by evil.  Prov 14:22, 15:3,  24:1-4,  Eph 5:16, 2 Thess 3:2-3, </a:t>
            </a:r>
          </a:p>
          <a:p>
            <a:pPr hangingPunct="0"/>
            <a:r>
              <a:rPr lang="en-US" dirty="0" smtClean="0"/>
              <a:t>Only BD in the soul breaks the power of evil over us. Prov 16:6, and 22:3-4.</a:t>
            </a:r>
          </a:p>
          <a:p>
            <a:pPr hangingPunct="0"/>
            <a:r>
              <a:rPr lang="en-US" dirty="0" smtClean="0"/>
              <a:t>We can be totally free from evil influence. 2 Thess 3:2-3</a:t>
            </a:r>
          </a:p>
          <a:p>
            <a:pPr hangingPunct="0"/>
            <a:r>
              <a:rPr lang="en-US" dirty="0" smtClean="0"/>
              <a:t>Evil changes our behavior patterns to conform to Satanic viewpoint. </a:t>
            </a:r>
          </a:p>
          <a:p>
            <a:pPr hangingPunct="0">
              <a:buNone/>
            </a:pPr>
            <a:r>
              <a:rPr lang="en-US" dirty="0" smtClean="0"/>
              <a:t>    1 Cor 15:33</a:t>
            </a:r>
          </a:p>
          <a:p>
            <a:pPr hangingPunct="0"/>
            <a:endParaRPr lang="en-US" b="1" dirty="0" smtClean="0">
              <a:solidFill>
                <a:srgbClr val="0070C0"/>
              </a:solidFill>
            </a:endParaRPr>
          </a:p>
          <a:p>
            <a:pPr hangingPunct="0"/>
            <a:endParaRPr lang="en-US" b="1" dirty="0" smtClean="0">
              <a:solidFill>
                <a:srgbClr val="0070C0"/>
              </a:solidFill>
            </a:endParaRPr>
          </a:p>
          <a:p>
            <a:pPr hangingPunct="0"/>
            <a:endParaRPr lang="en-US" dirty="0" smtClean="0"/>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normAutofit fontScale="92500"/>
          </a:bodyPr>
          <a:lstStyle/>
          <a:p>
            <a:pPr hangingPunct="0"/>
            <a:r>
              <a:rPr lang="en-US" dirty="0" smtClean="0"/>
              <a:t>Evil distorts establishment law but claims that it is God’s will.  Psalm 50:16-21 ( liberalism, feminism, communism, socialism, sexual immorality in the cult Children of God,  etc. ).</a:t>
            </a:r>
          </a:p>
          <a:p>
            <a:pPr hangingPunct="0"/>
            <a:endParaRPr lang="en-US" dirty="0" smtClean="0"/>
          </a:p>
          <a:p>
            <a:pPr hangingPunct="0"/>
            <a:r>
              <a:rPr lang="en-US" dirty="0" smtClean="0"/>
              <a:t>A believer in reversionism will be influenced by evil.  Ps 36:1-4, Isaiah 47:10-11, Psalm 34:21, Prov 24:19-20.</a:t>
            </a:r>
          </a:p>
          <a:p>
            <a:pPr hangingPunct="0"/>
            <a:r>
              <a:rPr lang="en-US" dirty="0" smtClean="0"/>
              <a:t>All evil will be removed from the earth at the Second advent. </a:t>
            </a:r>
            <a:r>
              <a:rPr lang="en-US" dirty="0" err="1" smtClean="0"/>
              <a:t>Zeph</a:t>
            </a:r>
            <a:r>
              <a:rPr lang="en-US" dirty="0" smtClean="0"/>
              <a:t> 3:14-15.</a:t>
            </a:r>
          </a:p>
          <a:p>
            <a:pPr hangingPunct="0">
              <a:buNone/>
            </a:pPr>
            <a:endParaRPr lang="en-US" dirty="0" smtClean="0"/>
          </a:p>
          <a:p>
            <a:pPr hangingPunct="0"/>
            <a:r>
              <a:rPr lang="en-US" b="1" dirty="0" smtClean="0">
                <a:solidFill>
                  <a:srgbClr val="0070C0"/>
                </a:solidFill>
              </a:rPr>
              <a:t>5:23 — “Now may the God of peace Himself sanctify you entirely, and may your spirit and soul  and body be preserved complete without blame at the coming of our Lord Jesus Christ” </a:t>
            </a:r>
            <a:r>
              <a:rPr lang="en-US" dirty="0" smtClean="0"/>
              <a:t>.</a:t>
            </a:r>
          </a:p>
          <a:p>
            <a:pPr hangingPunct="0"/>
            <a:endParaRPr lang="en-US" dirty="0" smtClean="0"/>
          </a:p>
          <a:p>
            <a:pPr hangingPunct="0"/>
            <a:r>
              <a:rPr lang="en-US" dirty="0" smtClean="0"/>
              <a:t>HAGIAZO – </a:t>
            </a:r>
            <a:r>
              <a:rPr lang="en-US" dirty="0" err="1" smtClean="0"/>
              <a:t>AAOptative</a:t>
            </a:r>
            <a:r>
              <a:rPr lang="en-US" dirty="0" smtClean="0"/>
              <a:t> -that means to set you apart .  This means the whole of each of you be set apart, “spirit, soul, and body.” When they are, then you avoid every category of evil.</a:t>
            </a:r>
          </a:p>
          <a:p>
            <a:pPr hangingPunct="0"/>
            <a:endParaRPr lang="en-US" dirty="0" smtClean="0"/>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normAutofit fontScale="92500" lnSpcReduction="10000"/>
          </a:bodyPr>
          <a:lstStyle/>
          <a:p>
            <a:pPr hangingPunct="0"/>
            <a:r>
              <a:rPr lang="en-US" b="1" dirty="0" smtClean="0">
                <a:solidFill>
                  <a:srgbClr val="0070C0"/>
                </a:solidFill>
              </a:rPr>
              <a:t>“preserved without blame” - </a:t>
            </a:r>
            <a:r>
              <a:rPr lang="en-US" dirty="0" smtClean="0"/>
              <a:t> TEREO – </a:t>
            </a:r>
            <a:r>
              <a:rPr lang="en-US" dirty="0" err="1" smtClean="0"/>
              <a:t>AAOptative</a:t>
            </a:r>
            <a:r>
              <a:rPr lang="en-US" dirty="0" smtClean="0"/>
              <a:t> – be preserved through the Word of God in their souls.</a:t>
            </a:r>
          </a:p>
          <a:p>
            <a:pPr hangingPunct="0"/>
            <a:r>
              <a:rPr lang="en-US" dirty="0" smtClean="0"/>
              <a:t>AMEMPTOS – without blame, free of scar tissue and evil influence from false doctrine.  </a:t>
            </a:r>
          </a:p>
          <a:p>
            <a:pPr hangingPunct="0"/>
            <a:r>
              <a:rPr lang="en-US" dirty="0" smtClean="0"/>
              <a:t>Human spirit is preserved where the Indwelling Spirit and Christ live. This is our righteousness and direct contact with the Father. Rom 8:9-10.</a:t>
            </a:r>
          </a:p>
          <a:p>
            <a:pPr hangingPunct="0"/>
            <a:r>
              <a:rPr lang="en-US" dirty="0" smtClean="0"/>
              <a:t>Christ indwells our soul for fellowship. Rev 3:20</a:t>
            </a:r>
          </a:p>
          <a:p>
            <a:pPr hangingPunct="0"/>
            <a:r>
              <a:rPr lang="en-US" dirty="0" smtClean="0"/>
              <a:t>Holy Spirit indwells us and makes our body a temple. 1 Cor 6:19-20</a:t>
            </a:r>
          </a:p>
          <a:p>
            <a:pPr hangingPunct="0"/>
            <a:r>
              <a:rPr lang="en-US" dirty="0" smtClean="0"/>
              <a:t>PAROUSIA – Rapture of the Church. </a:t>
            </a:r>
          </a:p>
          <a:p>
            <a:pPr hangingPunct="0">
              <a:buNone/>
            </a:pPr>
            <a:endParaRPr lang="en-US" dirty="0" smtClean="0"/>
          </a:p>
          <a:p>
            <a:pPr hangingPunct="0"/>
            <a:r>
              <a:rPr lang="en-US" b="1" dirty="0" smtClean="0">
                <a:solidFill>
                  <a:srgbClr val="0070C0"/>
                </a:solidFill>
              </a:rPr>
              <a:t>5:24 — “Faithful is he that calls you, who also will do it.” </a:t>
            </a:r>
            <a:r>
              <a:rPr lang="en-US" dirty="0" smtClean="0"/>
              <a:t>God’s faithfulness is based upon a principle: the doctrine of divine essence. </a:t>
            </a:r>
          </a:p>
          <a:p>
            <a:pPr hangingPunct="0"/>
            <a:r>
              <a:rPr lang="en-US" dirty="0" smtClean="0"/>
              <a:t>The pertinent area of the essence box is immutability, which means unchangeableness. God cannot change and He is therefore faithful. </a:t>
            </a:r>
          </a:p>
          <a:p>
            <a:pPr hangingPunct="0"/>
            <a:endParaRPr lang="en-US" dirty="0" smtClean="0"/>
          </a:p>
          <a:p>
            <a:pPr hangingPunct="0"/>
            <a:r>
              <a:rPr lang="en-US" dirty="0" smtClean="0"/>
              <a:t>So if God cannot change it means simply to us that He is always faithful to us who are believers in the Lord Jesus Christ. </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477000"/>
          </a:xfrm>
        </p:spPr>
        <p:txBody>
          <a:bodyPr/>
          <a:lstStyle/>
          <a:p>
            <a:r>
              <a:rPr lang="en-US" dirty="0" smtClean="0"/>
              <a:t>He is faithful in saving us, we can’t lose our salvation; He is faithful in keeping us, we cannot lose our eternal security; and He is faithful to us in phase two. Cf. 1 John 1:9; 2 Timothy 2:13; 2 Thessalonians 3:3; 1 Corinthians 1:9;10:13; Hebrews 10:23; 1 Peter 4:19.</a:t>
            </a:r>
          </a:p>
          <a:p>
            <a:endParaRPr lang="en-US" b="1" dirty="0" smtClean="0">
              <a:solidFill>
                <a:srgbClr val="0070C0"/>
              </a:solidFill>
            </a:endParaRPr>
          </a:p>
          <a:p>
            <a:r>
              <a:rPr lang="en-US" b="1" dirty="0" smtClean="0">
                <a:solidFill>
                  <a:srgbClr val="0070C0"/>
                </a:solidFill>
              </a:rPr>
              <a:t>“he that calls” </a:t>
            </a:r>
            <a:r>
              <a:rPr lang="en-US" dirty="0" smtClean="0"/>
              <a:t>is a PAPtc - He keeps on calling people in this world. </a:t>
            </a:r>
          </a:p>
          <a:p>
            <a:r>
              <a:rPr lang="en-US" dirty="0" smtClean="0"/>
              <a:t>As long as there are members of the human race God is going to keep on calling. This is the presentation of the gospel to all members of the human race. </a:t>
            </a:r>
          </a:p>
          <a:p>
            <a:r>
              <a:rPr lang="en-US" dirty="0" smtClean="0"/>
              <a:t>And He who calls us is also the one who performs it. He performs for us salvation, He provides for us everything we need in phase two, and He has provided for us for all eternity. So </a:t>
            </a:r>
            <a:r>
              <a:rPr lang="en-US" b="1" dirty="0" smtClean="0">
                <a:solidFill>
                  <a:srgbClr val="0070C0"/>
                </a:solidFill>
              </a:rPr>
              <a:t>“he will do it” </a:t>
            </a:r>
            <a:r>
              <a:rPr lang="en-US" dirty="0" smtClean="0"/>
              <a:t>also goes to phase three. </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477000"/>
          </a:xfrm>
        </p:spPr>
        <p:txBody>
          <a:bodyPr>
            <a:normAutofit fontScale="92500" lnSpcReduction="10000"/>
          </a:bodyPr>
          <a:lstStyle/>
          <a:p>
            <a:pPr hangingPunct="0"/>
            <a:r>
              <a:rPr lang="en-US" dirty="0" smtClean="0"/>
              <a:t>Faithfulness in this verse also has to do </a:t>
            </a:r>
            <a:r>
              <a:rPr lang="en-US" b="1" dirty="0" smtClean="0"/>
              <a:t>with dying grace</a:t>
            </a:r>
            <a:r>
              <a:rPr lang="en-US" dirty="0" smtClean="0"/>
              <a:t>.</a:t>
            </a:r>
          </a:p>
          <a:p>
            <a:pPr hangingPunct="0"/>
            <a:endParaRPr lang="en-US" dirty="0" smtClean="0"/>
          </a:p>
          <a:p>
            <a:pPr hangingPunct="0"/>
            <a:r>
              <a:rPr lang="en-US" dirty="0" smtClean="0"/>
              <a:t> Remember that He will provide for you in your dying moments just as He provided for you in your living moments, and that after death you are going to enter into His presence. The calling has to do with the moment we receive Christ as saviour. </a:t>
            </a:r>
          </a:p>
          <a:p>
            <a:pPr hangingPunct="0">
              <a:buNone/>
            </a:pPr>
            <a:endParaRPr lang="en-US" dirty="0" smtClean="0"/>
          </a:p>
          <a:p>
            <a:pPr hangingPunct="0"/>
            <a:r>
              <a:rPr lang="en-US" b="1" dirty="0" smtClean="0">
                <a:solidFill>
                  <a:srgbClr val="0070C0"/>
                </a:solidFill>
              </a:rPr>
              <a:t>5:25 — “Brethern, pray for us.” </a:t>
            </a:r>
            <a:r>
              <a:rPr lang="en-US" dirty="0" smtClean="0"/>
              <a:t>-  God has seen fit to make believers depend upon one another through prayer. This is the teamwork verse. </a:t>
            </a:r>
          </a:p>
          <a:p>
            <a:pPr hangingPunct="0">
              <a:buNone/>
            </a:pPr>
            <a:endParaRPr lang="en-US" dirty="0" smtClean="0"/>
          </a:p>
          <a:p>
            <a:pPr hangingPunct="0"/>
            <a:r>
              <a:rPr lang="en-US" dirty="0" smtClean="0"/>
              <a:t>This is a request to other members of the team. We are all on the same team and we are independent, we depend upon each other. </a:t>
            </a:r>
          </a:p>
          <a:p>
            <a:pPr hangingPunct="0"/>
            <a:r>
              <a:rPr lang="en-US" b="1" dirty="0" smtClean="0">
                <a:solidFill>
                  <a:srgbClr val="0070C0"/>
                </a:solidFill>
              </a:rPr>
              <a:t>“pray” </a:t>
            </a:r>
            <a:r>
              <a:rPr lang="en-US" dirty="0" smtClean="0"/>
              <a:t>— present tense, keep on praying. it is in the imperative mood, an order. It is middle voice, the subject is benefited by the action of the verb. You personally will be benefited by praying. </a:t>
            </a:r>
          </a:p>
          <a:p>
            <a:pPr hangingPunct="0"/>
            <a:r>
              <a:rPr lang="en-US" b="1" dirty="0" smtClean="0">
                <a:solidFill>
                  <a:srgbClr val="0070C0"/>
                </a:solidFill>
              </a:rPr>
              <a:t>“for us” </a:t>
            </a:r>
            <a:r>
              <a:rPr lang="en-US" dirty="0" smtClean="0"/>
              <a:t>— “us” refers to the ministerial team here: Paul and the members of his team. 	</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477000"/>
          </a:xfrm>
        </p:spPr>
        <p:txBody>
          <a:bodyPr>
            <a:normAutofit/>
          </a:bodyPr>
          <a:lstStyle/>
          <a:p>
            <a:r>
              <a:rPr lang="en-US" b="1" dirty="0" smtClean="0">
                <a:solidFill>
                  <a:srgbClr val="0070C0"/>
                </a:solidFill>
              </a:rPr>
              <a:t>5:26</a:t>
            </a:r>
            <a:r>
              <a:rPr lang="en-US" dirty="0" smtClean="0"/>
              <a:t> </a:t>
            </a:r>
            <a:r>
              <a:rPr lang="en-US" b="1" dirty="0" smtClean="0">
                <a:solidFill>
                  <a:srgbClr val="0070C0"/>
                </a:solidFill>
              </a:rPr>
              <a:t>—”Greet all of the brethern with a holy kiss” </a:t>
            </a:r>
            <a:r>
              <a:rPr lang="en-US" dirty="0" smtClean="0"/>
              <a:t>-  ASPAZOMAI – </a:t>
            </a:r>
            <a:r>
              <a:rPr lang="en-US" dirty="0" err="1" smtClean="0"/>
              <a:t>AMImpv</a:t>
            </a:r>
            <a:r>
              <a:rPr lang="en-US" dirty="0" smtClean="0"/>
              <a:t> – greet other believers in friendship.</a:t>
            </a:r>
          </a:p>
          <a:p>
            <a:endParaRPr lang="en-US" dirty="0" smtClean="0"/>
          </a:p>
          <a:p>
            <a:r>
              <a:rPr lang="en-US" dirty="0" smtClean="0"/>
              <a:t>PHILEMATI  HAGIO a holy kiss was simply a means of greeting like a handshake is for us in the American culture. This did occur in the ancient world. There is a concept of fellowship behind this.  Token of friendship in 1 Cor 16:20, 2 Cor 13:12, Rom 16:16.</a:t>
            </a:r>
          </a:p>
          <a:p>
            <a:endParaRPr lang="en-US" dirty="0" smtClean="0"/>
          </a:p>
          <a:p>
            <a:pPr hangingPunct="0"/>
            <a:r>
              <a:rPr lang="en-US" b="1" dirty="0" smtClean="0">
                <a:solidFill>
                  <a:srgbClr val="0070C0"/>
                </a:solidFill>
              </a:rPr>
              <a:t>5:27</a:t>
            </a:r>
            <a:r>
              <a:rPr lang="en-US" dirty="0" smtClean="0"/>
              <a:t> </a:t>
            </a:r>
            <a:r>
              <a:rPr lang="en-US" dirty="0" smtClean="0">
                <a:solidFill>
                  <a:srgbClr val="0070C0"/>
                </a:solidFill>
              </a:rPr>
              <a:t> </a:t>
            </a:r>
            <a:r>
              <a:rPr lang="en-US" b="1" dirty="0" smtClean="0">
                <a:solidFill>
                  <a:srgbClr val="0070C0"/>
                </a:solidFill>
              </a:rPr>
              <a:t>“I charge </a:t>
            </a:r>
            <a:r>
              <a:rPr lang="en-US" dirty="0" smtClean="0"/>
              <a:t>[command] </a:t>
            </a:r>
            <a:r>
              <a:rPr lang="en-US" b="1" dirty="0" smtClean="0">
                <a:solidFill>
                  <a:srgbClr val="0070C0"/>
                </a:solidFill>
              </a:rPr>
              <a:t>you by the Lord to have this letter read to all the brethern” .  </a:t>
            </a:r>
            <a:r>
              <a:rPr lang="en-US" dirty="0" smtClean="0"/>
              <a:t>ENORKIZO  PAIndic – put a person on an oath. </a:t>
            </a:r>
          </a:p>
          <a:p>
            <a:pPr hangingPunct="0">
              <a:buNone/>
            </a:pPr>
            <a:endParaRPr lang="en-US" dirty="0" smtClean="0"/>
          </a:p>
          <a:p>
            <a:pPr hangingPunct="0"/>
            <a:endParaRPr lang="en-US" dirty="0" smtClean="0"/>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533400"/>
            <a:ext cx="8839200" cy="6324600"/>
          </a:xfrm>
        </p:spPr>
        <p:txBody>
          <a:bodyPr>
            <a:normAutofit/>
          </a:bodyPr>
          <a:lstStyle/>
          <a:p>
            <a:pPr hangingPunct="0"/>
            <a:r>
              <a:rPr lang="en-US" b="1" dirty="0" smtClean="0">
                <a:solidFill>
                  <a:srgbClr val="0070C0"/>
                </a:solidFill>
              </a:rPr>
              <a:t>“be read” </a:t>
            </a:r>
            <a:r>
              <a:rPr lang="en-US" dirty="0" smtClean="0"/>
              <a:t>— Paul did not get up and tell them to read this. The word for “read” means to analyze, to explain verses by verse, line by line. </a:t>
            </a:r>
          </a:p>
          <a:p>
            <a:pPr hangingPunct="0"/>
            <a:endParaRPr lang="en-US" dirty="0" smtClean="0"/>
          </a:p>
          <a:p>
            <a:pPr hangingPunct="0"/>
            <a:r>
              <a:rPr lang="en-US" dirty="0" smtClean="0"/>
              <a:t>They are not going to get it all by simply reading through it. In other words, this refers to teaching. </a:t>
            </a:r>
          </a:p>
          <a:p>
            <a:pPr hangingPunct="0"/>
            <a:endParaRPr lang="en-US" dirty="0" smtClean="0"/>
          </a:p>
          <a:p>
            <a:pPr hangingPunct="0"/>
            <a:r>
              <a:rPr lang="en-US" dirty="0" smtClean="0"/>
              <a:t>The </a:t>
            </a:r>
            <a:r>
              <a:rPr lang="en-US" dirty="0" smtClean="0"/>
              <a:t>word is in the aorist tense, that is, at certain points of time. This should be analyzed at the point of time of the worship services by means of receiving teaching.  </a:t>
            </a:r>
            <a:endParaRPr lang="en-US" dirty="0" smtClean="0"/>
          </a:p>
          <a:p>
            <a:pPr hangingPunct="0"/>
            <a:endParaRPr lang="en-US" dirty="0" smtClean="0"/>
          </a:p>
          <a:p>
            <a:pPr hangingPunct="0"/>
            <a:r>
              <a:rPr lang="en-US" dirty="0" smtClean="0"/>
              <a:t> </a:t>
            </a:r>
            <a:r>
              <a:rPr lang="en-US" dirty="0" smtClean="0"/>
              <a:t>It is for the advantage of believers to have an analysis of every book and every line of God’s Word. </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477000"/>
          </a:xfrm>
        </p:spPr>
        <p:txBody>
          <a:bodyPr>
            <a:normAutofit fontScale="92500" lnSpcReduction="10000"/>
          </a:bodyPr>
          <a:lstStyle/>
          <a:p>
            <a:r>
              <a:rPr lang="en-US" dirty="0" smtClean="0"/>
              <a:t>Notice that while they are getting this they are no “brethren” any more, they are </a:t>
            </a:r>
            <a:r>
              <a:rPr lang="en-US" b="1" dirty="0" smtClean="0">
                <a:solidFill>
                  <a:srgbClr val="0070C0"/>
                </a:solidFill>
              </a:rPr>
              <a:t>“holy brethren.” </a:t>
            </a:r>
            <a:r>
              <a:rPr lang="en-US" dirty="0" smtClean="0"/>
              <a:t>So if you want to know what constitutes holiness it is getting a little doctrine in the frontal lobe, not your overt behavior pattern. </a:t>
            </a:r>
          </a:p>
          <a:p>
            <a:endParaRPr lang="en-US" b="1" dirty="0" smtClean="0">
              <a:solidFill>
                <a:srgbClr val="0070C0"/>
              </a:solidFill>
            </a:endParaRPr>
          </a:p>
          <a:p>
            <a:r>
              <a:rPr lang="en-US" b="1" dirty="0" smtClean="0">
                <a:solidFill>
                  <a:srgbClr val="0070C0"/>
                </a:solidFill>
              </a:rPr>
              <a:t>5: 28 </a:t>
            </a:r>
            <a:r>
              <a:rPr lang="en-US" dirty="0" smtClean="0"/>
              <a:t>— the conclusion:  Concept of Grace. </a:t>
            </a:r>
          </a:p>
          <a:p>
            <a:r>
              <a:rPr lang="en-US" dirty="0" smtClean="0"/>
              <a:t>We don’t earn it, we don’t deserve it</a:t>
            </a:r>
            <a:r>
              <a:rPr lang="en-US" b="1" dirty="0" smtClean="0">
                <a:solidFill>
                  <a:srgbClr val="0070C0"/>
                </a:solidFill>
              </a:rPr>
              <a:t>. “The grace of our Lord Jesus Christ be with you all. Amen</a:t>
            </a:r>
            <a:r>
              <a:rPr lang="en-US" dirty="0" smtClean="0"/>
              <a:t> [I believe it]</a:t>
            </a:r>
            <a:r>
              <a:rPr lang="en-US" b="1" dirty="0" smtClean="0">
                <a:solidFill>
                  <a:srgbClr val="0070C0"/>
                </a:solidFill>
              </a:rPr>
              <a:t>.”</a:t>
            </a:r>
            <a:r>
              <a:rPr lang="en-US" dirty="0" smtClean="0"/>
              <a:t> </a:t>
            </a:r>
          </a:p>
          <a:p>
            <a:endParaRPr lang="en-US" dirty="0" smtClean="0"/>
          </a:p>
          <a:p>
            <a:r>
              <a:rPr lang="en-US" dirty="0" smtClean="0"/>
              <a:t>When you believe God’s Word then grace is put into action. </a:t>
            </a:r>
          </a:p>
          <a:p>
            <a:r>
              <a:rPr lang="en-US" dirty="0" smtClean="0"/>
              <a:t>When you put God’s Word into action you personally have peace and happiness and you become </a:t>
            </a:r>
            <a:r>
              <a:rPr lang="en-US" u="sng" dirty="0" smtClean="0"/>
              <a:t>a source of blessing to all members of the human race. </a:t>
            </a:r>
          </a:p>
          <a:p>
            <a:r>
              <a:rPr lang="en-US" dirty="0" smtClean="0"/>
              <a:t>To the unbeliever you become a source of information regarding the gospel, to other Christians you become a source of comfort and blessing and stability and peace to them. </a:t>
            </a:r>
          </a:p>
          <a:p>
            <a:r>
              <a:rPr lang="en-US" dirty="0" smtClean="0"/>
              <a:t>You cannot lose, you cannot fail by using God’s Word for the Word of God never returns void.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763000" cy="6324600"/>
          </a:xfrm>
        </p:spPr>
        <p:txBody>
          <a:bodyPr>
            <a:normAutofit fontScale="85000" lnSpcReduction="10000"/>
          </a:bodyPr>
          <a:lstStyle/>
          <a:p>
            <a:r>
              <a:rPr lang="en-US" b="1" dirty="0" smtClean="0"/>
              <a:t>Israel </a:t>
            </a:r>
            <a:r>
              <a:rPr lang="en-US" dirty="0" smtClean="0"/>
              <a:t>- In the Age of Israel God the Holy Spirit only indwelt a few very special believers (David, Moses, prophets, kings, priests, judges).  </a:t>
            </a:r>
          </a:p>
          <a:p>
            <a:pPr>
              <a:buNone/>
            </a:pPr>
            <a:r>
              <a:rPr lang="en-US" dirty="0" smtClean="0"/>
              <a:t>     They could lose the enduement of the Spirit by carnality ( Psalm 51 David prayed that he would not lose the Holy Spirit ). One illustration of a man who lost the Holy Spirit is king Saul, a believer who got out of fellowship, stayed out, and committed suicide (sin unto death can include high misery index plus self pity). </a:t>
            </a:r>
          </a:p>
          <a:p>
            <a:endParaRPr lang="en-US" dirty="0" smtClean="0"/>
          </a:p>
          <a:p>
            <a:r>
              <a:rPr lang="en-US" b="1" dirty="0" smtClean="0"/>
              <a:t>Church</a:t>
            </a:r>
            <a:r>
              <a:rPr lang="en-US" dirty="0" smtClean="0"/>
              <a:t> - every believer is indwelt by the Holy Spirit, so we have the universal indwelling of the Holy Spirit.  Every Christian has certain supernatural requirements before the Lord and the means of execution.</a:t>
            </a:r>
          </a:p>
          <a:p>
            <a:endParaRPr lang="en-US" dirty="0" smtClean="0"/>
          </a:p>
          <a:p>
            <a:r>
              <a:rPr lang="en-US" b="1" dirty="0" smtClean="0"/>
              <a:t>Israel</a:t>
            </a:r>
            <a:r>
              <a:rPr lang="en-US" dirty="0" smtClean="0"/>
              <a:t> -  many ways of revelation such by direct contact with God ( Lord spoke to Moses through the burning bush, to Gideon when he was hiding in a hole),  dreams, and </a:t>
            </a:r>
          </a:p>
          <a:p>
            <a:r>
              <a:rPr lang="en-US" b="1" dirty="0" smtClean="0"/>
              <a:t>Church</a:t>
            </a:r>
            <a:r>
              <a:rPr lang="en-US" dirty="0" smtClean="0"/>
              <a:t> - God no longer speaks directly — “Thus saith the Lord” is written down for us in the Bible, God no longer comes down in the form of a burning bush or in the form of an angel; but God speaks to us through His Word.  God does not speak to us through dreams or visions.  We have the completed canon of scripture.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533400"/>
            <a:ext cx="8763000" cy="6172200"/>
          </a:xfrm>
        </p:spPr>
        <p:txBody>
          <a:bodyPr>
            <a:normAutofit fontScale="92500" lnSpcReduction="10000"/>
          </a:bodyPr>
          <a:lstStyle/>
          <a:p>
            <a:pPr hangingPunct="0"/>
            <a:r>
              <a:rPr lang="en-US" dirty="0" smtClean="0"/>
              <a:t>As far as our passage in 1 Thessalonians is concerned we are dealing with the Church Age. There are </a:t>
            </a:r>
            <a:r>
              <a:rPr lang="en-US" b="1" dirty="0" smtClean="0"/>
              <a:t>seven factors </a:t>
            </a:r>
            <a:r>
              <a:rPr lang="en-US" dirty="0" smtClean="0"/>
              <a:t>we should always consider in operation light. </a:t>
            </a:r>
          </a:p>
          <a:p>
            <a:pPr hangingPunct="0">
              <a:buNone/>
            </a:pPr>
            <a:r>
              <a:rPr lang="en-US" dirty="0" smtClean="0"/>
              <a:t>	</a:t>
            </a:r>
            <a:r>
              <a:rPr lang="en-US" b="1" dirty="0" smtClean="0"/>
              <a:t>a) </a:t>
            </a:r>
            <a:r>
              <a:rPr lang="en-US" dirty="0" smtClean="0"/>
              <a:t>You are in union with the person of Christ. The moment you received Christ as saviour you entered into union with Him. </a:t>
            </a:r>
          </a:p>
          <a:p>
            <a:pPr hangingPunct="0">
              <a:buNone/>
            </a:pPr>
            <a:r>
              <a:rPr lang="en-US" dirty="0" smtClean="0"/>
              <a:t>	</a:t>
            </a:r>
            <a:r>
              <a:rPr lang="en-US" b="1" dirty="0" smtClean="0"/>
              <a:t>b) </a:t>
            </a:r>
            <a:r>
              <a:rPr lang="en-US" dirty="0" smtClean="0"/>
              <a:t>Every believer is indwelt by the person of Christ. This is the meaning of the phrase in John 14:20 when Jesus said: “I in you, and you in me.” </a:t>
            </a:r>
          </a:p>
          <a:p>
            <a:pPr hangingPunct="0">
              <a:buNone/>
            </a:pPr>
            <a:r>
              <a:rPr lang="en-US" dirty="0" smtClean="0"/>
              <a:t>	</a:t>
            </a:r>
            <a:r>
              <a:rPr lang="en-US" b="1" dirty="0" smtClean="0"/>
              <a:t>c) </a:t>
            </a:r>
            <a:r>
              <a:rPr lang="en-US" dirty="0" smtClean="0"/>
              <a:t>Every believer in indwelt by the Holy Spirit.</a:t>
            </a:r>
          </a:p>
          <a:p>
            <a:pPr hangingPunct="0">
              <a:buNone/>
            </a:pPr>
            <a:r>
              <a:rPr lang="en-US" dirty="0" smtClean="0"/>
              <a:t>	</a:t>
            </a:r>
            <a:r>
              <a:rPr lang="en-US" b="1" dirty="0" smtClean="0"/>
              <a:t>d) </a:t>
            </a:r>
            <a:r>
              <a:rPr lang="en-US" dirty="0" smtClean="0"/>
              <a:t>Every believer is his own priest and therefore his own representative before the Lord. </a:t>
            </a:r>
          </a:p>
          <a:p>
            <a:pPr hangingPunct="0">
              <a:buNone/>
            </a:pPr>
            <a:r>
              <a:rPr lang="en-US" dirty="0" smtClean="0"/>
              <a:t>	</a:t>
            </a:r>
            <a:r>
              <a:rPr lang="en-US" b="1" dirty="0" smtClean="0"/>
              <a:t>e) </a:t>
            </a:r>
            <a:r>
              <a:rPr lang="en-US" dirty="0" smtClean="0"/>
              <a:t>The baptism of the Holy Spirit — Acts 1:5. </a:t>
            </a:r>
          </a:p>
          <a:p>
            <a:pPr hangingPunct="0">
              <a:buNone/>
            </a:pPr>
            <a:r>
              <a:rPr lang="en-US" dirty="0" smtClean="0"/>
              <a:t>	</a:t>
            </a:r>
            <a:r>
              <a:rPr lang="en-US" b="1" dirty="0" smtClean="0"/>
              <a:t>f) </a:t>
            </a:r>
            <a:r>
              <a:rPr lang="en-US" dirty="0" smtClean="0"/>
              <a:t>A complete canon of scripture. We have the mind of Christ in writing. </a:t>
            </a:r>
          </a:p>
          <a:p>
            <a:pPr hangingPunct="0">
              <a:buNone/>
            </a:pPr>
            <a:r>
              <a:rPr lang="en-US" b="1" dirty="0" smtClean="0"/>
              <a:t>	g) </a:t>
            </a:r>
            <a:r>
              <a:rPr lang="en-US" dirty="0" smtClean="0"/>
              <a:t>Because of the first six factors we have a supernatural way of life to be lived in divine power, and to be used and to become productive with divine operating assets.</a:t>
            </a:r>
          </a:p>
          <a:p>
            <a:pPr hangingPunct="0">
              <a:buNone/>
            </a:pPr>
            <a:r>
              <a:rPr lang="en-US" dirty="0" smtClean="0"/>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915400" cy="6629400"/>
          </a:xfrm>
        </p:spPr>
        <p:txBody>
          <a:bodyPr>
            <a:normAutofit/>
          </a:bodyPr>
          <a:lstStyle/>
          <a:p>
            <a:pPr hangingPunct="0"/>
            <a:r>
              <a:rPr lang="en-US" dirty="0" smtClean="0"/>
              <a:t>There are two aspects to operation light;</a:t>
            </a:r>
          </a:p>
          <a:p>
            <a:pPr hangingPunct="0">
              <a:buNone/>
            </a:pPr>
            <a:r>
              <a:rPr lang="en-US" dirty="0" smtClean="0"/>
              <a:t>        - Evangelism. Jesus predicted this evangelism in Matthew 5:13-16 in the sermon on the mount. He said, “I am the light of the world” and then He went on to say, “You are the light of the world.” </a:t>
            </a:r>
          </a:p>
          <a:p>
            <a:pPr hangingPunct="0">
              <a:buNone/>
            </a:pPr>
            <a:endParaRPr lang="en-US" dirty="0" smtClean="0"/>
          </a:p>
          <a:p>
            <a:pPr hangingPunct="0">
              <a:buNone/>
            </a:pPr>
            <a:r>
              <a:rPr lang="en-US" dirty="0" smtClean="0"/>
              <a:t>         The first part of operation light is the fact that every believer is the recipient of the gospel, every believer is the custodian of the gospel. God has deposited the gospel with us and He intends for it to bear compound interest, therefore you and I as believers in the Lord Jesus Christ personally have a responsibility for witnessing. </a:t>
            </a:r>
          </a:p>
          <a:p>
            <a:pPr hangingPunct="0">
              <a:buNone/>
            </a:pPr>
            <a:endParaRPr lang="en-US" dirty="0" smtClean="0"/>
          </a:p>
          <a:p>
            <a:pPr hangingPunct="0">
              <a:buNone/>
            </a:pPr>
            <a:r>
              <a:rPr lang="en-US" dirty="0" smtClean="0"/>
              <a:t>         - Filling of the Spirit - in Ephesians 5:8-18 where light is mentioned three times — verses 8,13,14 — and the filling of the Spirit is the general subject of the context. </a:t>
            </a:r>
          </a:p>
          <a:p>
            <a:pPr hangingPunct="0">
              <a:buNone/>
            </a:pPr>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689</TotalTime>
  <Words>9275</Words>
  <Application>Microsoft Office PowerPoint</Application>
  <PresentationFormat>On-screen Show (4:3)</PresentationFormat>
  <Paragraphs>501</Paragraphs>
  <Slides>68</Slides>
  <Notes>0</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Equity</vt:lpstr>
      <vt:lpstr>1 Thessalonians 5</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Thessalonians 5</dc:title>
  <dc:creator>Ron McMurray</dc:creator>
  <cp:lastModifiedBy>Ron McMurray</cp:lastModifiedBy>
  <cp:revision>26</cp:revision>
  <dcterms:created xsi:type="dcterms:W3CDTF">2011-01-28T18:23:17Z</dcterms:created>
  <dcterms:modified xsi:type="dcterms:W3CDTF">2011-03-13T17:46:47Z</dcterms:modified>
</cp:coreProperties>
</file>