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56" r:id="rId2"/>
    <p:sldId id="284" r:id="rId3"/>
    <p:sldId id="320"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321" r:id="rId23"/>
    <p:sldId id="275" r:id="rId24"/>
    <p:sldId id="276" r:id="rId25"/>
    <p:sldId id="277" r:id="rId26"/>
    <p:sldId id="278" r:id="rId27"/>
    <p:sldId id="279" r:id="rId28"/>
    <p:sldId id="319" r:id="rId29"/>
    <p:sldId id="280" r:id="rId30"/>
    <p:sldId id="281" r:id="rId31"/>
    <p:sldId id="282" r:id="rId32"/>
    <p:sldId id="283" r:id="rId33"/>
    <p:sldId id="287" r:id="rId34"/>
    <p:sldId id="288" r:id="rId35"/>
    <p:sldId id="289" r:id="rId36"/>
    <p:sldId id="290" r:id="rId37"/>
    <p:sldId id="291" r:id="rId38"/>
    <p:sldId id="292" r:id="rId39"/>
    <p:sldId id="293" r:id="rId40"/>
    <p:sldId id="294" r:id="rId41"/>
    <p:sldId id="295" r:id="rId42"/>
    <p:sldId id="322"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23" r:id="rId61"/>
    <p:sldId id="313" r:id="rId62"/>
    <p:sldId id="314" r:id="rId63"/>
    <p:sldId id="315" r:id="rId64"/>
    <p:sldId id="317" r:id="rId65"/>
    <p:sldId id="318" r:id="rId66"/>
    <p:sldId id="324" r:id="rId67"/>
    <p:sldId id="325" r:id="rId68"/>
    <p:sldId id="326" r:id="rId69"/>
    <p:sldId id="327" r:id="rId70"/>
    <p:sldId id="328" r:id="rId71"/>
    <p:sldId id="329" r:id="rId72"/>
    <p:sldId id="330" r:id="rId73"/>
    <p:sldId id="331" r:id="rId74"/>
    <p:sldId id="354"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62" r:id="rId9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2290" name="Group 2"/>
          <p:cNvGrpSpPr>
            <a:grpSpLocks/>
          </p:cNvGrpSpPr>
          <p:nvPr/>
        </p:nvGrpSpPr>
        <p:grpSpPr bwMode="auto">
          <a:xfrm>
            <a:off x="0" y="0"/>
            <a:ext cx="8458200" cy="5943600"/>
            <a:chOff x="0" y="0"/>
            <a:chExt cx="5328" cy="3744"/>
          </a:xfrm>
        </p:grpSpPr>
        <p:sp>
          <p:nvSpPr>
            <p:cNvPr id="12291"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12292"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endParaRPr lang="en-US"/>
            </a:p>
          </p:txBody>
        </p:sp>
      </p:grpSp>
      <p:sp>
        <p:nvSpPr>
          <p:cNvPr id="12293"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2294" name="Rectangle 6"/>
          <p:cNvSpPr>
            <a:spLocks noGrp="1" noChangeArrowheads="1"/>
          </p:cNvSpPr>
          <p:nvPr>
            <p:ph type="dt" sz="quarter" idx="2"/>
          </p:nvPr>
        </p:nvSpPr>
        <p:spPr/>
        <p:txBody>
          <a:bodyPr/>
          <a:lstStyle>
            <a:lvl1pPr>
              <a:defRPr/>
            </a:lvl1pPr>
          </a:lstStyle>
          <a:p>
            <a:endParaRPr lang="en-US"/>
          </a:p>
        </p:txBody>
      </p:sp>
      <p:sp>
        <p:nvSpPr>
          <p:cNvPr id="12295" name="Rectangle 7"/>
          <p:cNvSpPr>
            <a:spLocks noGrp="1" noChangeArrowheads="1"/>
          </p:cNvSpPr>
          <p:nvPr>
            <p:ph type="ftr" sz="quarter" idx="3"/>
          </p:nvPr>
        </p:nvSpPr>
        <p:spPr/>
        <p:txBody>
          <a:bodyPr/>
          <a:lstStyle>
            <a:lvl1pPr>
              <a:defRPr/>
            </a:lvl1pPr>
          </a:lstStyle>
          <a:p>
            <a:endParaRPr lang="en-US"/>
          </a:p>
        </p:txBody>
      </p:sp>
      <p:sp>
        <p:nvSpPr>
          <p:cNvPr id="12296" name="Rectangle 8"/>
          <p:cNvSpPr>
            <a:spLocks noGrp="1" noChangeArrowheads="1"/>
          </p:cNvSpPr>
          <p:nvPr>
            <p:ph type="sldNum" sz="quarter" idx="4"/>
          </p:nvPr>
        </p:nvSpPr>
        <p:spPr/>
        <p:txBody>
          <a:bodyPr/>
          <a:lstStyle>
            <a:lvl1pPr>
              <a:defRPr/>
            </a:lvl1pPr>
          </a:lstStyle>
          <a:p>
            <a:fld id="{0C0CD9D2-6834-46D8-8BC4-D93EC2FB152A}" type="slidenum">
              <a:rPr lang="en-US"/>
              <a:pPr/>
              <a:t>‹#›</a:t>
            </a:fld>
            <a:endParaRPr lang="en-US"/>
          </a:p>
        </p:txBody>
      </p:sp>
      <p:sp>
        <p:nvSpPr>
          <p:cNvPr id="12297"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EDDC521-472E-4D77-9A8E-AEAD2F509786}" type="slidenum">
              <a:rPr lang="en-US"/>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72264F-B507-425A-BD0D-DC12F809F191}" type="slidenum">
              <a:rPr lang="en-US"/>
              <a:pPr/>
              <a:t>‹#›</a:t>
            </a:fld>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21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8400"/>
            <a:ext cx="21336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fld id="{3D15FD3F-CB0F-40A4-B25B-037115769EF8}" type="slidenum">
              <a:rPr lang="en-US"/>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5D3484-8066-4D9E-8005-C67E18C58F12}" type="slidenum">
              <a:rPr lang="en-US"/>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FB4A06-E499-46A5-BE4E-FE4D5D558351}" type="slidenum">
              <a:rPr lang="en-US"/>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5B38753-ACE8-4B18-A0DD-13BFB67A01EE}" type="slidenum">
              <a:rPr lang="en-US"/>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B864869-1DCE-46C7-BA0B-989EB753E1A2}" type="slidenum">
              <a:rPr lang="en-US"/>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0E528FE-5AAB-4B3A-A012-FA4A4DBA1B1B}" type="slidenum">
              <a:rPr lang="en-US"/>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4553DDA-7CAC-43F9-A6D0-587BD35ECDD8}" type="slidenum">
              <a:rPr lang="en-US"/>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F53F861-67B2-4DE1-924F-595346F23BD8}" type="slidenum">
              <a:rPr lang="en-US"/>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3B6A0C3-88F7-4769-BC49-87E7F074CCEC}" type="slidenum">
              <a:rPr lang="en-US"/>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0"/>
            <a:ext cx="7242175" cy="1981200"/>
            <a:chOff x="0" y="0"/>
            <a:chExt cx="4562" cy="1248"/>
          </a:xfrm>
        </p:grpSpPr>
        <p:sp>
          <p:nvSpPr>
            <p:cNvPr id="11267"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endParaRPr lang="en-US"/>
            </a:p>
          </p:txBody>
        </p:sp>
        <p:sp>
          <p:nvSpPr>
            <p:cNvPr id="11268"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grpSp>
      <p:sp>
        <p:nvSpPr>
          <p:cNvPr id="11269"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70"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71"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en-US"/>
          </a:p>
        </p:txBody>
      </p:sp>
      <p:sp>
        <p:nvSpPr>
          <p:cNvPr id="11272"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en-US"/>
          </a:p>
        </p:txBody>
      </p:sp>
      <p:sp>
        <p:nvSpPr>
          <p:cNvPr id="11273"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3BACE63-7F06-42DB-BA99-ED4F4D8F7BC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ransition>
    <p:fade/>
  </p:transition>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4800"/>
              <a:t>1 Thessalonians</a:t>
            </a:r>
            <a:br>
              <a:rPr lang="en-US" sz="4800"/>
            </a:br>
            <a:r>
              <a:rPr lang="en-US" sz="4800"/>
              <a:t>The Return of Jesus Christ</a:t>
            </a:r>
          </a:p>
        </p:txBody>
      </p:sp>
      <p:sp>
        <p:nvSpPr>
          <p:cNvPr id="2051" name="Rectangle 3"/>
          <p:cNvSpPr>
            <a:spLocks noGrp="1" noChangeArrowheads="1"/>
          </p:cNvSpPr>
          <p:nvPr>
            <p:ph type="subTitle" idx="1"/>
          </p:nvPr>
        </p:nvSpPr>
        <p:spPr>
          <a:xfrm>
            <a:off x="1371600" y="4800600"/>
            <a:ext cx="6400800" cy="1752600"/>
          </a:xfrm>
        </p:spPr>
        <p:txBody>
          <a:bodyPr/>
          <a:lstStyle/>
          <a:p>
            <a:r>
              <a:rPr lang="en-US"/>
              <a:t>Grace Bible Church of Pullman</a:t>
            </a:r>
          </a:p>
          <a:p>
            <a:endParaRPr lang="en-US"/>
          </a:p>
          <a:p>
            <a:r>
              <a:rPr lang="en-US" sz="2800" i="1"/>
              <a:t>Pastor-Teacher, Ron McMurray</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228600" y="228600"/>
            <a:ext cx="8915400" cy="6629400"/>
          </a:xfrm>
        </p:spPr>
        <p:txBody>
          <a:bodyPr/>
          <a:lstStyle/>
          <a:p>
            <a:pPr>
              <a:lnSpc>
                <a:spcPct val="90000"/>
              </a:lnSpc>
              <a:buFont typeface="Wingdings" pitchFamily="2" charset="2"/>
              <a:buNone/>
            </a:pPr>
            <a:r>
              <a:rPr lang="en-US"/>
              <a:t>       Paul also addresses those who accused him </a:t>
            </a:r>
          </a:p>
          <a:p>
            <a:pPr>
              <a:lnSpc>
                <a:spcPct val="90000"/>
              </a:lnSpc>
              <a:buFont typeface="Wingdings" pitchFamily="2" charset="2"/>
              <a:buNone/>
            </a:pPr>
            <a:r>
              <a:rPr lang="en-US"/>
              <a:t>       of being a flatterer with selfish motivations </a:t>
            </a:r>
          </a:p>
          <a:p>
            <a:pPr>
              <a:lnSpc>
                <a:spcPct val="90000"/>
              </a:lnSpc>
              <a:buFont typeface="Wingdings" pitchFamily="2" charset="2"/>
              <a:buNone/>
            </a:pPr>
            <a:r>
              <a:rPr lang="en-US"/>
              <a:t>       (2:4-6).</a:t>
            </a:r>
          </a:p>
          <a:p>
            <a:pPr>
              <a:lnSpc>
                <a:spcPct val="90000"/>
              </a:lnSpc>
              <a:buFont typeface="Wingdings" pitchFamily="2" charset="2"/>
              <a:buNone/>
            </a:pPr>
            <a:r>
              <a:rPr lang="en-US"/>
              <a:t>       Some said Paul was afraid to show his face </a:t>
            </a:r>
          </a:p>
          <a:p>
            <a:pPr>
              <a:lnSpc>
                <a:spcPct val="90000"/>
              </a:lnSpc>
              <a:buFont typeface="Wingdings" pitchFamily="2" charset="2"/>
              <a:buNone/>
            </a:pPr>
            <a:r>
              <a:rPr lang="en-US"/>
              <a:t>       again in Thessalonica ( 2:17-20).</a:t>
            </a:r>
          </a:p>
          <a:p>
            <a:pPr>
              <a:lnSpc>
                <a:spcPct val="90000"/>
              </a:lnSpc>
              <a:buFont typeface="Wingdings" pitchFamily="2" charset="2"/>
              <a:buNone/>
            </a:pPr>
            <a:endParaRPr lang="en-US"/>
          </a:p>
          <a:p>
            <a:pPr>
              <a:lnSpc>
                <a:spcPct val="90000"/>
              </a:lnSpc>
              <a:buFont typeface="Wingdings" pitchFamily="2" charset="2"/>
              <a:buNone/>
            </a:pPr>
            <a:r>
              <a:rPr lang="en-US"/>
              <a:t>CHARACTERISTICS OF BOOK</a:t>
            </a:r>
          </a:p>
          <a:p>
            <a:pPr>
              <a:lnSpc>
                <a:spcPct val="90000"/>
              </a:lnSpc>
            </a:pPr>
            <a:r>
              <a:rPr lang="en-US"/>
              <a:t>An intimate, heart to heart book, gentle, affectionate, friendly, basic, with air of expectancy of Christ’s return.</a:t>
            </a:r>
          </a:p>
          <a:p>
            <a:pPr>
              <a:lnSpc>
                <a:spcPct val="90000"/>
              </a:lnSpc>
            </a:pPr>
            <a:r>
              <a:rPr lang="en-US"/>
              <a:t>No quotes from OT because most of the church was Gentile and they did not know the OT scriptures.</a:t>
            </a:r>
          </a:p>
          <a:p>
            <a:pPr>
              <a:lnSpc>
                <a:spcPct val="90000"/>
              </a:lnSpc>
              <a:buFont typeface="Wingdings" pitchFamily="2" charset="2"/>
              <a:buNone/>
            </a:pPr>
            <a:endParaRPr lang="en-US"/>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228600" y="228600"/>
            <a:ext cx="8915400" cy="6629400"/>
          </a:xfrm>
        </p:spPr>
        <p:txBody>
          <a:bodyPr/>
          <a:lstStyle/>
          <a:p>
            <a:r>
              <a:rPr lang="en-US"/>
              <a:t>Lots of doctrine in the book with tact, love, and humility of Paul seen.</a:t>
            </a:r>
          </a:p>
          <a:p>
            <a:r>
              <a:rPr lang="en-US"/>
              <a:t>Prominent subjects: Rapture, thanksgiving, Trinity, humility, love, faithful service, pastor’s responsibility, gospel, maturing under pressure, world system, Satan and his strategy.</a:t>
            </a:r>
          </a:p>
          <a:p>
            <a:pPr>
              <a:buFont typeface="Wingdings" pitchFamily="2" charset="2"/>
              <a:buNone/>
            </a:pPr>
            <a:endParaRPr lang="en-US"/>
          </a:p>
          <a:p>
            <a:pPr>
              <a:buFont typeface="Wingdings" pitchFamily="2" charset="2"/>
              <a:buNone/>
            </a:pPr>
            <a:r>
              <a:rPr lang="en-US"/>
              <a:t>OUTLINE</a:t>
            </a:r>
          </a:p>
          <a:p>
            <a:r>
              <a:rPr lang="en-US"/>
              <a:t>1:1-3:13 Looking Back</a:t>
            </a:r>
          </a:p>
          <a:p>
            <a:r>
              <a:rPr lang="en-US"/>
              <a:t>4:1-5:28 Looking Forward</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228600" y="228600"/>
            <a:ext cx="8915400" cy="6629400"/>
          </a:xfrm>
        </p:spPr>
        <p:txBody>
          <a:bodyPr/>
          <a:lstStyle/>
          <a:p>
            <a:pPr>
              <a:buFont typeface="Wingdings" pitchFamily="2" charset="2"/>
              <a:buNone/>
            </a:pPr>
            <a:r>
              <a:rPr lang="en-US"/>
              <a:t>Section One – 1:1-3:13 Looking Back</a:t>
            </a:r>
          </a:p>
          <a:p>
            <a:r>
              <a:rPr lang="en-US"/>
              <a:t>1:1 Greeting</a:t>
            </a:r>
          </a:p>
          <a:p>
            <a:r>
              <a:rPr lang="en-US"/>
              <a:t>1:2-10 Character of Positive Volition</a:t>
            </a:r>
          </a:p>
          <a:p>
            <a:r>
              <a:rPr lang="en-US"/>
              <a:t>2:1-12 Paul’s conduct among Thessalonians</a:t>
            </a:r>
          </a:p>
          <a:p>
            <a:pPr>
              <a:buFont typeface="Wingdings" pitchFamily="2" charset="2"/>
              <a:buNone/>
            </a:pPr>
            <a:r>
              <a:rPr lang="en-US"/>
              <a:t>   2:1-4- His Integrity</a:t>
            </a:r>
          </a:p>
          <a:p>
            <a:pPr>
              <a:buFont typeface="Wingdings" pitchFamily="2" charset="2"/>
              <a:buNone/>
            </a:pPr>
            <a:r>
              <a:rPr lang="en-US"/>
              <a:t>   2:5-9- His Work</a:t>
            </a:r>
          </a:p>
          <a:p>
            <a:pPr>
              <a:buFont typeface="Wingdings" pitchFamily="2" charset="2"/>
              <a:buNone/>
            </a:pPr>
            <a:r>
              <a:rPr lang="en-US"/>
              <a:t>   2:10-12 – His Blameless Behavior</a:t>
            </a:r>
          </a:p>
          <a:p>
            <a:r>
              <a:rPr lang="en-US"/>
              <a:t>2:13-3:13 His Concerns for Thessalonians</a:t>
            </a:r>
          </a:p>
          <a:p>
            <a:pPr>
              <a:buFont typeface="Wingdings" pitchFamily="2" charset="2"/>
              <a:buNone/>
            </a:pPr>
            <a:r>
              <a:rPr lang="en-US"/>
              <a:t>   2:13-20 Their Sufferings</a:t>
            </a:r>
          </a:p>
          <a:p>
            <a:pPr>
              <a:buFont typeface="Wingdings" pitchFamily="2" charset="2"/>
              <a:buNone/>
            </a:pPr>
            <a:r>
              <a:rPr lang="en-US"/>
              <a:t>   3:1-8 – Their Testings</a:t>
            </a:r>
          </a:p>
          <a:p>
            <a:pPr>
              <a:buFont typeface="Wingdings" pitchFamily="2" charset="2"/>
              <a:buNone/>
            </a:pPr>
            <a:r>
              <a:rPr lang="en-US"/>
              <a:t>   3:9-13 – Their Spiritual Growth</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152400" y="152400"/>
            <a:ext cx="8991600" cy="6705600"/>
          </a:xfrm>
        </p:spPr>
        <p:txBody>
          <a:bodyPr/>
          <a:lstStyle/>
          <a:p>
            <a:r>
              <a:rPr lang="en-US"/>
              <a:t>1:1 Greeting</a:t>
            </a:r>
          </a:p>
          <a:p>
            <a:pPr>
              <a:buFont typeface="Wingdings" pitchFamily="2" charset="2"/>
              <a:buNone/>
            </a:pPr>
            <a:r>
              <a:rPr lang="en-US">
                <a:solidFill>
                  <a:srgbClr val="FFFF00"/>
                </a:solidFill>
              </a:rPr>
              <a:t> “ Paul and Silvanus and Timothy to the church of the Thessalonians in God the Father and the Lord Jesus Christ; Grace to you and peace”</a:t>
            </a:r>
          </a:p>
          <a:p>
            <a:r>
              <a:rPr lang="en-US"/>
              <a:t>Paul was in Corinth when Timothy and Silas arrived with supplies from the Macedonian churches for him.</a:t>
            </a:r>
          </a:p>
          <a:p>
            <a:r>
              <a:rPr lang="en-US"/>
              <a:t>Before they arrived Paul worked steadily as a tent maker with Acquila and Priscilla ( Acts 18:5).</a:t>
            </a:r>
          </a:p>
          <a:p>
            <a:r>
              <a:rPr lang="en-US"/>
              <a:t>This limited him to teaching in Synagogues on the Sabbath.</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152400" y="152400"/>
            <a:ext cx="8991600" cy="6705600"/>
          </a:xfrm>
        </p:spPr>
        <p:txBody>
          <a:bodyPr/>
          <a:lstStyle/>
          <a:p>
            <a:pPr>
              <a:lnSpc>
                <a:spcPct val="90000"/>
              </a:lnSpc>
            </a:pPr>
            <a:r>
              <a:rPr lang="en-US"/>
              <a:t>The supplies and finances from Macedonia freed Paul to teach full time.</a:t>
            </a:r>
          </a:p>
          <a:p>
            <a:pPr>
              <a:lnSpc>
                <a:spcPct val="90000"/>
              </a:lnSpc>
            </a:pPr>
            <a:r>
              <a:rPr lang="en-US"/>
              <a:t>Timothy and Silas brought news about Thess. believers being confused about the 2</a:t>
            </a:r>
            <a:r>
              <a:rPr lang="en-US" baseline="30000"/>
              <a:t>nd</a:t>
            </a:r>
            <a:r>
              <a:rPr lang="en-US"/>
              <a:t> Coming of Christ.</a:t>
            </a:r>
          </a:p>
          <a:p>
            <a:pPr>
              <a:lnSpc>
                <a:spcPct val="90000"/>
              </a:lnSpc>
            </a:pPr>
            <a:r>
              <a:rPr lang="en-US"/>
              <a:t>Some believers had quit work and were making a nuisance of themselves while expecting Christ’s return.</a:t>
            </a:r>
          </a:p>
          <a:p>
            <a:pPr>
              <a:lnSpc>
                <a:spcPct val="90000"/>
              </a:lnSpc>
            </a:pPr>
            <a:r>
              <a:rPr lang="en-US"/>
              <a:t>Paul was also being accused of treason because he preached “another lord” other than Caesar. </a:t>
            </a:r>
          </a:p>
          <a:p>
            <a:pPr>
              <a:lnSpc>
                <a:spcPct val="90000"/>
              </a:lnSpc>
            </a:pPr>
            <a:r>
              <a:rPr lang="en-US"/>
              <a:t>Principle: There is no biblical excuse for believers to quit work to wait for the Rapture.</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152400" y="152400"/>
            <a:ext cx="8991600" cy="6705600"/>
          </a:xfrm>
        </p:spPr>
        <p:txBody>
          <a:bodyPr/>
          <a:lstStyle/>
          <a:p>
            <a:pPr>
              <a:lnSpc>
                <a:spcPct val="90000"/>
              </a:lnSpc>
            </a:pPr>
            <a:r>
              <a:rPr lang="en-US" dirty="0">
                <a:solidFill>
                  <a:srgbClr val="FFFF00"/>
                </a:solidFill>
              </a:rPr>
              <a:t>“Paul” </a:t>
            </a:r>
            <a:r>
              <a:rPr lang="en-US" dirty="0"/>
              <a:t>PAULOS means “little”.  When he was a wealthy, powerful</a:t>
            </a:r>
            <a:r>
              <a:rPr lang="en-US" dirty="0" smtClean="0"/>
              <a:t>, Pharisee </a:t>
            </a:r>
            <a:r>
              <a:rPr lang="en-US" dirty="0"/>
              <a:t>named </a:t>
            </a:r>
            <a:r>
              <a:rPr lang="en-US" dirty="0" smtClean="0"/>
              <a:t>Saul. He </a:t>
            </a:r>
            <a:r>
              <a:rPr lang="en-US" dirty="0"/>
              <a:t>was a big shot trying to work his way to heaven. Once saved his name was changed to “Paul” to teach him that Christ alone saves, not personal works or personal greatness. </a:t>
            </a:r>
          </a:p>
          <a:p>
            <a:pPr>
              <a:lnSpc>
                <a:spcPct val="90000"/>
              </a:lnSpc>
            </a:pPr>
            <a:r>
              <a:rPr lang="en-US" dirty="0"/>
              <a:t>Principle: To properly serve Christ one have the attitude of humility or littleness. </a:t>
            </a:r>
          </a:p>
          <a:p>
            <a:pPr>
              <a:lnSpc>
                <a:spcPct val="90000"/>
              </a:lnSpc>
            </a:pPr>
            <a:r>
              <a:rPr lang="en-US" dirty="0">
                <a:solidFill>
                  <a:srgbClr val="FFFF00"/>
                </a:solidFill>
              </a:rPr>
              <a:t>“Silas” </a:t>
            </a:r>
            <a:r>
              <a:rPr lang="en-US" dirty="0"/>
              <a:t>SILOUANOS, a Jew and Roman citizen. He was a co-laborer with Paul ( 2 Cor 1:19,     1 Thess 1:1, 2 Thess 1:1, 1 Pet 5:12)</a:t>
            </a:r>
          </a:p>
          <a:p>
            <a:pPr>
              <a:lnSpc>
                <a:spcPct val="90000"/>
              </a:lnSpc>
            </a:pPr>
            <a:r>
              <a:rPr lang="en-US" dirty="0"/>
              <a:t>Silas was a prominent  member of the church of Jerusalem and worked with Peter ( 1 Peter 5:12). </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152400" y="152400"/>
            <a:ext cx="8991600" cy="6705600"/>
          </a:xfrm>
        </p:spPr>
        <p:txBody>
          <a:bodyPr/>
          <a:lstStyle/>
          <a:p>
            <a:r>
              <a:rPr lang="en-US" dirty="0">
                <a:solidFill>
                  <a:srgbClr val="FFFF00"/>
                </a:solidFill>
              </a:rPr>
              <a:t>“Timothy” </a:t>
            </a:r>
            <a:r>
              <a:rPr lang="en-US" dirty="0"/>
              <a:t>– TIMOTHEOS – Paul’s best friend for over 20 years.</a:t>
            </a:r>
          </a:p>
          <a:p>
            <a:r>
              <a:rPr lang="en-US" dirty="0"/>
              <a:t>Calm man of God, appears 24 times in NT.</a:t>
            </a:r>
          </a:p>
          <a:p>
            <a:r>
              <a:rPr lang="en-US" dirty="0"/>
              <a:t>Saved on Paul’s 1</a:t>
            </a:r>
            <a:r>
              <a:rPr lang="en-US" baseline="30000" dirty="0"/>
              <a:t>st</a:t>
            </a:r>
            <a:r>
              <a:rPr lang="en-US" dirty="0"/>
              <a:t> miss. Journey in Derbe (Acts 14:6-7, 20-21).</a:t>
            </a:r>
          </a:p>
          <a:p>
            <a:r>
              <a:rPr lang="en-US" dirty="0"/>
              <a:t>Traveled with Paul on 2</a:t>
            </a:r>
            <a:r>
              <a:rPr lang="en-US" baseline="30000" dirty="0"/>
              <a:t>nd</a:t>
            </a:r>
            <a:r>
              <a:rPr lang="en-US" dirty="0"/>
              <a:t> miss. Journey and ministered in Thessalonica (3:1-2).</a:t>
            </a:r>
          </a:p>
          <a:p>
            <a:r>
              <a:rPr lang="en-US" dirty="0"/>
              <a:t>Spend 3 years in Ephesus with Paul on 3</a:t>
            </a:r>
            <a:r>
              <a:rPr lang="en-US" baseline="30000" dirty="0"/>
              <a:t>rd</a:t>
            </a:r>
            <a:r>
              <a:rPr lang="en-US" dirty="0"/>
              <a:t> miss. Journey (Acts 19:8, 20:31, 19:1, 22).</a:t>
            </a:r>
          </a:p>
          <a:p>
            <a:r>
              <a:rPr lang="en-US" dirty="0"/>
              <a:t>Became pastor of Ephesus church and           1 Timothy was written from there.</a:t>
            </a:r>
          </a:p>
          <a:p>
            <a:pPr>
              <a:buFont typeface="Wingdings" pitchFamily="2" charset="2"/>
              <a:buNone/>
            </a:pPr>
            <a:endParaRPr lang="en-US" dirty="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152400" y="152400"/>
            <a:ext cx="8991600" cy="6705600"/>
          </a:xfrm>
        </p:spPr>
        <p:txBody>
          <a:bodyPr/>
          <a:lstStyle/>
          <a:p>
            <a:r>
              <a:rPr lang="en-US" dirty="0"/>
              <a:t>When Paul was imprisoned in Rome, Timothy was at his side. ( Philippians 1:1, 2:19, Colossians 1:1).</a:t>
            </a:r>
          </a:p>
          <a:p>
            <a:r>
              <a:rPr lang="en-US" dirty="0"/>
              <a:t>Paul sent Timothy to Philippi to minister.</a:t>
            </a:r>
          </a:p>
          <a:p>
            <a:r>
              <a:rPr lang="en-US" dirty="0"/>
              <a:t>Timothy went to Rome for Paul’s death             </a:t>
            </a:r>
          </a:p>
          <a:p>
            <a:pPr>
              <a:buFont typeface="Wingdings" pitchFamily="2" charset="2"/>
              <a:buNone/>
            </a:pPr>
            <a:r>
              <a:rPr lang="en-US" dirty="0"/>
              <a:t>   ( 2 Tim 4:8) when all other had forsaken him.</a:t>
            </a:r>
          </a:p>
          <a:p>
            <a:r>
              <a:rPr lang="en-US" dirty="0"/>
              <a:t>Timothy was imprisoned and then set free </a:t>
            </a:r>
            <a:r>
              <a:rPr lang="en-US" dirty="0" smtClean="0"/>
              <a:t>     ( </a:t>
            </a:r>
            <a:r>
              <a:rPr lang="en-US" dirty="0"/>
              <a:t>Hebrews 13:23).</a:t>
            </a:r>
          </a:p>
          <a:p>
            <a:r>
              <a:rPr lang="en-US" dirty="0"/>
              <a:t>Timothy martyred between 81-96 AD during the reign of Domitian.</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228600" y="228600"/>
            <a:ext cx="8915400" cy="6629400"/>
          </a:xfrm>
        </p:spPr>
        <p:txBody>
          <a:bodyPr/>
          <a:lstStyle/>
          <a:p>
            <a:pPr>
              <a:lnSpc>
                <a:spcPct val="90000"/>
              </a:lnSpc>
            </a:pPr>
            <a:r>
              <a:rPr lang="en-US" dirty="0">
                <a:solidFill>
                  <a:srgbClr val="FFFF00"/>
                </a:solidFill>
              </a:rPr>
              <a:t>“church” </a:t>
            </a:r>
            <a:r>
              <a:rPr lang="en-US" dirty="0"/>
              <a:t>EKKLESIA – called out ones from spiritual darkness into the light of Christ ( Acts 15:14, 1 Cor 10:32), assembly of believers in Thessalonica gathered for worship (Acts 8:3).</a:t>
            </a:r>
          </a:p>
          <a:p>
            <a:pPr>
              <a:lnSpc>
                <a:spcPct val="90000"/>
              </a:lnSpc>
            </a:pPr>
            <a:r>
              <a:rPr lang="en-US" dirty="0"/>
              <a:t>In the OT the nation Israel was called an assembly ( Heb 2:12, Deut 4:10, 23:2) but it is not the same as the church.</a:t>
            </a:r>
          </a:p>
          <a:p>
            <a:pPr>
              <a:lnSpc>
                <a:spcPct val="90000"/>
              </a:lnSpc>
            </a:pPr>
            <a:r>
              <a:rPr lang="en-US" dirty="0"/>
              <a:t>EKKLESIA means all believers in Christ, the body of Christ. Colossians 1:18, 24.</a:t>
            </a:r>
          </a:p>
          <a:p>
            <a:pPr>
              <a:lnSpc>
                <a:spcPct val="90000"/>
              </a:lnSpc>
            </a:pPr>
            <a:r>
              <a:rPr lang="en-US" dirty="0"/>
              <a:t>EKKLESIA can mean assemblies in a large city ( Rom 16:1) but here it means a local church in one location ( Rom 16:5, 1 Cor 16:15, Col 4:15, 1 Thess 1:1).</a:t>
            </a: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152400" y="152400"/>
            <a:ext cx="8991600" cy="6705600"/>
          </a:xfrm>
        </p:spPr>
        <p:txBody>
          <a:bodyPr/>
          <a:lstStyle/>
          <a:p>
            <a:r>
              <a:rPr lang="en-US" sz="2800"/>
              <a:t>“</a:t>
            </a:r>
            <a:r>
              <a:rPr lang="en-US" sz="2800">
                <a:solidFill>
                  <a:srgbClr val="FFFF00"/>
                </a:solidFill>
              </a:rPr>
              <a:t>in God the Father and the Lord Jesus Christ; Grace to you and peace”</a:t>
            </a:r>
          </a:p>
          <a:p>
            <a:r>
              <a:rPr lang="en-US" sz="2800"/>
              <a:t>These Christians believe in the Trinity and the deity of Christ as He is placed alongside God the Father as an equal.</a:t>
            </a:r>
          </a:p>
          <a:p>
            <a:r>
              <a:rPr lang="en-US" sz="2800"/>
              <a:t>KURIOS – Lord, in the OT the word is YHWH. </a:t>
            </a:r>
          </a:p>
          <a:p>
            <a:r>
              <a:rPr lang="en-US" sz="2800"/>
              <a:t>CHRISTOU – Messiah, Christ, Anointed One.</a:t>
            </a:r>
          </a:p>
          <a:p>
            <a:r>
              <a:rPr lang="en-US" sz="2800"/>
              <a:t>CHARIS – grace – the proper address to Church Age believers. It refers to salvation in Christ through grace, positional truth, and separates them from OT believers. </a:t>
            </a:r>
          </a:p>
          <a:p>
            <a:r>
              <a:rPr lang="en-US" sz="2800"/>
              <a:t>EIRENE – peace or reconciliation with God through Jesus Christ. Not possible to have peace without salvation.  </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7" name="Picture 7" descr="Paul-2nd%20Miss%20Journey%20800"/>
          <p:cNvPicPr>
            <a:picLocks noChangeAspect="1" noChangeArrowheads="1"/>
          </p:cNvPicPr>
          <p:nvPr/>
        </p:nvPicPr>
        <p:blipFill>
          <a:blip r:embed="rId2" cstate="print"/>
          <a:srcRect/>
          <a:stretch>
            <a:fillRect/>
          </a:stretch>
        </p:blipFill>
        <p:spPr bwMode="auto">
          <a:xfrm>
            <a:off x="0" y="-152400"/>
            <a:ext cx="9144000" cy="6858000"/>
          </a:xfrm>
          <a:prstGeom prst="rect">
            <a:avLst/>
          </a:prstGeom>
          <a:noFill/>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228600" y="228600"/>
            <a:ext cx="8915400" cy="6629400"/>
          </a:xfrm>
        </p:spPr>
        <p:txBody>
          <a:bodyPr/>
          <a:lstStyle/>
          <a:p>
            <a:pPr>
              <a:buFont typeface="Wingdings" pitchFamily="2" charset="2"/>
              <a:buNone/>
            </a:pPr>
            <a:r>
              <a:rPr lang="en-US"/>
              <a:t>1:2-10 Paul’s Commendation of Thessalonians</a:t>
            </a:r>
          </a:p>
          <a:p>
            <a:pPr>
              <a:buFont typeface="Wingdings" pitchFamily="2" charset="2"/>
              <a:buNone/>
            </a:pPr>
            <a:r>
              <a:rPr lang="en-US"/>
              <a:t>Characteristics of Positive Volition ( 11 of them)</a:t>
            </a:r>
          </a:p>
          <a:p>
            <a:pPr>
              <a:buFont typeface="Wingdings" pitchFamily="2" charset="2"/>
              <a:buNone/>
            </a:pPr>
            <a:endParaRPr lang="en-US"/>
          </a:p>
          <a:p>
            <a:pPr>
              <a:buFont typeface="Wingdings" pitchFamily="2" charset="2"/>
              <a:buNone/>
            </a:pPr>
            <a:r>
              <a:rPr lang="en-US">
                <a:solidFill>
                  <a:srgbClr val="FFFF00"/>
                </a:solidFill>
              </a:rPr>
              <a:t>1:2 “We give thanks to God always for all of you, making mention of you in our prayers,”</a:t>
            </a:r>
          </a:p>
          <a:p>
            <a:r>
              <a:rPr lang="en-US"/>
              <a:t>EUCHARISTO – PAIndic – to give thanks, Paul, Timothy, and Silas give thanks…</a:t>
            </a:r>
          </a:p>
          <a:p>
            <a:r>
              <a:rPr lang="en-US"/>
              <a:t>POIEO – PPPtc – constantly making mention of Thessalonians in their prayers. They were a refreshment to Paul as compared to the arrogant Corinthians. </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228600" y="152400"/>
            <a:ext cx="8915400" cy="6705600"/>
          </a:xfrm>
        </p:spPr>
        <p:txBody>
          <a:bodyPr/>
          <a:lstStyle/>
          <a:p>
            <a:pPr>
              <a:lnSpc>
                <a:spcPct val="80000"/>
              </a:lnSpc>
            </a:pPr>
            <a:r>
              <a:rPr lang="en-US" sz="2800" dirty="0"/>
              <a:t>ADIALEIPTOS – unceasing cough, Paul thanked God for the Thessalonians in prayer like an unceasing cough (</a:t>
            </a:r>
            <a:r>
              <a:rPr lang="en-US" sz="2800" i="1" dirty="0"/>
              <a:t>Vocabulary of Greek NT,</a:t>
            </a:r>
            <a:r>
              <a:rPr lang="en-US" sz="2800" dirty="0"/>
              <a:t> by Moulton-Milligan p.7 ). </a:t>
            </a:r>
          </a:p>
          <a:p>
            <a:pPr>
              <a:lnSpc>
                <a:spcPct val="80000"/>
              </a:lnSpc>
            </a:pPr>
            <a:r>
              <a:rPr lang="en-US" sz="2800" dirty="0"/>
              <a:t>Paul praises them for their faithfulness and desire to know the Word. </a:t>
            </a:r>
          </a:p>
          <a:p>
            <a:pPr>
              <a:lnSpc>
                <a:spcPct val="80000"/>
              </a:lnSpc>
            </a:pPr>
            <a:r>
              <a:rPr lang="en-US" sz="2800" dirty="0"/>
              <a:t>He prays for them unceasingly, like a hacking cough, an unceasing cough.</a:t>
            </a:r>
          </a:p>
          <a:p>
            <a:pPr>
              <a:lnSpc>
                <a:spcPct val="80000"/>
              </a:lnSpc>
            </a:pPr>
            <a:endParaRPr lang="en-US" sz="2800" dirty="0"/>
          </a:p>
          <a:p>
            <a:pPr>
              <a:lnSpc>
                <a:spcPct val="80000"/>
              </a:lnSpc>
              <a:buFont typeface="Wingdings" pitchFamily="2" charset="2"/>
              <a:buNone/>
            </a:pPr>
            <a:r>
              <a:rPr lang="en-US" sz="2800" dirty="0"/>
              <a:t>Doctrine of Prayer or Communication with God</a:t>
            </a:r>
          </a:p>
          <a:p>
            <a:pPr>
              <a:lnSpc>
                <a:spcPct val="80000"/>
              </a:lnSpc>
            </a:pPr>
            <a:endParaRPr lang="en-US" sz="2800" dirty="0" smtClean="0"/>
          </a:p>
          <a:p>
            <a:pPr>
              <a:lnSpc>
                <a:spcPct val="80000"/>
              </a:lnSpc>
            </a:pPr>
            <a:r>
              <a:rPr lang="en-US" sz="2800" dirty="0" smtClean="0"/>
              <a:t>1</a:t>
            </a:r>
            <a:r>
              <a:rPr lang="en-US" sz="2800" dirty="0"/>
              <a:t>. There are three categories of prayer received by God the Father:</a:t>
            </a:r>
          </a:p>
          <a:p>
            <a:pPr>
              <a:lnSpc>
                <a:spcPct val="80000"/>
              </a:lnSpc>
              <a:buFont typeface="Wingdings" pitchFamily="2" charset="2"/>
              <a:buNone/>
            </a:pPr>
            <a:r>
              <a:rPr lang="en-US" sz="2800" dirty="0"/>
              <a:t>          - Prayer from the high priest. The royal high priest is Jesus Christ, and right now at the right hand of the Father he offers prayer — Hebrews 7:25. </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a:lnSpc>
                <a:spcPct val="80000"/>
              </a:lnSpc>
              <a:buNone/>
            </a:pPr>
            <a:r>
              <a:rPr lang="en-US" dirty="0" smtClean="0"/>
              <a:t> - Prayer is from God the Holy Spirit. In the Church Age only the Holy Spirit prays for us when we cannot ( Romans 8:26-27).  </a:t>
            </a:r>
          </a:p>
          <a:p>
            <a:pPr>
              <a:lnSpc>
                <a:spcPct val="80000"/>
              </a:lnSpc>
              <a:buNone/>
            </a:pPr>
            <a:r>
              <a:rPr lang="en-US" dirty="0" smtClean="0"/>
              <a:t>           - Prayer is always addressed to God the Father never to Jesus Christ (John 16:23). </a:t>
            </a:r>
          </a:p>
          <a:p>
            <a:pPr>
              <a:lnSpc>
                <a:spcPct val="80000"/>
              </a:lnSpc>
              <a:buNone/>
            </a:pPr>
            <a:endParaRPr lang="en-US" dirty="0" smtClean="0"/>
          </a:p>
          <a:p>
            <a:pPr>
              <a:lnSpc>
                <a:spcPct val="80000"/>
              </a:lnSpc>
              <a:buNone/>
            </a:pPr>
            <a:r>
              <a:rPr lang="en-US" dirty="0" smtClean="0"/>
              <a:t>2. Prayer approach for the royal priesthood. </a:t>
            </a:r>
          </a:p>
          <a:p>
            <a:pPr>
              <a:lnSpc>
                <a:spcPct val="80000"/>
              </a:lnSpc>
              <a:buNone/>
            </a:pPr>
            <a:r>
              <a:rPr lang="en-US" dirty="0" smtClean="0"/>
              <a:t>    - All prayer is addressed to the Father — Matthew 6:9; Ephesians 3:14; 1 Peter 1:17.</a:t>
            </a:r>
          </a:p>
          <a:p>
            <a:pPr>
              <a:lnSpc>
                <a:spcPct val="80000"/>
              </a:lnSpc>
              <a:buNone/>
            </a:pPr>
            <a:r>
              <a:rPr lang="en-US" dirty="0" smtClean="0"/>
              <a:t>    -  The channel of approach is through the high priest — John 14:13,14. </a:t>
            </a:r>
          </a:p>
          <a:p>
            <a:pPr>
              <a:lnSpc>
                <a:spcPct val="80000"/>
              </a:lnSpc>
              <a:buNone/>
            </a:pPr>
            <a:r>
              <a:rPr lang="en-US" dirty="0" smtClean="0"/>
              <a:t>    - The power of approach is the filling of the Holy Spirit — Ephesians 6:18.</a:t>
            </a:r>
          </a:p>
          <a:p>
            <a:pPr>
              <a:lnSpc>
                <a:spcPct val="80000"/>
              </a:lnSpc>
              <a:buNone/>
            </a:pPr>
            <a:endParaRPr lang="en-US"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228600" y="152400"/>
            <a:ext cx="8915400" cy="6705600"/>
          </a:xfrm>
        </p:spPr>
        <p:txBody>
          <a:bodyPr/>
          <a:lstStyle/>
          <a:p>
            <a:pPr>
              <a:lnSpc>
                <a:spcPct val="80000"/>
              </a:lnSpc>
              <a:buFont typeface="Wingdings" pitchFamily="2" charset="2"/>
              <a:buNone/>
            </a:pPr>
            <a:endParaRPr lang="en-US" sz="2400" dirty="0"/>
          </a:p>
          <a:p>
            <a:pPr>
              <a:lnSpc>
                <a:spcPct val="80000"/>
              </a:lnSpc>
              <a:buFont typeface="Wingdings" pitchFamily="2" charset="2"/>
              <a:buNone/>
            </a:pPr>
            <a:r>
              <a:rPr lang="en-US" dirty="0"/>
              <a:t>3. Prayer promises.</a:t>
            </a:r>
          </a:p>
          <a:p>
            <a:pPr>
              <a:lnSpc>
                <a:spcPct val="80000"/>
              </a:lnSpc>
              <a:buFont typeface="Wingdings" pitchFamily="2" charset="2"/>
              <a:buNone/>
            </a:pPr>
            <a:r>
              <a:rPr lang="en-US" dirty="0"/>
              <a:t>     - Prayer is related to the faith-rest technique — Matthew 18:19; 21:22; Mark 11:24. </a:t>
            </a:r>
          </a:p>
          <a:p>
            <a:pPr>
              <a:lnSpc>
                <a:spcPct val="80000"/>
              </a:lnSpc>
              <a:buFont typeface="Wingdings" pitchFamily="2" charset="2"/>
              <a:buNone/>
            </a:pPr>
            <a:r>
              <a:rPr lang="en-US" dirty="0"/>
              <a:t>     - Prayer promises are to give you confidence as you approach the Father in the name of the Son in the power of the Spirit. </a:t>
            </a:r>
          </a:p>
          <a:p>
            <a:pPr>
              <a:lnSpc>
                <a:spcPct val="80000"/>
              </a:lnSpc>
              <a:buFont typeface="Wingdings" pitchFamily="2" charset="2"/>
              <a:buNone/>
            </a:pPr>
            <a:r>
              <a:rPr lang="en-US" dirty="0"/>
              <a:t>     - OT promises — Psalm 116:1,2; Isaiah 65:24; Jeremiah 33:3. </a:t>
            </a:r>
          </a:p>
          <a:p>
            <a:pPr>
              <a:lnSpc>
                <a:spcPct val="80000"/>
              </a:lnSpc>
              <a:buFont typeface="Wingdings" pitchFamily="2" charset="2"/>
              <a:buNone/>
            </a:pPr>
            <a:r>
              <a:rPr lang="en-US" dirty="0"/>
              <a:t>     - NT promises — Matthew 7:7,8; John 14:13,14; 15:7; Ephesians 6:18; Philippians 4:6; 1 Thessalonians 5:17; Hebrews 4:16. </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152400" y="152400"/>
            <a:ext cx="8991600" cy="6705600"/>
          </a:xfrm>
        </p:spPr>
        <p:txBody>
          <a:bodyPr/>
          <a:lstStyle/>
          <a:p>
            <a:pPr>
              <a:lnSpc>
                <a:spcPct val="90000"/>
              </a:lnSpc>
              <a:buFont typeface="Wingdings" pitchFamily="2" charset="2"/>
              <a:buNone/>
            </a:pPr>
            <a:r>
              <a:rPr lang="en-US"/>
              <a:t>4. There are eight basic principles of prayer. </a:t>
            </a:r>
          </a:p>
          <a:p>
            <a:pPr>
              <a:lnSpc>
                <a:spcPct val="90000"/>
              </a:lnSpc>
              <a:buFont typeface="Wingdings" pitchFamily="2" charset="2"/>
              <a:buNone/>
            </a:pPr>
            <a:r>
              <a:rPr lang="en-US"/>
              <a:t>    - Prayer effectiveness depends on the consistent learning and application of God’s Word.  John 15:7; Ephesians 3:16-19.</a:t>
            </a:r>
          </a:p>
          <a:p>
            <a:pPr>
              <a:lnSpc>
                <a:spcPct val="90000"/>
              </a:lnSpc>
              <a:buFont typeface="Wingdings" pitchFamily="2" charset="2"/>
              <a:buNone/>
            </a:pPr>
            <a:r>
              <a:rPr lang="en-US"/>
              <a:t>    - Prayer is an extension of the faith-rest technique. It is actually a faith-rest exhale toward God — Matthew 21:22.</a:t>
            </a:r>
          </a:p>
          <a:p>
            <a:pPr>
              <a:lnSpc>
                <a:spcPct val="90000"/>
              </a:lnSpc>
              <a:buFont typeface="Wingdings" pitchFamily="2" charset="2"/>
              <a:buNone/>
            </a:pPr>
            <a:r>
              <a:rPr lang="en-US"/>
              <a:t>     - Prayer demands knowing the will of God and therefore demands maximum doctrine in the soul.     1 John 5:14.</a:t>
            </a:r>
          </a:p>
          <a:p>
            <a:pPr>
              <a:lnSpc>
                <a:spcPct val="90000"/>
              </a:lnSpc>
              <a:buFont typeface="Wingdings" pitchFamily="2" charset="2"/>
              <a:buNone/>
            </a:pPr>
            <a:r>
              <a:rPr lang="en-US"/>
              <a:t>     - Prayer must be offered in the FHS. Ephesians 6:18. The exception is a rebound prayer for a carnal believer or a repentance prayer for a reversionist. </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152400" y="228600"/>
            <a:ext cx="8991600" cy="6629400"/>
          </a:xfrm>
        </p:spPr>
        <p:txBody>
          <a:bodyPr/>
          <a:lstStyle/>
          <a:p>
            <a:pPr>
              <a:lnSpc>
                <a:spcPct val="80000"/>
              </a:lnSpc>
              <a:buFont typeface="Wingdings" pitchFamily="2" charset="2"/>
              <a:buNone/>
            </a:pPr>
            <a:r>
              <a:rPr lang="en-US" sz="2800" dirty="0"/>
              <a:t>    - Mental attitude sins result from both carnality and reversionism and these destroy the effectiveness of prayer — Psalm 66:18. </a:t>
            </a:r>
          </a:p>
          <a:p>
            <a:pPr>
              <a:lnSpc>
                <a:spcPct val="80000"/>
              </a:lnSpc>
              <a:buFont typeface="Wingdings" pitchFamily="2" charset="2"/>
              <a:buNone/>
            </a:pPr>
            <a:r>
              <a:rPr lang="en-US" sz="2800" dirty="0"/>
              <a:t>    - Efficacious prayer exists to the extent that the believer is grace oriented and is growing.</a:t>
            </a:r>
          </a:p>
          <a:p>
            <a:pPr>
              <a:lnSpc>
                <a:spcPct val="80000"/>
              </a:lnSpc>
              <a:buFont typeface="Wingdings" pitchFamily="2" charset="2"/>
              <a:buNone/>
            </a:pPr>
            <a:r>
              <a:rPr lang="en-US" sz="2800" dirty="0"/>
              <a:t>    - The eternal decrees are aware of all effective prayer in time. </a:t>
            </a:r>
          </a:p>
          <a:p>
            <a:pPr>
              <a:lnSpc>
                <a:spcPct val="80000"/>
              </a:lnSpc>
              <a:buFont typeface="Wingdings" pitchFamily="2" charset="2"/>
              <a:buNone/>
            </a:pPr>
            <a:r>
              <a:rPr lang="en-US" sz="2800" dirty="0"/>
              <a:t>    - Prayer effectiveness reaches its peak at the time of maturity  — Psalm 116:1</a:t>
            </a:r>
            <a:r>
              <a:rPr lang="en-US" sz="2800" dirty="0" smtClean="0"/>
              <a:t>, 2</a:t>
            </a:r>
            <a:r>
              <a:rPr lang="en-US" sz="2800" dirty="0"/>
              <a:t>. </a:t>
            </a:r>
          </a:p>
          <a:p>
            <a:pPr>
              <a:lnSpc>
                <a:spcPct val="80000"/>
              </a:lnSpc>
              <a:buFont typeface="Wingdings" pitchFamily="2" charset="2"/>
              <a:buNone/>
            </a:pPr>
            <a:endParaRPr lang="en-US" sz="2800" dirty="0" smtClean="0"/>
          </a:p>
          <a:p>
            <a:pPr>
              <a:lnSpc>
                <a:spcPct val="80000"/>
              </a:lnSpc>
              <a:buFont typeface="Wingdings" pitchFamily="2" charset="2"/>
              <a:buNone/>
            </a:pPr>
            <a:r>
              <a:rPr lang="en-US" sz="2800" dirty="0" smtClean="0"/>
              <a:t>5</a:t>
            </a:r>
            <a:r>
              <a:rPr lang="en-US" sz="2800" dirty="0"/>
              <a:t>. The agenda for private prayer. </a:t>
            </a:r>
          </a:p>
          <a:p>
            <a:pPr>
              <a:lnSpc>
                <a:spcPct val="80000"/>
              </a:lnSpc>
              <a:buFont typeface="Wingdings" pitchFamily="2" charset="2"/>
              <a:buNone/>
            </a:pPr>
            <a:r>
              <a:rPr lang="en-US" sz="2800" dirty="0"/>
              <a:t>    Confession of sin or rebound </a:t>
            </a:r>
            <a:r>
              <a:rPr lang="en-US" sz="2800" dirty="0" smtClean="0"/>
              <a:t>—1 Jn 1:9; 1 Cor </a:t>
            </a:r>
            <a:r>
              <a:rPr lang="en-US" sz="2800" dirty="0"/>
              <a:t>11:31</a:t>
            </a:r>
          </a:p>
          <a:p>
            <a:pPr>
              <a:lnSpc>
                <a:spcPct val="80000"/>
              </a:lnSpc>
              <a:buFont typeface="Wingdings" pitchFamily="2" charset="2"/>
              <a:buNone/>
            </a:pPr>
            <a:r>
              <a:rPr lang="en-US" sz="2800" dirty="0"/>
              <a:t>    Thanksgiving — Ephesians 5:20; 1 </a:t>
            </a:r>
            <a:r>
              <a:rPr lang="en-US" sz="2800" dirty="0" smtClean="0"/>
              <a:t>Thess </a:t>
            </a:r>
            <a:r>
              <a:rPr lang="en-US" sz="2800" dirty="0"/>
              <a:t>5:18</a:t>
            </a:r>
          </a:p>
          <a:p>
            <a:pPr>
              <a:lnSpc>
                <a:spcPct val="80000"/>
              </a:lnSpc>
              <a:buFont typeface="Wingdings" pitchFamily="2" charset="2"/>
              <a:buNone/>
            </a:pPr>
            <a:r>
              <a:rPr lang="en-US" sz="2800" dirty="0"/>
              <a:t>    Intercession — Ephesians 6:18</a:t>
            </a:r>
          </a:p>
          <a:p>
            <a:pPr>
              <a:lnSpc>
                <a:spcPct val="80000"/>
              </a:lnSpc>
              <a:buFont typeface="Wingdings" pitchFamily="2" charset="2"/>
              <a:buNone/>
            </a:pPr>
            <a:r>
              <a:rPr lang="en-US" sz="2800" dirty="0"/>
              <a:t>    Petition — Hebrews 4:16. </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152400" y="228600"/>
            <a:ext cx="8991600" cy="6629400"/>
          </a:xfrm>
        </p:spPr>
        <p:txBody>
          <a:bodyPr/>
          <a:lstStyle/>
          <a:p>
            <a:pPr>
              <a:buFont typeface="Wingdings" pitchFamily="2" charset="2"/>
              <a:buNone/>
            </a:pPr>
            <a:r>
              <a:rPr lang="en-US" sz="2800" dirty="0"/>
              <a:t>6. Intercessory Prayer</a:t>
            </a:r>
          </a:p>
          <a:p>
            <a:pPr>
              <a:buFont typeface="Wingdings" pitchFamily="2" charset="2"/>
              <a:buNone/>
            </a:pPr>
            <a:r>
              <a:rPr lang="en-US" sz="2800" dirty="0"/>
              <a:t>   - Intercessory prayer is taught in passages like </a:t>
            </a:r>
            <a:r>
              <a:rPr lang="en-US" sz="2800" dirty="0" smtClean="0"/>
              <a:t>        1 </a:t>
            </a:r>
            <a:r>
              <a:rPr lang="en-US" sz="2800" dirty="0"/>
              <a:t>Kings 18:42-46, the principle being found in James 5:16-18. </a:t>
            </a:r>
          </a:p>
          <a:p>
            <a:pPr>
              <a:buFont typeface="Wingdings" pitchFamily="2" charset="2"/>
              <a:buNone/>
            </a:pPr>
            <a:r>
              <a:rPr lang="en-US" sz="2800" dirty="0"/>
              <a:t>   - The power of prevailing prayer — Acts 12.</a:t>
            </a:r>
          </a:p>
          <a:p>
            <a:pPr>
              <a:buFont typeface="Wingdings" pitchFamily="2" charset="2"/>
              <a:buNone/>
            </a:pPr>
            <a:r>
              <a:rPr lang="en-US" sz="2800" dirty="0"/>
              <a:t>   - The prayer for the unbeliever — Romans 10:1. (You cannot pray for </a:t>
            </a:r>
            <a:r>
              <a:rPr lang="en-US" sz="2800" dirty="0" smtClean="0"/>
              <a:t>coercion of </a:t>
            </a:r>
            <a:r>
              <a:rPr lang="en-US" sz="2800" dirty="0"/>
              <a:t>their volition, so you pray that the gospel </a:t>
            </a:r>
            <a:r>
              <a:rPr lang="en-US" sz="2800" dirty="0" smtClean="0"/>
              <a:t>will </a:t>
            </a:r>
            <a:r>
              <a:rPr lang="en-US" sz="2800" dirty="0"/>
              <a:t>be made clear to them, will be revealed to them)</a:t>
            </a:r>
          </a:p>
          <a:p>
            <a:pPr>
              <a:buFont typeface="Wingdings" pitchFamily="2" charset="2"/>
              <a:buNone/>
            </a:pPr>
            <a:r>
              <a:rPr lang="en-US" sz="2800" dirty="0"/>
              <a:t>   - Prayer for an unknown believer — </a:t>
            </a:r>
            <a:r>
              <a:rPr lang="en-US" sz="2800" dirty="0" smtClean="0"/>
              <a:t>Col </a:t>
            </a:r>
            <a:r>
              <a:rPr lang="en-US" sz="2800" dirty="0"/>
              <a:t>1:3-11. </a:t>
            </a:r>
          </a:p>
          <a:p>
            <a:pPr>
              <a:buFont typeface="Wingdings" pitchFamily="2" charset="2"/>
              <a:buNone/>
            </a:pPr>
            <a:r>
              <a:rPr lang="en-US" sz="2800" dirty="0"/>
              <a:t>   - Prayer for the known believer — Ephesians 1:15-23.</a:t>
            </a:r>
          </a:p>
          <a:p>
            <a:pPr>
              <a:buFont typeface="Wingdings" pitchFamily="2" charset="2"/>
              <a:buNone/>
            </a:pPr>
            <a:r>
              <a:rPr lang="en-US" sz="2800" dirty="0"/>
              <a:t>   - The Lord’s prayer — John 17.</a:t>
            </a: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228600" y="228600"/>
            <a:ext cx="8915400" cy="6629400"/>
          </a:xfrm>
        </p:spPr>
        <p:txBody>
          <a:bodyPr/>
          <a:lstStyle/>
          <a:p>
            <a:pPr>
              <a:lnSpc>
                <a:spcPct val="80000"/>
              </a:lnSpc>
            </a:pPr>
            <a:r>
              <a:rPr lang="en-US" sz="2800" dirty="0"/>
              <a:t>7. The four categories of petition in prayer. </a:t>
            </a:r>
          </a:p>
          <a:p>
            <a:pPr>
              <a:lnSpc>
                <a:spcPct val="80000"/>
              </a:lnSpc>
              <a:buFont typeface="Wingdings" pitchFamily="2" charset="2"/>
              <a:buNone/>
            </a:pPr>
            <a:r>
              <a:rPr lang="en-US" sz="2800" dirty="0"/>
              <a:t>     -</a:t>
            </a:r>
            <a:r>
              <a:rPr lang="en-US" sz="2800" b="1" dirty="0"/>
              <a:t> Positive-negative </a:t>
            </a:r>
            <a:r>
              <a:rPr lang="en-US" sz="2800" dirty="0"/>
              <a:t>(Each petition is divided into two parts, the petition which is what you actually say; the desire, which is what you really want) in which the petition is answered with a positive but the desire behind the petition is not answered — </a:t>
            </a:r>
            <a:r>
              <a:rPr lang="en-US" sz="2800" dirty="0" smtClean="0"/>
              <a:t>    1 </a:t>
            </a:r>
            <a:r>
              <a:rPr lang="en-US" sz="2800" dirty="0"/>
              <a:t>Samuel 8:5-9; 8:19,20. </a:t>
            </a:r>
            <a:endParaRPr lang="en-US" sz="2800" dirty="0" smtClean="0"/>
          </a:p>
          <a:p>
            <a:pPr>
              <a:lnSpc>
                <a:spcPct val="80000"/>
              </a:lnSpc>
              <a:buFont typeface="Wingdings" pitchFamily="2" charset="2"/>
              <a:buNone/>
            </a:pPr>
            <a:endParaRPr lang="en-US" sz="2800" dirty="0" smtClean="0"/>
          </a:p>
          <a:p>
            <a:pPr>
              <a:lnSpc>
                <a:spcPct val="80000"/>
              </a:lnSpc>
              <a:buFont typeface="Wingdings" pitchFamily="2" charset="2"/>
              <a:buNone/>
            </a:pPr>
            <a:r>
              <a:rPr lang="en-US" sz="2800" dirty="0" smtClean="0"/>
              <a:t>    The </a:t>
            </a:r>
            <a:r>
              <a:rPr lang="en-US" sz="2800" dirty="0"/>
              <a:t>Jews asked for a king so that they could be like other nations, and God gave them a king — Saul — but they weren’t like other nations, they had more trouble than all the others. </a:t>
            </a:r>
          </a:p>
          <a:p>
            <a:pPr>
              <a:lnSpc>
                <a:spcPct val="80000"/>
              </a:lnSpc>
              <a:buFont typeface="Wingdings" pitchFamily="2" charset="2"/>
              <a:buNone/>
            </a:pPr>
            <a:endParaRPr lang="en-US" sz="2800" dirty="0"/>
          </a:p>
          <a:p>
            <a:pPr>
              <a:lnSpc>
                <a:spcPct val="80000"/>
              </a:lnSpc>
              <a:buFont typeface="Wingdings" pitchFamily="2" charset="2"/>
              <a:buNone/>
            </a:pPr>
            <a:r>
              <a:rPr lang="en-US" sz="2800" dirty="0"/>
              <a:t>     - </a:t>
            </a:r>
            <a:r>
              <a:rPr lang="en-US" sz="2800" b="1" dirty="0"/>
              <a:t>The negative-positive</a:t>
            </a:r>
            <a:r>
              <a:rPr lang="en-US" sz="2800" dirty="0"/>
              <a:t>, where the petition is not answered but the desire is — Genesis 17:18; 18:23-33; 2 Corinthians 12:7-10. This is where God says no to the petition but He gives you the desire behind it. </a:t>
            </a:r>
          </a:p>
          <a:p>
            <a:pPr>
              <a:lnSpc>
                <a:spcPct val="80000"/>
              </a:lnSpc>
              <a:buFont typeface="Wingdings" pitchFamily="2" charset="2"/>
              <a:buNone/>
            </a:pPr>
            <a:endParaRPr lang="en-US" sz="2800" dirty="0"/>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a:lnSpc>
                <a:spcPct val="80000"/>
              </a:lnSpc>
              <a:buNone/>
            </a:pPr>
            <a:r>
              <a:rPr lang="en-US" dirty="0" smtClean="0"/>
              <a:t>     - </a:t>
            </a:r>
            <a:r>
              <a:rPr lang="en-US" b="1" dirty="0" smtClean="0"/>
              <a:t>Positive-positive</a:t>
            </a:r>
            <a:r>
              <a:rPr lang="en-US" dirty="0" smtClean="0"/>
              <a:t>, the ideal prayer, where the petition is answered and the desire is also answered — 1 Kings 18:36,37; Judges 16:28; Luke 23:42,43; John 11:41,42,45. </a:t>
            </a:r>
          </a:p>
          <a:p>
            <a:pPr>
              <a:lnSpc>
                <a:spcPct val="80000"/>
              </a:lnSpc>
              <a:buNone/>
            </a:pPr>
            <a:r>
              <a:rPr lang="en-US" dirty="0" smtClean="0"/>
              <a:t>     -  </a:t>
            </a:r>
            <a:r>
              <a:rPr lang="en-US" b="1" dirty="0" smtClean="0"/>
              <a:t>Negative-negative</a:t>
            </a:r>
            <a:r>
              <a:rPr lang="en-US" dirty="0" smtClean="0"/>
              <a:t>, the worst prayer of all where neither the petition nor the desire is answered. </a:t>
            </a:r>
          </a:p>
          <a:p>
            <a:pPr>
              <a:lnSpc>
                <a:spcPct val="80000"/>
              </a:lnSpc>
              <a:buNone/>
            </a:pPr>
            <a:endParaRPr lang="en-US" dirty="0" smtClean="0"/>
          </a:p>
          <a:p>
            <a:pPr>
              <a:lnSpc>
                <a:spcPct val="90000"/>
              </a:lnSpc>
            </a:pPr>
            <a:r>
              <a:rPr lang="en-US" dirty="0" smtClean="0"/>
              <a:t>8. Nine reasons for negative-negative — why prayer is not answered.</a:t>
            </a:r>
          </a:p>
          <a:p>
            <a:pPr>
              <a:lnSpc>
                <a:spcPct val="90000"/>
              </a:lnSpc>
              <a:buNone/>
            </a:pPr>
            <a:r>
              <a:rPr lang="en-US" dirty="0" smtClean="0"/>
              <a:t>         - Carnality or reversionism or both causes failure to be filled with the Spirit. Failure to be filled with the Spirit means failure in prayer — Ephesians 6:18.</a:t>
            </a:r>
          </a:p>
          <a:p>
            <a:pPr>
              <a:lnSpc>
                <a:spcPct val="80000"/>
              </a:lnSpc>
              <a:buNone/>
            </a:pPr>
            <a:endParaRPr lang="en-US"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152400" y="152400"/>
            <a:ext cx="8991600" cy="6705600"/>
          </a:xfrm>
        </p:spPr>
        <p:txBody>
          <a:bodyPr/>
          <a:lstStyle/>
          <a:p>
            <a:pPr>
              <a:lnSpc>
                <a:spcPct val="90000"/>
              </a:lnSpc>
              <a:buNone/>
            </a:pPr>
            <a:r>
              <a:rPr lang="en-US" sz="2800" dirty="0" smtClean="0"/>
              <a:t>        - </a:t>
            </a:r>
            <a:r>
              <a:rPr lang="en-US" sz="2800" dirty="0"/>
              <a:t>Mental attitude sins caused by either carnality of reversionism hinder prayer — Psalm 66:18</a:t>
            </a:r>
            <a:r>
              <a:rPr lang="en-US" sz="2800" dirty="0" smtClean="0"/>
              <a:t>.</a:t>
            </a:r>
          </a:p>
          <a:p>
            <a:pPr>
              <a:lnSpc>
                <a:spcPct val="90000"/>
              </a:lnSpc>
              <a:buNone/>
            </a:pPr>
            <a:endParaRPr lang="en-US" sz="2800" dirty="0"/>
          </a:p>
          <a:p>
            <a:pPr>
              <a:lnSpc>
                <a:spcPct val="90000"/>
              </a:lnSpc>
              <a:buFont typeface="Wingdings" pitchFamily="2" charset="2"/>
              <a:buNone/>
            </a:pPr>
            <a:r>
              <a:rPr lang="en-US" sz="2800" dirty="0"/>
              <a:t>         - The specific Satanic sin of pride and resultant self-righteousness. This is not just the mental attitude sin but what comes from it. Job 35:12,13 says this person is dead when it comes to prayer. </a:t>
            </a:r>
          </a:p>
          <a:p>
            <a:pPr>
              <a:lnSpc>
                <a:spcPct val="90000"/>
              </a:lnSpc>
              <a:buFont typeface="Wingdings" pitchFamily="2" charset="2"/>
              <a:buNone/>
            </a:pPr>
            <a:endParaRPr lang="en-US" sz="2800" dirty="0" smtClean="0"/>
          </a:p>
          <a:p>
            <a:pPr>
              <a:lnSpc>
                <a:spcPct val="90000"/>
              </a:lnSpc>
              <a:buFont typeface="Wingdings" pitchFamily="2" charset="2"/>
              <a:buNone/>
            </a:pPr>
            <a:r>
              <a:rPr lang="en-US" sz="2800" dirty="0" smtClean="0"/>
              <a:t>        </a:t>
            </a:r>
            <a:r>
              <a:rPr lang="en-US" sz="2800" dirty="0"/>
              <a:t>- Lust type selfishness — James 4:2-4. </a:t>
            </a:r>
          </a:p>
          <a:p>
            <a:pPr>
              <a:lnSpc>
                <a:spcPct val="90000"/>
              </a:lnSpc>
              <a:buFont typeface="Wingdings" pitchFamily="2" charset="2"/>
              <a:buNone/>
            </a:pPr>
            <a:r>
              <a:rPr lang="en-US" sz="2800" dirty="0" smtClean="0"/>
              <a:t>        </a:t>
            </a:r>
            <a:r>
              <a:rPr lang="en-US" sz="2800" dirty="0"/>
              <a:t>- The malfunction of faith-rest — Mark 11:24. This means negative </a:t>
            </a:r>
            <a:r>
              <a:rPr lang="en-US" sz="2800" dirty="0" smtClean="0"/>
              <a:t>volition </a:t>
            </a:r>
            <a:r>
              <a:rPr lang="en-US" sz="2800" dirty="0"/>
              <a:t>toward doctrine, one of the maladies of reversionism. </a:t>
            </a:r>
          </a:p>
          <a:p>
            <a:pPr>
              <a:lnSpc>
                <a:spcPct val="90000"/>
              </a:lnSpc>
              <a:buFont typeface="Wingdings" pitchFamily="2" charset="2"/>
              <a:buNone/>
            </a:pPr>
            <a:r>
              <a:rPr lang="en-US" sz="2800" dirty="0"/>
              <a:t>       - A general lack of obedience or a lack of subordination to divinely constituted authority — </a:t>
            </a:r>
            <a:r>
              <a:rPr lang="en-US" sz="2800" dirty="0" smtClean="0"/>
              <a:t>     1 </a:t>
            </a:r>
            <a:r>
              <a:rPr lang="en-US" sz="2800" dirty="0"/>
              <a:t>John 3:22. </a:t>
            </a:r>
          </a:p>
          <a:p>
            <a:pPr>
              <a:lnSpc>
                <a:spcPct val="90000"/>
              </a:lnSpc>
              <a:buFont typeface="Wingdings" pitchFamily="2" charset="2"/>
              <a:buNone/>
            </a:pPr>
            <a:r>
              <a:rPr lang="en-US" sz="2800" dirty="0"/>
              <a:t>       </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00px-Via_Egnatia-en.jpg"/>
          <p:cNvPicPr>
            <a:picLocks noChangeAspect="1"/>
          </p:cNvPicPr>
          <p:nvPr/>
        </p:nvPicPr>
        <p:blipFill>
          <a:blip r:embed="rId2" cstate="print"/>
          <a:stretch>
            <a:fillRect/>
          </a:stretch>
        </p:blipFill>
        <p:spPr>
          <a:xfrm>
            <a:off x="533399" y="152400"/>
            <a:ext cx="8050763" cy="6574790"/>
          </a:xfrm>
          <a:prstGeom prst="rect">
            <a:avLst/>
          </a:prstGeom>
        </p:spPr>
      </p:pic>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152400" y="152400"/>
            <a:ext cx="8991600" cy="6705600"/>
          </a:xfrm>
        </p:spPr>
        <p:txBody>
          <a:bodyPr/>
          <a:lstStyle/>
          <a:p>
            <a:pPr>
              <a:lnSpc>
                <a:spcPct val="80000"/>
              </a:lnSpc>
              <a:buFont typeface="Wingdings" pitchFamily="2" charset="2"/>
              <a:buNone/>
            </a:pPr>
            <a:r>
              <a:rPr lang="en-US" sz="2800" dirty="0"/>
              <a:t>      - Insubordination to the known will of God — </a:t>
            </a:r>
            <a:r>
              <a:rPr lang="en-US" sz="2800" dirty="0" smtClean="0"/>
              <a:t>       1 </a:t>
            </a:r>
            <a:r>
              <a:rPr lang="en-US" sz="2800" dirty="0"/>
              <a:t>John 5:14. </a:t>
            </a:r>
          </a:p>
          <a:p>
            <a:pPr>
              <a:lnSpc>
                <a:spcPct val="80000"/>
              </a:lnSpc>
              <a:buFont typeface="Wingdings" pitchFamily="2" charset="2"/>
              <a:buNone/>
            </a:pPr>
            <a:r>
              <a:rPr lang="en-US" sz="2800" dirty="0"/>
              <a:t>       -  Malfunction of marriage. Lack of domestic tranquility — 1 Peter 3:7. </a:t>
            </a:r>
          </a:p>
          <a:p>
            <a:pPr>
              <a:lnSpc>
                <a:spcPct val="80000"/>
              </a:lnSpc>
              <a:buFont typeface="Wingdings" pitchFamily="2" charset="2"/>
              <a:buNone/>
            </a:pPr>
            <a:r>
              <a:rPr lang="en-US" sz="2800" dirty="0"/>
              <a:t>       - Reversionistic lack of compassion and grace orientation. If you are legalistic your prayer life is ineffective. Proverbs 21:13. </a:t>
            </a:r>
          </a:p>
          <a:p>
            <a:pPr>
              <a:lnSpc>
                <a:spcPct val="80000"/>
              </a:lnSpc>
            </a:pPr>
            <a:endParaRPr lang="en-US" sz="2800" dirty="0"/>
          </a:p>
          <a:p>
            <a:pPr>
              <a:lnSpc>
                <a:spcPct val="80000"/>
              </a:lnSpc>
            </a:pPr>
            <a:r>
              <a:rPr lang="en-US" sz="2800" dirty="0"/>
              <a:t>9. The principle of grace in prayer.</a:t>
            </a:r>
          </a:p>
          <a:p>
            <a:pPr>
              <a:lnSpc>
                <a:spcPct val="80000"/>
              </a:lnSpc>
              <a:buFont typeface="Wingdings" pitchFamily="2" charset="2"/>
              <a:buNone/>
            </a:pPr>
            <a:r>
              <a:rPr lang="en-US" sz="2800" dirty="0"/>
              <a:t>       - The scripture tells us that grace is a principle in prayer — Hebrews 4:16; 1 Peter 1:7.</a:t>
            </a:r>
          </a:p>
          <a:p>
            <a:pPr>
              <a:lnSpc>
                <a:spcPct val="80000"/>
              </a:lnSpc>
              <a:buFont typeface="Wingdings" pitchFamily="2" charset="2"/>
              <a:buNone/>
            </a:pPr>
            <a:r>
              <a:rPr lang="en-US" sz="2800" dirty="0"/>
              <a:t>     </a:t>
            </a:r>
            <a:endParaRPr lang="en-US" sz="2800" dirty="0" smtClean="0"/>
          </a:p>
          <a:p>
            <a:pPr>
              <a:lnSpc>
                <a:spcPct val="80000"/>
              </a:lnSpc>
              <a:buFont typeface="Wingdings" pitchFamily="2" charset="2"/>
              <a:buNone/>
            </a:pPr>
            <a:r>
              <a:rPr lang="en-US" sz="2800" dirty="0" smtClean="0"/>
              <a:t>       </a:t>
            </a:r>
            <a:r>
              <a:rPr lang="en-US" sz="2800" dirty="0"/>
              <a:t>- Prayer is the privilege of the royal priesthood, and since grace is the basis of prayer no believer can come to God in prayer and expect to be heard on the basis of his human merit, ability, or any other human success story. </a:t>
            </a:r>
          </a:p>
          <a:p>
            <a:pPr>
              <a:lnSpc>
                <a:spcPct val="80000"/>
              </a:lnSpc>
              <a:buFont typeface="Wingdings" pitchFamily="2" charset="2"/>
              <a:buNone/>
            </a:pPr>
            <a:endParaRPr lang="en-US" sz="2800" dirty="0"/>
          </a:p>
          <a:p>
            <a:pPr>
              <a:lnSpc>
                <a:spcPct val="80000"/>
              </a:lnSpc>
              <a:buFont typeface="Wingdings" pitchFamily="2" charset="2"/>
              <a:buNone/>
            </a:pPr>
            <a:endParaRPr lang="en-US" sz="2800" dirty="0"/>
          </a:p>
          <a:p>
            <a:pPr>
              <a:lnSpc>
                <a:spcPct val="80000"/>
              </a:lnSpc>
            </a:pPr>
            <a:endParaRPr lang="en-US" sz="2800" dirty="0"/>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228600" y="152400"/>
            <a:ext cx="8915400" cy="6705600"/>
          </a:xfrm>
        </p:spPr>
        <p:txBody>
          <a:bodyPr/>
          <a:lstStyle/>
          <a:p>
            <a:pPr>
              <a:lnSpc>
                <a:spcPct val="90000"/>
              </a:lnSpc>
              <a:buFont typeface="Wingdings" pitchFamily="2" charset="2"/>
              <a:buNone/>
            </a:pPr>
            <a:r>
              <a:rPr lang="en-US" sz="2800" dirty="0"/>
              <a:t>     - In other words, every believer approaches God on the basis of the merits of Jesus Christ. </a:t>
            </a:r>
            <a:r>
              <a:rPr lang="en-US" sz="2800" dirty="0" smtClean="0"/>
              <a:t>  </a:t>
            </a:r>
          </a:p>
          <a:p>
            <a:pPr>
              <a:lnSpc>
                <a:spcPct val="90000"/>
              </a:lnSpc>
              <a:buFont typeface="Wingdings" pitchFamily="2" charset="2"/>
              <a:buNone/>
            </a:pPr>
            <a:r>
              <a:rPr lang="en-US" sz="2800" dirty="0" smtClean="0"/>
              <a:t>      - The </a:t>
            </a:r>
            <a:r>
              <a:rPr lang="en-US" sz="2800" dirty="0"/>
              <a:t>Father has already been propitiated with Christ and since He is no respecter of persons as far as we are concerned He accepts and hears our prayer on the basis of the fact that we are in Christ. </a:t>
            </a:r>
            <a:r>
              <a:rPr lang="en-US" sz="2800" dirty="0" smtClean="0"/>
              <a:t> </a:t>
            </a:r>
          </a:p>
          <a:p>
            <a:pPr>
              <a:lnSpc>
                <a:spcPct val="90000"/>
              </a:lnSpc>
              <a:buFont typeface="Wingdings" pitchFamily="2" charset="2"/>
              <a:buNone/>
            </a:pPr>
            <a:r>
              <a:rPr lang="en-US" sz="2800" dirty="0"/>
              <a:t> </a:t>
            </a:r>
            <a:endParaRPr lang="en-US" sz="2800" dirty="0" smtClean="0"/>
          </a:p>
          <a:p>
            <a:pPr>
              <a:lnSpc>
                <a:spcPct val="90000"/>
              </a:lnSpc>
              <a:buFont typeface="Wingdings" pitchFamily="2" charset="2"/>
              <a:buNone/>
            </a:pPr>
            <a:r>
              <a:rPr lang="en-US" sz="2800" dirty="0" smtClean="0"/>
              <a:t>   - In </a:t>
            </a:r>
            <a:r>
              <a:rPr lang="en-US" sz="2800" dirty="0"/>
              <a:t>other words, God doesn’t answer prayer because I’m good, because I’m benevolent, because I’m sincere, etc. God hears and answers prayer on the basis of who and what Christ </a:t>
            </a:r>
            <a:r>
              <a:rPr lang="en-US" sz="2800" dirty="0" smtClean="0"/>
              <a:t>is.</a:t>
            </a:r>
            <a:endParaRPr lang="en-US" sz="2800" dirty="0"/>
          </a:p>
          <a:p>
            <a:pPr>
              <a:lnSpc>
                <a:spcPct val="90000"/>
              </a:lnSpc>
              <a:buFont typeface="Wingdings" pitchFamily="2" charset="2"/>
              <a:buNone/>
            </a:pPr>
            <a:r>
              <a:rPr lang="en-US" sz="2800" dirty="0"/>
              <a:t>     - 1 Samuel 8:5-9, 19,20. The prayer petition was a simple one, they wanted a king. That was their desire. The petition was answered but the desire to be like other nations was </a:t>
            </a:r>
            <a:r>
              <a:rPr lang="en-US" sz="2800" dirty="0" smtClean="0"/>
              <a:t>not answered.</a:t>
            </a:r>
            <a:endParaRPr lang="en-US" sz="2800" dirty="0"/>
          </a:p>
          <a:p>
            <a:pPr>
              <a:lnSpc>
                <a:spcPct val="90000"/>
              </a:lnSpc>
              <a:buFont typeface="Wingdings" pitchFamily="2" charset="2"/>
              <a:buNone/>
            </a:pPr>
            <a:r>
              <a:rPr lang="en-US" sz="2800" dirty="0"/>
              <a:t>     </a:t>
            </a: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228600" y="228600"/>
            <a:ext cx="8915400" cy="6629400"/>
          </a:xfrm>
        </p:spPr>
        <p:txBody>
          <a:bodyPr/>
          <a:lstStyle/>
          <a:p>
            <a:pPr>
              <a:buFont typeface="Wingdings" pitchFamily="2" charset="2"/>
              <a:buNone/>
            </a:pPr>
            <a:r>
              <a:rPr lang="en-US" dirty="0"/>
              <a:t> </a:t>
            </a:r>
            <a:r>
              <a:rPr lang="en-US" dirty="0" smtClean="0"/>
              <a:t>    - </a:t>
            </a:r>
            <a:r>
              <a:rPr lang="en-US" dirty="0"/>
              <a:t>The petition is not answered but the desire is — Genesis 17:18; 18:23-33; 2 Corinthians 12:17-10.</a:t>
            </a:r>
          </a:p>
          <a:p>
            <a:pPr>
              <a:buFont typeface="Wingdings" pitchFamily="2" charset="2"/>
              <a:buNone/>
            </a:pPr>
            <a:r>
              <a:rPr lang="en-US" dirty="0"/>
              <a:t>     - The ideal one where the petition is answered and the desire is answered </a:t>
            </a:r>
            <a:r>
              <a:rPr lang="en-US" dirty="0" smtClean="0"/>
              <a:t>as in     1 </a:t>
            </a:r>
            <a:r>
              <a:rPr lang="en-US" dirty="0"/>
              <a:t>Kings 18:36,37; Judges 16:28; Luke 23:42,43: John 11:41,42,45</a:t>
            </a:r>
            <a:r>
              <a:rPr lang="en-US" dirty="0" smtClean="0"/>
              <a:t>.</a:t>
            </a:r>
          </a:p>
          <a:p>
            <a:pPr>
              <a:buFont typeface="Wingdings" pitchFamily="2" charset="2"/>
              <a:buNone/>
            </a:pPr>
            <a:endParaRPr lang="en-US" dirty="0"/>
          </a:p>
          <a:p>
            <a:pPr>
              <a:buFont typeface="Wingdings" pitchFamily="2" charset="2"/>
              <a:buNone/>
            </a:pPr>
            <a:endParaRPr lang="en-US" dirty="0"/>
          </a:p>
          <a:p>
            <a:endParaRPr lang="en-US" dirty="0"/>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solidFill>
                  <a:srgbClr val="FFFF00"/>
                </a:solidFill>
              </a:rPr>
              <a:t>1:3 “Constantly bearing in mind your work of faith and labor of love steadfastness of hope in our Lord Jesus Christ in the presence of our God and Father.”</a:t>
            </a:r>
          </a:p>
          <a:p>
            <a:r>
              <a:rPr lang="en-US" dirty="0" smtClean="0"/>
              <a:t>MNEMONEUO PAPtc – to remember a negotiation, remember.</a:t>
            </a:r>
          </a:p>
          <a:p>
            <a:r>
              <a:rPr lang="en-US" dirty="0" smtClean="0">
                <a:solidFill>
                  <a:schemeClr val="accent2">
                    <a:lumMod val="40000"/>
                    <a:lumOff val="60000"/>
                  </a:schemeClr>
                </a:solidFill>
              </a:rPr>
              <a:t>First Characteristic of Positive Volition</a:t>
            </a:r>
            <a:r>
              <a:rPr lang="en-US" dirty="0" smtClean="0"/>
              <a:t>:</a:t>
            </a:r>
          </a:p>
          <a:p>
            <a:pPr>
              <a:buNone/>
            </a:pPr>
            <a:r>
              <a:rPr lang="en-US" dirty="0"/>
              <a:t> </a:t>
            </a:r>
            <a:r>
              <a:rPr lang="en-US" dirty="0" smtClean="0"/>
              <a:t> </a:t>
            </a:r>
            <a:r>
              <a:rPr lang="en-US" dirty="0" smtClean="0">
                <a:solidFill>
                  <a:srgbClr val="FFFF00"/>
                </a:solidFill>
              </a:rPr>
              <a:t> “your work of faith” </a:t>
            </a:r>
            <a:r>
              <a:rPr lang="en-US" dirty="0" smtClean="0"/>
              <a:t>– ETGOU TES PISTEOS work produced by faith, work in learning sound doctrine, rejection of evil in their culture and world system. </a:t>
            </a:r>
          </a:p>
          <a:p>
            <a:endParaRPr lang="en-US" dirty="0"/>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t>Romans teaches us that we are justified by faith in Christ for Salvation.</a:t>
            </a:r>
          </a:p>
          <a:p>
            <a:r>
              <a:rPr lang="en-US" dirty="0" smtClean="0"/>
              <a:t>James teaches that our faith or doctrine is justified when we apply it to produce good works.</a:t>
            </a:r>
          </a:p>
          <a:p>
            <a:r>
              <a:rPr lang="en-US" dirty="0" smtClean="0"/>
              <a:t>Thessalonians teaches that faith or doctrine in our souls results in good works (4:9-10).</a:t>
            </a:r>
          </a:p>
          <a:p>
            <a:pPr>
              <a:buNone/>
            </a:pPr>
            <a:r>
              <a:rPr lang="en-US" dirty="0"/>
              <a:t> </a:t>
            </a:r>
            <a:r>
              <a:rPr lang="en-US" dirty="0" smtClean="0"/>
              <a:t>  - Faith also helps us to be loyal to Christ in the face of persecution (1:6; 3:3-4, 8 ).</a:t>
            </a:r>
          </a:p>
          <a:p>
            <a:pPr>
              <a:buNone/>
            </a:pPr>
            <a:r>
              <a:rPr lang="en-US" dirty="0"/>
              <a:t> </a:t>
            </a:r>
            <a:r>
              <a:rPr lang="en-US" dirty="0" smtClean="0"/>
              <a:t>  - Works are fruits of life of faith. ( Rom 2:7; 13:3; 14:20; 1 Cor 3:14; Eph 2:10; Titus 3:1)</a:t>
            </a:r>
          </a:p>
          <a:p>
            <a:endParaRPr lang="en-US" dirty="0"/>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Galatians 5:6 points out that where there is genuine faith then works will follow.</a:t>
            </a:r>
          </a:p>
          <a:p>
            <a:r>
              <a:rPr lang="en-US" dirty="0" smtClean="0"/>
              <a:t>James 2:14-26 points out that faith or doctrine in the soul applied produces works.</a:t>
            </a:r>
            <a:endParaRPr lang="en-US" dirty="0"/>
          </a:p>
          <a:p>
            <a:r>
              <a:rPr lang="en-US" dirty="0" smtClean="0">
                <a:solidFill>
                  <a:schemeClr val="accent2">
                    <a:lumMod val="40000"/>
                    <a:lumOff val="60000"/>
                  </a:schemeClr>
                </a:solidFill>
              </a:rPr>
              <a:t>Second Characteristic of Positive Volition</a:t>
            </a:r>
            <a:r>
              <a:rPr lang="en-US" dirty="0" smtClean="0"/>
              <a:t>:</a:t>
            </a:r>
          </a:p>
          <a:p>
            <a:pPr>
              <a:buNone/>
            </a:pPr>
            <a:r>
              <a:rPr lang="en-US" dirty="0">
                <a:solidFill>
                  <a:srgbClr val="FFFF00"/>
                </a:solidFill>
              </a:rPr>
              <a:t> </a:t>
            </a:r>
            <a:r>
              <a:rPr lang="en-US" dirty="0" smtClean="0">
                <a:solidFill>
                  <a:srgbClr val="FFFF00"/>
                </a:solidFill>
              </a:rPr>
              <a:t>“labor of love” </a:t>
            </a:r>
            <a:r>
              <a:rPr lang="en-US" dirty="0" smtClean="0"/>
              <a:t>– TOU KOPOU TES AGAPES – this is self sacrificial love for the benefit of others, wearisome toil for sake of others, going the second mile with someone in need (Rev 2:2, 4).</a:t>
            </a:r>
          </a:p>
          <a:p>
            <a:pPr>
              <a:buNone/>
            </a:pPr>
            <a:r>
              <a:rPr lang="en-US" dirty="0"/>
              <a:t> </a:t>
            </a:r>
            <a:r>
              <a:rPr lang="en-US" dirty="0" smtClean="0"/>
              <a:t> KOPOU or labor refers to grace offerings         ( 1 Cor 4:12, 2 Thess 3:8, 1 Thess 2:9)</a:t>
            </a:r>
            <a:endParaRPr lang="en-US" dirty="0"/>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  - Labor is spiritual service to others (1:3)</a:t>
            </a:r>
          </a:p>
          <a:p>
            <a:pPr>
              <a:buNone/>
            </a:pPr>
            <a:r>
              <a:rPr lang="en-US" dirty="0" smtClean="0"/>
              <a:t>     - Labor is helping sick, poor, hungry, or spreading the gospel. (1 Cor 3:8; 15:10, 58; 2 Cor 10:15; Gal 4:11; Phil 2:16; 1 Thess 3:5).</a:t>
            </a:r>
          </a:p>
          <a:p>
            <a:pPr>
              <a:buNone/>
            </a:pPr>
            <a:r>
              <a:rPr lang="en-US" dirty="0"/>
              <a:t> </a:t>
            </a:r>
            <a:r>
              <a:rPr lang="en-US" dirty="0" smtClean="0"/>
              <a:t>    - Greatest labor of love was Father giving His Son to die for our sins. ( John 3:16;         1 John 4:10; John 13:34; 15:12).</a:t>
            </a:r>
          </a:p>
          <a:p>
            <a:pPr>
              <a:buNone/>
            </a:pPr>
            <a:endParaRPr lang="en-US" dirty="0"/>
          </a:p>
          <a:p>
            <a:r>
              <a:rPr lang="en-US" dirty="0" smtClean="0">
                <a:solidFill>
                  <a:schemeClr val="accent2">
                    <a:lumMod val="40000"/>
                    <a:lumOff val="60000"/>
                  </a:schemeClr>
                </a:solidFill>
              </a:rPr>
              <a:t>Third Characteristic of Positive Volition:</a:t>
            </a:r>
          </a:p>
          <a:p>
            <a:pPr>
              <a:buNone/>
            </a:pPr>
            <a:r>
              <a:rPr lang="en-US" dirty="0"/>
              <a:t> </a:t>
            </a:r>
            <a:r>
              <a:rPr lang="en-US" dirty="0" smtClean="0"/>
              <a:t> </a:t>
            </a:r>
            <a:r>
              <a:rPr lang="en-US" dirty="0" smtClean="0">
                <a:solidFill>
                  <a:srgbClr val="FFFF00"/>
                </a:solidFill>
              </a:rPr>
              <a:t>“steadfastness of hope” </a:t>
            </a:r>
            <a:r>
              <a:rPr lang="en-US" dirty="0" smtClean="0"/>
              <a:t>– HUPOMONE TES ELPIDOS – endurance, patience with circumstances, confidence.</a:t>
            </a:r>
            <a:endParaRPr lang="en-US" dirty="0"/>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a:buNone/>
            </a:pPr>
            <a:r>
              <a:rPr lang="en-US" dirty="0"/>
              <a:t> </a:t>
            </a:r>
            <a:r>
              <a:rPr lang="en-US" dirty="0" smtClean="0"/>
              <a:t>    - Hope helps us avoid self pity, inactivity, and cowardice to move ahead in the face of opposition to do the right thing.</a:t>
            </a:r>
          </a:p>
          <a:p>
            <a:pPr>
              <a:buNone/>
            </a:pPr>
            <a:r>
              <a:rPr lang="en-US" dirty="0"/>
              <a:t> </a:t>
            </a:r>
            <a:r>
              <a:rPr lang="en-US" dirty="0" smtClean="0"/>
              <a:t>    - The devil’s world always attacks believers when they seek to do the righteous thing.</a:t>
            </a:r>
          </a:p>
          <a:p>
            <a:pPr>
              <a:buNone/>
            </a:pPr>
            <a:r>
              <a:rPr lang="en-US" dirty="0"/>
              <a:t> </a:t>
            </a:r>
            <a:r>
              <a:rPr lang="en-US" dirty="0" smtClean="0"/>
              <a:t>    - Our hope is in the victories of Christ on the cross, over Satan, and the Spirit’s help when we face opposition.</a:t>
            </a:r>
          </a:p>
          <a:p>
            <a:pPr>
              <a:buNone/>
            </a:pPr>
            <a:r>
              <a:rPr lang="en-US" dirty="0"/>
              <a:t> </a:t>
            </a:r>
            <a:r>
              <a:rPr lang="en-US" dirty="0" smtClean="0"/>
              <a:t>    - Hope must </a:t>
            </a:r>
            <a:r>
              <a:rPr lang="en-US" dirty="0" smtClean="0"/>
              <a:t>endure in CWL. </a:t>
            </a:r>
            <a:r>
              <a:rPr lang="en-US" dirty="0" smtClean="0"/>
              <a:t>Rom 8:24-25</a:t>
            </a:r>
          </a:p>
          <a:p>
            <a:pPr>
              <a:buNone/>
            </a:pPr>
            <a:r>
              <a:rPr lang="en-US" dirty="0" smtClean="0">
                <a:solidFill>
                  <a:srgbClr val="FFFF00"/>
                </a:solidFill>
              </a:rPr>
              <a:t>“of our Lord Jesus Christ in the presence of our God and Father” </a:t>
            </a:r>
            <a:r>
              <a:rPr lang="en-US" dirty="0" smtClean="0"/>
              <a:t>–EMPROSTHEN – before, in presence of. </a:t>
            </a:r>
            <a:endParaRPr lang="en-US"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839200" cy="6629400"/>
          </a:xfrm>
        </p:spPr>
        <p:txBody>
          <a:bodyPr/>
          <a:lstStyle/>
          <a:p>
            <a:r>
              <a:rPr lang="en-US" dirty="0" smtClean="0"/>
              <a:t>Principles of Hope</a:t>
            </a:r>
          </a:p>
          <a:p>
            <a:pPr marL="514350" indent="-514350">
              <a:buAutoNum type="arabicPeriod"/>
            </a:pPr>
            <a:r>
              <a:rPr lang="en-US" dirty="0" smtClean="0"/>
              <a:t>First hope of the human race is to escape death and judgment. No human solution to this problem.</a:t>
            </a:r>
          </a:p>
          <a:p>
            <a:pPr marL="514350" indent="-514350">
              <a:buNone/>
            </a:pPr>
            <a:r>
              <a:rPr lang="en-US" dirty="0"/>
              <a:t> </a:t>
            </a:r>
            <a:r>
              <a:rPr lang="en-US" dirty="0" smtClean="0"/>
              <a:t>   - Only solution is salvation thru Christ</a:t>
            </a:r>
          </a:p>
          <a:p>
            <a:pPr marL="514350" indent="-514350">
              <a:buNone/>
            </a:pPr>
            <a:r>
              <a:rPr lang="en-US" dirty="0"/>
              <a:t> </a:t>
            </a:r>
            <a:r>
              <a:rPr lang="en-US" dirty="0" smtClean="0"/>
              <a:t>   - Receive Eternal Life ( Rom 4:1-12)</a:t>
            </a:r>
          </a:p>
          <a:p>
            <a:pPr marL="514350" indent="-514350">
              <a:buNone/>
            </a:pPr>
            <a:r>
              <a:rPr lang="en-US" dirty="0" smtClean="0"/>
              <a:t>2. Second hope of human race is for good health and prosperity. Divine establishment and capitalism can provide this for some but not all.</a:t>
            </a:r>
          </a:p>
          <a:p>
            <a:pPr marL="514350" indent="-514350">
              <a:buNone/>
            </a:pPr>
            <a:r>
              <a:rPr lang="en-US" dirty="0"/>
              <a:t> </a:t>
            </a:r>
            <a:r>
              <a:rPr lang="en-US" dirty="0" smtClean="0"/>
              <a:t>   - Word of God in our souls provides spiritual prosperity and promise of rewards.</a:t>
            </a:r>
            <a:endParaRPr lang="en-US" dirty="0"/>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a:buNone/>
            </a:pPr>
            <a:r>
              <a:rPr lang="en-US" dirty="0" smtClean="0"/>
              <a:t> 3.  Third hope of human race is to live on past this life in peace. No chance of this without Christ.</a:t>
            </a:r>
          </a:p>
          <a:p>
            <a:pPr>
              <a:buNone/>
            </a:pPr>
            <a:r>
              <a:rPr lang="en-US" dirty="0"/>
              <a:t> </a:t>
            </a:r>
            <a:r>
              <a:rPr lang="en-US" dirty="0" smtClean="0"/>
              <a:t>   - God provides a way for our regenerated souls to mature under grace, have undeserved suffering blessings, and dying grace, into eternity. </a:t>
            </a:r>
          </a:p>
          <a:p>
            <a:pPr>
              <a:buNone/>
            </a:pPr>
            <a:endParaRPr lang="en-US" dirty="0"/>
          </a:p>
          <a:p>
            <a:pPr>
              <a:buNone/>
            </a:pPr>
            <a:r>
              <a:rPr lang="en-US" dirty="0" smtClean="0">
                <a:solidFill>
                  <a:srgbClr val="FFFF00"/>
                </a:solidFill>
              </a:rPr>
              <a:t>1:4 “Knowing brethern, beloved by God, His choice of you.”</a:t>
            </a:r>
          </a:p>
          <a:p>
            <a:pPr>
              <a:buNone/>
            </a:pPr>
            <a:r>
              <a:rPr lang="en-US" dirty="0" smtClean="0"/>
              <a:t>   OIDA – Pf A Ptc – to know from full wisdom, full application to experiences in life. </a:t>
            </a:r>
          </a:p>
          <a:p>
            <a:pPr>
              <a:buNone/>
            </a:pPr>
            <a:r>
              <a:rPr lang="en-US" dirty="0"/>
              <a:t> </a:t>
            </a:r>
            <a:r>
              <a:rPr lang="en-US" dirty="0" smtClean="0"/>
              <a:t> </a:t>
            </a:r>
            <a:endParaRPr 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152400" y="228600"/>
            <a:ext cx="8991600" cy="6629400"/>
          </a:xfrm>
        </p:spPr>
        <p:txBody>
          <a:bodyPr/>
          <a:lstStyle/>
          <a:p>
            <a:pPr>
              <a:buFont typeface="Wingdings" pitchFamily="2" charset="2"/>
              <a:buNone/>
            </a:pPr>
            <a:r>
              <a:rPr lang="en-US"/>
              <a:t>THEME OF THESSALONIANS</a:t>
            </a:r>
          </a:p>
          <a:p>
            <a:r>
              <a:rPr lang="en-US"/>
              <a:t>Rapture of the Church, Return of Christ for His Bride.</a:t>
            </a:r>
          </a:p>
          <a:p>
            <a:pPr>
              <a:buFont typeface="Wingdings" pitchFamily="2" charset="2"/>
              <a:buNone/>
            </a:pPr>
            <a:r>
              <a:rPr lang="en-US"/>
              <a:t>   1 Thess 4:17 “and we shall always be with the Lord.”</a:t>
            </a:r>
          </a:p>
          <a:p>
            <a:r>
              <a:rPr lang="en-US"/>
              <a:t>Paul told Thessalonians in 2 Thess that the Lord had not returned yet so do not panic, rather live day by day, and look for His return.</a:t>
            </a:r>
          </a:p>
          <a:p>
            <a:r>
              <a:rPr lang="en-US"/>
              <a:t>Don’t get into date setting, signs, or cultic teachings and sell your belongings because you think the Rapture will occur.</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lstStyle/>
          <a:p>
            <a:r>
              <a:rPr lang="en-US" dirty="0" smtClean="0"/>
              <a:t>AGAPAO Pf Pass Ptc – having been loved in the past with existing results from the day of their salvation. </a:t>
            </a:r>
          </a:p>
          <a:p>
            <a:r>
              <a:rPr lang="en-US" dirty="0" smtClean="0"/>
              <a:t>God loved them from Et. Past through Christ.</a:t>
            </a:r>
          </a:p>
          <a:p>
            <a:r>
              <a:rPr lang="en-US" dirty="0" smtClean="0"/>
              <a:t>God does not love the depravity of mankind.</a:t>
            </a:r>
          </a:p>
          <a:p>
            <a:r>
              <a:rPr lang="en-US" dirty="0" smtClean="0"/>
              <a:t>God’s love motivated Him to find a way to save mankind through Christ so He can love them directly and have fellowship with them.</a:t>
            </a:r>
          </a:p>
          <a:p>
            <a:r>
              <a:rPr lang="en-US" dirty="0" smtClean="0">
                <a:solidFill>
                  <a:srgbClr val="FFFF00"/>
                </a:solidFill>
              </a:rPr>
              <a:t>“His choice of you” </a:t>
            </a:r>
            <a:r>
              <a:rPr lang="en-US" dirty="0" smtClean="0"/>
              <a:t>– EKLOGEN HUMON – His election of you all.  Election.</a:t>
            </a:r>
            <a:endParaRPr lang="en-US" dirty="0"/>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a:buNone/>
            </a:pPr>
            <a:r>
              <a:rPr lang="en-US" sz="2800" dirty="0" smtClean="0"/>
              <a:t>Doctrine of Election</a:t>
            </a:r>
          </a:p>
          <a:p>
            <a:pPr hangingPunct="0"/>
            <a:r>
              <a:rPr lang="en-US" sz="2800" dirty="0" smtClean="0"/>
              <a:t>1. </a:t>
            </a:r>
            <a:r>
              <a:rPr lang="en-US" sz="2800" dirty="0"/>
              <a:t>Jesus Christ is the </a:t>
            </a:r>
            <a:r>
              <a:rPr lang="en-US" sz="2800" dirty="0" smtClean="0"/>
              <a:t>only one </a:t>
            </a:r>
            <a:r>
              <a:rPr lang="en-US" sz="2800" dirty="0"/>
              <a:t>who was elected from eternity past: Isaiah </a:t>
            </a:r>
            <a:r>
              <a:rPr lang="en-US" sz="2800" dirty="0" smtClean="0"/>
              <a:t>42:1. </a:t>
            </a:r>
          </a:p>
          <a:p>
            <a:pPr hangingPunct="0">
              <a:buNone/>
            </a:pPr>
            <a:r>
              <a:rPr lang="en-US" sz="2800" dirty="0"/>
              <a:t> </a:t>
            </a:r>
            <a:r>
              <a:rPr lang="en-US" sz="2800" dirty="0" smtClean="0"/>
              <a:t>  - 1 </a:t>
            </a:r>
            <a:r>
              <a:rPr lang="en-US" sz="2800" dirty="0"/>
              <a:t>Peter 2:6, Christ is described as “a chief corner stone, elect, precious...” This election took place in the eternal decrees, Ephesians 1:4 “… chosen us in Him.” Also 2 Timothy 1:9; 1 Peter 1:2</a:t>
            </a:r>
            <a:r>
              <a:rPr lang="en-US" sz="2800" dirty="0" smtClean="0"/>
              <a:t>.</a:t>
            </a:r>
            <a:endParaRPr lang="en-US" sz="2800" dirty="0"/>
          </a:p>
          <a:p>
            <a:pPr hangingPunct="0">
              <a:buNone/>
            </a:pPr>
            <a:r>
              <a:rPr lang="en-US" sz="2800" dirty="0" smtClean="0"/>
              <a:t>2. Election </a:t>
            </a:r>
            <a:r>
              <a:rPr lang="en-US" sz="2800" dirty="0"/>
              <a:t>is a present, as well as future possession of all believers, </a:t>
            </a:r>
            <a:r>
              <a:rPr lang="en-US" sz="2800" dirty="0" smtClean="0"/>
              <a:t>Col </a:t>
            </a:r>
            <a:r>
              <a:rPr lang="en-US" sz="2800" dirty="0"/>
              <a:t>3:12, our position “IN Christ.” </a:t>
            </a:r>
            <a:endParaRPr lang="en-US" sz="2800" dirty="0" smtClean="0"/>
          </a:p>
          <a:p>
            <a:pPr hangingPunct="0">
              <a:buNone/>
            </a:pPr>
            <a:r>
              <a:rPr lang="en-US" sz="2800" dirty="0"/>
              <a:t> </a:t>
            </a:r>
            <a:r>
              <a:rPr lang="en-US" sz="2800" dirty="0" smtClean="0"/>
              <a:t>   Every </a:t>
            </a:r>
            <a:r>
              <a:rPr lang="en-US" sz="2800" dirty="0"/>
              <a:t>believer SHARES Christ’s election, Romans 8:28. Election takes place at the moment one believes, 1 Corinthians 1:9, 23, 24, 26-28; 2 </a:t>
            </a:r>
            <a:r>
              <a:rPr lang="en-US" sz="2800" dirty="0" smtClean="0"/>
              <a:t>Thess </a:t>
            </a:r>
            <a:r>
              <a:rPr lang="en-US" sz="2800" dirty="0"/>
              <a:t>2:13 “… chosen you to salvation through belief.”</a:t>
            </a:r>
          </a:p>
          <a:p>
            <a:pPr hangingPunct="0"/>
            <a:r>
              <a:rPr lang="en-US" sz="2800" dirty="0"/>
              <a:t> </a:t>
            </a:r>
            <a:endParaRPr lang="en-US" dirty="0"/>
          </a:p>
          <a:p>
            <a:pPr>
              <a:buNone/>
            </a:pPr>
            <a:endParaRPr lang="en-US" dirty="0"/>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lstStyle/>
          <a:p>
            <a:pPr hangingPunct="0"/>
            <a:r>
              <a:rPr lang="en-US" dirty="0" smtClean="0"/>
              <a:t>Election is the foundation of the Church, </a:t>
            </a:r>
            <a:r>
              <a:rPr lang="en-US" dirty="0" smtClean="0"/>
              <a:t>       1 </a:t>
            </a:r>
            <a:r>
              <a:rPr lang="en-US" dirty="0" smtClean="0"/>
              <a:t>Thessalonians 1:3,4; it is based on grace, Galatians 1:6; it is the basis of facing suffering with blessing, Romans 8:28. </a:t>
            </a:r>
          </a:p>
          <a:p>
            <a:pPr hangingPunct="0">
              <a:buNone/>
            </a:pPr>
            <a:endParaRPr lang="en-US" dirty="0" smtClean="0"/>
          </a:p>
          <a:p>
            <a:pPr hangingPunct="0"/>
            <a:r>
              <a:rPr lang="en-US" dirty="0" smtClean="0"/>
              <a:t>Predestination is the other side of the coin. Christ is predestinated; we are IN Christ; we SHARE His destiny. </a:t>
            </a:r>
            <a:endParaRPr lang="en-US" dirty="0" smtClean="0"/>
          </a:p>
          <a:p>
            <a:pPr hangingPunct="0"/>
            <a:r>
              <a:rPr lang="en-US" dirty="0" smtClean="0"/>
              <a:t>For believers predestination begins the moment of our salvation in Christ.</a:t>
            </a:r>
            <a:endParaRPr lang="en-US" dirty="0" smtClean="0"/>
          </a:p>
          <a:p>
            <a:pPr hangingPunct="0">
              <a:buNone/>
            </a:pPr>
            <a:endParaRPr lang="en-US" dirty="0"/>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 So in summary: </a:t>
            </a:r>
            <a:r>
              <a:rPr lang="en-US" dirty="0" smtClean="0"/>
              <a:t>Christ is elected ["chosen"]; we choose Christ from our free will which is non-meritorious faith. Because we are THEN in union with Christ, we are CHOSEN [elected] IN Him. </a:t>
            </a:r>
          </a:p>
          <a:p>
            <a:r>
              <a:rPr lang="en-US" dirty="0" smtClean="0"/>
              <a:t>In eternity past, Ephesians 3:11, God the Father PURPOSED A PURPOSE “IN Christ Jesus.” </a:t>
            </a:r>
          </a:p>
          <a:p>
            <a:r>
              <a:rPr lang="en-US" dirty="0" smtClean="0"/>
              <a:t>This was the plan of God, Ephesians 2:8,9. This plan includes the believer’s position IN CHRIST.</a:t>
            </a:r>
          </a:p>
          <a:p>
            <a:endParaRPr lang="en-US" dirty="0"/>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228600"/>
            <a:ext cx="8915400" cy="6629400"/>
          </a:xfrm>
        </p:spPr>
        <p:txBody>
          <a:bodyPr/>
          <a:lstStyle/>
          <a:p>
            <a:r>
              <a:rPr lang="en-US" dirty="0" smtClean="0"/>
              <a:t>Jesus </a:t>
            </a:r>
            <a:r>
              <a:rPr lang="en-US" dirty="0"/>
              <a:t>Christ indwells the believer, John 14:20; the believer is IN the BODY of Christ, </a:t>
            </a:r>
            <a:r>
              <a:rPr lang="en-US" dirty="0" smtClean="0"/>
              <a:t> 1 </a:t>
            </a:r>
            <a:r>
              <a:rPr lang="en-US" dirty="0"/>
              <a:t>Corinthians 12:13, the baptism of the Holy Spirit. </a:t>
            </a:r>
          </a:p>
          <a:p>
            <a:pPr hangingPunct="0">
              <a:buNone/>
            </a:pPr>
            <a:r>
              <a:rPr lang="en-US" dirty="0" smtClean="0"/>
              <a:t>4. By being in UNION WITH CHRIST the believer shares what Christ has and is: </a:t>
            </a:r>
          </a:p>
          <a:p>
            <a:pPr hangingPunct="0"/>
            <a:r>
              <a:rPr lang="en-US" dirty="0" smtClean="0"/>
              <a:t>a) His life - 1 John 5:11,12</a:t>
            </a:r>
          </a:p>
          <a:p>
            <a:pPr hangingPunct="0"/>
            <a:r>
              <a:rPr lang="en-US" dirty="0" smtClean="0"/>
              <a:t>b) His righteousness - 2 Corinthians 5:21</a:t>
            </a:r>
          </a:p>
          <a:p>
            <a:pPr hangingPunct="0"/>
            <a:r>
              <a:rPr lang="en-US" dirty="0" smtClean="0"/>
              <a:t>c) His sonship - Galatians 3:26; John 1:12</a:t>
            </a:r>
          </a:p>
          <a:p>
            <a:pPr hangingPunct="0"/>
            <a:r>
              <a:rPr lang="en-US" dirty="0" smtClean="0"/>
              <a:t>d) His priesthood - 1 Peter 2:5,9</a:t>
            </a:r>
          </a:p>
          <a:p>
            <a:pPr>
              <a:buNone/>
            </a:pPr>
            <a:endParaRPr lang="en-US" dirty="0"/>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hangingPunct="0"/>
            <a:r>
              <a:rPr lang="en-US" dirty="0" smtClean="0"/>
              <a:t>e</a:t>
            </a:r>
            <a:r>
              <a:rPr lang="en-US" dirty="0"/>
              <a:t>) His rulership - </a:t>
            </a:r>
            <a:r>
              <a:rPr lang="en-US" dirty="0" smtClean="0"/>
              <a:t>Col </a:t>
            </a:r>
            <a:r>
              <a:rPr lang="en-US" dirty="0"/>
              <a:t>1:13; 2 Peter 1:11.</a:t>
            </a:r>
          </a:p>
          <a:p>
            <a:pPr hangingPunct="0"/>
            <a:r>
              <a:rPr lang="en-US" dirty="0"/>
              <a:t>f) His heirship - Romans 8:16,17</a:t>
            </a:r>
          </a:p>
          <a:p>
            <a:pPr hangingPunct="0"/>
            <a:r>
              <a:rPr lang="en-US" dirty="0"/>
              <a:t>g) His sanctification - 1 Corinthians 1:2.</a:t>
            </a:r>
          </a:p>
          <a:p>
            <a:pPr hangingPunct="0"/>
            <a:r>
              <a:rPr lang="en-US" dirty="0"/>
              <a:t>h) His election - 1 Peter 1:2; Ephesians 1:4</a:t>
            </a:r>
          </a:p>
          <a:p>
            <a:pPr hangingPunct="0"/>
            <a:r>
              <a:rPr lang="en-US" dirty="0"/>
              <a:t>i) His destiny - Ephesians 1:5, 11.</a:t>
            </a:r>
          </a:p>
          <a:p>
            <a:pPr hangingPunct="0"/>
            <a:endParaRPr lang="en-US" dirty="0"/>
          </a:p>
          <a:p>
            <a:r>
              <a:rPr lang="en-US" dirty="0" smtClean="0"/>
              <a:t>Christ is THE elected one: Isaiah 42:1; 1 Peter 2:6. The believer shares His election by choice</a:t>
            </a:r>
            <a:r>
              <a:rPr lang="en-US" dirty="0" smtClean="0"/>
              <a:t>.</a:t>
            </a:r>
            <a:endParaRPr lang="en-US" dirty="0" smtClean="0"/>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hangingPunct="0"/>
            <a:r>
              <a:rPr lang="en-US" dirty="0" smtClean="0"/>
              <a:t>From </a:t>
            </a:r>
            <a:r>
              <a:rPr lang="en-US" dirty="0"/>
              <a:t>eternity past the believer is “chosen IN Christ.” “Chosen in Christ” is the plan. </a:t>
            </a:r>
          </a:p>
          <a:p>
            <a:pPr hangingPunct="0">
              <a:buNone/>
            </a:pPr>
            <a:r>
              <a:rPr lang="en-US" dirty="0"/>
              <a:t> </a:t>
            </a:r>
            <a:r>
              <a:rPr lang="en-US" dirty="0" smtClean="0"/>
              <a:t>  2 </a:t>
            </a:r>
            <a:r>
              <a:rPr lang="en-US" dirty="0"/>
              <a:t>Thess. 2:13, “chosen you … </a:t>
            </a:r>
            <a:r>
              <a:rPr lang="en-US" dirty="0" smtClean="0"/>
              <a:t>through belief</a:t>
            </a:r>
            <a:r>
              <a:rPr lang="en-US" dirty="0"/>
              <a:t>.”</a:t>
            </a:r>
          </a:p>
          <a:p>
            <a:pPr hangingPunct="0">
              <a:buNone/>
            </a:pPr>
            <a:r>
              <a:rPr lang="en-US" dirty="0"/>
              <a:t> </a:t>
            </a:r>
            <a:r>
              <a:rPr lang="en-US" dirty="0" smtClean="0"/>
              <a:t>  2 </a:t>
            </a:r>
            <a:r>
              <a:rPr lang="en-US" dirty="0"/>
              <a:t>Timothy 1:9, “according to His own purpose (plan) and grace, which was given us IN CHRIST JESUS before the world began.”</a:t>
            </a:r>
          </a:p>
          <a:p>
            <a:pPr hangingPunct="0">
              <a:buNone/>
            </a:pPr>
            <a:r>
              <a:rPr lang="en-US" dirty="0" smtClean="0"/>
              <a:t>  1 </a:t>
            </a:r>
            <a:r>
              <a:rPr lang="en-US" dirty="0" smtClean="0"/>
              <a:t>Peter 1:2, “Elect .. through the sanctification of the Spirit [set apart by union with Christ] … blood of Jesus Christ.”</a:t>
            </a:r>
          </a:p>
          <a:p>
            <a:pPr hangingPunct="0">
              <a:buNone/>
            </a:pPr>
            <a:r>
              <a:rPr lang="en-US" dirty="0" smtClean="0"/>
              <a:t>   Ephesians 1:2-14 speaks of the plan, the purpose of God in eternity past. </a:t>
            </a:r>
          </a:p>
          <a:p>
            <a:endParaRPr lang="en-US" dirty="0"/>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lstStyle/>
          <a:p>
            <a:pPr hangingPunct="0"/>
            <a:r>
              <a:rPr lang="en-US" dirty="0" smtClean="0"/>
              <a:t> </a:t>
            </a:r>
            <a:r>
              <a:rPr lang="en-US" dirty="0"/>
              <a:t>CHRIST IS THE ELECTED ONE, the predestined one. The believer shares this election, this destiny by choosing for Christ, by faith. </a:t>
            </a:r>
            <a:endParaRPr lang="en-US" dirty="0" smtClean="0"/>
          </a:p>
          <a:p>
            <a:pPr hangingPunct="0"/>
            <a:r>
              <a:rPr lang="en-US" dirty="0" smtClean="0"/>
              <a:t>Faith </a:t>
            </a:r>
            <a:r>
              <a:rPr lang="en-US" dirty="0"/>
              <a:t>is the principle set up in the Word of God. Faith is non-meritorious because the merit is always in the object of faith. In salvation faith the object is Jesus Christ</a:t>
            </a:r>
            <a:r>
              <a:rPr lang="en-US" dirty="0" smtClean="0"/>
              <a:t>.</a:t>
            </a:r>
            <a:endParaRPr lang="en-US" dirty="0"/>
          </a:p>
          <a:p>
            <a:pPr hangingPunct="0">
              <a:buNone/>
            </a:pPr>
            <a:endParaRPr lang="en-US" dirty="0" smtClean="0"/>
          </a:p>
          <a:p>
            <a:endParaRPr lang="en-US" dirty="0"/>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lstStyle/>
          <a:p>
            <a:pPr hangingPunct="0"/>
            <a:r>
              <a:rPr lang="en-US" dirty="0"/>
              <a:t>The principle of grace and of the free will of man is set forth in scripture after scripture. The character of God (His fairness, His righteousness, His perfection, His justice) is set forth </a:t>
            </a:r>
            <a:r>
              <a:rPr lang="en-US" dirty="0" smtClean="0"/>
              <a:t>in Psalm 89:14, 145:17</a:t>
            </a:r>
            <a:r>
              <a:rPr lang="en-US" dirty="0"/>
              <a:t>; </a:t>
            </a:r>
            <a:r>
              <a:rPr lang="en-US" dirty="0" smtClean="0"/>
              <a:t>18:30; Deut 32:4,  </a:t>
            </a:r>
            <a:r>
              <a:rPr lang="en-US" dirty="0"/>
              <a:t>2 </a:t>
            </a:r>
            <a:r>
              <a:rPr lang="en-US" dirty="0" smtClean="0"/>
              <a:t>Chron </a:t>
            </a:r>
            <a:r>
              <a:rPr lang="en-US" dirty="0"/>
              <a:t>19:7; </a:t>
            </a:r>
            <a:r>
              <a:rPr lang="en-US" dirty="0" smtClean="0"/>
              <a:t>Romans </a:t>
            </a:r>
            <a:r>
              <a:rPr lang="en-US" dirty="0"/>
              <a:t>3:26</a:t>
            </a:r>
            <a:r>
              <a:rPr lang="en-US" dirty="0" smtClean="0"/>
              <a:t>.</a:t>
            </a:r>
            <a:endParaRPr lang="en-US" dirty="0"/>
          </a:p>
          <a:p>
            <a:pPr hangingPunct="0"/>
            <a:r>
              <a:rPr lang="en-US" dirty="0"/>
              <a:t>The theory that anyone is predestined to hell or heaven, without right of choice is </a:t>
            </a:r>
            <a:r>
              <a:rPr lang="en-US" u="sng" dirty="0"/>
              <a:t>incompatible</a:t>
            </a:r>
            <a:r>
              <a:rPr lang="en-US" dirty="0"/>
              <a:t> with the principle of grace, </a:t>
            </a:r>
            <a:r>
              <a:rPr lang="en-US" dirty="0" smtClean="0"/>
              <a:t>the </a:t>
            </a:r>
            <a:r>
              <a:rPr lang="en-US" dirty="0"/>
              <a:t>character of God, </a:t>
            </a:r>
            <a:r>
              <a:rPr lang="en-US" dirty="0" smtClean="0"/>
              <a:t>makes </a:t>
            </a:r>
            <a:r>
              <a:rPr lang="en-US" dirty="0"/>
              <a:t>a farce out of the plan of God (Grace), and it impugns the </a:t>
            </a:r>
            <a:r>
              <a:rPr lang="en-US" dirty="0" smtClean="0"/>
              <a:t>perfect </a:t>
            </a:r>
            <a:r>
              <a:rPr lang="en-US" dirty="0"/>
              <a:t>righteousness and </a:t>
            </a:r>
            <a:r>
              <a:rPr lang="en-US" dirty="0" smtClean="0"/>
              <a:t>justice of God.       2 Peter 3:9</a:t>
            </a:r>
            <a:endParaRPr lang="en-US" dirty="0"/>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hangingPunct="0"/>
            <a:r>
              <a:rPr lang="en-US" dirty="0"/>
              <a:t>Romans 10:13, “Whosoever shall CALL upon the name of the Lord shall be saved.”  </a:t>
            </a:r>
          </a:p>
          <a:p>
            <a:pPr hangingPunct="0"/>
            <a:r>
              <a:rPr lang="en-US" dirty="0"/>
              <a:t>John 3:16, </a:t>
            </a:r>
            <a:r>
              <a:rPr lang="en-US" dirty="0" smtClean="0"/>
              <a:t>BUT some say </a:t>
            </a:r>
            <a:r>
              <a:rPr lang="en-US" dirty="0"/>
              <a:t>still </a:t>
            </a:r>
            <a:r>
              <a:rPr lang="en-US" dirty="0" smtClean="0"/>
              <a:t>God </a:t>
            </a:r>
            <a:r>
              <a:rPr lang="en-US" dirty="0"/>
              <a:t>doesn’t give </a:t>
            </a:r>
            <a:r>
              <a:rPr lang="en-US" dirty="0" smtClean="0"/>
              <a:t>everyone a </a:t>
            </a:r>
            <a:r>
              <a:rPr lang="en-US" dirty="0"/>
              <a:t>choice, but just certain </a:t>
            </a:r>
            <a:r>
              <a:rPr lang="en-US" dirty="0" smtClean="0"/>
              <a:t>individuals?   </a:t>
            </a:r>
            <a:r>
              <a:rPr lang="en-US" b="1" dirty="0" smtClean="0"/>
              <a:t>NEVER</a:t>
            </a:r>
            <a:r>
              <a:rPr lang="en-US" b="1" dirty="0" smtClean="0"/>
              <a:t>!</a:t>
            </a:r>
            <a:endParaRPr lang="en-US" b="1" dirty="0"/>
          </a:p>
          <a:p>
            <a:pPr hangingPunct="0"/>
            <a:r>
              <a:rPr lang="en-US" dirty="0" smtClean="0"/>
              <a:t>John </a:t>
            </a:r>
            <a:r>
              <a:rPr lang="en-US" dirty="0"/>
              <a:t>6:44 - “No man can come to me except the Father, which hath sent me, draw </a:t>
            </a:r>
            <a:r>
              <a:rPr lang="en-US" dirty="0" smtClean="0"/>
              <a:t>him (God conscious ones are drawn to Gospel ).”</a:t>
            </a:r>
            <a:endParaRPr lang="en-US" dirty="0"/>
          </a:p>
          <a:p>
            <a:pPr hangingPunct="0"/>
            <a:r>
              <a:rPr lang="en-US" dirty="0" smtClean="0"/>
              <a:t>John </a:t>
            </a:r>
            <a:r>
              <a:rPr lang="en-US" dirty="0"/>
              <a:t>12:32, “And if I be lifted up from the earth, will DRAW ALL MEN unto </a:t>
            </a:r>
            <a:r>
              <a:rPr lang="en-US" dirty="0" smtClean="0"/>
              <a:t>me (some will respond and others will reject Him).”</a:t>
            </a:r>
            <a:endParaRPr 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0" y="228600"/>
            <a:ext cx="9144000" cy="6629400"/>
          </a:xfrm>
        </p:spPr>
        <p:txBody>
          <a:bodyPr/>
          <a:lstStyle/>
          <a:p>
            <a:pPr>
              <a:buFont typeface="Wingdings" pitchFamily="2" charset="2"/>
              <a:buNone/>
            </a:pPr>
            <a:r>
              <a:rPr lang="en-US"/>
              <a:t>ISAGOGICS ON THESSALONICA</a:t>
            </a:r>
          </a:p>
          <a:p>
            <a:r>
              <a:rPr lang="en-US"/>
              <a:t>Originally called Thereme, re-founded by Cassander in 315 BC and renamed Thessalonica after his wife, step sister of Alexander the Great.</a:t>
            </a:r>
          </a:p>
          <a:p>
            <a:r>
              <a:rPr lang="en-US"/>
              <a:t>Strategically located on Egnatian Way which was principle east-west trade and military route between Rome and Asia Minor. Head of Thermatic Gulf, east of mouth of Auxius River.</a:t>
            </a:r>
          </a:p>
          <a:p>
            <a:r>
              <a:rPr lang="en-US"/>
              <a:t>Population: 200,000 mostly Greeks, Jews. In Acts 17:1ff Paul went here on 2</a:t>
            </a:r>
            <a:r>
              <a:rPr lang="en-US" baseline="30000"/>
              <a:t>nd</a:t>
            </a:r>
            <a:r>
              <a:rPr lang="en-US"/>
              <a:t> missionary journey.  </a:t>
            </a: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hangingPunct="0"/>
            <a:r>
              <a:rPr lang="en-US" dirty="0" smtClean="0"/>
              <a:t>Isaiah 53:6, “God the Father laid on Jesus Christ the iniquities of </a:t>
            </a:r>
            <a:r>
              <a:rPr lang="en-US" b="1" dirty="0" smtClean="0"/>
              <a:t>us all</a:t>
            </a:r>
            <a:r>
              <a:rPr lang="en-US" dirty="0" smtClean="0"/>
              <a:t>.”</a:t>
            </a:r>
            <a:endParaRPr lang="en-US" dirty="0" smtClean="0"/>
          </a:p>
          <a:p>
            <a:pPr hangingPunct="0"/>
            <a:r>
              <a:rPr lang="en-US" dirty="0" smtClean="0"/>
              <a:t>But some say that we all </a:t>
            </a:r>
            <a:r>
              <a:rPr lang="en-US" dirty="0" smtClean="0"/>
              <a:t>are not free to avail themselves of Jesus Christ being judged for their sins</a:t>
            </a:r>
            <a:r>
              <a:rPr lang="en-US" dirty="0" smtClean="0"/>
              <a:t>? </a:t>
            </a:r>
            <a:r>
              <a:rPr lang="en-US" b="1" dirty="0" smtClean="0"/>
              <a:t>NEVER!</a:t>
            </a:r>
          </a:p>
          <a:p>
            <a:pPr hangingPunct="0"/>
            <a:endParaRPr lang="en-US" dirty="0" smtClean="0"/>
          </a:p>
          <a:p>
            <a:pPr hangingPunct="0"/>
            <a:r>
              <a:rPr lang="en-US" dirty="0" smtClean="0"/>
              <a:t>Never be caught in the debater’s trap of </a:t>
            </a:r>
            <a:r>
              <a:rPr lang="en-US" dirty="0" smtClean="0"/>
              <a:t>taking </a:t>
            </a:r>
            <a:r>
              <a:rPr lang="en-US" u="sng" dirty="0" smtClean="0"/>
              <a:t>one verse </a:t>
            </a:r>
            <a:r>
              <a:rPr lang="en-US" u="sng" dirty="0" smtClean="0"/>
              <a:t> </a:t>
            </a:r>
            <a:r>
              <a:rPr lang="en-US" dirty="0" smtClean="0"/>
              <a:t>(out of </a:t>
            </a:r>
            <a:r>
              <a:rPr lang="en-US" dirty="0" smtClean="0"/>
              <a:t>context) then trying </a:t>
            </a:r>
            <a:r>
              <a:rPr lang="en-US" dirty="0" smtClean="0"/>
              <a:t>to </a:t>
            </a:r>
            <a:r>
              <a:rPr lang="en-US" dirty="0" smtClean="0"/>
              <a:t>try and prove a theory that is in opposition to the principles set forth in scripture after scripture </a:t>
            </a:r>
            <a:r>
              <a:rPr lang="en-US" dirty="0" smtClean="0"/>
              <a:t>( that </a:t>
            </a:r>
            <a:r>
              <a:rPr lang="en-US" dirty="0" smtClean="0"/>
              <a:t>which is not compatible with the character of </a:t>
            </a:r>
            <a:r>
              <a:rPr lang="en-US" dirty="0" smtClean="0"/>
              <a:t>God).</a:t>
            </a:r>
            <a:endParaRPr lang="en-US" dirty="0" smtClean="0"/>
          </a:p>
          <a:p>
            <a:pPr hangingPunct="0">
              <a:buNone/>
            </a:pPr>
            <a:endParaRPr lang="en-US" dirty="0" smtClean="0"/>
          </a:p>
          <a:p>
            <a:endParaRPr lang="en-US" dirty="0"/>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pPr>
              <a:buNone/>
            </a:pPr>
            <a:r>
              <a:rPr lang="en-US" dirty="0" smtClean="0"/>
              <a:t>4. The </a:t>
            </a:r>
            <a:r>
              <a:rPr lang="en-US" dirty="0"/>
              <a:t>election of the royal family believer. </a:t>
            </a:r>
            <a:r>
              <a:rPr lang="en-US" dirty="0" smtClean="0"/>
              <a:t>Since </a:t>
            </a:r>
            <a:r>
              <a:rPr lang="en-US" dirty="0"/>
              <a:t>every believer is in union with Christ through the baptism of the Spirit, every believer is said to be called or elected — </a:t>
            </a:r>
            <a:r>
              <a:rPr lang="en-US" dirty="0" smtClean="0"/>
              <a:t>       1 Cor </a:t>
            </a:r>
            <a:r>
              <a:rPr lang="en-US" dirty="0"/>
              <a:t>1:2,30; </a:t>
            </a:r>
            <a:r>
              <a:rPr lang="en-US" dirty="0" smtClean="0"/>
              <a:t>Rom </a:t>
            </a:r>
            <a:r>
              <a:rPr lang="en-US" dirty="0"/>
              <a:t>8:28-32; Ephesians 1:4. </a:t>
            </a:r>
            <a:r>
              <a:rPr lang="en-US" dirty="0" smtClean="0"/>
              <a:t>   </a:t>
            </a:r>
          </a:p>
          <a:p>
            <a:pPr>
              <a:buNone/>
            </a:pPr>
            <a:endParaRPr lang="en-US" dirty="0" smtClean="0"/>
          </a:p>
          <a:p>
            <a:pPr>
              <a:buNone/>
            </a:pPr>
            <a:r>
              <a:rPr lang="en-US" dirty="0" smtClean="0"/>
              <a:t>    - This </a:t>
            </a:r>
            <a:r>
              <a:rPr lang="en-US" dirty="0"/>
              <a:t>election occurred at the moment of faith in Christ — 1 </a:t>
            </a:r>
            <a:r>
              <a:rPr lang="en-US" dirty="0" smtClean="0"/>
              <a:t>Thess </a:t>
            </a:r>
            <a:r>
              <a:rPr lang="en-US" dirty="0"/>
              <a:t>1:4; 2 </a:t>
            </a:r>
            <a:r>
              <a:rPr lang="en-US" dirty="0" smtClean="0"/>
              <a:t>Thess </a:t>
            </a:r>
            <a:r>
              <a:rPr lang="en-US" dirty="0"/>
              <a:t>2:13; </a:t>
            </a:r>
            <a:r>
              <a:rPr lang="en-US" dirty="0" smtClean="0"/>
              <a:t>  2 </a:t>
            </a:r>
            <a:r>
              <a:rPr lang="en-US" dirty="0"/>
              <a:t>Timothy 1:9. </a:t>
            </a:r>
            <a:endParaRPr lang="en-US" dirty="0" smtClean="0"/>
          </a:p>
          <a:p>
            <a:pPr>
              <a:buNone/>
            </a:pPr>
            <a:r>
              <a:rPr lang="en-US" dirty="0"/>
              <a:t> </a:t>
            </a:r>
            <a:r>
              <a:rPr lang="en-US" dirty="0" smtClean="0"/>
              <a:t>   - Election</a:t>
            </a:r>
            <a:r>
              <a:rPr lang="en-US" dirty="0"/>
              <a:t>, then, is the present as well as the future possession of every believer — John 15:16; Colossians 3:12. </a:t>
            </a:r>
          </a:p>
          <a:p>
            <a:endParaRPr lang="en-US" dirty="0"/>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5. </a:t>
            </a:r>
            <a:r>
              <a:rPr lang="en-US" dirty="0"/>
              <a:t>There is also an election of Jewish believers in the previous dispensation. </a:t>
            </a:r>
            <a:endParaRPr lang="en-US" dirty="0" smtClean="0"/>
          </a:p>
          <a:p>
            <a:pPr>
              <a:buNone/>
            </a:pPr>
            <a:r>
              <a:rPr lang="en-US" dirty="0"/>
              <a:t> </a:t>
            </a:r>
            <a:r>
              <a:rPr lang="en-US" dirty="0" smtClean="0"/>
              <a:t>    - When </a:t>
            </a:r>
            <a:r>
              <a:rPr lang="en-US" dirty="0"/>
              <a:t>a Jew in the Age of Israel believed in Christ he had an election on the plan of God. </a:t>
            </a:r>
            <a:r>
              <a:rPr lang="en-US" dirty="0" smtClean="0"/>
              <a:t> </a:t>
            </a:r>
          </a:p>
          <a:p>
            <a:pPr>
              <a:buNone/>
            </a:pPr>
            <a:r>
              <a:rPr lang="en-US" dirty="0"/>
              <a:t> </a:t>
            </a:r>
            <a:r>
              <a:rPr lang="en-US" dirty="0" smtClean="0"/>
              <a:t>    - But </a:t>
            </a:r>
            <a:r>
              <a:rPr lang="en-US" dirty="0"/>
              <a:t>it is not a royal election, he is not in union with </a:t>
            </a:r>
            <a:r>
              <a:rPr lang="en-US" dirty="0" smtClean="0"/>
              <a:t>Christ </a:t>
            </a:r>
            <a:r>
              <a:rPr lang="en-US" dirty="0" smtClean="0"/>
              <a:t>but rather elected into </a:t>
            </a:r>
            <a:r>
              <a:rPr lang="en-US" dirty="0" smtClean="0"/>
              <a:t>the Abrahamic</a:t>
            </a:r>
            <a:r>
              <a:rPr lang="en-US" dirty="0"/>
              <a:t>, Palestinian, Davidic, and New covenants to Israel. </a:t>
            </a:r>
            <a:endParaRPr lang="en-US" dirty="0" smtClean="0"/>
          </a:p>
          <a:p>
            <a:pPr>
              <a:buNone/>
            </a:pPr>
            <a:r>
              <a:rPr lang="en-US" dirty="0"/>
              <a:t> </a:t>
            </a:r>
            <a:r>
              <a:rPr lang="en-US" dirty="0" smtClean="0"/>
              <a:t>   - So </a:t>
            </a:r>
            <a:r>
              <a:rPr lang="en-US" dirty="0" smtClean="0"/>
              <a:t>Israel’s</a:t>
            </a:r>
            <a:r>
              <a:rPr lang="en-US" dirty="0" smtClean="0"/>
              <a:t> </a:t>
            </a:r>
            <a:r>
              <a:rPr lang="en-US" dirty="0"/>
              <a:t>election is related to the unconditional covenants of the dispensation of Israel. This is </a:t>
            </a:r>
            <a:r>
              <a:rPr lang="en-US" dirty="0" smtClean="0"/>
              <a:t>summarized </a:t>
            </a:r>
            <a:r>
              <a:rPr lang="en-US" dirty="0"/>
              <a:t>as a doctrine in Romans 11:1-7. </a:t>
            </a:r>
          </a:p>
          <a:p>
            <a:endParaRPr lang="en-US" dirty="0"/>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a:t>6. Election has a purpose of encouragement: to encourage the believer to reach the tactical victory compatible with his royal status — the </a:t>
            </a:r>
            <a:r>
              <a:rPr lang="en-US" dirty="0" smtClean="0"/>
              <a:t>greater grace </a:t>
            </a:r>
            <a:r>
              <a:rPr lang="en-US" dirty="0"/>
              <a:t>life. Ephesians 4:1; 2 Timothy 1:9 cf. 13,14; Titus 1:1</a:t>
            </a:r>
            <a:r>
              <a:rPr lang="en-US" dirty="0" smtClean="0"/>
              <a:t>.</a:t>
            </a:r>
          </a:p>
          <a:p>
            <a:endParaRPr lang="en-US" dirty="0"/>
          </a:p>
          <a:p>
            <a:pPr>
              <a:buNone/>
            </a:pPr>
            <a:r>
              <a:rPr lang="en-US" dirty="0" smtClean="0">
                <a:solidFill>
                  <a:srgbClr val="FFFF00"/>
                </a:solidFill>
              </a:rPr>
              <a:t>1:5 “for our gospel did not come to you in word only, but also in power and in the Holy Spirit and with full conviction just as you know what kind of men we proved to be among you for your sake.”</a:t>
            </a:r>
            <a:endParaRPr lang="en-US" dirty="0">
              <a:solidFill>
                <a:srgbClr val="FFFF00"/>
              </a:solidFill>
            </a:endParaRPr>
          </a:p>
          <a:p>
            <a:endParaRPr lang="en-US" dirty="0"/>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lstStyle/>
          <a:p>
            <a:r>
              <a:rPr lang="en-US" dirty="0" smtClean="0">
                <a:solidFill>
                  <a:srgbClr val="FFFF00"/>
                </a:solidFill>
              </a:rPr>
              <a:t>“for” </a:t>
            </a:r>
            <a:r>
              <a:rPr lang="en-US" dirty="0" smtClean="0"/>
              <a:t>HOTI – because – shows the occasion for their election or salvation in Christ.</a:t>
            </a:r>
          </a:p>
          <a:p>
            <a:r>
              <a:rPr lang="en-US" dirty="0" smtClean="0">
                <a:solidFill>
                  <a:srgbClr val="FFFF00"/>
                </a:solidFill>
              </a:rPr>
              <a:t>“gospel” </a:t>
            </a:r>
            <a:r>
              <a:rPr lang="en-US" dirty="0" smtClean="0"/>
              <a:t>– EUAGGELION HEMON – our gospel or message of good news for salvation by </a:t>
            </a:r>
            <a:r>
              <a:rPr lang="en-US" dirty="0" smtClean="0"/>
              <a:t>grace of God plus our faith in Christ.</a:t>
            </a:r>
            <a:endParaRPr lang="en-US" dirty="0" smtClean="0"/>
          </a:p>
          <a:p>
            <a:r>
              <a:rPr lang="en-US" dirty="0" smtClean="0">
                <a:solidFill>
                  <a:srgbClr val="FFFF00"/>
                </a:solidFill>
              </a:rPr>
              <a:t>“not become” </a:t>
            </a:r>
            <a:r>
              <a:rPr lang="en-US" dirty="0" smtClean="0"/>
              <a:t>– OUK GINOMAI – APIndic – gospel taught by Paul’s actions rather than in words only, his service to them. </a:t>
            </a:r>
          </a:p>
          <a:p>
            <a:r>
              <a:rPr lang="en-US" dirty="0" smtClean="0">
                <a:solidFill>
                  <a:srgbClr val="FFFF00"/>
                </a:solidFill>
              </a:rPr>
              <a:t>“in power and in the Holy Spirit” </a:t>
            </a:r>
            <a:r>
              <a:rPr lang="en-US" dirty="0" smtClean="0"/>
              <a:t>– EN DUNAMEI KAI EN PNEUMATI HAGIO – operational power of God working through Paul to insure accuracy of the gospel ( 1 Cor 15:1-4), conviction of Holy Spirit. </a:t>
            </a:r>
            <a:endParaRPr lang="en-US" dirty="0"/>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Any true teacher of the grace gospel will be accused of “easy </a:t>
            </a:r>
            <a:r>
              <a:rPr lang="en-US" dirty="0" err="1" smtClean="0"/>
              <a:t>believism</a:t>
            </a:r>
            <a:r>
              <a:rPr lang="en-US" dirty="0" smtClean="0"/>
              <a:t>”. </a:t>
            </a:r>
          </a:p>
          <a:p>
            <a:r>
              <a:rPr lang="en-US" dirty="0" smtClean="0"/>
              <a:t>The “gospel of God” is not the gospel of mankind for man adds effort, works,  emotions, and rituals. (1 Thess 2:2, 8-9) </a:t>
            </a:r>
          </a:p>
          <a:p>
            <a:r>
              <a:rPr lang="en-US" dirty="0" smtClean="0"/>
              <a:t>The “gospel of Christ” is 1 Thess 3:2, 2 Thess </a:t>
            </a:r>
            <a:r>
              <a:rPr lang="en-US" dirty="0" smtClean="0"/>
              <a:t>1:8. Gospel of God and Christ are the same.</a:t>
            </a:r>
            <a:endParaRPr lang="en-US" dirty="0" smtClean="0"/>
          </a:p>
          <a:p>
            <a:r>
              <a:rPr lang="en-US" dirty="0" smtClean="0">
                <a:solidFill>
                  <a:srgbClr val="FFFF00"/>
                </a:solidFill>
              </a:rPr>
              <a:t>“full conviction” </a:t>
            </a:r>
            <a:r>
              <a:rPr lang="en-US" dirty="0" smtClean="0"/>
              <a:t>- 	PLEROPHORIA – assurance,  full confidence which comes from the work of the Holy Spirit</a:t>
            </a:r>
            <a:r>
              <a:rPr lang="en-US" dirty="0" smtClean="0"/>
              <a:t>. Conviction makes you dogmatic, confident of your message.</a:t>
            </a:r>
            <a:endParaRPr lang="en-US" dirty="0" smtClean="0"/>
          </a:p>
          <a:p>
            <a:r>
              <a:rPr lang="en-US" dirty="0" smtClean="0">
                <a:solidFill>
                  <a:srgbClr val="FFFF00"/>
                </a:solidFill>
              </a:rPr>
              <a:t>“what kind of men we proved to be” </a:t>
            </a:r>
            <a:r>
              <a:rPr lang="en-US" dirty="0" smtClean="0"/>
              <a:t>– GINOMAI APIndic – to become</a:t>
            </a:r>
            <a:endParaRPr lang="en-US" dirty="0"/>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The integrity of Paul, Timothy, and Luke demonstrated the gospel in action.</a:t>
            </a:r>
          </a:p>
          <a:p>
            <a:r>
              <a:rPr lang="en-US" dirty="0" smtClean="0"/>
              <a:t>Paul’s life was vindicated by the Lord as he taught and lived the truth.</a:t>
            </a:r>
          </a:p>
          <a:p>
            <a:r>
              <a:rPr lang="en-US" dirty="0" smtClean="0"/>
              <a:t>The most important witness we have for Christ is our personal lives. Are we honest? Do we have integrity? Will we sacrifice ourselves for the benefit of others?</a:t>
            </a:r>
          </a:p>
          <a:p>
            <a:r>
              <a:rPr lang="en-US" dirty="0" smtClean="0"/>
              <a:t>Great witnesses for Christ are grace oriented, humble and submissive to the Lord, kind, bold, and persevere with the truth in the face of opposition. </a:t>
            </a:r>
            <a:endParaRPr lang="en-US" dirty="0"/>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dirty="0" smtClean="0"/>
              <a:t>Paul gently led people to Christ with facts and his personal life. </a:t>
            </a:r>
          </a:p>
          <a:p>
            <a:r>
              <a:rPr lang="en-US" dirty="0" smtClean="0">
                <a:solidFill>
                  <a:srgbClr val="FFFF00"/>
                </a:solidFill>
              </a:rPr>
              <a:t>1:6 “You also became imitators of us and of the Lord having received the word in much tribulation with the joy of the Holy Spirit.”</a:t>
            </a:r>
          </a:p>
          <a:p>
            <a:r>
              <a:rPr lang="en-US" dirty="0" smtClean="0">
                <a:solidFill>
                  <a:schemeClr val="accent2">
                    <a:lumMod val="40000"/>
                    <a:lumOff val="60000"/>
                  </a:schemeClr>
                </a:solidFill>
              </a:rPr>
              <a:t>Fourth </a:t>
            </a:r>
            <a:r>
              <a:rPr lang="en-US" dirty="0" err="1" smtClean="0">
                <a:solidFill>
                  <a:schemeClr val="accent2">
                    <a:lumMod val="40000"/>
                    <a:lumOff val="60000"/>
                  </a:schemeClr>
                </a:solidFill>
              </a:rPr>
              <a:t>Charac</a:t>
            </a:r>
            <a:r>
              <a:rPr lang="en-US" dirty="0" smtClean="0">
                <a:solidFill>
                  <a:schemeClr val="accent2">
                    <a:lumMod val="40000"/>
                    <a:lumOff val="60000"/>
                  </a:schemeClr>
                </a:solidFill>
              </a:rPr>
              <a:t> of Positive Volition</a:t>
            </a:r>
            <a:r>
              <a:rPr lang="en-US" dirty="0" smtClean="0"/>
              <a:t>: Imitators</a:t>
            </a:r>
          </a:p>
          <a:p>
            <a:pPr>
              <a:buNone/>
            </a:pPr>
            <a:r>
              <a:rPr lang="en-US" dirty="0" smtClean="0"/>
              <a:t>   MIMETAI HEMON GINOMAI – APIndic –imitators,  the Thessalonians accepted the gospel then lived it </a:t>
            </a:r>
          </a:p>
          <a:p>
            <a:pPr>
              <a:buNone/>
            </a:pPr>
            <a:r>
              <a:rPr lang="en-US" dirty="0" smtClean="0"/>
              <a:t>   Paul has the authority to tell others to imitate him. ( 1 Cor 4:16, 11:1, Gal 4:12, Eph 5:1, Phil 3:17, 4:9, 1 Thess 3:12, 2 Thess 3:7,9) </a:t>
            </a:r>
            <a:endParaRPr lang="en-US" dirty="0"/>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It is NOT arrogance for Paul to require believers to imitate his faith. What are they to imitate?</a:t>
            </a:r>
            <a:endParaRPr lang="en-US" dirty="0"/>
          </a:p>
          <a:p>
            <a:pPr>
              <a:buNone/>
            </a:pPr>
            <a:r>
              <a:rPr lang="en-US" dirty="0" smtClean="0"/>
              <a:t>     - Holiness of God – 1 Pet 1:15-16, 1 Thess 3:13; 4:3, 7.</a:t>
            </a:r>
          </a:p>
          <a:p>
            <a:pPr>
              <a:buNone/>
            </a:pPr>
            <a:r>
              <a:rPr lang="en-US" dirty="0" smtClean="0"/>
              <a:t>     - Love of God – Matt 5:43-48; Luke 6:36; Jn 13:34; 15:12; 1 Thess 3:12; 4:9</a:t>
            </a:r>
          </a:p>
          <a:p>
            <a:pPr>
              <a:buNone/>
            </a:pPr>
            <a:r>
              <a:rPr lang="en-US" dirty="0" smtClean="0"/>
              <a:t>     - Suffering for Christ – Matt 16:24-25; Mk 10:38-39; Luke 14:27;  Jn 15:18-20; 1 Pet 2:18-21;  1 Thess 3:2-4.</a:t>
            </a:r>
          </a:p>
          <a:p>
            <a:r>
              <a:rPr lang="en-US" dirty="0" smtClean="0"/>
              <a:t>DECHOMAI – AMPtc – to receive, antecedent to GINOMAI, they were saved first then became imitators of Christ.</a:t>
            </a:r>
          </a:p>
          <a:p>
            <a:pPr>
              <a:buNone/>
            </a:pPr>
            <a:r>
              <a:rPr lang="en-US" dirty="0" smtClean="0"/>
              <a:t> </a:t>
            </a: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lstStyle/>
          <a:p>
            <a:r>
              <a:rPr lang="en-US" dirty="0" smtClean="0">
                <a:solidFill>
                  <a:schemeClr val="accent2">
                    <a:lumMod val="40000"/>
                    <a:lumOff val="60000"/>
                  </a:schemeClr>
                </a:solidFill>
              </a:rPr>
              <a:t>Fifth Characteristic of Positive Volition</a:t>
            </a:r>
          </a:p>
          <a:p>
            <a:pPr>
              <a:buNone/>
            </a:pPr>
            <a:r>
              <a:rPr lang="en-US" dirty="0" smtClean="0">
                <a:solidFill>
                  <a:srgbClr val="FFFF00"/>
                </a:solidFill>
              </a:rPr>
              <a:t>  “received the word in tribulation” </a:t>
            </a:r>
            <a:r>
              <a:rPr lang="en-US" dirty="0" smtClean="0"/>
              <a:t>– THLIPSEI – affliction due to receiving Christ and going against religious and cultural norms. 1 Thess 1:6;  3:3-4, 7; and 2 Thess 1:4, 6-7; Acts 17:5-9 shows persecution against believers. How did they handle it?</a:t>
            </a:r>
          </a:p>
          <a:p>
            <a:r>
              <a:rPr lang="en-US" dirty="0" smtClean="0">
                <a:solidFill>
                  <a:schemeClr val="accent2">
                    <a:lumMod val="40000"/>
                    <a:lumOff val="60000"/>
                  </a:schemeClr>
                </a:solidFill>
              </a:rPr>
              <a:t>Sixth Characteristic of Positive Volition</a:t>
            </a:r>
          </a:p>
          <a:p>
            <a:pPr>
              <a:buNone/>
            </a:pPr>
            <a:r>
              <a:rPr lang="en-US" dirty="0" smtClean="0">
                <a:solidFill>
                  <a:srgbClr val="FFFF00"/>
                </a:solidFill>
              </a:rPr>
              <a:t>  “with much joy of the Holy Spirit” </a:t>
            </a:r>
            <a:r>
              <a:rPr lang="en-US" dirty="0" smtClean="0"/>
              <a:t>– CHARAS PNEUMATOS HAGIOU – inner joy that Spirit produces in believers when suffering for their faith. Loss of details of life and imprisonment did not remove their joy.</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52400" y="228600"/>
            <a:ext cx="8991600" cy="6629400"/>
          </a:xfrm>
        </p:spPr>
        <p:txBody>
          <a:bodyPr/>
          <a:lstStyle/>
          <a:p>
            <a:pPr>
              <a:lnSpc>
                <a:spcPct val="90000"/>
              </a:lnSpc>
            </a:pPr>
            <a:r>
              <a:rPr lang="en-US"/>
              <a:t>Government: capital of province of Macedonia in 148 BC, status of free city in 42 BC, and elected its own govt officials. Politarch- six of them ruled the city.</a:t>
            </a:r>
          </a:p>
          <a:p>
            <a:pPr>
              <a:lnSpc>
                <a:spcPct val="90000"/>
              </a:lnSpc>
            </a:pPr>
            <a:r>
              <a:rPr lang="en-US"/>
              <a:t>Commerce: sea port town, prosperous, goats hair tents made here.</a:t>
            </a:r>
          </a:p>
          <a:p>
            <a:pPr>
              <a:lnSpc>
                <a:spcPct val="90000"/>
              </a:lnSpc>
            </a:pPr>
            <a:r>
              <a:rPr lang="en-US"/>
              <a:t>Religions: idolatry was common among Greeks, Mt. Olympus stood as symbol of their gods. Greeks believed Zeus would father all the gods on Mt. Olympus for council meetings.</a:t>
            </a:r>
          </a:p>
          <a:p>
            <a:pPr>
              <a:lnSpc>
                <a:spcPct val="90000"/>
              </a:lnSpc>
              <a:buFont typeface="Wingdings" pitchFamily="2" charset="2"/>
              <a:buNone/>
            </a:pPr>
            <a:r>
              <a:rPr lang="en-US"/>
              <a:t>   Jews had a large influence. Paul preached gospel in their synagogue. Acts 17:1-4</a:t>
            </a:r>
          </a:p>
          <a:p>
            <a:pPr>
              <a:lnSpc>
                <a:spcPct val="90000"/>
              </a:lnSpc>
              <a:buFont typeface="Wingdings" pitchFamily="2" charset="2"/>
              <a:buNone/>
            </a:pPr>
            <a:r>
              <a:rPr lang="en-US"/>
              <a:t>   Romans had strong nationalistic devotion to Caesar. Acts 17:7</a:t>
            </a: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dirty="0" smtClean="0"/>
              <a:t>Power of Christianity overcame the Greek and Jewish persecution of believers. </a:t>
            </a:r>
          </a:p>
          <a:p>
            <a:r>
              <a:rPr lang="en-US" dirty="0" smtClean="0"/>
              <a:t>Christians in Philippi, Athens, Corinth, and Berea looked toward Thessalonica to see how to handle suffering and still have joy.</a:t>
            </a:r>
          </a:p>
          <a:p>
            <a:r>
              <a:rPr lang="en-US" dirty="0" smtClean="0"/>
              <a:t>Thess believers stopped worshipping in Greek temples, rejected Zeus, refused to worship Caesar, rejected the corrupt Jewish faith at that time.</a:t>
            </a:r>
          </a:p>
          <a:p>
            <a:r>
              <a:rPr lang="en-US" dirty="0" smtClean="0"/>
              <a:t>They met in homes for Bible study and fellowship ( Acts 17:1-4, 10).</a:t>
            </a:r>
          </a:p>
          <a:p>
            <a:endParaRPr lang="en-US" dirty="0"/>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dirty="0" smtClean="0">
                <a:solidFill>
                  <a:schemeClr val="accent2">
                    <a:lumMod val="40000"/>
                    <a:lumOff val="60000"/>
                  </a:schemeClr>
                </a:solidFill>
              </a:rPr>
              <a:t>Seventh Characteristic of Positive Volition</a:t>
            </a:r>
          </a:p>
          <a:p>
            <a:pPr>
              <a:buNone/>
            </a:pPr>
            <a:r>
              <a:rPr lang="en-US" dirty="0" smtClean="0"/>
              <a:t>   </a:t>
            </a:r>
            <a:r>
              <a:rPr lang="en-US" dirty="0" smtClean="0">
                <a:solidFill>
                  <a:srgbClr val="FFFF00"/>
                </a:solidFill>
              </a:rPr>
              <a:t>1:7 ”</a:t>
            </a:r>
            <a:r>
              <a:rPr lang="en-US" dirty="0" smtClean="0">
                <a:solidFill>
                  <a:srgbClr val="FFFF00"/>
                </a:solidFill>
              </a:rPr>
              <a:t>so that you became an example to all the believers in Macedonia and in </a:t>
            </a:r>
            <a:r>
              <a:rPr lang="en-US" dirty="0" smtClean="0">
                <a:solidFill>
                  <a:srgbClr val="FFFF00"/>
                </a:solidFill>
              </a:rPr>
              <a:t>Achaia”. </a:t>
            </a:r>
            <a:endParaRPr lang="en-US" dirty="0" smtClean="0">
              <a:solidFill>
                <a:srgbClr val="FFFF00"/>
              </a:solidFill>
            </a:endParaRPr>
          </a:p>
          <a:p>
            <a:pPr>
              <a:buNone/>
            </a:pPr>
            <a:endParaRPr lang="en-US" dirty="0" smtClean="0">
              <a:solidFill>
                <a:srgbClr val="FFFF00"/>
              </a:solidFill>
            </a:endParaRPr>
          </a:p>
          <a:p>
            <a:r>
              <a:rPr lang="en-US" dirty="0" smtClean="0">
                <a:solidFill>
                  <a:srgbClr val="FFFF00"/>
                </a:solidFill>
              </a:rPr>
              <a:t>“became an example to all” </a:t>
            </a:r>
            <a:r>
              <a:rPr lang="en-US" dirty="0" smtClean="0"/>
              <a:t>– GINOMAI APInfin – to become an example as result of their faithfulness,  TUPON example, pattern, model, exact representation of what Christ would expect from all of us.</a:t>
            </a:r>
          </a:p>
          <a:p>
            <a:r>
              <a:rPr lang="en-US" dirty="0" smtClean="0"/>
              <a:t>PISTEUO PAPtc – the ones believing.</a:t>
            </a:r>
            <a:endParaRPr lang="en-US" dirty="0">
              <a:solidFill>
                <a:srgbClr val="FFFF00"/>
              </a:solidFill>
            </a:endParaRP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endParaRPr lang="en-US" dirty="0" smtClean="0"/>
          </a:p>
          <a:p>
            <a:r>
              <a:rPr lang="en-US" dirty="0" smtClean="0">
                <a:solidFill>
                  <a:schemeClr val="accent2">
                    <a:lumMod val="40000"/>
                    <a:lumOff val="60000"/>
                  </a:schemeClr>
                </a:solidFill>
              </a:rPr>
              <a:t>Eighth Characteristic of Positive Volition</a:t>
            </a:r>
          </a:p>
          <a:p>
            <a:pPr>
              <a:buNone/>
            </a:pPr>
            <a:r>
              <a:rPr lang="en-US" dirty="0" smtClean="0"/>
              <a:t>  </a:t>
            </a:r>
            <a:r>
              <a:rPr lang="en-US" dirty="0" smtClean="0">
                <a:solidFill>
                  <a:srgbClr val="FFFF00"/>
                </a:solidFill>
              </a:rPr>
              <a:t>1:8 “For the word of the Lord has sounded forth from you, not only in Macedonia and Achaia, but also in every place your faith toward God has gone forth, so that we have no need to say anything</a:t>
            </a:r>
            <a:r>
              <a:rPr lang="en-US" dirty="0" smtClean="0">
                <a:solidFill>
                  <a:srgbClr val="FFFF00"/>
                </a:solidFill>
              </a:rPr>
              <a:t>.”</a:t>
            </a:r>
          </a:p>
          <a:p>
            <a:pPr>
              <a:buNone/>
            </a:pPr>
            <a:r>
              <a:rPr lang="en-US" dirty="0" smtClean="0">
                <a:solidFill>
                  <a:srgbClr val="FFFF00"/>
                </a:solidFill>
              </a:rPr>
              <a:t> </a:t>
            </a:r>
            <a:endParaRPr lang="en-US" dirty="0" smtClean="0">
              <a:solidFill>
                <a:srgbClr val="FFFF00"/>
              </a:solidFill>
            </a:endParaRPr>
          </a:p>
          <a:p>
            <a:pPr>
              <a:buNone/>
            </a:pPr>
            <a:r>
              <a:rPr lang="en-US" dirty="0" smtClean="0">
                <a:solidFill>
                  <a:srgbClr val="FFFF00"/>
                </a:solidFill>
              </a:rPr>
              <a:t>  “has sounded forth” </a:t>
            </a:r>
            <a:r>
              <a:rPr lang="en-US" dirty="0" smtClean="0"/>
              <a:t>EXECHEO PPIndic – has sounded forth, rang out as brass instrument that continues indefinitely. Thess bels evangelized their neighborhoods.</a:t>
            </a:r>
          </a:p>
          <a:p>
            <a:pPr>
              <a:buNone/>
            </a:pPr>
            <a:endParaRPr lang="en-US" dirty="0">
              <a:solidFill>
                <a:srgbClr val="FFFF00"/>
              </a:solidFill>
            </a:endParaRPr>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Roman </a:t>
            </a:r>
            <a:r>
              <a:rPr lang="en-US" dirty="0" err="1" smtClean="0"/>
              <a:t>Egnatian</a:t>
            </a:r>
            <a:r>
              <a:rPr lang="en-US" dirty="0" smtClean="0"/>
              <a:t> highway passed through Thessalonica so it was a perfect location to spread the gospel over the ancient world.</a:t>
            </a:r>
          </a:p>
          <a:p>
            <a:r>
              <a:rPr lang="en-US" dirty="0" smtClean="0"/>
              <a:t>HO LOGOS TOU KURIOU – word of the Lord is the gospel ( Acts 8:25; 13:44, 48-49; 15:35; 16:32; 19:10, 20 ). </a:t>
            </a:r>
          </a:p>
          <a:p>
            <a:r>
              <a:rPr lang="en-US" dirty="0" smtClean="0">
                <a:solidFill>
                  <a:srgbClr val="FFFF00"/>
                </a:solidFill>
              </a:rPr>
              <a:t>“your faith towards God has gone out” </a:t>
            </a:r>
            <a:r>
              <a:rPr lang="en-US" dirty="0" smtClean="0"/>
              <a:t>– PROS TON THEOS – their outreach with the gospel of the one true God.</a:t>
            </a:r>
          </a:p>
          <a:p>
            <a:r>
              <a:rPr lang="en-US" dirty="0" smtClean="0"/>
              <a:t>EXERCHOMAI Pf Act Indic – had gone out on the Via </a:t>
            </a:r>
            <a:r>
              <a:rPr lang="en-US" dirty="0" err="1" smtClean="0"/>
              <a:t>Egnatian</a:t>
            </a:r>
            <a:r>
              <a:rPr lang="en-US" dirty="0" smtClean="0"/>
              <a:t> Highway to other regions. </a:t>
            </a:r>
          </a:p>
          <a:p>
            <a:endParaRPr lang="en-US" dirty="0"/>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LALEO to say anything. Thess bels were doing a great job evangelizing so Paul did not have to pump them up. They had amazing zeal for the Word of God! </a:t>
            </a:r>
          </a:p>
          <a:p>
            <a:r>
              <a:rPr lang="en-US" dirty="0" smtClean="0">
                <a:solidFill>
                  <a:srgbClr val="FFFF00"/>
                </a:solidFill>
              </a:rPr>
              <a:t>1:9 -”for they themselves report about us what kind of a reception we had with you, and how you turned to God from idols to serve a living and true God.”</a:t>
            </a:r>
          </a:p>
          <a:p>
            <a:r>
              <a:rPr lang="en-US" dirty="0" smtClean="0">
                <a:solidFill>
                  <a:srgbClr val="92D050"/>
                </a:solidFill>
              </a:rPr>
              <a:t>Tenth Characteristic of Positive Volition</a:t>
            </a:r>
          </a:p>
          <a:p>
            <a:r>
              <a:rPr lang="en-US" dirty="0" smtClean="0">
                <a:solidFill>
                  <a:srgbClr val="FFFF00"/>
                </a:solidFill>
              </a:rPr>
              <a:t>“turned from idols to God” - </a:t>
            </a:r>
            <a:r>
              <a:rPr lang="en-US" dirty="0" smtClean="0"/>
              <a:t>APAGGELLO – PAIndic – report, relate. This report </a:t>
            </a:r>
            <a:r>
              <a:rPr lang="en-US" dirty="0" smtClean="0"/>
              <a:t>contained </a:t>
            </a:r>
            <a:r>
              <a:rPr lang="en-US" dirty="0" smtClean="0"/>
              <a:t>several things about the ministry of the Macedonians.</a:t>
            </a:r>
            <a:endParaRPr lang="en-US" dirty="0">
              <a:solidFill>
                <a:srgbClr val="FFFF00"/>
              </a:solidFill>
            </a:endParaRP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lstStyle/>
          <a:p>
            <a:r>
              <a:rPr lang="en-US" dirty="0" smtClean="0"/>
              <a:t>The gentile Macedonians turned from idols to Christ.  Jews did not worship idols since the Babylonian captivity. They had learned their lesson.</a:t>
            </a:r>
          </a:p>
          <a:p>
            <a:r>
              <a:rPr lang="en-US" dirty="0" smtClean="0"/>
              <a:t>HOPOIAN EISODON </a:t>
            </a:r>
            <a:r>
              <a:rPr lang="en-US" dirty="0" smtClean="0">
                <a:solidFill>
                  <a:srgbClr val="FFFF00"/>
                </a:solidFill>
              </a:rPr>
              <a:t>“kind of reception” – </a:t>
            </a:r>
            <a:r>
              <a:rPr lang="en-US" dirty="0" smtClean="0"/>
              <a:t>Paul was received by the Macedonians so he taught them the gospel. </a:t>
            </a:r>
          </a:p>
          <a:p>
            <a:r>
              <a:rPr lang="en-US" dirty="0" smtClean="0"/>
              <a:t>EPISTREPHO – AAIndic – </a:t>
            </a:r>
            <a:r>
              <a:rPr lang="en-US" dirty="0" smtClean="0">
                <a:solidFill>
                  <a:srgbClr val="FFFF00"/>
                </a:solidFill>
              </a:rPr>
              <a:t>“turning away” - </a:t>
            </a:r>
            <a:r>
              <a:rPr lang="en-US" dirty="0" smtClean="0"/>
              <a:t>by accepting Christ they turned away from idols and the false religion.</a:t>
            </a:r>
          </a:p>
          <a:p>
            <a:r>
              <a:rPr lang="en-US" dirty="0" smtClean="0"/>
              <a:t>PROS TON THEON – </a:t>
            </a:r>
            <a:r>
              <a:rPr lang="en-US" dirty="0" smtClean="0">
                <a:solidFill>
                  <a:srgbClr val="FFFF00"/>
                </a:solidFill>
              </a:rPr>
              <a:t>“towards God” – </a:t>
            </a:r>
            <a:r>
              <a:rPr lang="en-US" dirty="0" smtClean="0"/>
              <a:t>Once they heard about Christ they made an immediate decision to believe in Him.</a:t>
            </a:r>
            <a:endParaRPr lang="en-US" dirty="0">
              <a:solidFill>
                <a:srgbClr val="FFFF00"/>
              </a:solidFill>
            </a:endParaRPr>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They made a decision at one point in time. It was not progressive faith but faith at one point in time. </a:t>
            </a:r>
          </a:p>
          <a:p>
            <a:r>
              <a:rPr lang="en-US" dirty="0" smtClean="0">
                <a:solidFill>
                  <a:srgbClr val="FFFF00"/>
                </a:solidFill>
              </a:rPr>
              <a:t>“to continually serve” </a:t>
            </a:r>
            <a:r>
              <a:rPr lang="en-US" dirty="0" smtClean="0"/>
              <a:t>– DOULEUO – PAInfin- to serve the living and only true God as contrasted to the dead counterfeit idols.</a:t>
            </a:r>
          </a:p>
          <a:p>
            <a:r>
              <a:rPr lang="en-US" dirty="0" smtClean="0"/>
              <a:t>Idols in Ancient Greece</a:t>
            </a:r>
          </a:p>
          <a:p>
            <a:pPr>
              <a:buNone/>
            </a:pPr>
            <a:r>
              <a:rPr lang="en-US" dirty="0" smtClean="0"/>
              <a:t>   1. People of Crete were brutal but religious who worshipped mountains, caves, stones, the number 3, trees, sun and moon, goats and snakes, doves, and bulls.</a:t>
            </a:r>
          </a:p>
          <a:p>
            <a:pPr>
              <a:buNone/>
            </a:pPr>
            <a:r>
              <a:rPr lang="en-US" dirty="0" smtClean="0"/>
              <a:t>    - They believed the air was filled with spirits.</a:t>
            </a:r>
          </a:p>
        </p:txBody>
      </p:sp>
    </p:spTree>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a:buNone/>
            </a:pPr>
            <a:r>
              <a:rPr lang="en-US" dirty="0" smtClean="0"/>
              <a:t>    - The </a:t>
            </a:r>
            <a:r>
              <a:rPr lang="en-US" dirty="0" err="1" smtClean="0"/>
              <a:t>Cretes</a:t>
            </a:r>
            <a:r>
              <a:rPr lang="en-US" dirty="0" smtClean="0"/>
              <a:t> worshipped the sexual strength of the bull and snake.</a:t>
            </a:r>
          </a:p>
          <a:p>
            <a:pPr>
              <a:buNone/>
            </a:pPr>
            <a:r>
              <a:rPr lang="en-US" dirty="0" smtClean="0"/>
              <a:t>    - They worshipped the many breasted woman with snakes in her hair. She represented reproduction and overcoming death.</a:t>
            </a:r>
          </a:p>
          <a:p>
            <a:pPr>
              <a:buNone/>
            </a:pPr>
            <a:r>
              <a:rPr lang="en-US" dirty="0" smtClean="0"/>
              <a:t>    - She held a divine child in her arms named </a:t>
            </a:r>
            <a:r>
              <a:rPr lang="en-US" dirty="0" err="1" smtClean="0"/>
              <a:t>Velchanos</a:t>
            </a:r>
            <a:r>
              <a:rPr lang="en-US" dirty="0" smtClean="0"/>
              <a:t> ( other names are Isis, Horus, Ishtar, Tammuz, Cybele, </a:t>
            </a:r>
            <a:r>
              <a:rPr lang="en-US" dirty="0" err="1" smtClean="0"/>
              <a:t>Attis</a:t>
            </a:r>
            <a:r>
              <a:rPr lang="en-US" dirty="0" smtClean="0"/>
              <a:t>, Aphrodite, and Adonis).</a:t>
            </a:r>
          </a:p>
          <a:p>
            <a:pPr>
              <a:buNone/>
            </a:pPr>
            <a:r>
              <a:rPr lang="en-US" dirty="0" smtClean="0"/>
              <a:t>     - Zeus was called </a:t>
            </a:r>
            <a:r>
              <a:rPr lang="en-US" dirty="0" err="1" smtClean="0"/>
              <a:t>Velchanos</a:t>
            </a:r>
            <a:r>
              <a:rPr lang="en-US" dirty="0" smtClean="0"/>
              <a:t> ( god of rain, religion, dies and resurrects, god of fertility)</a:t>
            </a:r>
            <a:endParaRPr lang="en-US" dirty="0"/>
          </a:p>
        </p:txBody>
      </p:sp>
    </p:spTree>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lstStyle/>
          <a:p>
            <a:pPr>
              <a:buNone/>
            </a:pPr>
            <a:r>
              <a:rPr lang="en-US" dirty="0" smtClean="0"/>
              <a:t>    - Zeus was represented by the bull.</a:t>
            </a:r>
          </a:p>
          <a:p>
            <a:pPr>
              <a:buNone/>
            </a:pPr>
            <a:r>
              <a:rPr lang="en-US" dirty="0" smtClean="0"/>
              <a:t>    - Zeus mated with Pasiphae and created the monster Minotaur.</a:t>
            </a:r>
          </a:p>
          <a:p>
            <a:pPr>
              <a:buNone/>
            </a:pPr>
            <a:r>
              <a:rPr lang="en-US" dirty="0" smtClean="0"/>
              <a:t>    - Priestesses of Zeus were officials of the state and worshipped in orchards, grottos, or mountain tops.</a:t>
            </a:r>
          </a:p>
          <a:p>
            <a:pPr>
              <a:buNone/>
            </a:pPr>
            <a:r>
              <a:rPr lang="en-US" dirty="0" smtClean="0"/>
              <a:t>    - Sacred symbols were the shield, Greek or Roman cross, and Swastika cut into the forehead of the bull, double axe which was the weapon of Zeus. </a:t>
            </a:r>
            <a:endParaRPr lang="en-US" dirty="0"/>
          </a:p>
        </p:txBody>
      </p:sp>
    </p:spTree>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lstStyle/>
          <a:p>
            <a:r>
              <a:rPr lang="en-US" dirty="0" smtClean="0"/>
              <a:t>Mycenaean civilization had same gods as </a:t>
            </a:r>
            <a:r>
              <a:rPr lang="en-US" dirty="0" err="1" smtClean="0"/>
              <a:t>Cretes</a:t>
            </a:r>
            <a:r>
              <a:rPr lang="en-US" dirty="0" smtClean="0"/>
              <a:t> and they worshipped snakes. Their virgin mother was Demeter or Rhea.</a:t>
            </a:r>
          </a:p>
          <a:p>
            <a:r>
              <a:rPr lang="en-US" dirty="0" smtClean="0"/>
              <a:t>Troy was built by the ancient Greeks ( 3000 BC).  There were nine </a:t>
            </a:r>
            <a:r>
              <a:rPr lang="en-US" dirty="0" err="1" smtClean="0"/>
              <a:t>Troys</a:t>
            </a:r>
            <a:r>
              <a:rPr lang="en-US" dirty="0" smtClean="0"/>
              <a:t> built on top of the same site. </a:t>
            </a:r>
          </a:p>
          <a:p>
            <a:r>
              <a:rPr lang="en-US" dirty="0" smtClean="0"/>
              <a:t>Homer’s Troy existed 1400-1200 BC from which his writings were penned. </a:t>
            </a:r>
          </a:p>
          <a:p>
            <a:r>
              <a:rPr lang="en-US" dirty="0" smtClean="0"/>
              <a:t>Greeks had hundreds of gods and adopted others from Egypt and Asia.</a:t>
            </a:r>
          </a:p>
          <a:p>
            <a:r>
              <a:rPr lang="en-US" dirty="0" smtClean="0"/>
              <a:t>Greeks adopted “enlightened humanitarianism” and spent more time with prostitutes and pleasure.</a:t>
            </a:r>
            <a:endParaRPr 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152400" y="228600"/>
            <a:ext cx="8991600" cy="6629400"/>
          </a:xfrm>
        </p:spPr>
        <p:txBody>
          <a:bodyPr/>
          <a:lstStyle/>
          <a:p>
            <a:pPr>
              <a:buFont typeface="Wingdings" pitchFamily="2" charset="2"/>
              <a:buNone/>
            </a:pPr>
            <a:r>
              <a:rPr lang="en-US"/>
              <a:t>FIRST LOCAL CHURCH IN THESSALONICA</a:t>
            </a:r>
          </a:p>
          <a:p>
            <a:r>
              <a:rPr lang="en-US"/>
              <a:t>Founded by Paul on 2</a:t>
            </a:r>
            <a:r>
              <a:rPr lang="en-US" baseline="30000"/>
              <a:t>nd</a:t>
            </a:r>
            <a:r>
              <a:rPr lang="en-US"/>
              <a:t> miss. Journey in Acts 17:1-10. Many Jews saved, many women saved, and many Gentiles saved. </a:t>
            </a:r>
          </a:p>
          <a:p>
            <a:r>
              <a:rPr lang="en-US"/>
              <a:t>Antagonistic Jews stirred up a riot and Paul fled the city.</a:t>
            </a:r>
          </a:p>
          <a:p>
            <a:r>
              <a:rPr lang="en-US"/>
              <a:t>Paul sent Timothy to pastor the church            (1 Thess 3:1-2) for Paul was hindered from returning there ( 2 Thess 2:17-18).</a:t>
            </a:r>
          </a:p>
          <a:p>
            <a:r>
              <a:rPr lang="en-US"/>
              <a:t>Paul did visit them on 3</a:t>
            </a:r>
            <a:r>
              <a:rPr lang="en-US" baseline="30000"/>
              <a:t>rd</a:t>
            </a:r>
            <a:r>
              <a:rPr lang="en-US"/>
              <a:t> miss journey (twice) Acts 20:1-4, 2 Cor 2:12-13. </a:t>
            </a:r>
          </a:p>
        </p:txBody>
      </p:sp>
    </p:spTree>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lstStyle/>
          <a:p>
            <a:r>
              <a:rPr lang="en-US" dirty="0" smtClean="0"/>
              <a:t>Greeks spent little time preparing for war, had enforced contraception, practiced abortions, killed deformed or unwanted children at birth.</a:t>
            </a:r>
          </a:p>
          <a:p>
            <a:r>
              <a:rPr lang="en-US" dirty="0" smtClean="0"/>
              <a:t>As a result the citizen class declined by 50% from 431-400 BC ( 31 years). </a:t>
            </a:r>
          </a:p>
          <a:p>
            <a:r>
              <a:rPr lang="en-US" dirty="0" smtClean="0"/>
              <a:t>Military declined so the Greeks became mercenaries and lost the desire to fight for their homeland. </a:t>
            </a:r>
          </a:p>
          <a:p>
            <a:r>
              <a:rPr lang="en-US" dirty="0" smtClean="0"/>
              <a:t>Greeks were into demonism due to worship of idols. They consulted oracles and mediums (clairvoyants) for decisions. </a:t>
            </a:r>
            <a:endParaRPr lang="en-US" dirty="0"/>
          </a:p>
        </p:txBody>
      </p:sp>
    </p:spTree>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When consulted the priestess would go into a trance, sit in a chair over a pit in the temple floor, a fog would come up from the pit, she would chew narcotic laurel leaves, to into delirium convulsions, then utter incoherent words.  </a:t>
            </a:r>
          </a:p>
          <a:p>
            <a:r>
              <a:rPr lang="en-US" dirty="0" smtClean="0"/>
              <a:t>She would only utter things that agreed with the thinking of that day (like the tongues movement today) but also contradictory things to cover all the tracks.</a:t>
            </a:r>
          </a:p>
          <a:p>
            <a:r>
              <a:rPr lang="en-US" dirty="0" smtClean="0"/>
              <a:t>This is what the Macedonians turned away from when they chose Christ.</a:t>
            </a:r>
            <a:endParaRPr lang="en-US" dirty="0"/>
          </a:p>
        </p:txBody>
      </p:sp>
    </p:spTree>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lstStyle/>
          <a:p>
            <a:pPr>
              <a:buNone/>
            </a:pPr>
            <a:r>
              <a:rPr lang="en-US" dirty="0" smtClean="0">
                <a:solidFill>
                  <a:srgbClr val="FFFF00"/>
                </a:solidFill>
              </a:rPr>
              <a:t>1:10 “and to wait for His Son from heaven, whom He raised from the dead, that in Jesus, who delivers us from the wrath to come.”</a:t>
            </a:r>
          </a:p>
          <a:p>
            <a:r>
              <a:rPr lang="en-US" dirty="0" smtClean="0"/>
              <a:t>ANAMENO – PAInfin- to abide again, wait for the imminent Rapture of Christ. Waiting involves faith-rest of believers as they face daily testings.</a:t>
            </a:r>
          </a:p>
          <a:p>
            <a:r>
              <a:rPr lang="en-US" dirty="0" smtClean="0"/>
              <a:t>Rapture was expected to occur at any moment  by the believers. 1 Thess 2:19, 3:13, 4:15, 5:2, 5:23, 2 Thess 2:1, 8,  Acts 17:7.</a:t>
            </a:r>
          </a:p>
          <a:p>
            <a:r>
              <a:rPr lang="en-US" dirty="0" smtClean="0"/>
              <a:t>EGEIRO – AAIndic- resurrection of Christ</a:t>
            </a:r>
          </a:p>
          <a:p>
            <a:pPr>
              <a:buNone/>
            </a:pPr>
            <a:endParaRPr lang="en-US" dirty="0"/>
          </a:p>
        </p:txBody>
      </p:sp>
    </p:spTree>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477000"/>
          </a:xfrm>
        </p:spPr>
        <p:txBody>
          <a:bodyPr/>
          <a:lstStyle/>
          <a:p>
            <a:r>
              <a:rPr lang="en-US" dirty="0" smtClean="0"/>
              <a:t>They believed that the Rapture could occur at any moment. There is no prophecy that must be fulfilled before the Rapture occurs.</a:t>
            </a:r>
          </a:p>
          <a:p>
            <a:r>
              <a:rPr lang="en-US" dirty="0" smtClean="0"/>
              <a:t>Rapture teaching is to encourage believers – John 14:1-3, Acts 1:11, 1 Thess 4:13-18,      2 Peter 3:8-9.</a:t>
            </a:r>
          </a:p>
          <a:p>
            <a:r>
              <a:rPr lang="en-US" dirty="0" smtClean="0"/>
              <a:t>Rapture challenges believers to live for Christ each moment. 1 Thess 5:5-9</a:t>
            </a:r>
            <a:r>
              <a:rPr lang="en-US" dirty="0" smtClean="0"/>
              <a:t>. We are not to hope for the Rapture to escape presents tests.</a:t>
            </a:r>
            <a:endParaRPr lang="en-US" dirty="0" smtClean="0"/>
          </a:p>
        </p:txBody>
      </p:sp>
    </p:spTree>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839200" cy="6248400"/>
          </a:xfrm>
        </p:spPr>
        <p:txBody>
          <a:bodyPr/>
          <a:lstStyle/>
          <a:p>
            <a:r>
              <a:rPr lang="en-US" dirty="0" smtClean="0"/>
              <a:t>Rapture warns those living in sin and reversionism that Christ will come like a thief in the night (unexpectedly). 1 Thess5:2-3,    2 Peter 3:3-7</a:t>
            </a:r>
          </a:p>
          <a:p>
            <a:r>
              <a:rPr lang="en-US" dirty="0" smtClean="0">
                <a:solidFill>
                  <a:srgbClr val="FFFF00"/>
                </a:solidFill>
              </a:rPr>
              <a:t>“Jesus the one delivering us from the coming wrath.”</a:t>
            </a:r>
          </a:p>
          <a:p>
            <a:r>
              <a:rPr lang="en-US" dirty="0" smtClean="0"/>
              <a:t>RUOMAI – PMPtc – to deliver, rescue. The resurrected Christ returns to earth to rescue Church Age believers BEFORE THE SEVEN YEAR TRIBULATION BEGINS ON EARTH.</a:t>
            </a:r>
          </a:p>
          <a:p>
            <a:endParaRPr lang="en-US" dirty="0"/>
          </a:p>
        </p:txBody>
      </p:sp>
    </p:spTree>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lstStyle/>
          <a:p>
            <a:r>
              <a:rPr lang="en-US" dirty="0" smtClean="0"/>
              <a:t>Tribulation </a:t>
            </a:r>
            <a:r>
              <a:rPr lang="en-US" dirty="0" smtClean="0"/>
              <a:t>is judgment upon Israel and gentiles for rejecting Christ and to give them one final opportunity to believe in Christ.</a:t>
            </a:r>
          </a:p>
          <a:p>
            <a:r>
              <a:rPr lang="en-US" dirty="0" smtClean="0"/>
              <a:t>ORGES – wrath of God for Tribulation, Rev. 6:16-17 for –</a:t>
            </a:r>
            <a:r>
              <a:rPr lang="en-US" dirty="0" smtClean="0"/>
              <a:t>volition </a:t>
            </a:r>
            <a:r>
              <a:rPr lang="en-US" dirty="0" smtClean="0"/>
              <a:t>and arrogance</a:t>
            </a:r>
            <a:r>
              <a:rPr lang="en-US" dirty="0" smtClean="0"/>
              <a:t>.</a:t>
            </a:r>
          </a:p>
          <a:p>
            <a:pPr>
              <a:buNone/>
            </a:pPr>
            <a:r>
              <a:rPr lang="en-US" dirty="0" smtClean="0"/>
              <a:t> </a:t>
            </a:r>
          </a:p>
          <a:p>
            <a:r>
              <a:rPr lang="en-US" dirty="0" smtClean="0"/>
              <a:t>1</a:t>
            </a:r>
            <a:r>
              <a:rPr lang="en-US" dirty="0" smtClean="0"/>
              <a:t>. The </a:t>
            </a:r>
            <a:r>
              <a:rPr lang="en-US" dirty="0" err="1" smtClean="0"/>
              <a:t>PreTrib</a:t>
            </a:r>
            <a:r>
              <a:rPr lang="en-US" dirty="0" smtClean="0"/>
              <a:t> view of the Rapture means that the church age is completely different from the OT and Jewish age</a:t>
            </a:r>
            <a:r>
              <a:rPr lang="en-US" dirty="0" smtClean="0"/>
              <a:t>. (priesthood, FHS, Indw HS, Indw Christ, no prophecy, etc.)</a:t>
            </a:r>
            <a:endParaRPr lang="en-US" dirty="0" smtClean="0"/>
          </a:p>
          <a:p>
            <a:endParaRPr lang="en-US" dirty="0" smtClean="0"/>
          </a:p>
          <a:p>
            <a:endParaRPr lang="en-US" dirty="0"/>
          </a:p>
        </p:txBody>
      </p:sp>
    </p:spTree>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6248400"/>
          </a:xfrm>
        </p:spPr>
        <p:txBody>
          <a:bodyPr/>
          <a:lstStyle/>
          <a:p>
            <a:r>
              <a:rPr lang="en-US" dirty="0" smtClean="0"/>
              <a:t>2</a:t>
            </a:r>
            <a:r>
              <a:rPr lang="en-US" dirty="0" smtClean="0"/>
              <a:t>. The Church age interrupted the age of Israel, but Israel will </a:t>
            </a:r>
            <a:r>
              <a:rPr lang="en-US" dirty="0" smtClean="0"/>
              <a:t>return after Rapture and then rule in Millennium ( Rom 10).</a:t>
            </a:r>
            <a:endParaRPr lang="en-US" dirty="0" smtClean="0"/>
          </a:p>
          <a:p>
            <a:endParaRPr lang="en-US" dirty="0" smtClean="0"/>
          </a:p>
          <a:p>
            <a:r>
              <a:rPr lang="en-US" dirty="0" smtClean="0"/>
              <a:t>3</a:t>
            </a:r>
            <a:r>
              <a:rPr lang="en-US" dirty="0" smtClean="0"/>
              <a:t>. This verse shows the church being taken before the Trib and the release of God’s wrath upon the earth.</a:t>
            </a:r>
          </a:p>
          <a:p>
            <a:r>
              <a:rPr lang="en-US" dirty="0" smtClean="0"/>
              <a:t>4. This is called the “Imminency of the Rapture” which means it could occur at any moment.  </a:t>
            </a:r>
            <a:endParaRPr lang="en-US" dirty="0"/>
          </a:p>
        </p:txBody>
      </p:sp>
    </p:spTree>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lstStyle/>
          <a:p>
            <a:r>
              <a:rPr lang="en-US" dirty="0" smtClean="0"/>
              <a:t>5. The Rapture could occur at any moment but it does not have to occur right now. This is called “Impending”. </a:t>
            </a:r>
          </a:p>
          <a:p>
            <a:r>
              <a:rPr lang="en-US" dirty="0" smtClean="0"/>
              <a:t>The Rapture is both imminent and impending but does not have to immediately occur.</a:t>
            </a:r>
          </a:p>
          <a:p>
            <a:endParaRPr lang="en-US" dirty="0" smtClean="0"/>
          </a:p>
          <a:p>
            <a:r>
              <a:rPr lang="en-US" dirty="0" smtClean="0"/>
              <a:t>ERCHOMAI – PMPtc to come, coming wrath of God which is the Trib.</a:t>
            </a:r>
          </a:p>
          <a:p>
            <a:r>
              <a:rPr lang="en-US" dirty="0" smtClean="0"/>
              <a:t>See</a:t>
            </a:r>
            <a:r>
              <a:rPr lang="en-US" dirty="0" smtClean="0"/>
              <a:t>: Doctrine of Rapture</a:t>
            </a:r>
          </a:p>
          <a:p>
            <a:pPr>
              <a:buNone/>
            </a:pPr>
            <a:endParaRPr lang="en-US" dirty="0" smtClean="0"/>
          </a:p>
          <a:p>
            <a:pPr>
              <a:buNone/>
            </a:pPr>
            <a:endParaRPr lang="en-US" dirty="0"/>
          </a:p>
        </p:txBody>
      </p:sp>
    </p:spTree>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lstStyle/>
          <a:p>
            <a:r>
              <a:rPr lang="en-US" sz="2400" b="1" dirty="0" smtClean="0"/>
              <a:t>DOCTRINE OF THE RAPTURE</a:t>
            </a:r>
            <a:br>
              <a:rPr lang="en-US" sz="2400" b="1" dirty="0" smtClean="0"/>
            </a:br>
            <a:r>
              <a:rPr lang="en-US" sz="2400" dirty="0" smtClean="0"/>
              <a:t/>
            </a:r>
            <a:br>
              <a:rPr lang="en-US" sz="2400" dirty="0" smtClean="0"/>
            </a:br>
            <a:r>
              <a:rPr lang="en-US" sz="2400" dirty="0" smtClean="0"/>
              <a:t>1.  “Rapture" is used here in a technical theological sense for the resurrection of the royal family of God.</a:t>
            </a:r>
            <a:br>
              <a:rPr lang="en-US" sz="2400" dirty="0" smtClean="0"/>
            </a:br>
            <a:endParaRPr lang="en-US" sz="2400" dirty="0" smtClean="0"/>
          </a:p>
          <a:p>
            <a:r>
              <a:rPr lang="en-US" sz="2400" dirty="0" smtClean="0"/>
              <a:t>2. Since the Church or royal family of God is the first spiritual</a:t>
            </a:r>
          </a:p>
          <a:p>
            <a:r>
              <a:rPr lang="en-US" sz="2400" dirty="0" smtClean="0"/>
              <a:t>building to be completed, it resurrected after our Lord.  It is the second phase of the first resurrection following the resurrection of Christ.</a:t>
            </a:r>
            <a:br>
              <a:rPr lang="en-US" sz="2400" dirty="0" smtClean="0"/>
            </a:br>
            <a:endParaRPr lang="en-US" sz="2400" dirty="0" smtClean="0"/>
          </a:p>
          <a:p>
            <a:r>
              <a:rPr lang="en-US" sz="2400" dirty="0" smtClean="0"/>
              <a:t>3.  Christ is resurrected, ascended, and seated at the right hand of the Father as part of the strategic victory of the angelic conflict.</a:t>
            </a:r>
          </a:p>
          <a:p>
            <a:r>
              <a:rPr lang="en-US" sz="2400" dirty="0" smtClean="0"/>
              <a:t>4.  This is known as our Lord's battlefield royalty.  This is His only royalty with no family.  Therefore, the Church Age interrupted the Jewish Age to call out and provide a royal family of God.</a:t>
            </a:r>
            <a:br>
              <a:rPr lang="en-US" sz="2400" dirty="0" smtClean="0"/>
            </a:br>
            <a:endParaRPr lang="en-US" sz="2400" dirty="0" smtClean="0"/>
          </a:p>
          <a:p>
            <a:endParaRPr lang="en-US" dirty="0"/>
          </a:p>
        </p:txBody>
      </p:sp>
    </p:spTree>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a:buNone/>
            </a:pPr>
            <a:r>
              <a:rPr lang="en-US" sz="2400" dirty="0" smtClean="0"/>
              <a:t>5.  Once the royal family of God is completed, the Church is</a:t>
            </a:r>
          </a:p>
          <a:p>
            <a:pPr>
              <a:buNone/>
            </a:pPr>
            <a:r>
              <a:rPr lang="en-US" sz="2400" dirty="0" smtClean="0"/>
              <a:t>        resurrected as the "body of Christ" to become the "bride of </a:t>
            </a:r>
          </a:p>
          <a:p>
            <a:pPr>
              <a:buNone/>
            </a:pPr>
            <a:r>
              <a:rPr lang="en-US" sz="2400" dirty="0" smtClean="0"/>
              <a:t>        Christ.“</a:t>
            </a:r>
          </a:p>
          <a:p>
            <a:pPr>
              <a:buNone/>
            </a:pPr>
            <a:endParaRPr lang="en-US" sz="2400" dirty="0" smtClean="0"/>
          </a:p>
          <a:p>
            <a:pPr marL="457200" indent="-457200">
              <a:buAutoNum type="arabicPeriod" startAt="6"/>
            </a:pPr>
            <a:r>
              <a:rPr lang="en-US" sz="2400" dirty="0" smtClean="0"/>
              <a:t>The Church Age is that period of human history when the royal family of God is being formed on earth, Eph 1:22-23, 2:16, 4:4-5;  Col 1:18, 24, 2:19.</a:t>
            </a:r>
          </a:p>
          <a:p>
            <a:pPr marL="457200" indent="-457200">
              <a:buNone/>
            </a:pPr>
            <a:endParaRPr lang="en-US" sz="2400" dirty="0" smtClean="0"/>
          </a:p>
          <a:p>
            <a:pPr marL="457200" indent="-457200">
              <a:buAutoNum type="arabicPeriod" startAt="7"/>
            </a:pPr>
            <a:r>
              <a:rPr lang="en-US" sz="2400" dirty="0" smtClean="0"/>
              <a:t>When the royal family of God is completed, then the Rapture occurs, 1 Thes 4:16-18; 1 Cor 15:51-58.</a:t>
            </a:r>
          </a:p>
          <a:p>
            <a:pPr marL="457200" indent="-457200">
              <a:buAutoNum type="arabicPeriod" startAt="8"/>
            </a:pPr>
            <a:r>
              <a:rPr lang="en-US" sz="2400" dirty="0" smtClean="0"/>
              <a:t>During the conclusion of the Jewish Age, the bride is prepared in heaven by receiving a resurrection body exactly like that of the Lord.  Then comes the Judgment Seat of Christ when all Church Age believers are evaluated and</a:t>
            </a:r>
          </a:p>
          <a:p>
            <a:pPr>
              <a:buNone/>
            </a:pPr>
            <a:r>
              <a:rPr lang="en-US" sz="2400" dirty="0" smtClean="0"/>
              <a:t>     rewarded, 2 Cor 5:10.</a:t>
            </a:r>
            <a:r>
              <a:rPr lang="en-US" dirty="0" smtClean="0"/>
              <a:t/>
            </a:r>
            <a:br>
              <a:rPr lang="en-US" dirty="0" smtClean="0"/>
            </a:br>
            <a:endParaRPr lang="en-US" dirty="0" smtClean="0"/>
          </a:p>
          <a:p>
            <a:endParaRPr lang="en-US"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228600" y="228600"/>
            <a:ext cx="8915400" cy="6629400"/>
          </a:xfrm>
        </p:spPr>
        <p:txBody>
          <a:bodyPr/>
          <a:lstStyle/>
          <a:p>
            <a:r>
              <a:rPr lang="en-US"/>
              <a:t>From the very beginning the new believers formed a strong Christian fellowship.</a:t>
            </a:r>
          </a:p>
          <a:p>
            <a:pPr>
              <a:buFont typeface="Wingdings" pitchFamily="2" charset="2"/>
              <a:buNone/>
            </a:pPr>
            <a:r>
              <a:rPr lang="en-US"/>
              <a:t>   - They rejected idolatry – Acts 17:4,6, 10.</a:t>
            </a:r>
          </a:p>
          <a:p>
            <a:pPr>
              <a:buFont typeface="Wingdings" pitchFamily="2" charset="2"/>
              <a:buNone/>
            </a:pPr>
            <a:r>
              <a:rPr lang="en-US"/>
              <a:t>   - They set up church government for Paul calls them the church of Thessalonica ( 5:12)</a:t>
            </a:r>
          </a:p>
          <a:p>
            <a:pPr>
              <a:buFont typeface="Wingdings" pitchFamily="2" charset="2"/>
              <a:buNone/>
            </a:pPr>
            <a:r>
              <a:rPr lang="en-US"/>
              <a:t>   - Most of church were saved Greeks (Acts 17:4, 1 Thess 1:9), but there were also saved Jews (Acts 17:4).</a:t>
            </a:r>
          </a:p>
          <a:p>
            <a:pPr>
              <a:buFont typeface="Wingdings" pitchFamily="2" charset="2"/>
              <a:buNone/>
            </a:pPr>
            <a:r>
              <a:rPr lang="en-US"/>
              <a:t>   - 1 Thess 4:11 tells us that most of them were from the working class but there were exceptions ( Acts 17:4b). </a:t>
            </a:r>
          </a:p>
        </p:txBody>
      </p:sp>
    </p:spTree>
  </p:cSld>
  <p:clrMapOvr>
    <a:masterClrMapping/>
  </p:clrMapOvr>
  <p:transition>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marL="457200" indent="-457200">
              <a:buAutoNum type="arabicPeriod" startAt="9"/>
            </a:pPr>
            <a:r>
              <a:rPr lang="en-US" sz="2400" dirty="0" smtClean="0"/>
              <a:t>The Promise of the Rapture, Jn 14:1-3.”If I go to prepare a place for you, I will come again and receive you to Myself.“</a:t>
            </a:r>
          </a:p>
          <a:p>
            <a:pPr marL="457200" indent="-457200">
              <a:buAutoNum type="arabicPeriod" startAt="9"/>
            </a:pPr>
            <a:endParaRPr lang="en-US" sz="2400" dirty="0" smtClean="0"/>
          </a:p>
          <a:p>
            <a:pPr marL="457200" indent="-457200">
              <a:buNone/>
            </a:pPr>
            <a:r>
              <a:rPr lang="en-US" sz="2400" dirty="0" smtClean="0"/>
              <a:t>10. The Imminency of the Rapture.</a:t>
            </a:r>
            <a:br>
              <a:rPr lang="en-US" sz="2400" dirty="0" smtClean="0"/>
            </a:br>
            <a:r>
              <a:rPr lang="en-US" sz="2400" dirty="0" smtClean="0"/>
              <a:t>-  Imminency means threatening to occur immediately.  It</a:t>
            </a:r>
          </a:p>
          <a:p>
            <a:pPr>
              <a:buNone/>
            </a:pPr>
            <a:r>
              <a:rPr lang="en-US" sz="2400" dirty="0" smtClean="0"/>
              <a:t>     does not mean immediately.</a:t>
            </a:r>
          </a:p>
          <a:p>
            <a:pPr>
              <a:buNone/>
            </a:pPr>
            <a:r>
              <a:rPr lang="en-US" sz="2400" dirty="0" smtClean="0"/>
              <a:t>      -  Here the word is used technically for the fact that </a:t>
            </a:r>
            <a:r>
              <a:rPr lang="en-US" sz="2400" b="1" dirty="0" smtClean="0"/>
              <a:t>no</a:t>
            </a:r>
          </a:p>
          <a:p>
            <a:pPr>
              <a:buNone/>
            </a:pPr>
            <a:r>
              <a:rPr lang="en-US" sz="2400" b="1" dirty="0" smtClean="0"/>
              <a:t>       prophecy has to be fulfilled before the Rapture </a:t>
            </a:r>
          </a:p>
          <a:p>
            <a:pPr>
              <a:buNone/>
            </a:pPr>
            <a:r>
              <a:rPr lang="en-US" sz="2400" b="1" dirty="0" smtClean="0"/>
              <a:t>       occurs</a:t>
            </a:r>
            <a:r>
              <a:rPr lang="en-US" sz="2400" dirty="0" smtClean="0"/>
              <a:t>.  </a:t>
            </a:r>
          </a:p>
          <a:p>
            <a:pPr>
              <a:buNone/>
            </a:pPr>
            <a:r>
              <a:rPr lang="en-US" sz="2400" dirty="0" smtClean="0"/>
              <a:t>       - The Rapture will occur when the last member of the body of Christ is saved.</a:t>
            </a:r>
          </a:p>
          <a:p>
            <a:pPr>
              <a:buNone/>
            </a:pPr>
            <a:r>
              <a:rPr lang="en-US" sz="2400" dirty="0" smtClean="0"/>
              <a:t>11. The Church Age is the only dispensation in which there are</a:t>
            </a:r>
          </a:p>
          <a:p>
            <a:pPr>
              <a:buNone/>
            </a:pPr>
            <a:r>
              <a:rPr lang="en-US" sz="2400" dirty="0" smtClean="0"/>
              <a:t>      historical trends and no prophecy.  The Church Age began </a:t>
            </a:r>
          </a:p>
          <a:p>
            <a:pPr>
              <a:buNone/>
            </a:pPr>
            <a:r>
              <a:rPr lang="en-US" sz="2400" dirty="0" smtClean="0"/>
              <a:t>     with an event prophesied, the baptism of the Spirit.  </a:t>
            </a:r>
          </a:p>
          <a:p>
            <a:pPr>
              <a:buNone/>
            </a:pPr>
            <a:r>
              <a:rPr lang="en-US" sz="2400" dirty="0" smtClean="0"/>
              <a:t>     </a:t>
            </a:r>
            <a:endParaRPr lang="en-US" dirty="0"/>
          </a:p>
        </p:txBody>
      </p:sp>
    </p:spTree>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lstStyle/>
          <a:p>
            <a:pPr>
              <a:buFontTx/>
              <a:buChar char="-"/>
            </a:pPr>
            <a:r>
              <a:rPr lang="en-US" sz="2400" dirty="0" smtClean="0"/>
              <a:t>Our Lord prophesied this in the Upper Room Discourse and just before He ascended.  </a:t>
            </a:r>
          </a:p>
          <a:p>
            <a:pPr>
              <a:buFontTx/>
              <a:buChar char="-"/>
            </a:pPr>
            <a:r>
              <a:rPr lang="en-US" sz="2400" dirty="0" smtClean="0"/>
              <a:t>The Church Age terminates with the Rapture, which was also prophesied.  In between these two events, there is no prophecy.  This is the dispensation of the mystery doctrine.</a:t>
            </a:r>
          </a:p>
          <a:p>
            <a:pPr>
              <a:buNone/>
            </a:pPr>
            <a:endParaRPr lang="en-US" sz="2400" dirty="0" smtClean="0"/>
          </a:p>
          <a:p>
            <a:pPr>
              <a:buNone/>
            </a:pPr>
            <a:r>
              <a:rPr lang="en-US" sz="2400" dirty="0" smtClean="0"/>
              <a:t>12.  </a:t>
            </a:r>
            <a:r>
              <a:rPr lang="en-US" sz="2400" dirty="0" smtClean="0"/>
              <a:t>The resurrection of the Church is totally beyond our control</a:t>
            </a:r>
          </a:p>
          <a:p>
            <a:pPr>
              <a:buNone/>
            </a:pPr>
            <a:r>
              <a:rPr lang="en-US" sz="2400" dirty="0" smtClean="0"/>
              <a:t>     because resurrection is the Lord's victory.  1 Cor 15:57.</a:t>
            </a:r>
          </a:p>
          <a:p>
            <a:pPr marL="457200" indent="-457200">
              <a:buNone/>
            </a:pPr>
            <a:endParaRPr lang="en-US" sz="2400" dirty="0" smtClean="0"/>
          </a:p>
          <a:p>
            <a:pPr marL="457200" indent="-457200">
              <a:buNone/>
            </a:pPr>
            <a:r>
              <a:rPr lang="en-US" sz="2400" dirty="0" smtClean="0"/>
              <a:t>13. </a:t>
            </a:r>
            <a:r>
              <a:rPr lang="en-US" sz="2400" dirty="0" smtClean="0"/>
              <a:t>While </a:t>
            </a:r>
            <a:r>
              <a:rPr lang="en-US" sz="2400" dirty="0" smtClean="0"/>
              <a:t>the Rapture is imminent, the Second Advent is not.  Before the Second Advent occurs, there are many prophecies which must occur, e.g., the Rapture, the Tribulation, the Judgment Seat of Christ, Rev 6-19.</a:t>
            </a:r>
          </a:p>
          <a:p>
            <a:pPr>
              <a:buNone/>
            </a:pPr>
            <a:r>
              <a:rPr lang="en-US" dirty="0" smtClean="0"/>
              <a:t/>
            </a:r>
            <a:br>
              <a:rPr lang="en-US" dirty="0" smtClean="0"/>
            </a:br>
            <a:endParaRPr lang="en-US" dirty="0" smtClean="0"/>
          </a:p>
          <a:p>
            <a:endParaRPr lang="en-US" dirty="0"/>
          </a:p>
        </p:txBody>
      </p:sp>
    </p:spTree>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lstStyle/>
          <a:p>
            <a:pPr marL="457200" indent="-457200">
              <a:buNone/>
            </a:pPr>
            <a:r>
              <a:rPr lang="en-US" sz="2400" dirty="0" smtClean="0"/>
              <a:t>14. The </a:t>
            </a:r>
            <a:r>
              <a:rPr lang="en-US" sz="2400" dirty="0" smtClean="0"/>
              <a:t>Rapture could have occurred at the time of James or Paul because no prophecy had to be fulfilled before the resurrection occurs.</a:t>
            </a:r>
          </a:p>
          <a:p>
            <a:pPr marL="514350" indent="-514350">
              <a:buNone/>
            </a:pPr>
            <a:r>
              <a:rPr lang="en-US" sz="2400" dirty="0" smtClean="0"/>
              <a:t>15. Distortion </a:t>
            </a:r>
            <a:r>
              <a:rPr lang="en-US" sz="2400" dirty="0" smtClean="0"/>
              <a:t>of the imminency of the Rapture results in instability. James gives us </a:t>
            </a:r>
            <a:r>
              <a:rPr lang="en-US" sz="2400" dirty="0" smtClean="0"/>
              <a:t>an example in  James </a:t>
            </a:r>
            <a:r>
              <a:rPr lang="en-US" sz="2400" dirty="0" smtClean="0"/>
              <a:t>5:7-8. </a:t>
            </a:r>
          </a:p>
          <a:p>
            <a:pPr marL="514350" indent="-514350">
              <a:buAutoNum type="arabicPeriod" startAt="9"/>
            </a:pPr>
            <a:endParaRPr lang="en-US" sz="2400" dirty="0" smtClean="0"/>
          </a:p>
          <a:p>
            <a:pPr marL="457200" indent="-457200">
              <a:buNone/>
            </a:pPr>
            <a:r>
              <a:rPr lang="en-US" sz="2400" dirty="0" smtClean="0"/>
              <a:t>     - To have patience means to apply what you know.  Patience is a system of thinking Bible doctrine, a system of concentration, the application of doctrine to experience.</a:t>
            </a:r>
          </a:p>
          <a:p>
            <a:pPr marL="457200" indent="-457200">
              <a:buNone/>
            </a:pPr>
            <a:r>
              <a:rPr lang="en-US" sz="2400" dirty="0" smtClean="0"/>
              <a:t>  </a:t>
            </a:r>
          </a:p>
          <a:p>
            <a:pPr marL="457200" indent="-457200">
              <a:buNone/>
            </a:pPr>
            <a:r>
              <a:rPr lang="en-US" sz="2400" dirty="0" smtClean="0"/>
              <a:t>     - In effect, that application says: "As long as I'm alive, I have control over my life.  I can, by positive volition, execute the plan of God or, by negative volition, be a cosmic believer and be my own worst enemy.“</a:t>
            </a:r>
            <a:br>
              <a:rPr lang="en-US" sz="2400" dirty="0" smtClean="0"/>
            </a:br>
            <a:r>
              <a:rPr lang="en-US" sz="2400" dirty="0" smtClean="0"/>
              <a:t>-</a:t>
            </a:r>
          </a:p>
          <a:p>
            <a:endParaRPr lang="en-US" dirty="0"/>
          </a:p>
        </p:txBody>
      </p:sp>
    </p:spTree>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lstStyle/>
          <a:p>
            <a:pPr marL="457200" indent="-457200">
              <a:buNone/>
            </a:pPr>
            <a:r>
              <a:rPr lang="en-US" sz="2400" dirty="0" smtClean="0"/>
              <a:t>    - The farmer invests by sowing seed.  He must break up the soil and sow the seed; then he must wait.  There's nothing he can do while waiting; either the seed will come up or it won't.  </a:t>
            </a:r>
          </a:p>
          <a:p>
            <a:pPr marL="457200" indent="-457200">
              <a:buNone/>
            </a:pPr>
            <a:r>
              <a:rPr lang="en-US" sz="2400" dirty="0" smtClean="0"/>
              <a:t>     - Either he will have production or he won't.  In the time of this writing, that depended upon the soil and the rains.  The farmer did not have control over those elements.</a:t>
            </a:r>
          </a:p>
          <a:p>
            <a:pPr marL="457200" indent="-457200">
              <a:buNone/>
            </a:pPr>
            <a:r>
              <a:rPr lang="en-US" sz="2400" dirty="0" smtClean="0"/>
              <a:t/>
            </a:r>
            <a:br>
              <a:rPr lang="en-US" sz="2400" dirty="0" smtClean="0"/>
            </a:br>
            <a:r>
              <a:rPr lang="en-US" sz="2400" dirty="0" smtClean="0"/>
              <a:t>- James 5:8 tells us how to have patience.  You cannot</a:t>
            </a:r>
          </a:p>
          <a:p>
            <a:pPr>
              <a:buNone/>
            </a:pPr>
            <a:r>
              <a:rPr lang="en-US" sz="2400" dirty="0" smtClean="0"/>
              <a:t>       have </a:t>
            </a:r>
            <a:r>
              <a:rPr lang="en-US" sz="2400" dirty="0" smtClean="0"/>
              <a:t>patience without a stabilized mentality.</a:t>
            </a:r>
            <a:br>
              <a:rPr lang="en-US" sz="2400" dirty="0" smtClean="0"/>
            </a:br>
            <a:r>
              <a:rPr lang="en-US" sz="2400" dirty="0" smtClean="0"/>
              <a:t>- "Drawing nearer" means to be approaching.  Every day in the Church Age, the Rapture is closer and nearer. </a:t>
            </a:r>
          </a:p>
          <a:p>
            <a:pPr>
              <a:buNone/>
            </a:pPr>
            <a:r>
              <a:rPr lang="en-US" sz="2400" dirty="0" smtClean="0"/>
              <a:t>    -  Every day that the Rapture approaches, you still have control over your life as long as you live. You have control in the sense that you can be a winner or a loser.</a:t>
            </a:r>
            <a:br>
              <a:rPr lang="en-US" sz="2400" dirty="0" smtClean="0"/>
            </a:br>
            <a:endParaRPr lang="en-US" sz="2400" dirty="0"/>
          </a:p>
        </p:txBody>
      </p:sp>
    </p:spTree>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marL="514350" indent="-514350">
              <a:buNone/>
            </a:pPr>
            <a:r>
              <a:rPr lang="en-US" sz="2400" dirty="0" smtClean="0"/>
              <a:t>16. Because </a:t>
            </a:r>
            <a:r>
              <a:rPr lang="en-US" sz="2400" dirty="0" smtClean="0"/>
              <a:t>there was no unfulfilled prophecy before the Rapture could occur, the early Church anticipated the Rapture under the concept of imminency, 1 Cor 1:4-8.</a:t>
            </a:r>
          </a:p>
          <a:p>
            <a:pPr marL="514350" indent="-514350">
              <a:buNone/>
            </a:pPr>
            <a:endParaRPr lang="en-US" sz="2400" dirty="0" smtClean="0"/>
          </a:p>
          <a:p>
            <a:pPr marL="457200" indent="-457200">
              <a:buNone/>
            </a:pPr>
            <a:r>
              <a:rPr lang="en-US" sz="2400" dirty="0" smtClean="0"/>
              <a:t>17. So </a:t>
            </a:r>
            <a:r>
              <a:rPr lang="en-US" sz="2400" dirty="0" smtClean="0"/>
              <a:t>while the Rapture is imminent, no one really knows when it will occur.  In the meantime, the royal family of God lives in this dispensation of historical trends, Rev 2-3</a:t>
            </a:r>
            <a:r>
              <a:rPr lang="en-US" sz="2400" dirty="0" smtClean="0"/>
              <a:t>.</a:t>
            </a:r>
          </a:p>
          <a:p>
            <a:pPr marL="457200" indent="-457200">
              <a:buNone/>
            </a:pPr>
            <a:endParaRPr lang="en-US" sz="2400" dirty="0" smtClean="0"/>
          </a:p>
          <a:p>
            <a:pPr marL="457200" indent="-457200">
              <a:buNone/>
            </a:pPr>
            <a:r>
              <a:rPr lang="en-US" sz="2400" dirty="0" smtClean="0"/>
              <a:t>18. Three </a:t>
            </a:r>
            <a:r>
              <a:rPr lang="en-US" sz="2400" dirty="0" smtClean="0"/>
              <a:t>times in Revelation is the phrase, "I am coming soon": Rev 22:7,12,20.  Remember that, to the Lord, a day is a thousand years and a thousand years as a day.  </a:t>
            </a:r>
          </a:p>
          <a:p>
            <a:pPr marL="457200" indent="-457200">
              <a:buNone/>
            </a:pPr>
            <a:r>
              <a:rPr lang="en-US" sz="2400" dirty="0" smtClean="0"/>
              <a:t>       - This statement was made in A.D. 96; this is now A.D. 2010.  Therefore, "soon" connotes imminency, not immediacy.</a:t>
            </a:r>
            <a:br>
              <a:rPr lang="en-US" sz="2400" dirty="0" smtClean="0"/>
            </a:br>
            <a:endParaRPr lang="en-US" dirty="0"/>
          </a:p>
        </p:txBody>
      </p:sp>
    </p:spTree>
  </p:cSld>
  <p:clrMapOvr>
    <a:masterClrMapping/>
  </p:clrMapOvr>
  <p:transition>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lstStyle/>
          <a:p>
            <a:pPr marL="457200" indent="-457200">
              <a:buNone/>
            </a:pPr>
            <a:r>
              <a:rPr lang="en-US" sz="2400" dirty="0" smtClean="0"/>
              <a:t>19. The </a:t>
            </a:r>
            <a:r>
              <a:rPr lang="en-US" sz="2400" dirty="0" smtClean="0"/>
              <a:t>Rapture of the Church is the next prophetical event to occur in history.</a:t>
            </a:r>
          </a:p>
          <a:p>
            <a:pPr marL="457200" indent="-457200">
              <a:buNone/>
            </a:pPr>
            <a:r>
              <a:rPr lang="en-US" sz="2400" dirty="0" smtClean="0"/>
              <a:t>    Titus 2:13, "Waiting with keen anticipation for that blessed hope [Rapture], even the appearance of the glory of our great God and Savior, Christ Jesus</a:t>
            </a:r>
            <a:r>
              <a:rPr lang="en-US" sz="2400" dirty="0" smtClean="0"/>
              <a:t>.“</a:t>
            </a:r>
          </a:p>
          <a:p>
            <a:pPr marL="457200" indent="-457200">
              <a:buNone/>
            </a:pPr>
            <a:r>
              <a:rPr lang="en-US" sz="2400" dirty="0" smtClean="0"/>
              <a:t/>
            </a:r>
            <a:br>
              <a:rPr lang="en-US" sz="2400" dirty="0" smtClean="0"/>
            </a:br>
            <a:r>
              <a:rPr lang="en-US" sz="2400" dirty="0" smtClean="0"/>
              <a:t>- How do you wait with keen anticipation?  You wait through</a:t>
            </a:r>
          </a:p>
          <a:p>
            <a:pPr>
              <a:buNone/>
            </a:pPr>
            <a:r>
              <a:rPr lang="en-US" sz="2400" dirty="0" smtClean="0"/>
              <a:t>       thinking; you wait with patience, which is the application of</a:t>
            </a:r>
          </a:p>
          <a:p>
            <a:pPr>
              <a:buNone/>
            </a:pPr>
            <a:r>
              <a:rPr lang="en-US" sz="2400" dirty="0" smtClean="0"/>
              <a:t>       doctrine.  You know the Rapture is coming.  </a:t>
            </a:r>
            <a:endParaRPr lang="en-US" sz="2400" dirty="0" smtClean="0"/>
          </a:p>
          <a:p>
            <a:pPr>
              <a:buNone/>
            </a:pPr>
            <a:endParaRPr lang="en-US" sz="2400" dirty="0" smtClean="0"/>
          </a:p>
          <a:p>
            <a:pPr>
              <a:buNone/>
            </a:pPr>
            <a:r>
              <a:rPr lang="en-US" sz="2400" dirty="0" smtClean="0"/>
              <a:t>      - It may not occur in your lifetime, but you still know it's coming.  In this way you apply doctrine, are occupied with the person of Jesus Christ, remain in +H,  practice love, hope 2 (enjoy your blessings in time)  and hope 3 (look forward to rewards in heaven) , so that you have a wonderful life and death.</a:t>
            </a:r>
            <a:r>
              <a:rPr lang="en-US" dirty="0" smtClean="0"/>
              <a:t/>
            </a:r>
            <a:br>
              <a:rPr lang="en-US" dirty="0" smtClean="0"/>
            </a:br>
            <a:endParaRPr lang="en-US" dirty="0" smtClean="0"/>
          </a:p>
          <a:p>
            <a:pPr marL="514350" indent="-514350">
              <a:buNone/>
            </a:pPr>
            <a:endParaRPr lang="en-US" dirty="0" smtClean="0"/>
          </a:p>
          <a:p>
            <a:pPr marL="514350" indent="-514350">
              <a:buAutoNum type="arabicPeriod" startAt="10"/>
            </a:pPr>
            <a:endParaRPr lang="en-US" dirty="0" smtClean="0"/>
          </a:p>
          <a:p>
            <a:endParaRPr lang="en-US" dirty="0" smtClean="0"/>
          </a:p>
          <a:p>
            <a:endParaRPr lang="en-US" dirty="0"/>
          </a:p>
        </p:txBody>
      </p:sp>
    </p:spTree>
  </p:cSld>
  <p:clrMapOvr>
    <a:masterClrMapping/>
  </p:clrMapOvr>
  <p:transition>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marL="457200" indent="-457200">
              <a:buAutoNum type="arabicPeriod" startAt="20"/>
            </a:pPr>
            <a:r>
              <a:rPr lang="en-US" sz="2400" dirty="0" smtClean="0"/>
              <a:t>Scriptural </a:t>
            </a:r>
            <a:r>
              <a:rPr lang="en-US" sz="2400" dirty="0" smtClean="0"/>
              <a:t>Documentation.</a:t>
            </a:r>
            <a:br>
              <a:rPr lang="en-US" sz="2400" dirty="0" smtClean="0"/>
            </a:br>
            <a:r>
              <a:rPr lang="en-US" sz="2400" dirty="0" smtClean="0"/>
              <a:t>	-  Phil 3:11</a:t>
            </a:r>
            <a:br>
              <a:rPr lang="en-US" sz="2400" dirty="0" smtClean="0"/>
            </a:br>
            <a:r>
              <a:rPr lang="en-US" sz="2400" dirty="0" smtClean="0"/>
              <a:t>	-  1 Jn 3:2-3, "Beloved, now we are the children of God, and what we will be He has not yet revealed.  However, we know that if He should appear, we shall be [exactly] like Him because we shall see Him as He is.  And everyone who keeps on having this hope [hope 3] in Him purifies Himself the divine powersphere] even as He is pure [ultimate sanctification in a resurrection body</a:t>
            </a:r>
            <a:r>
              <a:rPr lang="en-US" sz="2400" dirty="0" smtClean="0"/>
              <a:t>].“</a:t>
            </a:r>
          </a:p>
          <a:p>
            <a:pPr marL="457200" indent="-457200">
              <a:buNone/>
            </a:pPr>
            <a:r>
              <a:rPr lang="en-US" sz="2400" dirty="0" smtClean="0"/>
              <a:t/>
            </a:r>
            <a:br>
              <a:rPr lang="en-US" sz="2400" dirty="0" smtClean="0"/>
            </a:br>
            <a:r>
              <a:rPr lang="en-US" sz="2400" dirty="0" smtClean="0"/>
              <a:t>	-  Tit 2:13, "Looking for that blessed hope [the hope of blessing, hope 3] and the appearing of the glory of our great God and Savior, Jesus Christ."</a:t>
            </a:r>
            <a:br>
              <a:rPr lang="en-US" sz="2400" dirty="0" smtClean="0"/>
            </a:br>
            <a:r>
              <a:rPr lang="en-US" sz="2400" dirty="0" smtClean="0"/>
              <a:t>	- 1 Cor 6:14, "Now God has not only resurrected the Lord, but He will raise us up through His power."</a:t>
            </a:r>
            <a:r>
              <a:rPr lang="en-US" dirty="0" smtClean="0"/>
              <a:t/>
            </a:r>
            <a:br>
              <a:rPr lang="en-US" dirty="0" smtClean="0"/>
            </a:br>
            <a:endParaRPr lang="en-US" dirty="0" smtClean="0"/>
          </a:p>
          <a:p>
            <a:endParaRPr lang="en-US" dirty="0"/>
          </a:p>
        </p:txBody>
      </p:sp>
    </p:spTree>
  </p:cSld>
  <p:clrMapOvr>
    <a:masterClrMapping/>
  </p:clrMapOvr>
  <p:transition>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228600"/>
            <a:ext cx="8763000" cy="6629400"/>
          </a:xfrm>
        </p:spPr>
        <p:txBody>
          <a:bodyPr/>
          <a:lstStyle/>
          <a:p>
            <a:r>
              <a:rPr lang="en-US" sz="2400" dirty="0" smtClean="0"/>
              <a:t> 1 Thes 4:13-18.</a:t>
            </a:r>
            <a:br>
              <a:rPr lang="en-US" sz="2400" dirty="0" smtClean="0"/>
            </a:br>
            <a:endParaRPr lang="en-US" sz="2400" dirty="0" smtClean="0"/>
          </a:p>
          <a:p>
            <a:pPr>
              <a:buNone/>
            </a:pPr>
            <a:r>
              <a:rPr lang="en-US" sz="2400" dirty="0" smtClean="0"/>
              <a:t>	- The Thessalonian believers were very confused.  They had learned about the imminency of the Rapture very early.  Yet people were dying before the Rapture occurred, causing them to conclude that those who died wouldn't be included in the Rapture. Their ignorance led to distortion.</a:t>
            </a:r>
          </a:p>
          <a:p>
            <a:pPr>
              <a:buNone/>
            </a:pPr>
            <a:r>
              <a:rPr lang="en-US" sz="2400" dirty="0" smtClean="0"/>
              <a:t>    </a:t>
            </a:r>
          </a:p>
          <a:p>
            <a:pPr>
              <a:buNone/>
            </a:pPr>
            <a:r>
              <a:rPr lang="en-US" sz="2400" dirty="0" smtClean="0"/>
              <a:t>     -  Being asleep is an analogy to the body sleeping in the</a:t>
            </a:r>
          </a:p>
          <a:p>
            <a:pPr>
              <a:buNone/>
            </a:pPr>
            <a:r>
              <a:rPr lang="en-US" sz="2400" dirty="0" smtClean="0"/>
              <a:t>     grave, waiting for the resurrection.</a:t>
            </a:r>
            <a:br>
              <a:rPr lang="en-US" sz="2400" dirty="0" smtClean="0"/>
            </a:br>
            <a:endParaRPr lang="en-US" sz="2400" dirty="0" smtClean="0"/>
          </a:p>
          <a:p>
            <a:pPr>
              <a:buNone/>
            </a:pPr>
            <a:r>
              <a:rPr lang="en-US" sz="2400" dirty="0" smtClean="0"/>
              <a:t>    - The unbeliever has no hope, for after death there is</a:t>
            </a:r>
          </a:p>
          <a:p>
            <a:pPr>
              <a:buNone/>
            </a:pPr>
            <a:r>
              <a:rPr lang="en-US" sz="2400" dirty="0" smtClean="0"/>
              <a:t>     nothing for him but the Lake of Fire.</a:t>
            </a:r>
            <a:br>
              <a:rPr lang="en-US" sz="2400" dirty="0" smtClean="0"/>
            </a:br>
            <a:r>
              <a:rPr lang="en-US" sz="2400" dirty="0" smtClean="0"/>
              <a:t> </a:t>
            </a:r>
          </a:p>
          <a:p>
            <a:endParaRPr lang="en-US" dirty="0"/>
          </a:p>
        </p:txBody>
      </p:sp>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lstStyle/>
          <a:p>
            <a:pPr>
              <a:buNone/>
            </a:pPr>
            <a:r>
              <a:rPr lang="en-US" sz="2400" dirty="0" smtClean="0"/>
              <a:t>   - In the angelic order of battle, two archangels or army</a:t>
            </a:r>
          </a:p>
          <a:p>
            <a:pPr>
              <a:buNone/>
            </a:pPr>
            <a:r>
              <a:rPr lang="en-US" sz="2400" dirty="0" smtClean="0"/>
              <a:t>    commanders of angels are mentioned in the Bible:  Michael  and Gabriel.</a:t>
            </a:r>
            <a:br>
              <a:rPr lang="en-US" sz="2400" dirty="0" smtClean="0"/>
            </a:br>
            <a:endParaRPr lang="en-US" sz="2400" dirty="0" smtClean="0"/>
          </a:p>
          <a:p>
            <a:pPr>
              <a:buNone/>
            </a:pPr>
            <a:r>
              <a:rPr lang="en-US" sz="2400" dirty="0" smtClean="0"/>
              <a:t>  - Since Michael is called the "prince of Israel" in Dan</a:t>
            </a:r>
          </a:p>
          <a:p>
            <a:pPr>
              <a:buNone/>
            </a:pPr>
            <a:r>
              <a:rPr lang="en-US" sz="2400" dirty="0" smtClean="0"/>
              <a:t>    10:21 and seems to be associated with Israel in Dan 12:1 and Jude 9, this must be a reference to the voice of the other archangel, the voice command of Gabriel.</a:t>
            </a:r>
          </a:p>
          <a:p>
            <a:pPr>
              <a:buNone/>
            </a:pPr>
            <a:r>
              <a:rPr lang="en-US" sz="2400" dirty="0" smtClean="0"/>
              <a:t/>
            </a:r>
            <a:br>
              <a:rPr lang="en-US" sz="2400" dirty="0" smtClean="0"/>
            </a:br>
            <a:r>
              <a:rPr lang="en-US" sz="2400" dirty="0" smtClean="0"/>
              <a:t>  - </a:t>
            </a:r>
            <a:r>
              <a:rPr lang="en-US" sz="2400" b="1" dirty="0" smtClean="0"/>
              <a:t>Gabriel</a:t>
            </a:r>
            <a:r>
              <a:rPr lang="en-US" sz="2400" dirty="0" smtClean="0"/>
              <a:t> seems to be associated with the Church.  He</a:t>
            </a:r>
          </a:p>
          <a:p>
            <a:pPr>
              <a:buNone/>
            </a:pPr>
            <a:r>
              <a:rPr lang="en-US" sz="2400" dirty="0" smtClean="0"/>
              <a:t>     makes the announcement of the great power experiment of the Hypostatic Union in Lk 1:19 and 26.</a:t>
            </a:r>
          </a:p>
          <a:p>
            <a:pPr>
              <a:buNone/>
            </a:pPr>
            <a:r>
              <a:rPr lang="en-US" sz="2400" dirty="0" smtClean="0"/>
              <a:t/>
            </a:r>
            <a:br>
              <a:rPr lang="en-US" sz="2400" dirty="0" smtClean="0"/>
            </a:br>
            <a:r>
              <a:rPr lang="en-US" sz="2400" dirty="0" smtClean="0"/>
              <a:t>			</a:t>
            </a:r>
            <a:endParaRPr lang="en-US" dirty="0"/>
          </a:p>
        </p:txBody>
      </p: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pPr>
              <a:buNone/>
            </a:pPr>
            <a:r>
              <a:rPr lang="en-US" dirty="0" smtClean="0"/>
              <a:t>    - There were two sources of command for military activity in the ancient world:  the voice command and the trumpet command. </a:t>
            </a:r>
          </a:p>
          <a:p>
            <a:pPr>
              <a:buNone/>
            </a:pPr>
            <a:r>
              <a:rPr lang="en-US" dirty="0" smtClean="0"/>
              <a:t>    - The trumpet command assembles the dead in Christ at the Rapture.</a:t>
            </a:r>
          </a:p>
          <a:p>
            <a:pPr>
              <a:buNone/>
            </a:pPr>
            <a:r>
              <a:rPr lang="en-US" dirty="0" smtClean="0"/>
              <a:t>    - The omnipotence of God the Father raises the dead “in Christ” by replacing their former bodies of corruption with resurrection bodies of incorruption (1 Cor 15:53-54).</a:t>
            </a:r>
          </a:p>
          <a:p>
            <a:pPr>
              <a:buNone/>
            </a:pPr>
            <a:r>
              <a:rPr lang="en-US" dirty="0" smtClean="0"/>
              <a:t> </a:t>
            </a:r>
            <a:br>
              <a:rPr lang="en-US" dirty="0" smtClean="0"/>
            </a:br>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228600" y="152400"/>
            <a:ext cx="8915400" cy="6705600"/>
          </a:xfrm>
        </p:spPr>
        <p:txBody>
          <a:bodyPr/>
          <a:lstStyle/>
          <a:p>
            <a:pPr>
              <a:lnSpc>
                <a:spcPct val="90000"/>
              </a:lnSpc>
            </a:pPr>
            <a:r>
              <a:rPr lang="en-US" sz="2800"/>
              <a:t>Writer: Apostle Paul, 1:1 and 2:18.</a:t>
            </a:r>
          </a:p>
          <a:p>
            <a:pPr>
              <a:lnSpc>
                <a:spcPct val="90000"/>
              </a:lnSpc>
            </a:pPr>
            <a:r>
              <a:rPr lang="en-US" sz="2800"/>
              <a:t>Place of Writing: In Corinth where Paul spent 18 months on 2</a:t>
            </a:r>
            <a:r>
              <a:rPr lang="en-US" sz="2800" baseline="30000"/>
              <a:t>nd</a:t>
            </a:r>
            <a:r>
              <a:rPr lang="en-US" sz="2800"/>
              <a:t> miss. Journey soon after leaving Thessalonica.</a:t>
            </a:r>
          </a:p>
          <a:p>
            <a:pPr>
              <a:lnSpc>
                <a:spcPct val="90000"/>
              </a:lnSpc>
            </a:pPr>
            <a:r>
              <a:rPr lang="en-US" sz="2800"/>
              <a:t>Written around 52 AD.</a:t>
            </a:r>
          </a:p>
          <a:p>
            <a:pPr>
              <a:lnSpc>
                <a:spcPct val="90000"/>
              </a:lnSpc>
            </a:pPr>
            <a:r>
              <a:rPr lang="en-US" sz="2800"/>
              <a:t>Four main purposes of Epistle:</a:t>
            </a:r>
          </a:p>
          <a:p>
            <a:pPr>
              <a:lnSpc>
                <a:spcPct val="90000"/>
              </a:lnSpc>
              <a:buFont typeface="Wingdings" pitchFamily="2" charset="2"/>
              <a:buNone/>
            </a:pPr>
            <a:r>
              <a:rPr lang="en-US" sz="2800"/>
              <a:t>   1. Commend Christians for their faith (3:6)</a:t>
            </a:r>
          </a:p>
          <a:p>
            <a:pPr>
              <a:lnSpc>
                <a:spcPct val="90000"/>
              </a:lnSpc>
              <a:buFont typeface="Wingdings" pitchFamily="2" charset="2"/>
              <a:buNone/>
            </a:pPr>
            <a:r>
              <a:rPr lang="en-US" sz="2800"/>
              <a:t>   2. Expose sins of fornication (4:3), idleness (4:11), and to correct faulty thinking about the Rapture (4:13-17).</a:t>
            </a:r>
          </a:p>
          <a:p>
            <a:pPr>
              <a:lnSpc>
                <a:spcPct val="90000"/>
              </a:lnSpc>
              <a:buFont typeface="Wingdings" pitchFamily="2" charset="2"/>
              <a:buNone/>
            </a:pPr>
            <a:r>
              <a:rPr lang="en-US" sz="2800"/>
              <a:t>   3. Exhort new believers in their spiritual  growth (4:1-12).</a:t>
            </a:r>
          </a:p>
          <a:p>
            <a:pPr>
              <a:lnSpc>
                <a:spcPct val="90000"/>
              </a:lnSpc>
              <a:buFont typeface="Wingdings" pitchFamily="2" charset="2"/>
              <a:buNone/>
            </a:pPr>
            <a:r>
              <a:rPr lang="en-US" sz="2800"/>
              <a:t>   4. Address false charges against Paul that he was only trying to make money off the rich ladies in the church ( 2:3, 9-10). </a:t>
            </a:r>
          </a:p>
        </p:txBody>
      </p:sp>
    </p:spTree>
  </p:cSld>
  <p:clrMapOvr>
    <a:masterClrMapping/>
  </p:clrMapOvr>
  <p:transition>
    <p:fad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629400"/>
          </a:xfrm>
        </p:spPr>
        <p:txBody>
          <a:bodyPr/>
          <a:lstStyle/>
          <a:p>
            <a:r>
              <a:rPr lang="en-US" sz="2400" dirty="0" smtClean="0"/>
              <a:t>Verse 17,"Then we who are living who remain on the earth</a:t>
            </a:r>
          </a:p>
          <a:p>
            <a:pPr>
              <a:buNone/>
            </a:pPr>
            <a:r>
              <a:rPr lang="en-US" sz="2400" dirty="0" smtClean="0"/>
              <a:t>    shall </a:t>
            </a:r>
            <a:r>
              <a:rPr lang="en-US" sz="2400" dirty="0" smtClean="0"/>
              <a:t>be caught up together with them [dead believers] in the clouds to meet the Lord in the air, and so shall we ever be with the Lord."  </a:t>
            </a:r>
          </a:p>
          <a:p>
            <a:r>
              <a:rPr lang="en-US" sz="2400" dirty="0" smtClean="0"/>
              <a:t>The omnipotence of the Holy Spirit provides a resurrection body for the living believers at the Rapture, replacing their bodies of mortality with resurrection bodies of immortality  (1 Cor 15:53-54</a:t>
            </a:r>
            <a:r>
              <a:rPr lang="en-US" sz="2400" dirty="0" smtClean="0"/>
              <a:t>).</a:t>
            </a:r>
            <a:endParaRPr lang="en-US" sz="2400" dirty="0" smtClean="0"/>
          </a:p>
          <a:p>
            <a:r>
              <a:rPr lang="en-US" sz="2400" dirty="0" smtClean="0"/>
              <a:t> Verse 18, “Therefore, comfort each other with these</a:t>
            </a:r>
          </a:p>
          <a:p>
            <a:pPr>
              <a:buNone/>
            </a:pPr>
            <a:r>
              <a:rPr lang="en-US" sz="2400" dirty="0" smtClean="0"/>
              <a:t>    doctrines." These doctrines are a source of comfort when you have lost a loved one.  </a:t>
            </a:r>
            <a:endParaRPr lang="en-US" sz="2400" dirty="0" smtClean="0"/>
          </a:p>
          <a:p>
            <a:pPr>
              <a:buNone/>
            </a:pPr>
            <a:r>
              <a:rPr lang="en-US" sz="2400" dirty="0" smtClean="0"/>
              <a:t> </a:t>
            </a:r>
            <a:r>
              <a:rPr lang="en-US" sz="2400" dirty="0" smtClean="0"/>
              <a:t>    - </a:t>
            </a:r>
            <a:r>
              <a:rPr lang="en-US" sz="2400" dirty="0" smtClean="0"/>
              <a:t>These </a:t>
            </a:r>
            <a:r>
              <a:rPr lang="en-US" sz="2400" dirty="0" smtClean="0"/>
              <a:t>doctrines are a source of blessing as you face the adversities of life and realize that there's something far beyond this life, and that God has given you an eternal state in a permanent body that </a:t>
            </a:r>
            <a:r>
              <a:rPr lang="en-US" sz="2400" dirty="0" smtClean="0"/>
              <a:t>will never </a:t>
            </a:r>
            <a:r>
              <a:rPr lang="en-US" sz="2400" dirty="0" smtClean="0"/>
              <a:t>experience pain or deterioration in any possible way.</a:t>
            </a:r>
            <a:br>
              <a:rPr lang="en-US" sz="2400" dirty="0" smtClean="0"/>
            </a:br>
            <a:r>
              <a:rPr lang="en-US" sz="2400" dirty="0" smtClean="0"/>
              <a:t> </a:t>
            </a:r>
            <a:br>
              <a:rPr lang="en-US" sz="2400" dirty="0" smtClean="0"/>
            </a:br>
            <a:endParaRPr lang="en-US" dirty="0"/>
          </a:p>
        </p:txBody>
      </p:sp>
    </p:spTree>
  </p:cSld>
  <p:clrMapOvr>
    <a:masterClrMapping/>
  </p:clrMapOvr>
  <p:transition>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a:lstStyle/>
          <a:p>
            <a:pPr>
              <a:buNone/>
            </a:pPr>
            <a:r>
              <a:rPr lang="en-US" sz="2400" dirty="0" smtClean="0"/>
              <a:t>21. </a:t>
            </a:r>
            <a:r>
              <a:rPr lang="en-US" sz="2400" dirty="0" smtClean="0"/>
              <a:t> </a:t>
            </a:r>
            <a:r>
              <a:rPr lang="en-US" sz="2400" dirty="0" smtClean="0"/>
              <a:t>The Rapture and the Big </a:t>
            </a:r>
            <a:r>
              <a:rPr lang="en-US" sz="2400" dirty="0" err="1" smtClean="0"/>
              <a:t>Genuflex</a:t>
            </a:r>
            <a:r>
              <a:rPr lang="en-US" sz="2400" dirty="0" smtClean="0"/>
              <a:t>, Phil 2:9-11 - The entire royal family of God will identify Jesus Christ as the head of the family to the glory of the Father.  </a:t>
            </a:r>
          </a:p>
          <a:p>
            <a:endParaRPr lang="en-US" sz="2400" dirty="0" smtClean="0"/>
          </a:p>
          <a:p>
            <a:pPr>
              <a:buNone/>
            </a:pPr>
            <a:r>
              <a:rPr lang="en-US" sz="2400" dirty="0" smtClean="0"/>
              <a:t>     - The </a:t>
            </a:r>
            <a:r>
              <a:rPr lang="en-US" sz="2400" dirty="0" smtClean="0"/>
              <a:t>Church in resurrection body makes a formal acknowledgment of the Father's function in the resurrection, ascension and session of Christ.  The Big </a:t>
            </a:r>
            <a:r>
              <a:rPr lang="en-US" sz="2400" dirty="0" err="1" smtClean="0"/>
              <a:t>Genuflex</a:t>
            </a:r>
            <a:r>
              <a:rPr lang="en-US" sz="2400" dirty="0" smtClean="0"/>
              <a:t> occurs after the Rapture and before the Judgment Seat of Christ</a:t>
            </a:r>
            <a:r>
              <a:rPr lang="en-US" dirty="0" smtClean="0"/>
              <a:t>.</a:t>
            </a:r>
          </a:p>
          <a:p>
            <a:pPr>
              <a:buNone/>
            </a:pPr>
            <a:endParaRPr lang="en-US" dirty="0" smtClean="0"/>
          </a:p>
          <a:p>
            <a:pPr marL="457200" indent="-457200">
              <a:buNone/>
            </a:pPr>
            <a:r>
              <a:rPr lang="en-US" sz="2400" dirty="0" smtClean="0"/>
              <a:t>22. Characteristics </a:t>
            </a:r>
            <a:r>
              <a:rPr lang="en-US" sz="2400" dirty="0" smtClean="0"/>
              <a:t>of the Rapture.</a:t>
            </a:r>
          </a:p>
          <a:p>
            <a:pPr marL="457200" indent="-457200">
              <a:buNone/>
            </a:pPr>
            <a:r>
              <a:rPr lang="en-US" sz="2400" dirty="0" smtClean="0"/>
              <a:t>     -   Knowing and application of the doctrine of the Rapture provides stability for the royal family in phase two of the plan of God, 1 Cor 15:58. </a:t>
            </a:r>
            <a:br>
              <a:rPr lang="en-US" sz="2400" dirty="0" smtClean="0"/>
            </a:br>
            <a:endParaRPr lang="en-US" sz="2400" dirty="0" smtClean="0"/>
          </a:p>
        </p:txBody>
      </p:sp>
    </p:spTree>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lstStyle/>
          <a:p>
            <a:pPr>
              <a:buNone/>
            </a:pPr>
            <a:r>
              <a:rPr lang="en-US" dirty="0" smtClean="0"/>
              <a:t>	</a:t>
            </a:r>
            <a:r>
              <a:rPr lang="en-US" sz="2400" dirty="0" smtClean="0"/>
              <a:t>- The Rapture takes the sting out of death.  1 Cor 15:54-57 </a:t>
            </a:r>
            <a:br>
              <a:rPr lang="en-US" sz="2400" dirty="0" smtClean="0"/>
            </a:br>
            <a:r>
              <a:rPr lang="en-US" sz="2400" dirty="0" smtClean="0"/>
              <a:t>- The Rapture removes hysteria and the hopelessness of bereavement, 1 Thes 4:13-14.</a:t>
            </a:r>
            <a:br>
              <a:rPr lang="en-US" sz="2400" dirty="0" smtClean="0"/>
            </a:br>
            <a:r>
              <a:rPr lang="en-US" sz="2400" dirty="0" smtClean="0"/>
              <a:t> - The Rapture is a source of comfort in time of bereavement, 1 Thes 4:15-18; Phil 1:6.</a:t>
            </a:r>
            <a:br>
              <a:rPr lang="en-US" sz="2400" dirty="0" smtClean="0"/>
            </a:br>
            <a:r>
              <a:rPr lang="en-US" sz="2400" dirty="0" smtClean="0"/>
              <a:t/>
            </a:r>
            <a:br>
              <a:rPr lang="en-US" sz="2400" dirty="0" smtClean="0"/>
            </a:br>
            <a:r>
              <a:rPr lang="en-US" sz="2400" dirty="0" smtClean="0"/>
              <a:t>-  The Rapture is a part of ultimate sanctification, Eph 5:26-27. The royal family of God is purified at the Rapture.  Human good and evil are burned and the old sin nature is removed.</a:t>
            </a:r>
          </a:p>
          <a:p>
            <a:pPr>
              <a:buNone/>
            </a:pPr>
            <a:endParaRPr lang="en-US" sz="2400" dirty="0" smtClean="0"/>
          </a:p>
          <a:p>
            <a:pPr>
              <a:buNone/>
            </a:pPr>
            <a:r>
              <a:rPr lang="en-US" sz="2400" dirty="0" smtClean="0"/>
              <a:t>23</a:t>
            </a:r>
            <a:r>
              <a:rPr lang="en-US" sz="2400" dirty="0" smtClean="0"/>
              <a:t>. </a:t>
            </a:r>
            <a:r>
              <a:rPr lang="en-US" sz="2400" dirty="0" smtClean="0"/>
              <a:t>The Rapture is the basis for confidence.</a:t>
            </a:r>
          </a:p>
          <a:p>
            <a:pPr>
              <a:buNone/>
            </a:pPr>
            <a:r>
              <a:rPr lang="en-US" sz="2400" dirty="0" smtClean="0"/>
              <a:t>   -  The growth to maturity results in occupation with Christ, whereby the believer waits with anticipation for the Rapture, Tit 2:13; Phil 1:6; 1 Pet 1:3.</a:t>
            </a:r>
            <a:br>
              <a:rPr lang="en-US" sz="2400" dirty="0" smtClean="0"/>
            </a:br>
            <a:r>
              <a:rPr lang="en-US" sz="2400" dirty="0" smtClean="0"/>
              <a:t>	</a:t>
            </a:r>
            <a:br>
              <a:rPr lang="en-US" sz="2400" dirty="0" smtClean="0"/>
            </a:br>
            <a:endParaRPr lang="en-US" sz="2400" dirty="0" smtClean="0"/>
          </a:p>
          <a:p>
            <a:pPr>
              <a:buNone/>
            </a:pPr>
            <a:endParaRPr lang="en-US" sz="2400" dirty="0"/>
          </a:p>
        </p:txBody>
      </p:sp>
    </p:spTree>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lstStyle/>
          <a:p>
            <a:pPr>
              <a:buNone/>
            </a:pPr>
            <a:r>
              <a:rPr lang="en-US" sz="2400" dirty="0" smtClean="0"/>
              <a:t>   - The Rapture is categorized under three kinds of hope.</a:t>
            </a:r>
            <a:br>
              <a:rPr lang="en-US" sz="2400" dirty="0" smtClean="0"/>
            </a:br>
            <a:r>
              <a:rPr lang="en-US" sz="2400" dirty="0" smtClean="0"/>
              <a:t>		a.  Living hope, 1 Pet 1:3.</a:t>
            </a:r>
            <a:br>
              <a:rPr lang="en-US" sz="2400" dirty="0" smtClean="0"/>
            </a:br>
            <a:r>
              <a:rPr lang="en-US" sz="2400" dirty="0" smtClean="0"/>
              <a:t>		b.  Blessed hope, Tit 2:13.</a:t>
            </a:r>
            <a:br>
              <a:rPr lang="en-US" sz="2400" dirty="0" smtClean="0"/>
            </a:br>
            <a:r>
              <a:rPr lang="en-US" sz="2400" dirty="0" smtClean="0"/>
              <a:t>		c.  Purifying hope, 1 Jn 3:3.</a:t>
            </a:r>
          </a:p>
          <a:p>
            <a:pPr>
              <a:buNone/>
            </a:pPr>
            <a:endParaRPr lang="en-US" sz="2400" dirty="0" smtClean="0"/>
          </a:p>
          <a:p>
            <a:pPr>
              <a:buNone/>
            </a:pPr>
            <a:r>
              <a:rPr lang="en-US" sz="2400" dirty="0" smtClean="0"/>
              <a:t>24</a:t>
            </a:r>
            <a:r>
              <a:rPr lang="en-US" sz="2400" dirty="0" smtClean="0"/>
              <a:t>. </a:t>
            </a:r>
            <a:r>
              <a:rPr lang="en-US" sz="2400" dirty="0" smtClean="0"/>
              <a:t>Chronology of the Rapture</a:t>
            </a:r>
            <a:br>
              <a:rPr lang="en-US" sz="2400" dirty="0" smtClean="0"/>
            </a:br>
            <a:r>
              <a:rPr lang="en-US" sz="2400" dirty="0" smtClean="0"/>
              <a:t> - Rapture takes place, 1 Cor 15:51-58; 1 Thes 4:13-18.</a:t>
            </a:r>
            <a:br>
              <a:rPr lang="en-US" sz="2400" dirty="0" smtClean="0"/>
            </a:br>
            <a:r>
              <a:rPr lang="en-US" sz="2400" dirty="0" smtClean="0"/>
              <a:t> - The Big </a:t>
            </a:r>
            <a:r>
              <a:rPr lang="en-US" sz="2400" dirty="0" err="1" smtClean="0"/>
              <a:t>Genuflex</a:t>
            </a:r>
            <a:r>
              <a:rPr lang="en-US" sz="2400" dirty="0" smtClean="0"/>
              <a:t> occurs, Phil 2:9-11.</a:t>
            </a:r>
            <a:br>
              <a:rPr lang="en-US" sz="2400" dirty="0" smtClean="0"/>
            </a:br>
            <a:r>
              <a:rPr lang="en-US" sz="2400" dirty="0" smtClean="0"/>
              <a:t> - The Judgment Seat of Christ, 2 Cor 5:10; Rom 5:10.</a:t>
            </a:r>
            <a:br>
              <a:rPr lang="en-US" sz="2400" dirty="0" smtClean="0"/>
            </a:br>
            <a:r>
              <a:rPr lang="en-US" sz="2400" dirty="0" smtClean="0"/>
              <a:t> - Bride returns with Christ at the Second Advent, 1 Thes 3:13.</a:t>
            </a:r>
            <a:br>
              <a:rPr lang="en-US" sz="2400" dirty="0" smtClean="0"/>
            </a:br>
            <a:r>
              <a:rPr lang="en-US" sz="2400" dirty="0" smtClean="0"/>
              <a:t> - The manifestation of the Bride, Rom 8:19; Col 3:4.</a:t>
            </a:r>
            <a:br>
              <a:rPr lang="en-US" sz="2400" dirty="0" smtClean="0"/>
            </a:br>
            <a:r>
              <a:rPr lang="en-US" sz="2400" dirty="0" smtClean="0"/>
              <a:t> - Operation Footstool, Ps 110:1; Zech 13:2; Col 2:15; 1 Cor 15:24-25.</a:t>
            </a:r>
            <a:br>
              <a:rPr lang="en-US" sz="2400" dirty="0" smtClean="0"/>
            </a:br>
            <a:r>
              <a:rPr lang="en-US" sz="2400" dirty="0" smtClean="0"/>
              <a:t> - The Coronation of Christ, Rev 19:6.</a:t>
            </a:r>
            <a:br>
              <a:rPr lang="en-US" sz="2400" dirty="0" smtClean="0"/>
            </a:br>
            <a:r>
              <a:rPr lang="en-US" sz="2400" dirty="0" smtClean="0"/>
              <a:t> - The Wedding Supper of the Lamb, Rev 19:7-9. </a:t>
            </a:r>
            <a:br>
              <a:rPr lang="en-US" sz="2400" dirty="0" smtClean="0"/>
            </a:br>
            <a:endParaRPr lang="en-US" sz="2400" dirty="0" smtClean="0"/>
          </a:p>
          <a:p>
            <a:pPr>
              <a:buNone/>
            </a:pPr>
            <a:endParaRPr lang="en-US" sz="2400" dirty="0"/>
          </a:p>
        </p:txBody>
      </p:sp>
    </p:spTree>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marL="457200" indent="-457200">
              <a:buNone/>
            </a:pPr>
            <a:r>
              <a:rPr lang="en-US" sz="2400" dirty="0" smtClean="0"/>
              <a:t>25. The </a:t>
            </a:r>
            <a:r>
              <a:rPr lang="en-US" sz="2400" dirty="0" smtClean="0"/>
              <a:t>Rapture and Reward, Phil 2:16. Paul wants to have esprit de corps on the day of Christ as he sees his congregation rewarded.  This "boasting" comes from the rewards that the royal family of God receive.</a:t>
            </a:r>
          </a:p>
          <a:p>
            <a:pPr marL="457200" indent="-457200">
              <a:buAutoNum type="arabicPeriod" startAt="18"/>
            </a:pPr>
            <a:endParaRPr lang="en-US" sz="2400" dirty="0" smtClean="0"/>
          </a:p>
          <a:p>
            <a:pPr marL="457200" indent="-457200">
              <a:buNone/>
            </a:pPr>
            <a:r>
              <a:rPr lang="en-US" sz="2400" dirty="0" smtClean="0"/>
              <a:t>26. The </a:t>
            </a:r>
            <a:r>
              <a:rPr lang="en-US" sz="2400" dirty="0" smtClean="0"/>
              <a:t>Rapture and the Two Resurrections.</a:t>
            </a:r>
            <a:br>
              <a:rPr lang="en-US" sz="2400" dirty="0" smtClean="0"/>
            </a:br>
            <a:r>
              <a:rPr lang="en-US" sz="2400" dirty="0" smtClean="0"/>
              <a:t>-The Rapture is part of the first resurrection, which has four parts.</a:t>
            </a:r>
            <a:br>
              <a:rPr lang="en-US" sz="2400" dirty="0" smtClean="0"/>
            </a:br>
            <a:r>
              <a:rPr lang="en-US" sz="2400" dirty="0" smtClean="0"/>
              <a:t>	a.  The resurrection of Christ at the First Advent.</a:t>
            </a:r>
            <a:br>
              <a:rPr lang="en-US" sz="2400" dirty="0" smtClean="0"/>
            </a:br>
            <a:r>
              <a:rPr lang="en-US" sz="2400" dirty="0" smtClean="0"/>
              <a:t>	b.  The resurrection of the Church or royal family of God</a:t>
            </a:r>
          </a:p>
          <a:p>
            <a:pPr marL="457200" indent="-457200">
              <a:buNone/>
            </a:pPr>
            <a:r>
              <a:rPr lang="en-US" sz="2400" dirty="0" smtClean="0"/>
              <a:t>               at the Rapture.</a:t>
            </a:r>
            <a:br>
              <a:rPr lang="en-US" sz="2400" dirty="0" smtClean="0"/>
            </a:br>
            <a:r>
              <a:rPr lang="en-US" sz="2400" dirty="0" smtClean="0"/>
              <a:t>	c.  The resurrection of all Old Testament believers and</a:t>
            </a:r>
          </a:p>
          <a:p>
            <a:pPr>
              <a:buNone/>
            </a:pPr>
            <a:r>
              <a:rPr lang="en-US" sz="2400" dirty="0" smtClean="0"/>
              <a:t>               tribulational martyrs at the Second Advent.</a:t>
            </a:r>
            <a:br>
              <a:rPr lang="en-US" sz="2400" dirty="0" smtClean="0"/>
            </a:br>
            <a:r>
              <a:rPr lang="en-US" sz="2400" dirty="0" smtClean="0"/>
              <a:t>	d.  The resurrection of Millennial believers.</a:t>
            </a:r>
            <a:br>
              <a:rPr lang="en-US" sz="2400" dirty="0" smtClean="0"/>
            </a:br>
            <a:r>
              <a:rPr lang="en-US" sz="2400" dirty="0" smtClean="0"/>
              <a:t> -  The second resurrection is for unbelievers only. GWT.</a:t>
            </a:r>
            <a:r>
              <a:rPr lang="en-US" dirty="0" smtClean="0"/>
              <a:t/>
            </a:r>
            <a:br>
              <a:rPr lang="en-US" dirty="0" smtClean="0"/>
            </a:br>
            <a:r>
              <a:rPr lang="en-US" dirty="0" smtClean="0"/>
              <a:t> </a:t>
            </a:r>
          </a:p>
          <a:p>
            <a:endParaRPr lang="en-US" dirty="0"/>
          </a:p>
        </p:txBody>
      </p:sp>
    </p:spTree>
  </p:cSld>
  <p:clrMapOvr>
    <a:masterClrMapping/>
  </p:clrMapOvr>
  <p:transition>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10200"/>
          </a:xfrm>
        </p:spPr>
        <p:txBody>
          <a:bodyPr/>
          <a:lstStyle/>
          <a:p>
            <a:pPr algn="ctr">
              <a:buNone/>
            </a:pPr>
            <a:r>
              <a:rPr lang="en-US" dirty="0" smtClean="0"/>
              <a:t>End Chapter One</a:t>
            </a:r>
            <a:endParaRPr lang="en-US" dirty="0"/>
          </a:p>
        </p:txBody>
      </p:sp>
    </p:spTree>
  </p:cSld>
  <p:clrMapOvr>
    <a:masterClrMapping/>
  </p:clrMapOvr>
  <p:transition>
    <p:fade/>
  </p:transition>
</p:sld>
</file>

<file path=ppt/theme/theme1.xml><?xml version="1.0" encoding="utf-8"?>
<a:theme xmlns:a="http://schemas.openxmlformats.org/drawingml/2006/main" name="Slit">
  <a:themeElements>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fontScheme name="Slit">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Slit</Template>
  <TotalTime>1113</TotalTime>
  <Words>7816</Words>
  <Application>Microsoft Office PowerPoint</Application>
  <PresentationFormat>On-screen Show (4:3)</PresentationFormat>
  <Paragraphs>487</Paragraphs>
  <Slides>95</Slides>
  <Notes>0</Notes>
  <HiddenSlides>0</HiddenSlides>
  <MMClips>0</MMClips>
  <ScaleCrop>false</ScaleCrop>
  <HeadingPairs>
    <vt:vector size="4" baseType="variant">
      <vt:variant>
        <vt:lpstr>Theme</vt:lpstr>
      </vt:variant>
      <vt:variant>
        <vt:i4>1</vt:i4>
      </vt:variant>
      <vt:variant>
        <vt:lpstr>Slide Titles</vt:lpstr>
      </vt:variant>
      <vt:variant>
        <vt:i4>95</vt:i4>
      </vt:variant>
    </vt:vector>
  </HeadingPairs>
  <TitlesOfParts>
    <vt:vector size="96" baseType="lpstr">
      <vt:lpstr>Slit</vt:lpstr>
      <vt:lpstr>1 Thessalonians The Return of Jesus Christ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Thessalonians The Return of Jesus Christ</dc:title>
  <dc:creator>Ron McMurray</dc:creator>
  <cp:lastModifiedBy>Ron McMurray</cp:lastModifiedBy>
  <cp:revision>35</cp:revision>
  <dcterms:created xsi:type="dcterms:W3CDTF">2010-06-07T15:51:55Z</dcterms:created>
  <dcterms:modified xsi:type="dcterms:W3CDTF">2010-08-28T21:46:49Z</dcterms:modified>
</cp:coreProperties>
</file>