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99"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9" r:id="rId32"/>
    <p:sldId id="285" r:id="rId33"/>
    <p:sldId id="286" r:id="rId34"/>
    <p:sldId id="287" r:id="rId35"/>
    <p:sldId id="288" r:id="rId36"/>
    <p:sldId id="290" r:id="rId37"/>
    <p:sldId id="291" r:id="rId38"/>
    <p:sldId id="292" r:id="rId39"/>
    <p:sldId id="293" r:id="rId40"/>
    <p:sldId id="294" r:id="rId41"/>
    <p:sldId id="295" r:id="rId42"/>
    <p:sldId id="296" r:id="rId43"/>
    <p:sldId id="297" r:id="rId44"/>
    <p:sldId id="298"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61" r:id="rId99"/>
    <p:sldId id="353" r:id="rId100"/>
    <p:sldId id="362" r:id="rId101"/>
    <p:sldId id="363" r:id="rId102"/>
    <p:sldId id="354" r:id="rId103"/>
    <p:sldId id="355" r:id="rId104"/>
    <p:sldId id="356" r:id="rId105"/>
    <p:sldId id="357" r:id="rId106"/>
    <p:sldId id="358" r:id="rId107"/>
    <p:sldId id="359" r:id="rId108"/>
    <p:sldId id="360"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4" r:id="rId129"/>
    <p:sldId id="385" r:id="rId130"/>
    <p:sldId id="386" r:id="rId131"/>
    <p:sldId id="387" r:id="rId132"/>
    <p:sldId id="388" r:id="rId133"/>
    <p:sldId id="389" r:id="rId134"/>
    <p:sldId id="390" r:id="rId135"/>
    <p:sldId id="383"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15" r:id="rId179"/>
    <p:sldId id="434" r:id="rId180"/>
    <p:sldId id="435" r:id="rId181"/>
    <p:sldId id="436" r:id="rId182"/>
    <p:sldId id="437" r:id="rId183"/>
    <p:sldId id="438" r:id="rId184"/>
    <p:sldId id="439" r:id="rId185"/>
    <p:sldId id="440" r:id="rId186"/>
    <p:sldId id="441" r:id="rId187"/>
    <p:sldId id="442" r:id="rId188"/>
    <p:sldId id="443" r:id="rId189"/>
    <p:sldId id="445" r:id="rId190"/>
    <p:sldId id="446" r:id="rId191"/>
    <p:sldId id="456" r:id="rId192"/>
    <p:sldId id="447" r:id="rId193"/>
    <p:sldId id="448" r:id="rId194"/>
    <p:sldId id="449" r:id="rId195"/>
    <p:sldId id="450" r:id="rId196"/>
    <p:sldId id="451" r:id="rId197"/>
    <p:sldId id="452" r:id="rId198"/>
    <p:sldId id="453" r:id="rId199"/>
    <p:sldId id="454" r:id="rId200"/>
    <p:sldId id="457" r:id="rId201"/>
    <p:sldId id="458" r:id="rId202"/>
    <p:sldId id="459" r:id="rId203"/>
    <p:sldId id="460" r:id="rId204"/>
    <p:sldId id="461" r:id="rId205"/>
    <p:sldId id="463" r:id="rId206"/>
    <p:sldId id="464" r:id="rId207"/>
    <p:sldId id="465" r:id="rId208"/>
    <p:sldId id="466" r:id="rId209"/>
    <p:sldId id="467" r:id="rId210"/>
    <p:sldId id="468" r:id="rId211"/>
    <p:sldId id="462" r:id="rId212"/>
    <p:sldId id="469" r:id="rId213"/>
    <p:sldId id="470" r:id="rId214"/>
    <p:sldId id="485" r:id="rId215"/>
    <p:sldId id="471" r:id="rId216"/>
    <p:sldId id="472" r:id="rId217"/>
    <p:sldId id="473" r:id="rId218"/>
    <p:sldId id="486" r:id="rId219"/>
    <p:sldId id="487" r:id="rId220"/>
    <p:sldId id="478" r:id="rId221"/>
    <p:sldId id="474" r:id="rId222"/>
    <p:sldId id="488" r:id="rId223"/>
    <p:sldId id="475" r:id="rId224"/>
    <p:sldId id="489" r:id="rId225"/>
    <p:sldId id="476" r:id="rId226"/>
    <p:sldId id="477" r:id="rId227"/>
    <p:sldId id="490" r:id="rId228"/>
    <p:sldId id="479" r:id="rId229"/>
    <p:sldId id="491" r:id="rId230"/>
    <p:sldId id="480" r:id="rId231"/>
    <p:sldId id="481" r:id="rId232"/>
    <p:sldId id="482" r:id="rId233"/>
    <p:sldId id="483" r:id="rId234"/>
    <p:sldId id="484" r:id="rId235"/>
    <p:sldId id="492" r:id="rId236"/>
    <p:sldId id="493" r:id="rId237"/>
    <p:sldId id="494" r:id="rId238"/>
    <p:sldId id="495" r:id="rId239"/>
    <p:sldId id="496" r:id="rId240"/>
    <p:sldId id="497" r:id="rId241"/>
    <p:sldId id="498" r:id="rId242"/>
    <p:sldId id="500" r:id="rId243"/>
    <p:sldId id="501" r:id="rId244"/>
    <p:sldId id="502" r:id="rId245"/>
    <p:sldId id="503" r:id="rId246"/>
    <p:sldId id="504" r:id="rId247"/>
    <p:sldId id="505" r:id="rId248"/>
    <p:sldId id="506" r:id="rId249"/>
    <p:sldId id="499" r:id="rId250"/>
    <p:sldId id="507" r:id="rId251"/>
    <p:sldId id="508" r:id="rId252"/>
    <p:sldId id="509" r:id="rId253"/>
    <p:sldId id="510" r:id="rId254"/>
    <p:sldId id="511" r:id="rId255"/>
    <p:sldId id="512" r:id="rId2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54" Type="http://schemas.openxmlformats.org/officeDocument/2006/relationships/slide" Target="slides/slide253.xml"/><Relationship Id="rId259" Type="http://schemas.openxmlformats.org/officeDocument/2006/relationships/viewProps" Target="view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tableStyles" Target="tableStyle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notesMaster" Target="notesMasters/notesMaster1.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AD4A8F-3354-4EEE-8B73-2DDC09497409}" type="datetimeFigureOut">
              <a:rPr lang="en-US" smtClean="0"/>
              <a:pPr/>
              <a:t>10/26/2014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E4528-FDFA-4FED-8F2A-560C1920AD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AE4528-FDFA-4FED-8F2A-560C1920AD50}" type="slidenum">
              <a:rPr lang="en-US" smtClean="0"/>
              <a:pPr/>
              <a:t>55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F96E521-4E06-47DF-A8A3-1FF431237A3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6E521-4E06-47DF-A8A3-1FF431237A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6E521-4E06-47DF-A8A3-1FF431237A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6E521-4E06-47DF-A8A3-1FF431237A3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F96E521-4E06-47DF-A8A3-1FF431237A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6E521-4E06-47DF-A8A3-1FF431237A3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96E521-4E06-47DF-A8A3-1FF431237A3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96E521-4E06-47DF-A8A3-1FF431237A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96E521-4E06-47DF-A8A3-1FF431237A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6E521-4E06-47DF-A8A3-1FF431237A3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0CFE1D-4B9E-4DB7-BC2C-2C2BD9CD1DED}" type="datetimeFigureOut">
              <a:rPr lang="en-US" smtClean="0"/>
              <a:pPr/>
              <a:t>10/26/2014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F96E521-4E06-47DF-A8A3-1FF431237A3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30CFE1D-4B9E-4DB7-BC2C-2C2BD9CD1DED}" type="datetimeFigureOut">
              <a:rPr lang="en-US" smtClean="0"/>
              <a:pPr/>
              <a:t>10/26/2014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F96E521-4E06-47DF-A8A3-1FF431237A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00600"/>
            <a:ext cx="6400800" cy="1600200"/>
          </a:xfrm>
        </p:spPr>
        <p:txBody>
          <a:bodyPr>
            <a:normAutofit/>
          </a:bodyPr>
          <a:lstStyle/>
          <a:p>
            <a:r>
              <a:rPr lang="en-US" sz="2800" b="1" dirty="0" smtClean="0"/>
              <a:t>Grace Bible Church of Pullman</a:t>
            </a:r>
          </a:p>
          <a:p>
            <a:r>
              <a:rPr lang="en-US" sz="2800" b="1" dirty="0" smtClean="0"/>
              <a:t>Pastor – Teacher, Ron McMurray</a:t>
            </a:r>
            <a:endParaRPr lang="en-US" sz="2800" b="1" dirty="0"/>
          </a:p>
        </p:txBody>
      </p:sp>
      <p:sp>
        <p:nvSpPr>
          <p:cNvPr id="2" name="Title 1"/>
          <p:cNvSpPr>
            <a:spLocks noGrp="1"/>
          </p:cNvSpPr>
          <p:nvPr>
            <p:ph type="ctrTitle"/>
          </p:nvPr>
        </p:nvSpPr>
        <p:spPr/>
        <p:txBody>
          <a:bodyPr/>
          <a:lstStyle/>
          <a:p>
            <a:r>
              <a:rPr lang="en-US" b="1" dirty="0" smtClean="0"/>
              <a:t>1 Timothy 3</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8. Not all who receive the gift of pastor-teacher at salvation aspire to attain the office.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Lack of aspiration means lack of doctrine in the soul. It takes doctrine for aspiration. </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Notice</a:t>
            </a:r>
            <a:r>
              <a:rPr lang="en-US" dirty="0" smtClean="0">
                <a:latin typeface="Arial" pitchFamily="34" charset="0"/>
                <a:cs typeface="Arial" pitchFamily="34" charset="0"/>
              </a:rPr>
              <a:t>: Inspiration is not aspiration. Inspiration is a tank full of gas and when you run out you’ve had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Aspiration is biblical and doctrinal, inspiration is emotional.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Inspiration is a “preacher boy” walking an isle and saying, ‘God helping me and in obedience to mother’s prayers I am going into the ministry’! </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Our natural endowments include: Adam Smith and Thomas Jefferson (“</a:t>
            </a:r>
            <a:r>
              <a:rPr lang="en-US" i="1" dirty="0" smtClean="0">
                <a:latin typeface="Arial" pitchFamily="34" charset="0"/>
                <a:cs typeface="Arial" pitchFamily="34" charset="0"/>
              </a:rPr>
              <a:t>Just Babies, The Origins of Good and Evil”, </a:t>
            </a:r>
            <a:r>
              <a:rPr lang="en-US" dirty="0" smtClean="0">
                <a:latin typeface="Arial" pitchFamily="34" charset="0"/>
                <a:cs typeface="Arial" pitchFamily="34" charset="0"/>
              </a:rPr>
              <a:t>Paul Bloom , Crown Publishers, NY, 2013)</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1. A moral sense – come capacity to distinguish between kind and cruel actions.</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2. Empathy and compassion – suffering at the pain </a:t>
            </a:r>
            <a:r>
              <a:rPr lang="en-US" dirty="0" err="1" smtClean="0">
                <a:latin typeface="Arial" pitchFamily="34" charset="0"/>
                <a:cs typeface="Arial" pitchFamily="34" charset="0"/>
              </a:rPr>
              <a:t>fo</a:t>
            </a:r>
            <a:r>
              <a:rPr lang="en-US" dirty="0" smtClean="0">
                <a:latin typeface="Arial" pitchFamily="34" charset="0"/>
                <a:cs typeface="Arial" pitchFamily="34" charset="0"/>
              </a:rPr>
              <a:t> those around us and the wish to make this pain go away.</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3. A rudimentary sense of fairness – a tendency to favor equal divisions of resources.</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4. A rudimentary sense of justice – a desire to see good actions rewarded and bad actions punished. </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Due to our OSN tendencies we are indifferent or hostile to strangers and are prone to parochialism and bigotry.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Out OSN is capable of influencing us from the range of anger to genocide. It takes the principles of Establishment or for believers, the Word of God changing our conscience to keep us in line.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The location of the conscience. The conscience is a repository for norms and standards of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 norms and standards are related to </a:t>
            </a:r>
            <a:r>
              <a:rPr lang="en-US" dirty="0" err="1" smtClean="0">
                <a:latin typeface="Arial" pitchFamily="34" charset="0"/>
                <a:cs typeface="Arial" pitchFamily="34" charset="0"/>
              </a:rPr>
              <a:t>cognisance</a:t>
            </a:r>
            <a:r>
              <a:rPr lang="en-US" dirty="0" smtClean="0">
                <a:latin typeface="Arial" pitchFamily="34" charset="0"/>
                <a:cs typeface="Arial" pitchFamily="34" charset="0"/>
              </a:rPr>
              <a:t> of life the repository is located in the right lobe of the mentality of the soul.</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C00000"/>
                </a:solidFill>
                <a:latin typeface="Arial" pitchFamily="34" charset="0"/>
                <a:cs typeface="Arial" pitchFamily="34" charset="0"/>
              </a:rPr>
              <a:t>Romans 2:14,15 </a:t>
            </a:r>
            <a:r>
              <a:rPr lang="en-US" dirty="0" smtClean="0">
                <a:latin typeface="Arial" pitchFamily="34" charset="0"/>
                <a:cs typeface="Arial" pitchFamily="34" charset="0"/>
              </a:rPr>
              <a:t>— Gentiles who had never heard of Moses, the Old Testament, seen a Jew, heard a Jew, didn’t know the Hebrew language, had no contact with Israel at all, did by instinct the things of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Gentile could do it because in his own Gentile language he had developed a vocabulary and categories, and in the process of doing so he had developed norms and standards (moral conscience).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by instinct means that he had these norms and standards totally apart from divine revelation and totally apart from the Mosaic law. </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C00000"/>
                </a:solidFill>
                <a:latin typeface="Arial" pitchFamily="34" charset="0"/>
                <a:cs typeface="Arial" pitchFamily="34" charset="0"/>
              </a:rPr>
              <a:t>Titus 1:15 — “To the pure all things are pure.” </a:t>
            </a:r>
            <a:r>
              <a:rPr lang="en-US" dirty="0" smtClean="0">
                <a:latin typeface="Arial" pitchFamily="34" charset="0"/>
                <a:cs typeface="Arial" pitchFamily="34" charset="0"/>
              </a:rPr>
              <a:t>This means that if you set up norms and standards and you say certain things are pure, you have set up standards in the conscience.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reason you consider things are pure is because you learn the word </a:t>
            </a:r>
            <a:r>
              <a:rPr lang="en-US" b="1" dirty="0" smtClean="0">
                <a:solidFill>
                  <a:srgbClr val="C00000"/>
                </a:solidFill>
                <a:latin typeface="Arial" pitchFamily="34" charset="0"/>
                <a:cs typeface="Arial" pitchFamily="34" charset="0"/>
              </a:rPr>
              <a:t>“pure,” </a:t>
            </a:r>
            <a:r>
              <a:rPr lang="en-US" dirty="0" smtClean="0">
                <a:latin typeface="Arial" pitchFamily="34" charset="0"/>
                <a:cs typeface="Arial" pitchFamily="34" charset="0"/>
              </a:rPr>
              <a:t>it is in your vocabulary.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Eventually, if you get enough vocabulary in other areas you get to categorical purity and it is inevitable that you will set up standards called purity.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Once you set up standards and comply with it, then anything that agrees with that standard is pure.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Purity for the believer is Bible doctrine dealing with what is right and what is wrong, not only spiritually but at the same time morally and establishment. </a:t>
            </a:r>
          </a:p>
          <a:p>
            <a:pPr hangingPunct="0"/>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C00000"/>
                </a:solidFill>
                <a:latin typeface="Arial" pitchFamily="34" charset="0"/>
                <a:cs typeface="Arial" pitchFamily="34" charset="0"/>
              </a:rPr>
              <a:t>“but to those who are defiled” (</a:t>
            </a:r>
            <a:r>
              <a:rPr lang="en-US" dirty="0" smtClean="0">
                <a:latin typeface="Arial" pitchFamily="34" charset="0"/>
                <a:cs typeface="Arial" pitchFamily="34" charset="0"/>
              </a:rPr>
              <a:t> Pf PPtc – MIANO – stained with feces)  </a:t>
            </a:r>
            <a:r>
              <a:rPr lang="en-US" b="1" dirty="0" smtClean="0">
                <a:solidFill>
                  <a:srgbClr val="C00000"/>
                </a:solidFill>
                <a:latin typeface="Arial" pitchFamily="34" charset="0"/>
                <a:cs typeface="Arial" pitchFamily="34" charset="0"/>
              </a:rPr>
              <a:t>“and unfaithful nothing is pure</a:t>
            </a:r>
            <a:r>
              <a:rPr lang="en-US" dirty="0" smtClean="0">
                <a:latin typeface="Arial" pitchFamily="34" charset="0"/>
                <a:cs typeface="Arial" pitchFamily="34" charset="0"/>
              </a:rPr>
              <a:t>.” (Pf PPtc) - indicates something else, that it is not the person who is defiled but the soul filled with defilement [of evil].</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conscience and the believing of BD.</a:t>
            </a:r>
          </a:p>
          <a:p>
            <a:pPr hangingPunct="0"/>
            <a:r>
              <a:rPr lang="en-US" dirty="0" smtClean="0">
                <a:latin typeface="Arial" pitchFamily="34" charset="0"/>
                <a:cs typeface="Arial" pitchFamily="34" charset="0"/>
              </a:rPr>
              <a:t>To be blessed by God your norms and standards must become divine norms and standards.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only way we can have God’s norms and standards is to learn God’s Word, to transfer God’s Word from the page of the Bible to the right lobe.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have to have doctrine in your frame of reference, in your memory center,  have a new vocabulary for doctrine, you have to have categorical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From this it is inevitable that you will set up norms and standards, and those norms and standards are your conscience. </a:t>
            </a:r>
          </a:p>
          <a:p>
            <a:pPr hangingPunct="0"/>
            <a:endParaRPr lang="en-US" dirty="0" smtClean="0">
              <a:latin typeface="Arial" pitchFamily="34" charset="0"/>
              <a:cs typeface="Arial" pitchFamily="34"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One of the characteristics of maturity is to possess a conscience with a maximum number of divine norms and standards.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based upon maximum doctrine resident in the soul. The conscience is related to the communication of doctrine in </a:t>
            </a:r>
            <a:r>
              <a:rPr lang="en-US" b="1" dirty="0" smtClean="0">
                <a:solidFill>
                  <a:srgbClr val="C00000"/>
                </a:solidFill>
                <a:latin typeface="Arial" pitchFamily="34" charset="0"/>
                <a:cs typeface="Arial" pitchFamily="34" charset="0"/>
              </a:rPr>
              <a:t>1 Timothy 1:5. </a:t>
            </a:r>
          </a:p>
          <a:p>
            <a:endParaRPr lang="en-US" dirty="0" smtClean="0"/>
          </a:p>
          <a:p>
            <a:pPr hangingPunct="0"/>
            <a:r>
              <a:rPr lang="en-US" dirty="0" smtClean="0">
                <a:latin typeface="Arial" pitchFamily="34" charset="0"/>
                <a:cs typeface="Arial" pitchFamily="34" charset="0"/>
              </a:rPr>
              <a:t>4. The apostles of apostasy and teachers of evil possess a distorted conscience — </a:t>
            </a:r>
            <a:r>
              <a:rPr lang="en-US" b="1" dirty="0" smtClean="0">
                <a:solidFill>
                  <a:srgbClr val="C00000"/>
                </a:solidFill>
                <a:latin typeface="Arial" pitchFamily="34" charset="0"/>
                <a:cs typeface="Arial" pitchFamily="34" charset="0"/>
              </a:rPr>
              <a:t>1 Timothy 4:1,2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man can teach doctrine who has a branded conscience with evil, with legalism, with all the forms of reversionism and apostasy can accurately teach the Word of God.</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blinded to doctrine to the extent that his conscience has been seared with a hot branding iron of reversionism and evil.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5. Legalism has a false conscience — </a:t>
            </a:r>
            <a:r>
              <a:rPr lang="en-US" b="1" dirty="0" smtClean="0">
                <a:solidFill>
                  <a:srgbClr val="C00000"/>
                </a:solidFill>
                <a:latin typeface="Arial" pitchFamily="34" charset="0"/>
                <a:cs typeface="Arial" pitchFamily="34" charset="0"/>
              </a:rPr>
              <a:t>1 Corinthians 8:7</a:t>
            </a:r>
            <a:r>
              <a:rPr lang="en-US" dirty="0" smtClean="0">
                <a:latin typeface="Arial" pitchFamily="34" charset="0"/>
                <a:cs typeface="Arial" pitchFamily="34" charset="0"/>
              </a:rPr>
              <a:t>. Legalism is any rejection of grace, any system or do-it-yourself kit by which you seek the approbation of God. Legalism is salvation by works, spirituality by works.</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standards of conscience have directions — </a:t>
            </a:r>
            <a:r>
              <a:rPr lang="en-US" b="1" dirty="0" smtClean="0">
                <a:solidFill>
                  <a:srgbClr val="C00000"/>
                </a:solidFill>
                <a:latin typeface="Arial" pitchFamily="34" charset="0"/>
                <a:cs typeface="Arial" pitchFamily="34" charset="0"/>
              </a:rPr>
              <a:t>Acts 24:16 </a:t>
            </a:r>
            <a:r>
              <a:rPr lang="en-US" dirty="0" smtClean="0">
                <a:latin typeface="Arial" pitchFamily="34" charset="0"/>
                <a:cs typeface="Arial" pitchFamily="34" charset="0"/>
              </a:rPr>
              <a:t>gives us two, but there are several directions. </a:t>
            </a:r>
            <a:r>
              <a:rPr lang="en-US" b="1" dirty="0" smtClean="0">
                <a:solidFill>
                  <a:srgbClr val="C00000"/>
                </a:solidFill>
                <a:latin typeface="Arial" pitchFamily="34" charset="0"/>
                <a:cs typeface="Arial" pitchFamily="34" charset="0"/>
              </a:rPr>
              <a:t>“A blameless conscience.”</a:t>
            </a:r>
            <a:r>
              <a:rPr lang="en-US" dirty="0" smtClean="0">
                <a:latin typeface="Arial" pitchFamily="34" charset="0"/>
                <a:cs typeface="Arial" pitchFamily="34" charset="0"/>
              </a:rPr>
              <a:t> Conscience has standards directed toward God, directed toward people.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greater-grace believer possesses a conscience which is compatible with the whole plan of God’s grace — </a:t>
            </a:r>
            <a:r>
              <a:rPr lang="en-US" b="1" dirty="0" smtClean="0">
                <a:solidFill>
                  <a:srgbClr val="C00000"/>
                </a:solidFill>
                <a:latin typeface="Arial" pitchFamily="34" charset="0"/>
                <a:cs typeface="Arial" pitchFamily="34" charset="0"/>
              </a:rPr>
              <a:t>2 Corinthians 1:12.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greater-grace believer has a conscience which is divine viewpoint, it is compatible with grace, it is therefore compatible with God’s attitude toward everything in history.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conscience therefore is very effective. It is a conscience of testimony.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conscience testimony is experiential sanctification, doctrinal discernment, freedom from the influence of evil, and by the grace of God having a manner of life in this world.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The communicator of doctrine must appeal to the conscience of his congregation.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the teaching of the Word that straightens out the conscience, that shapes up the conscience, that tears the conscience to bits and reforms it with the correct norms and standards.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2 Corinthians 4:2 — “But we have renounced the hidden things of shame</a:t>
            </a:r>
            <a:r>
              <a:rPr lang="en-US" dirty="0" smtClean="0">
                <a:latin typeface="Arial" pitchFamily="34" charset="0"/>
                <a:cs typeface="Arial" pitchFamily="34" charset="0"/>
              </a:rPr>
              <a:t> (That is, false doctrine, apostasy, and evil) </a:t>
            </a:r>
            <a:r>
              <a:rPr lang="en-US" b="1" dirty="0" smtClean="0">
                <a:solidFill>
                  <a:srgbClr val="C00000"/>
                </a:solidFill>
                <a:latin typeface="Arial" pitchFamily="34" charset="0"/>
                <a:cs typeface="Arial" pitchFamily="34" charset="0"/>
              </a:rPr>
              <a:t>not walking in craftiness, or adulterating the Word of God, but by the unveiling of doctrine commending ourselves to every man’s conscience in the sight of God.” </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“In the sight of God” </a:t>
            </a:r>
            <a:r>
              <a:rPr lang="en-US" dirty="0" smtClean="0">
                <a:latin typeface="Arial" pitchFamily="34" charset="0"/>
                <a:cs typeface="Arial" pitchFamily="34" charset="0"/>
              </a:rPr>
              <a:t>means the pastor is responsible to God for his ministry.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“Commending ourselves to every man’s conscience” </a:t>
            </a:r>
            <a:r>
              <a:rPr lang="en-US" dirty="0" smtClean="0">
                <a:latin typeface="Arial" pitchFamily="34" charset="0"/>
                <a:cs typeface="Arial" pitchFamily="34" charset="0"/>
              </a:rPr>
              <a:t>is the pastor so teaching the Word that true norms and standards are built and false norms and standards are destroyed.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All pastors must depart from that which is false. The </a:t>
            </a:r>
            <a:r>
              <a:rPr lang="en-US" b="1" dirty="0" smtClean="0">
                <a:solidFill>
                  <a:srgbClr val="C00000"/>
                </a:solidFill>
                <a:latin typeface="Arial" pitchFamily="34" charset="0"/>
                <a:cs typeface="Arial" pitchFamily="34" charset="0"/>
              </a:rPr>
              <a:t>“shame” </a:t>
            </a:r>
            <a:r>
              <a:rPr lang="en-US" dirty="0" smtClean="0">
                <a:latin typeface="Arial" pitchFamily="34" charset="0"/>
                <a:cs typeface="Arial" pitchFamily="34" charset="0"/>
              </a:rPr>
              <a:t>is false doctrine, apostasy and evil.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“Not walking in craftiness”: </a:t>
            </a:r>
            <a:r>
              <a:rPr lang="en-US" dirty="0" smtClean="0">
                <a:latin typeface="Arial" pitchFamily="34" charset="0"/>
                <a:cs typeface="Arial" pitchFamily="34" charset="0"/>
              </a:rPr>
              <a:t>a pastor must never teach the people simply what they want to hear, cater to the people. That is being crafty. It is the pastor’s responsibility to unveil doctrine as found in the Word of God.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9. Conscience is the basis for spiritual and establishment type service. </a:t>
            </a:r>
          </a:p>
          <a:p>
            <a:pPr hangingPunct="0">
              <a:buNone/>
            </a:pPr>
            <a:r>
              <a:rPr lang="en-US" dirty="0" smtClean="0">
                <a:latin typeface="Arial" pitchFamily="34" charset="0"/>
                <a:cs typeface="Arial" pitchFamily="34" charset="0"/>
              </a:rPr>
              <a:t>    	a) The believer’s conscience demands that he submit to establishment type authority.</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This means that the believer is patriotic, pro military, pro free enterprise, pro law enforcement, anti-communistic, anti-welfare state, anti-liberal. Doctrine resident in the conscience establishes the basis for being patriotic. </a:t>
            </a:r>
            <a:r>
              <a:rPr lang="en-US" b="1" dirty="0" smtClean="0">
                <a:solidFill>
                  <a:srgbClr val="C00000"/>
                </a:solidFill>
                <a:latin typeface="Arial" pitchFamily="34" charset="0"/>
                <a:cs typeface="Arial" pitchFamily="34" charset="0"/>
              </a:rPr>
              <a:t>Romans 13:5</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The principle is true also of spiritual service. We not only temporal service in establishment but we have spiritual service as members of the royal family of God living on earth. </a:t>
            </a:r>
          </a:p>
          <a:p>
            <a:pPr hangingPunct="0">
              <a:buNone/>
            </a:pPr>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2 Timothy 1:3. </a:t>
            </a:r>
            <a:r>
              <a:rPr lang="en-US" dirty="0" smtClean="0">
                <a:latin typeface="Arial" pitchFamily="34" charset="0"/>
                <a:cs typeface="Arial" pitchFamily="34" charset="0"/>
              </a:rPr>
              <a:t>Prayer is a spiritual service and an effective prayer warrior has a clear conscience. </a:t>
            </a:r>
          </a:p>
          <a:p>
            <a:pPr hangingPunct="0"/>
            <a:endParaRPr lang="en-US" dirty="0" smtClean="0">
              <a:latin typeface="Arial" pitchFamily="34" charset="0"/>
              <a:cs typeface="Arial" pitchFamily="34" charset="0"/>
            </a:endParaRPr>
          </a:p>
          <a:p>
            <a:pPr hangingPunct="0"/>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Inspiration doesn’t mean a thing; aspiration means everything.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Aspiration is the gutting motivation that keeps a person going during his training.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Each step of preparation must be accomplished with large doses of doctrine which;</a:t>
            </a:r>
          </a:p>
          <a:p>
            <a:pPr hangingPunct="0">
              <a:buNone/>
            </a:pPr>
            <a:r>
              <a:rPr lang="en-US" dirty="0" smtClean="0">
                <a:latin typeface="Arial" pitchFamily="34" charset="0"/>
                <a:cs typeface="Arial" pitchFamily="34" charset="0"/>
              </a:rPr>
              <a:t>    - identifies the gift, </a:t>
            </a:r>
          </a:p>
          <a:p>
            <a:pPr hangingPunct="0">
              <a:buNone/>
            </a:pPr>
            <a:r>
              <a:rPr lang="en-US" dirty="0" smtClean="0">
                <a:latin typeface="Arial" pitchFamily="34" charset="0"/>
                <a:cs typeface="Arial" pitchFamily="34" charset="0"/>
              </a:rPr>
              <a:t>    - aspires to the honorable office, </a:t>
            </a:r>
          </a:p>
          <a:p>
            <a:pPr hangingPunct="0">
              <a:buNone/>
            </a:pPr>
            <a:r>
              <a:rPr lang="en-US" dirty="0" smtClean="0">
                <a:latin typeface="Arial" pitchFamily="34" charset="0"/>
                <a:cs typeface="Arial" pitchFamily="34" charset="0"/>
              </a:rPr>
              <a:t>    - motivates the preparation, </a:t>
            </a:r>
          </a:p>
          <a:p>
            <a:pPr hangingPunct="0">
              <a:buNone/>
            </a:pPr>
            <a:r>
              <a:rPr lang="en-US" dirty="0" smtClean="0">
                <a:latin typeface="Arial" pitchFamily="34" charset="0"/>
                <a:cs typeface="Arial" pitchFamily="34" charset="0"/>
              </a:rPr>
              <a:t>    - provides the self-discipline to complete the preparation for the ministry. </a:t>
            </a:r>
            <a:endParaRPr lang="en-US" dirty="0" smtClean="0"/>
          </a:p>
          <a:p>
            <a:pPr hangingPunct="0"/>
            <a:endParaRPr lang="en-US" dirty="0" smtClean="0"/>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C00000"/>
                </a:solidFill>
                <a:latin typeface="Arial" pitchFamily="34" charset="0"/>
                <a:cs typeface="Arial" pitchFamily="34" charset="0"/>
              </a:rPr>
              <a:t>Hebrews 9:14. </a:t>
            </a:r>
            <a:r>
              <a:rPr lang="en-US" dirty="0" smtClean="0">
                <a:latin typeface="Arial" pitchFamily="34" charset="0"/>
                <a:cs typeface="Arial" pitchFamily="34" charset="0"/>
              </a:rPr>
              <a:t>One of the worst things that can happen to our conscience is to be bogged down with dead works.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1 Corinthians 10:24-29 </a:t>
            </a:r>
            <a:r>
              <a:rPr lang="en-US" dirty="0" smtClean="0">
                <a:latin typeface="Arial" pitchFamily="34" charset="0"/>
                <a:cs typeface="Arial" pitchFamily="34" charset="0"/>
              </a:rPr>
              <a:t>— the law of freedom or liberty and the superseding laws of love, expediency, and supreme sacrifice, all are related to the function of the conscience where doctrine is resident.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 conscience is related to unjust or undeserved suffering. Unjust suffering, persecution, various types of maltreatment, are related to your conscience as a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conscience influenced by doctrine is the basis for enduring maltreatment and misunderstanding without defending ourselves. </a:t>
            </a:r>
            <a:r>
              <a:rPr lang="en-US" b="1" dirty="0" smtClean="0">
                <a:solidFill>
                  <a:srgbClr val="C00000"/>
                </a:solidFill>
                <a:latin typeface="Arial" pitchFamily="34" charset="0"/>
                <a:cs typeface="Arial" pitchFamily="34" charset="0"/>
              </a:rPr>
              <a:t>1 Peter 2:18,19. </a:t>
            </a:r>
          </a:p>
          <a:p>
            <a:pPr hangingPunct="0">
              <a:buNone/>
            </a:pPr>
            <a:r>
              <a:rPr lang="en-US" dirty="0" smtClean="0">
                <a:solidFill>
                  <a:srgbClr val="0070C0"/>
                </a:solidFill>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 Tim 3:10 </a:t>
            </a:r>
            <a:r>
              <a:rPr lang="en-US" dirty="0" smtClean="0">
                <a:latin typeface="Arial" pitchFamily="34" charset="0"/>
                <a:cs typeface="Arial" pitchFamily="34" charset="0"/>
              </a:rPr>
              <a:t>— the deacon must pass the adversity test. </a:t>
            </a:r>
            <a:r>
              <a:rPr lang="en-US" b="1" dirty="0" smtClean="0">
                <a:solidFill>
                  <a:srgbClr val="0070C0"/>
                </a:solidFill>
                <a:latin typeface="Arial" pitchFamily="34" charset="0"/>
                <a:cs typeface="Arial" pitchFamily="34" charset="0"/>
              </a:rPr>
              <a:t>“And let these also” </a:t>
            </a:r>
            <a:r>
              <a:rPr lang="en-US" dirty="0" smtClean="0">
                <a:latin typeface="Arial" pitchFamily="34" charset="0"/>
                <a:cs typeface="Arial" pitchFamily="34" charset="0"/>
              </a:rPr>
              <a:t>— HOUTOI - calls attention with special attention on deacons who are qualified to serve in the local church. </a:t>
            </a:r>
          </a:p>
          <a:p>
            <a:pPr hangingPunct="0"/>
            <a:endParaRPr lang="en-US" i="1"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EKAINOI -  emphasizes something near at hand — the deacons here. </a:t>
            </a:r>
            <a:r>
              <a:rPr lang="en-US" b="1" dirty="0" smtClean="0">
                <a:solidFill>
                  <a:srgbClr val="0070C0"/>
                </a:solidFill>
                <a:latin typeface="Arial" pitchFamily="34" charset="0"/>
                <a:cs typeface="Arial" pitchFamily="34" charset="0"/>
              </a:rPr>
              <a:t>“Moreover these </a:t>
            </a:r>
            <a:r>
              <a:rPr lang="en-US" dirty="0" smtClean="0">
                <a:latin typeface="Arial" pitchFamily="34" charset="0"/>
                <a:cs typeface="Arial" pitchFamily="34" charset="0"/>
              </a:rPr>
              <a:t>[deacons] </a:t>
            </a:r>
            <a:r>
              <a:rPr lang="en-US" b="1" dirty="0" smtClean="0">
                <a:solidFill>
                  <a:srgbClr val="0070C0"/>
                </a:solidFill>
                <a:latin typeface="Arial" pitchFamily="34" charset="0"/>
                <a:cs typeface="Arial" pitchFamily="34" charset="0"/>
              </a:rPr>
              <a:t>also.”</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“first” – </a:t>
            </a:r>
            <a:r>
              <a:rPr lang="en-US" dirty="0" smtClean="0">
                <a:latin typeface="Arial" pitchFamily="34" charset="0"/>
                <a:cs typeface="Arial" pitchFamily="34" charset="0"/>
              </a:rPr>
              <a:t>PROTOS -  First in point of time is what it means. That is, before serving as a deacon the individual man should qualify by passing an adversity test or two. Why? Because every deacon has special adversity after he gets into the office.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“be proved” </a:t>
            </a:r>
            <a:r>
              <a:rPr lang="en-US" dirty="0" smtClean="0">
                <a:latin typeface="Arial" pitchFamily="34" charset="0"/>
                <a:cs typeface="Arial" pitchFamily="34" charset="0"/>
              </a:rPr>
              <a:t>— PPImpv – DOKIMAZO -  an assayer’s term. It means to be tested and to be found approved.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to pass the test, to qualify for the diaconate by passing the adversity test.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That is, he must face adversity and pass it by the use of doctrine resident in his soul.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Moreover these also must be tested first.” </a:t>
            </a:r>
            <a:r>
              <a:rPr lang="en-US" dirty="0" smtClean="0">
                <a:latin typeface="Arial" pitchFamily="34" charset="0"/>
                <a:cs typeface="Arial" pitchFamily="34" charset="0"/>
              </a:rPr>
              <a:t>This means that every deacon has to be combat tested before he gets the diaconate.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Pressure, disaster, suffering, combined with the proper use of doctrine resident in the soul, applied, produces spiritual victory and it produces a qualifying step toward serving as a deacon.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several things that a deacon should do. He should be able to control his household, he should be able to control his wife. </a:t>
            </a:r>
          </a:p>
          <a:p>
            <a:r>
              <a:rPr lang="en-US" b="1" dirty="0" smtClean="0">
                <a:solidFill>
                  <a:srgbClr val="0070C0"/>
                </a:solidFill>
                <a:latin typeface="Arial" pitchFamily="34" charset="0"/>
                <a:cs typeface="Arial" pitchFamily="34" charset="0"/>
              </a:rPr>
              <a:t>“then” </a:t>
            </a:r>
            <a:r>
              <a:rPr lang="en-US" dirty="0" smtClean="0">
                <a:latin typeface="Arial" pitchFamily="34" charset="0"/>
                <a:cs typeface="Arial" pitchFamily="34" charset="0"/>
              </a:rPr>
              <a:t>– EITA - meaning afterwards. After they have passed an adversity test or two.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“let them use the office of deacon “ </a:t>
            </a:r>
            <a:r>
              <a:rPr lang="en-US" dirty="0" smtClean="0">
                <a:latin typeface="Arial" pitchFamily="34" charset="0"/>
                <a:cs typeface="Arial" pitchFamily="34" charset="0"/>
              </a:rPr>
              <a:t>– DIAKONEO -  PAImpv - to serve as a deacon, they are not using the office.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mood is a command to those who have the proper administrative gift and have qualified in other categories. </a:t>
            </a:r>
          </a:p>
          <a:p>
            <a:endParaRPr lang="en-US" dirty="0" smtClean="0"/>
          </a:p>
          <a:p>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being” </a:t>
            </a:r>
            <a:r>
              <a:rPr lang="en-US" dirty="0" smtClean="0">
                <a:latin typeface="Arial" pitchFamily="34" charset="0"/>
                <a:cs typeface="Arial" pitchFamily="34" charset="0"/>
              </a:rPr>
              <a:t>– PAPtc of EIMI - the verb to be, the status quo verb. Denoting something which has happened in the past — being irreproachable regarding establishment, law and justice, and having passed the adversity test.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“blameless” </a:t>
            </a:r>
            <a:r>
              <a:rPr lang="en-US" dirty="0" smtClean="0">
                <a:latin typeface="Arial" pitchFamily="34" charset="0"/>
                <a:cs typeface="Arial" pitchFamily="34" charset="0"/>
              </a:rPr>
              <a:t>— ANEGKLETOI - means to be accused of a crime or in court, charged before the law.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he is irreproachable from the standpoint of establishment.” </a:t>
            </a:r>
            <a:r>
              <a:rPr lang="en-US" dirty="0" smtClean="0">
                <a:latin typeface="Arial" pitchFamily="34" charset="0"/>
                <a:cs typeface="Arial" pitchFamily="34" charset="0"/>
              </a:rPr>
              <a:t>This means that to qualify for a deacon the male believer must be free from criminal activity.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“Moreover these also must be tested; then afterward serve as deacons, provided that they are blameless under the laws of establishment.” </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3:11</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“Likewise, wives of deacons must be grave” </a:t>
            </a:r>
            <a:r>
              <a:rPr lang="en-US" dirty="0" smtClean="0">
                <a:latin typeface="Arial" pitchFamily="34" charset="0"/>
                <a:cs typeface="Arial" pitchFamily="34" charset="0"/>
              </a:rPr>
              <a:t>– GUNE DEI EINAI SEMNOI - it means “worthy of respect, honorable.”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reference to the fact that the wife of a deacon must have some advance in her own spiritual growth.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that the wife of a deacon must be under the influence of doctrine and not under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must not be indifferent to the Word of God or negative toward it. It further implies that the wife of the deacon must not be in any phase of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Both must consistently learn and apply doctrine under the authority of the Pastor. </a:t>
            </a:r>
          </a:p>
          <a:p>
            <a:pPr hangingPunct="0"/>
            <a:endParaRPr lang="en-US" dirty="0" smtClean="0">
              <a:latin typeface="Arial" pitchFamily="34" charset="0"/>
              <a:cs typeface="Arial" pitchFamily="34"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Worthiness of respect or honor comes from the intake of doctrine for all of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 worthiness must therefore come from her spiritual maturity.  This is the first function connected with anyone’s wife, in fact any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pastor or deacons wife must not decide she no longer wants to attend church.  If this is not corrected then both the pastor and deacon are not qualified to lead.</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slanderers” </a:t>
            </a:r>
            <a:r>
              <a:rPr lang="en-US" dirty="0" smtClean="0">
                <a:latin typeface="Arial" pitchFamily="34" charset="0"/>
                <a:cs typeface="Arial" pitchFamily="34" charset="0"/>
              </a:rPr>
              <a:t>— ME DIABOLOI -  means to slander. Here it means </a:t>
            </a:r>
            <a:r>
              <a:rPr lang="en-US" b="1" dirty="0" smtClean="0">
                <a:solidFill>
                  <a:srgbClr val="0070C0"/>
                </a:solidFill>
                <a:latin typeface="Arial" pitchFamily="34" charset="0"/>
                <a:cs typeface="Arial" pitchFamily="34" charset="0"/>
              </a:rPr>
              <a:t>“not malicious gossips.” </a:t>
            </a:r>
            <a:r>
              <a:rPr lang="en-US" dirty="0" smtClean="0">
                <a:latin typeface="Arial" pitchFamily="34" charset="0"/>
                <a:cs typeface="Arial" pitchFamily="34" charset="0"/>
              </a:rPr>
              <a:t>Deacons’ wives must avoid the sins of the tongue.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“sober” </a:t>
            </a:r>
            <a:r>
              <a:rPr lang="en-US" dirty="0" smtClean="0">
                <a:latin typeface="Arial" pitchFamily="34" charset="0"/>
                <a:cs typeface="Arial" pitchFamily="34" charset="0"/>
              </a:rPr>
              <a:t>– NHFALIOI -   It means to be temperate in the use of wine.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“faithful in all things” </a:t>
            </a:r>
            <a:r>
              <a:rPr lang="en-US" dirty="0" smtClean="0">
                <a:latin typeface="Arial" pitchFamily="34" charset="0"/>
                <a:cs typeface="Arial" pitchFamily="34" charset="0"/>
              </a:rPr>
              <a:t>— the adjective PISTOS which means faithful-dependable.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“Likewise wives [of deacons] must be honorable, not malicious gossips, not lushes, faithful in all things.”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key here and the thing that causes the most problem is the area of the sins of the tongue.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the Sins of the Tongue</a:t>
            </a:r>
          </a:p>
          <a:p>
            <a:pPr marL="514350" indent="-514350" hangingPunct="0">
              <a:buNone/>
            </a:pPr>
            <a:r>
              <a:rPr lang="en-US" dirty="0" smtClean="0">
                <a:latin typeface="Arial" pitchFamily="34" charset="0"/>
                <a:cs typeface="Arial" pitchFamily="34" charset="0"/>
              </a:rPr>
              <a:t>1. Category and definition.</a:t>
            </a:r>
          </a:p>
          <a:p>
            <a:pPr marL="514350" indent="-514350" hangingPunct="0">
              <a:buNone/>
            </a:pPr>
            <a:r>
              <a:rPr lang="en-US" dirty="0" smtClean="0">
                <a:latin typeface="Arial" pitchFamily="34" charset="0"/>
                <a:cs typeface="Arial" pitchFamily="34" charset="0"/>
              </a:rPr>
              <a:t>       	a) Sin is defined as transgression of the law of God. </a:t>
            </a:r>
          </a:p>
          <a:p>
            <a:pPr hangingPunct="0"/>
            <a:r>
              <a:rPr lang="en-US" dirty="0" smtClean="0">
                <a:latin typeface="Arial" pitchFamily="34" charset="0"/>
                <a:cs typeface="Arial" pitchFamily="34" charset="0"/>
              </a:rPr>
              <a:t>	b) A known sin is a transgression or violation of divine law by cognizance or knowing it is a sin. </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t>        </a:t>
            </a:r>
            <a:r>
              <a:rPr lang="en-US" dirty="0" smtClean="0">
                <a:latin typeface="Arial" pitchFamily="34" charset="0"/>
                <a:cs typeface="Arial" pitchFamily="34" charset="0"/>
              </a:rPr>
              <a:t>c) An unknown sin is also a transgression of divine law.         You don’t know what you’re doing and you do it.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Whether the sin is known or unknown in both cases volition is involved — you wanted to do it and you did it.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The difference between a known and an unknown sin is the matter of cognizance of divine law or an understanding of the biblical doctrine of </a:t>
            </a:r>
            <a:r>
              <a:rPr lang="en-US" dirty="0" err="1" smtClean="0">
                <a:latin typeface="Arial" pitchFamily="34" charset="0"/>
                <a:cs typeface="Arial" pitchFamily="34" charset="0"/>
              </a:rPr>
              <a:t>hamartiology</a:t>
            </a:r>
            <a:r>
              <a:rPr lang="en-US" dirty="0" smtClean="0">
                <a:latin typeface="Arial" pitchFamily="34" charset="0"/>
                <a:cs typeface="Arial" pitchFamily="34" charset="0"/>
              </a:rPr>
              <a:t>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Whether the divine law is known or not human volition is involved in transgressing any law of God.    </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        g) All sin, therefore, combines the function of the old sin nature’s area of weakness with human volition. Sin does not become a reality without the volition being involved.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 There are three categories of sin in the human race: </a:t>
            </a:r>
          </a:p>
          <a:p>
            <a:r>
              <a:rPr lang="en-US" dirty="0" smtClean="0">
                <a:latin typeface="Arial" pitchFamily="34" charset="0"/>
                <a:cs typeface="Arial" pitchFamily="34" charset="0"/>
              </a:rPr>
              <a:t>  - </a:t>
            </a:r>
            <a:r>
              <a:rPr lang="en-US" u="sng" dirty="0" smtClean="0">
                <a:latin typeface="Arial" pitchFamily="34" charset="0"/>
                <a:cs typeface="Arial" pitchFamily="34" charset="0"/>
              </a:rPr>
              <a:t>the imputation of Adam’s sin </a:t>
            </a:r>
            <a:r>
              <a:rPr lang="en-US" dirty="0" smtClean="0">
                <a:latin typeface="Arial" pitchFamily="34" charset="0"/>
                <a:cs typeface="Arial" pitchFamily="34" charset="0"/>
              </a:rPr>
              <a:t>directly to each member of the human race. This occurs at birth.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en-US" u="sng" dirty="0" smtClean="0">
                <a:latin typeface="Arial" pitchFamily="34" charset="0"/>
                <a:cs typeface="Arial" pitchFamily="34" charset="0"/>
              </a:rPr>
              <a:t>- inherent sin or the perpetuation of the old sin nature </a:t>
            </a:r>
            <a:r>
              <a:rPr lang="en-US" dirty="0" smtClean="0">
                <a:latin typeface="Arial" pitchFamily="34" charset="0"/>
                <a:cs typeface="Arial" pitchFamily="34" charset="0"/>
              </a:rPr>
              <a:t>through physical birth, causing a person to be physically alive while at the same time to be spiritually dead.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 </a:t>
            </a:r>
            <a:r>
              <a:rPr lang="en-US" u="sng" dirty="0" smtClean="0">
                <a:latin typeface="Arial" pitchFamily="34" charset="0"/>
                <a:cs typeface="Arial" pitchFamily="34" charset="0"/>
              </a:rPr>
              <a:t>Personal sin</a:t>
            </a:r>
            <a:r>
              <a:rPr lang="en-US" dirty="0" smtClean="0">
                <a:latin typeface="Arial" pitchFamily="34" charset="0"/>
                <a:cs typeface="Arial" pitchFamily="34" charset="0"/>
              </a:rPr>
              <a:t>. This does not occur at birth, the first two do. Personal sin occurs some time after birth. The acts of personal sin which do occur after birth all occur after birth and before physical death. </a:t>
            </a:r>
            <a:r>
              <a:rPr lang="en-US" u="sng" dirty="0" smtClean="0">
                <a:latin typeface="Arial" pitchFamily="34" charset="0"/>
                <a:cs typeface="Arial" pitchFamily="34" charset="0"/>
              </a:rPr>
              <a:t>These are the sins Christ died for on the cross.</a:t>
            </a:r>
          </a:p>
          <a:p>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Pastor-Teacher</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1. Definition and concept. </a:t>
            </a:r>
          </a:p>
          <a:p>
            <a:pPr hangingPunct="0"/>
            <a:r>
              <a:rPr lang="en-US" dirty="0" smtClean="0">
                <a:latin typeface="Arial" pitchFamily="34" charset="0"/>
                <a:cs typeface="Arial" pitchFamily="34" charset="0"/>
              </a:rPr>
              <a:t>Since every believer is a royal priest it is important to understand the system of authority which God has ordained for this dispensation.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the system whereby God must have the royal family under human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two basic systems of authority in this dispensation, the overt authority and the inner authority.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Overt Authority </a:t>
            </a:r>
            <a:r>
              <a:rPr lang="en-US" dirty="0" smtClean="0">
                <a:latin typeface="Arial" pitchFamily="34" charset="0"/>
                <a:cs typeface="Arial" pitchFamily="34" charset="0"/>
              </a:rPr>
              <a:t>is God delegating the authority of communication of the Word to the pastor-teacher, but the actual authority is the Word itself. </a:t>
            </a:r>
          </a:p>
          <a:p>
            <a:endParaRPr lang="en-US" dirty="0">
              <a:latin typeface="Arial" pitchFamily="34" charset="0"/>
              <a:cs typeface="Arial" pitchFamily="34"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       i) Three categories of personal sin exist in the human race:     - </a:t>
            </a:r>
            <a:r>
              <a:rPr lang="en-US" u="sng" dirty="0" smtClean="0">
                <a:latin typeface="Arial" pitchFamily="34" charset="0"/>
                <a:cs typeface="Arial" pitchFamily="34" charset="0"/>
              </a:rPr>
              <a:t>Mental sins </a:t>
            </a:r>
            <a:r>
              <a:rPr lang="en-US" dirty="0" smtClean="0">
                <a:latin typeface="Arial" pitchFamily="34" charset="0"/>
                <a:cs typeface="Arial" pitchFamily="34" charset="0"/>
              </a:rPr>
              <a:t>such as envy, jealousy, pride, vindictiveness, implacability, hatred, guilt reaction.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 </a:t>
            </a:r>
            <a:r>
              <a:rPr lang="en-US" u="sng" dirty="0" smtClean="0">
                <a:latin typeface="Arial" pitchFamily="34" charset="0"/>
                <a:cs typeface="Arial" pitchFamily="34" charset="0"/>
              </a:rPr>
              <a:t>Verbal sins </a:t>
            </a:r>
            <a:r>
              <a:rPr lang="en-US" dirty="0" smtClean="0">
                <a:latin typeface="Arial" pitchFamily="34" charset="0"/>
                <a:cs typeface="Arial" pitchFamily="34" charset="0"/>
              </a:rPr>
              <a:t>such as gossip, slander, maligning, judging, lying.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u="sng" dirty="0" smtClean="0">
                <a:latin typeface="Arial" pitchFamily="34" charset="0"/>
                <a:cs typeface="Arial" pitchFamily="34" charset="0"/>
              </a:rPr>
              <a:t>- Overt sin</a:t>
            </a:r>
            <a:r>
              <a:rPr lang="en-US" dirty="0" smtClean="0">
                <a:latin typeface="Arial" pitchFamily="34" charset="0"/>
                <a:cs typeface="Arial" pitchFamily="34" charset="0"/>
              </a:rPr>
              <a:t>, such as adultery, murder, stealing, drunkenness. </a:t>
            </a:r>
          </a:p>
          <a:p>
            <a:pPr hangingPunct="0"/>
            <a:r>
              <a:rPr lang="en-US" dirty="0" smtClean="0">
                <a:latin typeface="Arial" pitchFamily="34" charset="0"/>
                <a:cs typeface="Arial" pitchFamily="34" charset="0"/>
              </a:rPr>
              <a:t>	j) All personal sins originate from the old sin nature.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k) This means that verbal sins originate from the old sin nature, activated by human volition. </a:t>
            </a:r>
          </a:p>
          <a:p>
            <a:pPr hangingPunct="0"/>
            <a:r>
              <a:rPr lang="en-US" dirty="0" smtClean="0">
                <a:latin typeface="Arial" pitchFamily="34" charset="0"/>
                <a:cs typeface="Arial" pitchFamily="34" charset="0"/>
              </a:rPr>
              <a:t>	l) Human volition is involved in all sins.</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          m) The instrument of verbal sins is that portion of the anatomy known as the tongue — </a:t>
            </a:r>
            <a:r>
              <a:rPr lang="en-US" b="1" dirty="0" smtClean="0">
                <a:solidFill>
                  <a:srgbClr val="C00000"/>
                </a:solidFill>
                <a:latin typeface="Arial" pitchFamily="34" charset="0"/>
                <a:cs typeface="Arial" pitchFamily="34" charset="0"/>
              </a:rPr>
              <a:t>James 3:6</a:t>
            </a:r>
            <a:r>
              <a:rPr lang="en-US" dirty="0" smtClean="0">
                <a:latin typeface="Arial" pitchFamily="34" charset="0"/>
                <a:cs typeface="Arial" pitchFamily="34" charset="0"/>
              </a:rPr>
              <a:t>. The tongue is so placed in the structure of our anatomy as that which contaminates the entire body.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2. Out of the list of the seven worst sins three are the sins of the tongue — </a:t>
            </a:r>
            <a:r>
              <a:rPr lang="en-US" b="1" dirty="0" smtClean="0">
                <a:solidFill>
                  <a:srgbClr val="C00000"/>
                </a:solidFill>
                <a:latin typeface="Arial" pitchFamily="34" charset="0"/>
                <a:cs typeface="Arial" pitchFamily="34" charset="0"/>
              </a:rPr>
              <a:t>Proverbs 6:16-19.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3. Verbal sins and reversionism.</a:t>
            </a:r>
          </a:p>
          <a:p>
            <a:pPr hangingPunct="0"/>
            <a:r>
              <a:rPr lang="en-US" dirty="0" smtClean="0">
                <a:latin typeface="Arial" pitchFamily="34" charset="0"/>
                <a:cs typeface="Arial" pitchFamily="34" charset="0"/>
              </a:rPr>
              <a:t>	a) Verbal sins are motivated by mental attitude sins, especially pride, jealousy, bitterness, vindictiveness, implacability, hatred, and pettiness — </a:t>
            </a:r>
            <a:r>
              <a:rPr lang="en-US" b="1" dirty="0" smtClean="0">
                <a:solidFill>
                  <a:srgbClr val="C00000"/>
                </a:solidFill>
                <a:latin typeface="Arial" pitchFamily="34" charset="0"/>
                <a:cs typeface="Arial" pitchFamily="34" charset="0"/>
              </a:rPr>
              <a:t>Psalm 5:8,9.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The verbal sin of judging is a sign of reversionism — </a:t>
            </a:r>
            <a:r>
              <a:rPr lang="en-US" b="1" dirty="0" smtClean="0">
                <a:solidFill>
                  <a:srgbClr val="C00000"/>
                </a:solidFill>
                <a:latin typeface="Arial" pitchFamily="34" charset="0"/>
                <a:cs typeface="Arial" pitchFamily="34" charset="0"/>
              </a:rPr>
              <a:t>James 4:11.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 same concept is found in </a:t>
            </a:r>
            <a:r>
              <a:rPr lang="en-US" b="1" dirty="0" smtClean="0">
                <a:solidFill>
                  <a:srgbClr val="C00000"/>
                </a:solidFill>
                <a:latin typeface="Arial" pitchFamily="34" charset="0"/>
                <a:cs typeface="Arial" pitchFamily="34" charset="0"/>
              </a:rPr>
              <a:t>James 5:9. </a:t>
            </a:r>
          </a:p>
          <a:p>
            <a:pPr hangingPunct="0">
              <a:buNone/>
            </a:pPr>
            <a:r>
              <a:rPr lang="en-US" dirty="0" smtClean="0">
                <a:latin typeface="Arial" pitchFamily="34" charset="0"/>
                <a:cs typeface="Arial" pitchFamily="34" charset="0"/>
              </a:rPr>
              <a:t>	</a:t>
            </a: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d) Verbal reversionism causes the believer to fall under very heavy discipline — </a:t>
            </a:r>
            <a:r>
              <a:rPr lang="en-US" b="1" dirty="0" smtClean="0">
                <a:solidFill>
                  <a:srgbClr val="C00000"/>
                </a:solidFill>
                <a:latin typeface="Arial" pitchFamily="34" charset="0"/>
                <a:cs typeface="Arial" pitchFamily="34" charset="0"/>
              </a:rPr>
              <a:t>James 5:12.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Verbal reversionism produces treacherous and unreliable people — </a:t>
            </a:r>
            <a:r>
              <a:rPr lang="en-US" b="1" dirty="0" smtClean="0">
                <a:solidFill>
                  <a:srgbClr val="C00000"/>
                </a:solidFill>
                <a:latin typeface="Arial" pitchFamily="34" charset="0"/>
                <a:cs typeface="Arial" pitchFamily="34" charset="0"/>
              </a:rPr>
              <a:t>Psalm 12.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4. The sins of the tongue produce triple compound discipline. Because other sins are always related to verbal sins they have an intensified type of discipline that generally does not go with other types of sins.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triple compound concept is made up basically of three principles. </a:t>
            </a:r>
          </a:p>
          <a:p>
            <a:pPr hangingPunct="0">
              <a:buNone/>
            </a:pPr>
            <a:r>
              <a:rPr lang="en-US" dirty="0" smtClean="0">
                <a:latin typeface="Arial" pitchFamily="34" charset="0"/>
                <a:cs typeface="Arial" pitchFamily="34" charset="0"/>
              </a:rPr>
              <a:t>       1)The motivator for verbal sins — mental attitude sins.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2)Mental sins lead to verbal sins, and that is </a:t>
            </a:r>
            <a:r>
              <a:rPr lang="en-US" u="sng" dirty="0" smtClean="0">
                <a:latin typeface="Arial" pitchFamily="34" charset="0"/>
                <a:cs typeface="Arial" pitchFamily="34" charset="0"/>
              </a:rPr>
              <a:t>divine discipline twice</a:t>
            </a:r>
            <a:r>
              <a:rPr lang="en-US" dirty="0" smtClean="0">
                <a:latin typeface="Arial" pitchFamily="34" charset="0"/>
                <a:cs typeface="Arial" pitchFamily="34" charset="0"/>
              </a:rPr>
              <a:t>. Verbal sins always mention the sins of others. </a:t>
            </a:r>
          </a:p>
          <a:p>
            <a:pPr hangingPunct="0">
              <a:buNone/>
            </a:pPr>
            <a:endParaRPr lang="en-US" dirty="0" smtClean="0">
              <a:latin typeface="Arial" pitchFamily="34" charset="0"/>
              <a:cs typeface="Arial" pitchFamily="34" charset="0"/>
            </a:endParaRP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The difference between gossip and slander used to be that you picked your victim and you mentioned sins that you imagined about him. In other words, he really didn’t commit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slander you knew his sins and spread them verbally. Both are sins, so there </a:t>
            </a:r>
            <a:r>
              <a:rPr lang="en-US" u="sng" dirty="0" smtClean="0">
                <a:latin typeface="Arial" pitchFamily="34" charset="0"/>
                <a:cs typeface="Arial" pitchFamily="34" charset="0"/>
              </a:rPr>
              <a:t>is discipline there.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verbal sins you mention the sins of others, real or imagined.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t>
            </a:r>
            <a:r>
              <a:rPr lang="en-US" u="sng" dirty="0" smtClean="0">
                <a:latin typeface="Arial" pitchFamily="34" charset="0"/>
                <a:cs typeface="Arial" pitchFamily="34" charset="0"/>
              </a:rPr>
              <a:t>you mention them whatever divine discipline exists for those sins it is also poured on you at the same time</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you get </a:t>
            </a:r>
            <a:r>
              <a:rPr lang="en-US" b="1" u="sng" dirty="0" smtClean="0">
                <a:latin typeface="Arial" pitchFamily="34" charset="0"/>
                <a:cs typeface="Arial" pitchFamily="34" charset="0"/>
              </a:rPr>
              <a:t>discipline for mental sins, discipline for verbal sins, discipline for the sins you mentioned in verbal sins. </a:t>
            </a:r>
            <a:r>
              <a:rPr lang="en-US" b="1" dirty="0" smtClean="0">
                <a:solidFill>
                  <a:srgbClr val="C00000"/>
                </a:solidFill>
                <a:latin typeface="Arial" pitchFamily="34" charset="0"/>
                <a:cs typeface="Arial" pitchFamily="34" charset="0"/>
              </a:rPr>
              <a:t>Matthew 7:1,2. </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God protects the greater-grace believer who is the victim of verbal sins — </a:t>
            </a:r>
            <a:r>
              <a:rPr lang="en-US" b="1" dirty="0" smtClean="0">
                <a:solidFill>
                  <a:srgbClr val="C00000"/>
                </a:solidFill>
                <a:latin typeface="Arial" pitchFamily="34" charset="0"/>
                <a:cs typeface="Arial" pitchFamily="34" charset="0"/>
              </a:rPr>
              <a:t>Job 5:19-21.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congregation and the tongue. </a:t>
            </a:r>
          </a:p>
          <a:p>
            <a:pPr hangingPunct="0"/>
            <a:r>
              <a:rPr lang="en-US" dirty="0" smtClean="0">
                <a:latin typeface="Arial" pitchFamily="34" charset="0"/>
                <a:cs typeface="Arial" pitchFamily="34" charset="0"/>
              </a:rPr>
              <a:t>	a) Control of the tongue plus avoidance of verbal sins is a sign of spiritual maturity in the congregation — </a:t>
            </a:r>
            <a:r>
              <a:rPr lang="en-US" b="1" dirty="0" smtClean="0">
                <a:solidFill>
                  <a:srgbClr val="C00000"/>
                </a:solidFill>
                <a:latin typeface="Arial" pitchFamily="34" charset="0"/>
                <a:cs typeface="Arial" pitchFamily="34" charset="0"/>
              </a:rPr>
              <a:t>James 3:2</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Verbal sins can destroy an entire congregation of the local church — </a:t>
            </a:r>
            <a:r>
              <a:rPr lang="en-US" b="1" dirty="0" smtClean="0">
                <a:solidFill>
                  <a:srgbClr val="C00000"/>
                </a:solidFill>
                <a:latin typeface="Arial" pitchFamily="34" charset="0"/>
                <a:cs typeface="Arial" pitchFamily="34" charset="0"/>
              </a:rPr>
              <a:t>James 3:5,6.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Since the sins of the tongue can destroy an entire congregation of believers it is the solemn responsibility of the pastor to warn against this category of personal sin — </a:t>
            </a:r>
            <a:r>
              <a:rPr lang="en-US" b="1" dirty="0" smtClean="0">
                <a:solidFill>
                  <a:srgbClr val="C00000"/>
                </a:solidFill>
                <a:latin typeface="Arial" pitchFamily="34" charset="0"/>
                <a:cs typeface="Arial" pitchFamily="34" charset="0"/>
              </a:rPr>
              <a:t>2 Timothy 2:14-17. </a:t>
            </a:r>
            <a:r>
              <a:rPr lang="en-US" dirty="0" smtClean="0">
                <a:latin typeface="Arial" pitchFamily="34" charset="0"/>
                <a:cs typeface="Arial" pitchFamily="34" charset="0"/>
              </a:rPr>
              <a:t>	</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       d) Troublemakers in the congregation are characterized by sins of the tongue. This principle is found in </a:t>
            </a:r>
            <a:r>
              <a:rPr lang="en-US" b="1" dirty="0" smtClean="0">
                <a:solidFill>
                  <a:srgbClr val="C00000"/>
                </a:solidFill>
                <a:latin typeface="Arial" pitchFamily="34" charset="0"/>
                <a:cs typeface="Arial" pitchFamily="34" charset="0"/>
              </a:rPr>
              <a:t>Psalm 52:1,2.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Separation from those guilty of the sins of the tongue is commanded in </a:t>
            </a:r>
            <a:r>
              <a:rPr lang="en-US" b="1" dirty="0" smtClean="0">
                <a:solidFill>
                  <a:srgbClr val="C00000"/>
                </a:solidFill>
                <a:latin typeface="Arial" pitchFamily="34" charset="0"/>
                <a:cs typeface="Arial" pitchFamily="34" charset="0"/>
              </a:rPr>
              <a:t>Romans 16:17,18.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7. The blessing from avoidance of the sins of the tongue is mentioned in </a:t>
            </a:r>
            <a:r>
              <a:rPr lang="en-US" b="1" dirty="0" smtClean="0">
                <a:solidFill>
                  <a:srgbClr val="C00000"/>
                </a:solidFill>
                <a:latin typeface="Arial" pitchFamily="34" charset="0"/>
                <a:cs typeface="Arial" pitchFamily="34" charset="0"/>
              </a:rPr>
              <a:t>Psalm 34:12,13.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3:12</a:t>
            </a:r>
            <a:r>
              <a:rPr lang="en-US" dirty="0" smtClean="0"/>
              <a:t> — </a:t>
            </a:r>
            <a:r>
              <a:rPr lang="en-US" dirty="0" smtClean="0">
                <a:latin typeface="Arial" pitchFamily="34" charset="0"/>
                <a:cs typeface="Arial" pitchFamily="34" charset="0"/>
              </a:rPr>
              <a:t>the marital and family standards for the deacon.  </a:t>
            </a:r>
            <a:r>
              <a:rPr lang="en-US" b="1" dirty="0" smtClean="0">
                <a:solidFill>
                  <a:srgbClr val="0070C0"/>
                </a:solidFill>
                <a:latin typeface="Arial" pitchFamily="34" charset="0"/>
                <a:cs typeface="Arial" pitchFamily="34" charset="0"/>
              </a:rPr>
              <a:t>“Let be” </a:t>
            </a:r>
            <a:r>
              <a:rPr lang="en-US" dirty="0" smtClean="0">
                <a:latin typeface="Arial" pitchFamily="34" charset="0"/>
                <a:cs typeface="Arial" pitchFamily="34" charset="0"/>
              </a:rPr>
              <a:t>– PAImpv- EIMI – to be.  </a:t>
            </a:r>
          </a:p>
          <a:p>
            <a:pPr hangingPunct="0"/>
            <a:r>
              <a:rPr lang="en-US" dirty="0" smtClean="0">
                <a:latin typeface="Arial" pitchFamily="34" charset="0"/>
                <a:cs typeface="Arial" pitchFamily="34" charset="0"/>
              </a:rPr>
              <a:t>With this is the vocative plural of DIAKONOI and it should be translated </a:t>
            </a:r>
            <a:r>
              <a:rPr lang="en-US" b="1" dirty="0" smtClean="0">
                <a:solidFill>
                  <a:srgbClr val="0070C0"/>
                </a:solidFill>
                <a:latin typeface="Arial" pitchFamily="34" charset="0"/>
                <a:cs typeface="Arial" pitchFamily="34" charset="0"/>
              </a:rPr>
              <a:t>“deacons.”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“husbands” </a:t>
            </a:r>
            <a:r>
              <a:rPr lang="en-US" dirty="0" smtClean="0">
                <a:latin typeface="Arial" pitchFamily="34" charset="0"/>
                <a:cs typeface="Arial" pitchFamily="34" charset="0"/>
              </a:rPr>
              <a:t>— ANER - manly man, noble man.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“of one wife” </a:t>
            </a:r>
            <a:r>
              <a:rPr lang="en-US" dirty="0" smtClean="0">
                <a:latin typeface="Arial" pitchFamily="34" charset="0"/>
                <a:cs typeface="Arial" pitchFamily="34" charset="0"/>
              </a:rPr>
              <a:t>— EIS GUNE -  </a:t>
            </a:r>
            <a:r>
              <a:rPr lang="en-US" b="1" dirty="0" smtClean="0">
                <a:solidFill>
                  <a:srgbClr val="0070C0"/>
                </a:solidFill>
                <a:latin typeface="Arial" pitchFamily="34" charset="0"/>
                <a:cs typeface="Arial" pitchFamily="34" charset="0"/>
              </a:rPr>
              <a:t>“deacons keep on being husbands of one wife.”</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What does this mean?</a:t>
            </a:r>
          </a:p>
          <a:p>
            <a:pPr hangingPunct="0"/>
            <a:r>
              <a:rPr lang="en-US" dirty="0" smtClean="0">
                <a:latin typeface="Arial" pitchFamily="34" charset="0"/>
                <a:cs typeface="Arial" pitchFamily="34" charset="0"/>
              </a:rPr>
              <a:t>	1. The Bible must be interpreted in the time in which it was written. </a:t>
            </a:r>
          </a:p>
          <a:p>
            <a:pPr hangingPunct="0"/>
            <a:r>
              <a:rPr lang="en-US" dirty="0" smtClean="0">
                <a:latin typeface="Arial" pitchFamily="34" charset="0"/>
                <a:cs typeface="Arial" pitchFamily="34" charset="0"/>
              </a:rPr>
              <a:t>	2. This phrase applies to the heathen practice, as well as a Jewish practice, of polygamy. </a:t>
            </a:r>
          </a:p>
          <a:p>
            <a:pPr hangingPunct="0"/>
            <a:r>
              <a:rPr lang="en-US" dirty="0" smtClean="0">
                <a:latin typeface="Arial" pitchFamily="34" charset="0"/>
                <a:cs typeface="Arial" pitchFamily="34" charset="0"/>
              </a:rPr>
              <a:t>	3. This phrase by interpretation prohibits polygamy for deacons. </a:t>
            </a:r>
          </a:p>
          <a:p>
            <a:pPr hangingPunct="0"/>
            <a:r>
              <a:rPr lang="en-US" dirty="0" smtClean="0">
                <a:latin typeface="Arial" pitchFamily="34" charset="0"/>
                <a:cs typeface="Arial" pitchFamily="34" charset="0"/>
              </a:rPr>
              <a:t>	4. Polygamy is not God’s order or God’s plan. </a:t>
            </a:r>
          </a:p>
          <a:p>
            <a:pPr hangingPunct="0"/>
            <a:r>
              <a:rPr lang="en-US" dirty="0" smtClean="0">
                <a:latin typeface="Arial" pitchFamily="34" charset="0"/>
                <a:cs typeface="Arial" pitchFamily="34" charset="0"/>
              </a:rPr>
              <a:t>	5. While the harem was permitted in the Old Testament it was never condoned by the Word of God. </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6. This is not the interpretation, but by way of application there is the concept of divorce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However, it should be emphasized that deacons can qualify to function in that office as divorced persons under the following conditions:</a:t>
            </a:r>
          </a:p>
          <a:p>
            <a:pPr hangingPunct="0"/>
            <a:r>
              <a:rPr lang="en-US" dirty="0" smtClean="0">
                <a:latin typeface="Arial" pitchFamily="34" charset="0"/>
                <a:cs typeface="Arial" pitchFamily="34" charset="0"/>
              </a:rPr>
              <a:t> i) Former wife is dead — </a:t>
            </a:r>
            <a:r>
              <a:rPr lang="en-US" b="1" dirty="0" smtClean="0">
                <a:solidFill>
                  <a:srgbClr val="C00000"/>
                </a:solidFill>
                <a:latin typeface="Arial" pitchFamily="34" charset="0"/>
                <a:cs typeface="Arial" pitchFamily="34" charset="0"/>
              </a:rPr>
              <a:t>Romans 7:1-4; </a:t>
            </a:r>
          </a:p>
          <a:p>
            <a:pPr hangingPunct="0"/>
            <a:r>
              <a:rPr lang="en-US" dirty="0" smtClean="0">
                <a:latin typeface="Arial" pitchFamily="34" charset="0"/>
                <a:cs typeface="Arial" pitchFamily="34" charset="0"/>
              </a:rPr>
              <a:t>ii) Divorced due to her adultery — </a:t>
            </a:r>
            <a:r>
              <a:rPr lang="en-US" b="1" dirty="0" smtClean="0">
                <a:solidFill>
                  <a:srgbClr val="C00000"/>
                </a:solidFill>
                <a:latin typeface="Arial" pitchFamily="34" charset="0"/>
                <a:cs typeface="Arial" pitchFamily="34" charset="0"/>
              </a:rPr>
              <a:t>Matthew 5:32; </a:t>
            </a:r>
          </a:p>
          <a:p>
            <a:pPr hangingPunct="0"/>
            <a:r>
              <a:rPr lang="en-US" dirty="0" smtClean="0">
                <a:latin typeface="Arial" pitchFamily="34" charset="0"/>
                <a:cs typeface="Arial" pitchFamily="34" charset="0"/>
              </a:rPr>
              <a:t>iii) Divorced for her desertion — </a:t>
            </a:r>
            <a:r>
              <a:rPr lang="en-US" b="1" dirty="0" smtClean="0">
                <a:solidFill>
                  <a:srgbClr val="C00000"/>
                </a:solidFill>
                <a:latin typeface="Arial" pitchFamily="34" charset="0"/>
                <a:cs typeface="Arial" pitchFamily="34" charset="0"/>
              </a:rPr>
              <a:t>1 Corinthians 7:15; </a:t>
            </a:r>
          </a:p>
          <a:p>
            <a:pPr hangingPunct="0"/>
            <a:r>
              <a:rPr lang="en-US" dirty="0" smtClean="0">
                <a:latin typeface="Arial" pitchFamily="34" charset="0"/>
                <a:cs typeface="Arial" pitchFamily="34" charset="0"/>
              </a:rPr>
              <a:t>iv) Divorced before salvation — </a:t>
            </a:r>
            <a:r>
              <a:rPr lang="en-US" b="1" dirty="0" smtClean="0">
                <a:solidFill>
                  <a:srgbClr val="C00000"/>
                </a:solidFill>
                <a:latin typeface="Arial" pitchFamily="34" charset="0"/>
                <a:cs typeface="Arial" pitchFamily="34" charset="0"/>
              </a:rPr>
              <a:t>Isaiah 44:22.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Bible never condones divorce for incompatibility. You can get divorced before the law, but when the Bible uses the word “divorce” it means the right to remarry. </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“ruling” </a:t>
            </a:r>
            <a:r>
              <a:rPr lang="en-US" dirty="0" smtClean="0">
                <a:latin typeface="Arial" pitchFamily="34" charset="0"/>
                <a:cs typeface="Arial" pitchFamily="34" charset="0"/>
              </a:rPr>
              <a:t>— PMPtc – PROISTEMI -  to be in advance of the troops, to be the head of the troops, to govern, to manage, to rule.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should be translated </a:t>
            </a:r>
            <a:r>
              <a:rPr lang="en-US" b="1" dirty="0" smtClean="0">
                <a:solidFill>
                  <a:srgbClr val="0070C0"/>
                </a:solidFill>
                <a:latin typeface="Arial" pitchFamily="34" charset="0"/>
                <a:cs typeface="Arial" pitchFamily="34" charset="0"/>
              </a:rPr>
              <a:t>“they should be ruling” </a:t>
            </a:r>
            <a:r>
              <a:rPr lang="en-US" dirty="0" smtClean="0">
                <a:latin typeface="Arial" pitchFamily="34" charset="0"/>
                <a:cs typeface="Arial" pitchFamily="34" charset="0"/>
              </a:rPr>
              <a:t>because this is a participle used as an imperative. </a:t>
            </a:r>
          </a:p>
          <a:p>
            <a:pPr hangingPunct="0">
              <a:buNone/>
            </a:pPr>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“their children” </a:t>
            </a:r>
            <a:r>
              <a:rPr lang="en-US" dirty="0" smtClean="0">
                <a:latin typeface="Arial" pitchFamily="34" charset="0"/>
                <a:cs typeface="Arial" pitchFamily="34" charset="0"/>
              </a:rPr>
              <a:t>— TEKNON -  a child under age [before they have reached adulthood] under the control of their parents.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their own houses” </a:t>
            </a:r>
            <a:r>
              <a:rPr lang="en-US" dirty="0" smtClean="0">
                <a:latin typeface="Arial" pitchFamily="34" charset="0"/>
                <a:cs typeface="Arial" pitchFamily="34" charset="0"/>
              </a:rPr>
              <a:t>— refers to the deacon’s family and household. There may be a mother-in-law there too!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“well” </a:t>
            </a:r>
            <a:r>
              <a:rPr lang="en-US" dirty="0" smtClean="0">
                <a:latin typeface="Arial" pitchFamily="34" charset="0"/>
                <a:cs typeface="Arial" pitchFamily="34" charset="0"/>
              </a:rPr>
              <a:t>— the adverb KALOS, meaning right, well, free.</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“Deacons keep on being husbands of one wife, they should be ruling well their children and their own household.”</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Note that this verse relates the deacon to several divine institutions. </a:t>
            </a:r>
          </a:p>
          <a:p>
            <a:pPr hangingPunct="0"/>
            <a:r>
              <a:rPr lang="en-US" u="sng" dirty="0" smtClean="0">
                <a:latin typeface="Arial" pitchFamily="34" charset="0"/>
                <a:cs typeface="Arial" pitchFamily="34" charset="0"/>
              </a:rPr>
              <a:t>The first </a:t>
            </a:r>
            <a:r>
              <a:rPr lang="en-US" dirty="0" smtClean="0">
                <a:latin typeface="Arial" pitchFamily="34" charset="0"/>
                <a:cs typeface="Arial" pitchFamily="34" charset="0"/>
              </a:rPr>
              <a:t>is the divine institution of freedom of his own volition: he should be able to do this.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The second </a:t>
            </a:r>
            <a:r>
              <a:rPr lang="en-US" dirty="0" smtClean="0">
                <a:latin typeface="Arial" pitchFamily="34" charset="0"/>
                <a:cs typeface="Arial" pitchFamily="34" charset="0"/>
              </a:rPr>
              <a:t>divine institution is marriage: he should rule his wife.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The third </a:t>
            </a:r>
            <a:r>
              <a:rPr lang="en-US" dirty="0" smtClean="0">
                <a:latin typeface="Arial" pitchFamily="34" charset="0"/>
                <a:cs typeface="Arial" pitchFamily="34" charset="0"/>
              </a:rPr>
              <a:t>divine institution is family: he should rule his children. So it becomes important for local church leadership to understand divine laws of establishment and observe them.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Furthermore the deacon cannot exercise authority in the local church when he can’t handle and exercise authority over his own family</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deacons blessings and rewards are of a special nature.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pastor-teacher is simply authorized by God to communicate </a:t>
            </a:r>
            <a:r>
              <a:rPr lang="en-US" u="sng" dirty="0" smtClean="0">
                <a:latin typeface="Arial" pitchFamily="34" charset="0"/>
                <a:cs typeface="Arial" pitchFamily="34" charset="0"/>
              </a:rPr>
              <a:t>what is found in the scripture</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u="sng" dirty="0" smtClean="0">
                <a:latin typeface="Arial" pitchFamily="34" charset="0"/>
                <a:cs typeface="Arial" pitchFamily="34" charset="0"/>
              </a:rPr>
              <a:t>Inner Authority </a:t>
            </a:r>
            <a:r>
              <a:rPr lang="en-US" dirty="0" smtClean="0">
                <a:latin typeface="Arial" pitchFamily="34" charset="0"/>
                <a:cs typeface="Arial" pitchFamily="34" charset="0"/>
              </a:rPr>
              <a:t>is found in the soul of every believer. it must be subordinated to the higher authority of the pastor-teacher in the communication of the Word.</a:t>
            </a:r>
          </a:p>
          <a:p>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2. Nomenclature. </a:t>
            </a:r>
          </a:p>
          <a:p>
            <a:pPr hangingPunct="0"/>
            <a:r>
              <a:rPr lang="en-US" dirty="0" smtClean="0">
                <a:latin typeface="Arial" pitchFamily="34" charset="0"/>
                <a:cs typeface="Arial" pitchFamily="34" charset="0"/>
              </a:rPr>
              <a:t>a) The authority of the pastor is bound up in the noun PRESBUTEROI which is generally translated “elder.”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should be translated “commanding officer.” And there is only one. No plurality of elders. The word elder means ‘old man’ or commanding officer.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Pastor-Teacher – POIMAINO KAI DIDASKALOU - </a:t>
            </a:r>
            <a:r>
              <a:rPr lang="en-US" b="1" dirty="0" smtClean="0">
                <a:solidFill>
                  <a:srgbClr val="C00000"/>
                </a:solidFill>
                <a:latin typeface="Arial" pitchFamily="34" charset="0"/>
                <a:cs typeface="Arial" pitchFamily="34" charset="0"/>
              </a:rPr>
              <a:t>Ephesians 4:11 </a:t>
            </a:r>
            <a:r>
              <a:rPr lang="en-US" dirty="0" smtClean="0">
                <a:latin typeface="Arial" pitchFamily="34" charset="0"/>
                <a:cs typeface="Arial" pitchFamily="34" charset="0"/>
              </a:rPr>
              <a:t>— Shepherd-teacher is the function of the guardian of the local church or the commanding officer.		</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r>
              <a:rPr lang="en-US" b="1" dirty="0" smtClean="0">
                <a:solidFill>
                  <a:srgbClr val="0070C0"/>
                </a:solidFill>
                <a:latin typeface="Arial" pitchFamily="34" charset="0"/>
                <a:cs typeface="Arial" pitchFamily="34" charset="0"/>
              </a:rPr>
              <a:t>3:13 “For those who have served well as deacons obtain for themselves a high standing and great confidence in the faith that is in Christ Jesus”</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“deacon” </a:t>
            </a:r>
            <a:r>
              <a:rPr lang="en-US" dirty="0" smtClean="0">
                <a:latin typeface="Arial" pitchFamily="34" charset="0"/>
                <a:cs typeface="Arial" pitchFamily="34" charset="0"/>
              </a:rPr>
              <a:t>— DIAKONEO – AAPtc - means to serve as a deacon and takes in consideration all the divine good he has performed for the Body of Christ and the local church.   By the way, his wife works alongside him and she receives the same honor and rewards.</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“served well” </a:t>
            </a:r>
            <a:r>
              <a:rPr lang="en-US" dirty="0" smtClean="0">
                <a:latin typeface="Arial" pitchFamily="34" charset="0"/>
                <a:cs typeface="Arial" pitchFamily="34" charset="0"/>
              </a:rPr>
              <a:t>– KALOS -  honorably”  or </a:t>
            </a:r>
            <a:r>
              <a:rPr lang="en-US" b="1" dirty="0" smtClean="0">
                <a:solidFill>
                  <a:srgbClr val="0070C0"/>
                </a:solidFill>
                <a:latin typeface="Arial" pitchFamily="34" charset="0"/>
                <a:cs typeface="Arial" pitchFamily="34" charset="0"/>
              </a:rPr>
              <a:t>“the who have served honorable as deacons.”</a:t>
            </a:r>
            <a:r>
              <a:rPr lang="en-US" dirty="0" smtClean="0">
                <a:latin typeface="Arial" pitchFamily="34" charset="0"/>
                <a:cs typeface="Arial" pitchFamily="34" charset="0"/>
              </a:rPr>
              <a:t> Ministry of service.</a:t>
            </a:r>
          </a:p>
          <a:p>
            <a:pPr hangingPunct="0">
              <a:buNone/>
            </a:pPr>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“obtain for themselves a high standing and great confidence” </a:t>
            </a:r>
            <a:r>
              <a:rPr lang="en-US" dirty="0" smtClean="0">
                <a:latin typeface="Arial" pitchFamily="34" charset="0"/>
                <a:cs typeface="Arial" pitchFamily="34" charset="0"/>
              </a:rPr>
              <a:t>— PMIndic of PERIPOIEO - means to obtain or to acquire, to gain for one’s self.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spiritually mature deacon participates and becomes the beneficiary of blessing in time and rewards in eternity.  </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 high standing” </a:t>
            </a:r>
            <a:r>
              <a:rPr lang="en-US" dirty="0" smtClean="0">
                <a:latin typeface="Arial" pitchFamily="34" charset="0"/>
                <a:cs typeface="Arial" pitchFamily="34" charset="0"/>
              </a:rPr>
              <a:t>– KALOI BAQMOI A-  translated </a:t>
            </a:r>
            <a:r>
              <a:rPr lang="en-US" b="1" dirty="0" smtClean="0">
                <a:solidFill>
                  <a:srgbClr val="0070C0"/>
                </a:solidFill>
                <a:latin typeface="Arial" pitchFamily="34" charset="0"/>
                <a:cs typeface="Arial" pitchFamily="34" charset="0"/>
              </a:rPr>
              <a:t>“a noble rank”</a:t>
            </a:r>
            <a:r>
              <a:rPr lang="en-US" dirty="0" smtClean="0">
                <a:latin typeface="Arial" pitchFamily="34" charset="0"/>
                <a:cs typeface="Arial" pitchFamily="34" charset="0"/>
              </a:rPr>
              <a:t> or </a:t>
            </a:r>
            <a:r>
              <a:rPr lang="en-US" b="1" dirty="0" smtClean="0">
                <a:solidFill>
                  <a:srgbClr val="0070C0"/>
                </a:solidFill>
                <a:latin typeface="Arial" pitchFamily="34" charset="0"/>
                <a:cs typeface="Arial" pitchFamily="34" charset="0"/>
              </a:rPr>
              <a:t>“a profitable standing,” </a:t>
            </a:r>
            <a:r>
              <a:rPr lang="en-US" dirty="0" smtClean="0">
                <a:latin typeface="Arial" pitchFamily="34" charset="0"/>
                <a:cs typeface="Arial" pitchFamily="34" charset="0"/>
              </a:rPr>
              <a:t>meaning that the greater-grace deacon will receive and enjoy a special blessing in time and have special decorations in eternity.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great confidence” </a:t>
            </a:r>
            <a:r>
              <a:rPr lang="en-US" dirty="0" smtClean="0">
                <a:latin typeface="Arial" pitchFamily="34" charset="0"/>
                <a:cs typeface="Arial" pitchFamily="34" charset="0"/>
              </a:rPr>
              <a:t>— POLUI  PARRESIA – means  “much confidence.”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the faith that is in Christ Jesus” </a:t>
            </a:r>
            <a:r>
              <a:rPr lang="en-US" dirty="0" smtClean="0">
                <a:latin typeface="Arial" pitchFamily="34" charset="0"/>
                <a:cs typeface="Arial" pitchFamily="34" charset="0"/>
              </a:rPr>
              <a:t>— EN PISTIS – instrumental case – “by means of” and no definite article to emphasize the high quality of doctrine. It should be translated, </a:t>
            </a:r>
            <a:r>
              <a:rPr lang="en-US" b="1" dirty="0" smtClean="0">
                <a:solidFill>
                  <a:srgbClr val="0070C0"/>
                </a:solidFill>
                <a:latin typeface="Arial" pitchFamily="34" charset="0"/>
                <a:cs typeface="Arial" pitchFamily="34" charset="0"/>
              </a:rPr>
              <a:t>“by means of doctrine.”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deacon with maximum doctrine in his soul is considered, therefore, high quality.</a:t>
            </a:r>
          </a:p>
          <a:p>
            <a:endParaRPr lang="en-US" dirty="0">
              <a:latin typeface="Arial" pitchFamily="34" charset="0"/>
              <a:cs typeface="Arial" pitchFamily="34" charset="0"/>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“that is in Christ Jesus” </a:t>
            </a:r>
            <a:r>
              <a:rPr lang="en-US" dirty="0" smtClean="0">
                <a:latin typeface="Arial" pitchFamily="34" charset="0"/>
                <a:cs typeface="Arial" pitchFamily="34" charset="0"/>
              </a:rPr>
              <a:t>— the instrumental of association from the definite article. This is personal association in which Christ supplies the means of fellowship with God as royal family. It should be translated, </a:t>
            </a:r>
            <a:r>
              <a:rPr lang="en-US" b="1" dirty="0" smtClean="0">
                <a:solidFill>
                  <a:srgbClr val="0070C0"/>
                </a:solidFill>
                <a:latin typeface="Arial" pitchFamily="34" charset="0"/>
                <a:cs typeface="Arial" pitchFamily="34" charset="0"/>
              </a:rPr>
              <a:t>“associated with being in Christ Jesus.”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“For they who have served honorably as deacons have acquired for themselves a noble rank, and much confidence by means of doctrine</a:t>
            </a:r>
            <a:r>
              <a:rPr lang="en-US" dirty="0" smtClean="0">
                <a:latin typeface="Arial" pitchFamily="34" charset="0"/>
                <a:cs typeface="Arial" pitchFamily="34" charset="0"/>
              </a:rPr>
              <a:t> [resident in the soul] </a:t>
            </a:r>
            <a:r>
              <a:rPr lang="en-US" b="1" dirty="0" smtClean="0">
                <a:solidFill>
                  <a:srgbClr val="0070C0"/>
                </a:solidFill>
                <a:latin typeface="Arial" pitchFamily="34" charset="0"/>
                <a:cs typeface="Arial" pitchFamily="34" charset="0"/>
              </a:rPr>
              <a:t>associated with their being in Christ Jesus.”</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Note</a:t>
            </a:r>
          </a:p>
          <a:p>
            <a:pPr hangingPunct="0"/>
            <a:r>
              <a:rPr lang="en-US" dirty="0" smtClean="0">
                <a:latin typeface="Arial" pitchFamily="34" charset="0"/>
                <a:cs typeface="Arial" pitchFamily="34" charset="0"/>
              </a:rPr>
              <a:t>1. The emphasis on doctrine in the soul is always the key. The mature deacon has special blessings that relate to his service.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2. These blessings belong to the deacon serving as a deacon in greater-grace status.</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No deacon can effectively use his administrative gift apart from greater-grace status and spiritual maturity.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Therefore it takes balance of residency in the soul [filling of the Spirit plus maximum doctrine] to effectively and honorably function as a deacon in the local church.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We now come to the subject of authority. </a:t>
            </a:r>
          </a:p>
          <a:p>
            <a:pPr hangingPunct="0"/>
            <a:r>
              <a:rPr lang="en-US" dirty="0" smtClean="0">
                <a:latin typeface="Arial" pitchFamily="34" charset="0"/>
                <a:cs typeface="Arial" pitchFamily="34" charset="0"/>
              </a:rPr>
              <a:t>In vs 13 we have the authority of the Word. </a:t>
            </a:r>
          </a:p>
          <a:p>
            <a:pPr hangingPunct="0"/>
            <a:r>
              <a:rPr lang="en-US" dirty="0" smtClean="0">
                <a:latin typeface="Arial" pitchFamily="34" charset="0"/>
                <a:cs typeface="Arial" pitchFamily="34" charset="0"/>
              </a:rPr>
              <a:t>In verse 15 we have the authority of the pastor. </a:t>
            </a:r>
          </a:p>
          <a:p>
            <a:pPr hangingPunct="0"/>
            <a:r>
              <a:rPr lang="en-US" dirty="0" smtClean="0">
                <a:latin typeface="Arial" pitchFamily="34" charset="0"/>
                <a:cs typeface="Arial" pitchFamily="34" charset="0"/>
              </a:rPr>
              <a:t>In verse 16 we have the authority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reason we have this transitional three verses is to prepare for the </a:t>
            </a:r>
            <a:r>
              <a:rPr lang="en-US" u="sng" dirty="0" smtClean="0">
                <a:latin typeface="Arial" pitchFamily="34" charset="0"/>
                <a:cs typeface="Arial" pitchFamily="34" charset="0"/>
              </a:rPr>
              <a:t>fourth chapter </a:t>
            </a:r>
            <a:r>
              <a:rPr lang="en-US" dirty="0" smtClean="0">
                <a:latin typeface="Arial" pitchFamily="34" charset="0"/>
                <a:cs typeface="Arial" pitchFamily="34" charset="0"/>
              </a:rPr>
              <a:t>where we will see apostasy rearing its ugly head, and we will see some defenses against the attacks of apostasy.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defense against apostasy is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counter attack against the apostasy is the pastor-teacher communicating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in the sense this is a transitional paragraph. The transition pulls together the dissertation on leadership in chapter three and the dissertation upon the Satanic attack of apostasy in chapter four.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Beginning now with the principle of authority in the royal family of God: </a:t>
            </a:r>
            <a:r>
              <a:rPr lang="en-US" b="1" dirty="0" smtClean="0">
                <a:solidFill>
                  <a:srgbClr val="0070C0"/>
                </a:solidFill>
                <a:latin typeface="Arial" pitchFamily="34" charset="0"/>
                <a:cs typeface="Arial" pitchFamily="34" charset="0"/>
              </a:rPr>
              <a:t>verses 14-16.</a:t>
            </a: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3:14</a:t>
            </a:r>
            <a:r>
              <a:rPr lang="en-US" dirty="0" smtClean="0">
                <a:latin typeface="Arial" pitchFamily="34" charset="0"/>
                <a:cs typeface="Arial" pitchFamily="34" charset="0"/>
              </a:rPr>
              <a:t> - the authority of the Word of God</a:t>
            </a:r>
            <a:r>
              <a:rPr lang="en-US" b="1" dirty="0" smtClean="0">
                <a:solidFill>
                  <a:srgbClr val="0070C0"/>
                </a:solidFill>
                <a:latin typeface="Arial" pitchFamily="34" charset="0"/>
                <a:cs typeface="Arial" pitchFamily="34" charset="0"/>
              </a:rPr>
              <a:t>. “I am writing these things to you, hoping to come to you before long.”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“I write these things” </a:t>
            </a:r>
            <a:r>
              <a:rPr lang="en-US" dirty="0" smtClean="0">
                <a:latin typeface="Arial" pitchFamily="34" charset="0"/>
                <a:cs typeface="Arial" pitchFamily="34" charset="0"/>
              </a:rPr>
              <a:t>— refers to the doctrines or teachings of this book. Deacons must be in agreement with the church doctrinal statement and the teachings of the Pastor. GRAPHO – PAIndic – to write which is plenary verbal inspiration.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They cannot develop their own doctrines </a:t>
            </a:r>
            <a:r>
              <a:rPr lang="en-US" dirty="0" smtClean="0">
                <a:latin typeface="Arial" pitchFamily="34" charset="0"/>
                <a:cs typeface="Arial" pitchFamily="34" charset="0"/>
              </a:rPr>
              <a:t>or stray from what is taught in the local church by the Pastor.  If a PT is teaching pre-Tribulation Rapture then the deacon cannot stray into believing a mid-Trib. Rapture, or post-Trib Rapture, etc.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This is also a static present to indicate that Bible doctrine in the canon of scripture written once perpetually exists.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indicative mood is declarative representing the verbal idea from the viewpoint of absolute dogma. </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Inspiration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God so supernaturally directed the writers of scripture that without waiving their human intelligence, their individuality, their literary style, their personal feelings, or any other human factor, His complete and coherent message to man was recorded with perfect accuracy in the original languages of scripture, the very words being the authority of divine authorship.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mechanics of inspiration. </a:t>
            </a:r>
          </a:p>
          <a:p>
            <a:pPr hangingPunct="0">
              <a:buNone/>
            </a:pPr>
            <a:r>
              <a:rPr lang="en-US" dirty="0" smtClean="0">
                <a:latin typeface="Arial" pitchFamily="34" charset="0"/>
                <a:cs typeface="Arial" pitchFamily="34" charset="0"/>
              </a:rPr>
              <a:t>	The principle is found in </a:t>
            </a:r>
            <a:r>
              <a:rPr lang="en-US" b="1" dirty="0" smtClean="0">
                <a:solidFill>
                  <a:srgbClr val="0070C0"/>
                </a:solidFill>
                <a:latin typeface="Arial" pitchFamily="34" charset="0"/>
                <a:cs typeface="Arial" pitchFamily="34" charset="0"/>
              </a:rPr>
              <a:t>2 Timothy 3:16 — “All scripture is given by inspiration of God.”</a:t>
            </a:r>
            <a:r>
              <a:rPr lang="en-US" dirty="0" smtClean="0">
                <a:latin typeface="Arial" pitchFamily="34" charset="0"/>
                <a:cs typeface="Arial" pitchFamily="34" charset="0"/>
              </a:rPr>
              <a:t> – THEOPNEUSTOS – means God-breathed.  This means that the mechanics are found in this one word.</a:t>
            </a:r>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mechanics: The inhale and exhale are both involved in breathing.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inhale deals with the source, God the Holy Spirit, third person of the Trinity.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God the Holy Spirit who communicates to human authors the complete and coherent message both for that generation in which it was written and all generations of history.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While the writers of scripture had other messages for their generation and did a lot of preaching, it isn’t written down.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is reduced to writing is what God wanted reduced to writing.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Only what God wanted and which is pertinent to all generations was actually recorded.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a:t>
            </a:r>
            <a:r>
              <a:rPr lang="en-US" u="sng" dirty="0" smtClean="0">
                <a:latin typeface="Arial" pitchFamily="34" charset="0"/>
                <a:cs typeface="Arial" pitchFamily="34" charset="0"/>
              </a:rPr>
              <a:t>concept of inhale </a:t>
            </a:r>
            <a:r>
              <a:rPr lang="en-US" dirty="0" smtClean="0">
                <a:latin typeface="Arial" pitchFamily="34" charset="0"/>
                <a:cs typeface="Arial" pitchFamily="34" charset="0"/>
              </a:rPr>
              <a:t>is taught in </a:t>
            </a:r>
            <a:r>
              <a:rPr lang="en-US" b="1" dirty="0" smtClean="0">
                <a:solidFill>
                  <a:srgbClr val="C00000"/>
                </a:solidFill>
                <a:latin typeface="Arial" pitchFamily="34" charset="0"/>
                <a:cs typeface="Arial" pitchFamily="34" charset="0"/>
              </a:rPr>
              <a:t>2 Samuel 23:2,3; Isaiah 59:21; Jeremiah 1:9; Matthew 22:42,43; Mark 12:36; Acts 4:24,25; 28:25. </a:t>
            </a:r>
          </a:p>
          <a:p>
            <a:endParaRPr lang="en-US" b="1" dirty="0" smtClean="0">
              <a:solidFill>
                <a:srgbClr val="C00000"/>
              </a:solidFill>
              <a:latin typeface="Arial" pitchFamily="34" charset="0"/>
              <a:cs typeface="Arial" pitchFamily="34" charset="0"/>
            </a:endParaRPr>
          </a:p>
          <a:p>
            <a:r>
              <a:rPr lang="en-US" u="sng" dirty="0" smtClean="0">
                <a:latin typeface="Arial" pitchFamily="34" charset="0"/>
                <a:cs typeface="Arial" pitchFamily="34" charset="0"/>
              </a:rPr>
              <a:t>The exhale </a:t>
            </a:r>
            <a:r>
              <a:rPr lang="en-US" dirty="0" smtClean="0">
                <a:latin typeface="Arial" pitchFamily="34" charset="0"/>
                <a:cs typeface="Arial" pitchFamily="34" charset="0"/>
              </a:rPr>
              <a:t>is reducing the Word to writing. In the exhale the human writer of scripture wrote down in the language in which he thought — Hebrew, Chaldean, or Greek — the divine message to 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writing the scripture they did not waive their human intelligence, their vocabulary.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words were expressed through their own personality. Their writing was recorded with perfect accuracy in the languages of scripture and then preserved by God right down to this moment. This will continue forever. </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dirty="0" smtClean="0">
                <a:latin typeface="Arial" pitchFamily="34" charset="0"/>
                <a:cs typeface="Arial" pitchFamily="34" charset="0"/>
              </a:rPr>
              <a:t>3. The writers of scripture. There are two kinds: those who were the human authors of the Old Testament and those who were the human authors of the New Testament.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Old Testament writers were all prophets. They had to be a prophet to write.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one wrote an Old Testament book without being a prophet under one of three categories: the unique prophet, the office of a prophet, or the gift of prophecy.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difference between the gift and the office: the office was a prophet or a communicator who was like a pastor today, the gift was anyone in life who was a believer and given the gift of prophecy to write.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example, David was not a prophet, he was a general and a king. Therefore when you come to David’s writings they are in the third category.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c) EPISKOPOI - is mistranslated “bishop” — this is the policy-maker and decision-maker, and it should be translated “guardian.”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DIAKONOI - often translated “minister” which means a servant, a waiter. He waits on the flock by serving them with Bible doctrine.</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3. The purpose of the pastor-teacher is found in </a:t>
            </a:r>
            <a:r>
              <a:rPr lang="en-US" b="1" dirty="0" smtClean="0">
                <a:solidFill>
                  <a:srgbClr val="C00000"/>
                </a:solidFill>
                <a:latin typeface="Arial" pitchFamily="34" charset="0"/>
                <a:cs typeface="Arial" pitchFamily="34" charset="0"/>
              </a:rPr>
              <a:t>Ephesians 4:12,13</a:t>
            </a:r>
            <a:r>
              <a:rPr lang="en-US" dirty="0" smtClean="0">
                <a:latin typeface="Arial" pitchFamily="34" charset="0"/>
                <a:cs typeface="Arial" pitchFamily="34" charset="0"/>
              </a:rPr>
              <a:t> — </a:t>
            </a:r>
            <a:r>
              <a:rPr lang="en-US" b="1" dirty="0" smtClean="0">
                <a:solidFill>
                  <a:srgbClr val="C00000"/>
                </a:solidFill>
                <a:latin typeface="Arial" pitchFamily="34" charset="0"/>
                <a:cs typeface="Arial" pitchFamily="34" charset="0"/>
              </a:rPr>
              <a:t>“For the purpose of training and equipping the saints </a:t>
            </a:r>
            <a:r>
              <a:rPr lang="en-US" dirty="0" smtClean="0">
                <a:latin typeface="Arial" pitchFamily="34" charset="0"/>
                <a:cs typeface="Arial" pitchFamily="34" charset="0"/>
              </a:rPr>
              <a:t>[royal family] </a:t>
            </a:r>
            <a:r>
              <a:rPr lang="en-US" b="1" dirty="0" smtClean="0">
                <a:solidFill>
                  <a:srgbClr val="C00000"/>
                </a:solidFill>
                <a:latin typeface="Arial" pitchFamily="34" charset="0"/>
                <a:cs typeface="Arial" pitchFamily="34" charset="0"/>
              </a:rPr>
              <a:t>for combat” </a:t>
            </a:r>
            <a:r>
              <a:rPr lang="en-US" dirty="0" smtClean="0">
                <a:latin typeface="Arial" pitchFamily="34" charset="0"/>
                <a:cs typeface="Arial" pitchFamily="34" charset="0"/>
              </a:rPr>
              <a:t>— That is the angelic conflict.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the battleground of this combat is your soul. That means that training and equipping means to provide doctrine to insulate you against evil and reversionism;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David had the gift of prophecy but he did not have the office of a prophet.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office of a prophet in David’s day went to Nathan and Gad, they were actual communicators of the Word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our English Bibles the Old Testament is scrambled in certain parts, but there is a very clear delineation in the Hebrew Old Testament.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example, the unique prophet wrote the Torah. The Torah refers to the first five books of the Old Testament. They were written by the unique prophet, Moses.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were several other unique prophets in history, e.g., Jeremiah. The last of the unique prophets was the Lord Jesus Christ but the most famous of the unique prophets was Moses.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lnSpcReduction="10000"/>
          </a:bodyPr>
          <a:lstStyle/>
          <a:p>
            <a:r>
              <a:rPr lang="en-US" dirty="0" smtClean="0">
                <a:latin typeface="Arial" pitchFamily="34" charset="0"/>
                <a:cs typeface="Arial" pitchFamily="34" charset="0"/>
              </a:rPr>
              <a:t>What is a unique prophet? A unique prophet has both the gift and the office of prophecy.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section of the Old Testament canon is called NABIIM  which means prophets. Those who had the office of prophet are the writers of this section. Joshua wrote the book of Joshua, he had the office of prophet.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Samuel wrote the book of Judges, 1 &amp; 2 Samuel up to his death. He had the office of prophet.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Samuel did not write was written by Nathan and Gad who wrote both Kings and Chronicles.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we have Isaiah. Jeremiah had the office of prophet but he was also unique. Isaiah, Jeremiah, Ezekiel, Hosea, Habbakuk, Zechariah, Malachi were all men who wrote.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a:bodyPr>
          <a:lstStyle/>
          <a:p>
            <a:pPr hangingPunct="0"/>
            <a:r>
              <a:rPr lang="en-US" dirty="0" smtClean="0">
                <a:latin typeface="Arial" pitchFamily="34" charset="0"/>
                <a:cs typeface="Arial" pitchFamily="34" charset="0"/>
              </a:rPr>
              <a:t>In the second section of the Hebrew canon you have everything from Joshua through Malachi.</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third section is called the KETHUBIM  which means writings. This section was written by those who had the gift of prophecy but did not have the office.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includes David, Solomon, Job, Daniel, Ezra, Nehemiah. None of these men had the office of prophet.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New Testament writers are not based upon the concept of prophet, that is Old Testament communication.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New Testament writers wrote as those who had the gift of apostleship or one closely associated with an apostle. Mark was associated with Peter, Luke was associated with Paul.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problem of the pre-canon revelation. The scripture was not reduced to writing until the days of Moses but there were already 2000 years of human history by the time we get to Moses.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what about revelation before they had Bibles? Pre-canon revelation from God still came through the Holy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We know this from </a:t>
            </a:r>
            <a:r>
              <a:rPr lang="en-US" b="1" dirty="0" smtClean="0">
                <a:solidFill>
                  <a:srgbClr val="C00000"/>
                </a:solidFill>
                <a:latin typeface="Arial" pitchFamily="34" charset="0"/>
                <a:cs typeface="Arial" pitchFamily="34" charset="0"/>
              </a:rPr>
              <a:t>2 Samuel 23:2; Ezekiel 2:2; 8:3; 11:1,24; Micah 3:8; Hebrews 3:7.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The Holy Spirit used elect angels for teaching. There was a great deal of angelic teaching prior to the time of Moses and the beginning of the canon of scripture.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Holy Spirit Himself used dreams, visions, and trances. God the Father also came into the picture: voice, verbalized divine revelation. </a:t>
            </a:r>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So that no one ever lacked divine revelation before the canon of scripture was started and during the process of the completion of the canon of scripture.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has ever lacked doctrine from Adam and Eve in the garden right down to the present 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things that keeps the believer from doctrine is his own negative volition.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Once the canon of scripture began there were four categories of Old Testament revelation.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Father and the spoken Word; </a:t>
            </a:r>
          </a:p>
          <a:p>
            <a:r>
              <a:rPr lang="en-US" u="sng" dirty="0" smtClean="0">
                <a:latin typeface="Arial" pitchFamily="34" charset="0"/>
                <a:cs typeface="Arial" pitchFamily="34" charset="0"/>
              </a:rPr>
              <a:t>dreams</a:t>
            </a:r>
            <a:r>
              <a:rPr lang="en-US" dirty="0" smtClean="0">
                <a:latin typeface="Arial" pitchFamily="34" charset="0"/>
                <a:cs typeface="Arial" pitchFamily="34" charset="0"/>
              </a:rPr>
              <a:t>, as in </a:t>
            </a:r>
            <a:r>
              <a:rPr lang="en-US" b="1" dirty="0" smtClean="0">
                <a:solidFill>
                  <a:srgbClr val="C00000"/>
                </a:solidFill>
                <a:latin typeface="Arial" pitchFamily="34" charset="0"/>
                <a:cs typeface="Arial" pitchFamily="34" charset="0"/>
              </a:rPr>
              <a:t>Genesis 15:12; 31:10-13; Numbers 12:6; Daniel 10:9.</a:t>
            </a:r>
            <a:r>
              <a:rPr lang="en-US" dirty="0" smtClean="0">
                <a:latin typeface="Arial" pitchFamily="34" charset="0"/>
                <a:cs typeface="Arial" pitchFamily="34" charset="0"/>
              </a:rPr>
              <a:t> A dream is divine revelation involving a sleeping state;</a:t>
            </a:r>
          </a:p>
          <a:p>
            <a:pPr>
              <a:buNone/>
            </a:pPr>
            <a:r>
              <a:rPr lang="en-US" dirty="0" smtClean="0">
                <a:latin typeface="Arial" pitchFamily="34" charset="0"/>
                <a:cs typeface="Arial" pitchFamily="34" charset="0"/>
              </a:rPr>
              <a:t>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u="sng" dirty="0" smtClean="0">
                <a:latin typeface="Arial" pitchFamily="34" charset="0"/>
                <a:cs typeface="Arial" pitchFamily="34" charset="0"/>
              </a:rPr>
              <a:t>a vision </a:t>
            </a:r>
            <a:r>
              <a:rPr lang="en-US" dirty="0" smtClean="0">
                <a:latin typeface="Arial" pitchFamily="34" charset="0"/>
                <a:cs typeface="Arial" pitchFamily="34" charset="0"/>
              </a:rPr>
              <a:t>— you’re wide awake and ecstatic: </a:t>
            </a:r>
            <a:r>
              <a:rPr lang="en-US" b="1" dirty="0" smtClean="0">
                <a:solidFill>
                  <a:srgbClr val="C00000"/>
                </a:solidFill>
                <a:latin typeface="Arial" pitchFamily="34" charset="0"/>
                <a:cs typeface="Arial" pitchFamily="34" charset="0"/>
              </a:rPr>
              <a:t>Isaiah 1:1; 6:1; 1 Kings 2219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a trance </a:t>
            </a:r>
            <a:r>
              <a:rPr lang="en-US" dirty="0" smtClean="0">
                <a:latin typeface="Arial" pitchFamily="34" charset="0"/>
                <a:cs typeface="Arial" pitchFamily="34" charset="0"/>
              </a:rPr>
              <a:t>means to be wide awake and super stimulated.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most common way of teaching was angelic teaching and while the canon was being formed angels were very busy — </a:t>
            </a:r>
            <a:r>
              <a:rPr lang="en-US" b="1" dirty="0" smtClean="0">
                <a:solidFill>
                  <a:srgbClr val="C00000"/>
                </a:solidFill>
                <a:latin typeface="Arial" pitchFamily="34" charset="0"/>
                <a:cs typeface="Arial" pitchFamily="34" charset="0"/>
              </a:rPr>
              <a:t>Deuteronomy 33:2; Psalm 68:17; Acts 7:53; Galatians 3:19. </a:t>
            </a:r>
          </a:p>
          <a:p>
            <a:endParaRPr lang="en-US" dirty="0" smtClean="0"/>
          </a:p>
          <a:p>
            <a:pPr hangingPunct="0"/>
            <a:r>
              <a:rPr lang="en-US" dirty="0" smtClean="0">
                <a:latin typeface="Arial" pitchFamily="34" charset="0"/>
                <a:cs typeface="Arial" pitchFamily="34" charset="0"/>
              </a:rPr>
              <a:t>This is the Greek word KANON which means a rule or a ruler, or a norm, or a standard. This became the commonly accepted theological nomenclature for the Bible or any portion of the Bible.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There are within the canon of scripture certain descriptions. The most common to us is </a:t>
            </a:r>
            <a:r>
              <a:rPr lang="en-US" b="1" dirty="0" smtClean="0">
                <a:solidFill>
                  <a:srgbClr val="C00000"/>
                </a:solidFill>
                <a:latin typeface="Arial" pitchFamily="34" charset="0"/>
                <a:cs typeface="Arial" pitchFamily="34" charset="0"/>
              </a:rPr>
              <a:t>Hebrews 4:12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canon of scripture, then, is known by the Word of God. </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This relates the Bible to God the 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1 Corinthians 2:16 </a:t>
            </a:r>
            <a:r>
              <a:rPr lang="en-US" dirty="0" smtClean="0">
                <a:latin typeface="Arial" pitchFamily="34" charset="0"/>
                <a:cs typeface="Arial" pitchFamily="34" charset="0"/>
              </a:rPr>
              <a:t>the canon is referred to as the mind of Christ. This relates the Bible to God the Son.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Hebrews 3:7 </a:t>
            </a:r>
            <a:r>
              <a:rPr lang="en-US" dirty="0" smtClean="0">
                <a:latin typeface="Arial" pitchFamily="34" charset="0"/>
                <a:cs typeface="Arial" pitchFamily="34" charset="0"/>
              </a:rPr>
              <a:t>the canon is called the voice of the Spirit. This relates the Bible to God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in the Trinity is left out in descriptive terms for the canon of scripture.</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7. The origin of scripture. All scripture originates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mechanics, God the Holy Spirit. But God the Father spoke in the Old Testament: “Thus saith the Lord.”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Son taught on earth, and God the Holy Spirit is the one who communicated to human writers.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that the Trinity is the source of the scripture. Perfect source means perfect book. No scripture originates with human volition, human design, or human purpose. </a:t>
            </a:r>
            <a:r>
              <a:rPr lang="en-US" b="1" dirty="0" smtClean="0">
                <a:solidFill>
                  <a:srgbClr val="C00000"/>
                </a:solidFill>
                <a:latin typeface="Arial" pitchFamily="34" charset="0"/>
                <a:cs typeface="Arial" pitchFamily="34" charset="0"/>
              </a:rPr>
              <a:t>2 Peter 1:20,21.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value of the canon of scripture is found </a:t>
            </a:r>
            <a:r>
              <a:rPr lang="en-US" b="1" dirty="0" smtClean="0">
                <a:solidFill>
                  <a:srgbClr val="C00000"/>
                </a:solidFill>
                <a:latin typeface="Arial" pitchFamily="34" charset="0"/>
                <a:cs typeface="Arial" pitchFamily="34" charset="0"/>
              </a:rPr>
              <a:t>Psalm 138:2 </a:t>
            </a:r>
            <a:r>
              <a:rPr lang="en-US" dirty="0" smtClean="0">
                <a:latin typeface="Arial" pitchFamily="34" charset="0"/>
                <a:cs typeface="Arial" pitchFamily="34" charset="0"/>
              </a:rPr>
              <a:t>— God has placed the highest possible value on the scripture.</a:t>
            </a: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9. The extent of inspiration. What does the scripture cover? What does God accurately discuss with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It deals with the otherwise unknown past. What was the universe like before man was here? How did the universe come into existence? What caused the universe to change?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these details are found in the first chapter of </a:t>
            </a:r>
            <a:r>
              <a:rPr lang="en-US" b="1" dirty="0" smtClean="0">
                <a:solidFill>
                  <a:srgbClr val="C00000"/>
                </a:solidFill>
                <a:latin typeface="Arial" pitchFamily="34" charset="0"/>
                <a:cs typeface="Arial" pitchFamily="34" charset="0"/>
              </a:rPr>
              <a:t>Genesis</a:t>
            </a:r>
            <a:r>
              <a:rPr lang="en-US" dirty="0" smtClean="0">
                <a:latin typeface="Arial" pitchFamily="34" charset="0"/>
                <a:cs typeface="Arial" pitchFamily="34" charset="0"/>
              </a:rPr>
              <a:t>, and occasional references in books like </a:t>
            </a:r>
            <a:r>
              <a:rPr lang="en-US" b="1" dirty="0" smtClean="0">
                <a:solidFill>
                  <a:srgbClr val="C00000"/>
                </a:solidFill>
                <a:latin typeface="Arial" pitchFamily="34" charset="0"/>
                <a:cs typeface="Arial" pitchFamily="34" charset="0"/>
              </a:rPr>
              <a:t>Isaiah</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that we know all that is necessary and all that is accurate from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Furthermore, there were very few records that came through the flood, but we have a totally accurate picture of the early civilization called the antediluvian civilization. </a:t>
            </a:r>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only accurate record of the antediluvian civilization is contained in </a:t>
            </a:r>
            <a:r>
              <a:rPr lang="en-US" b="1" dirty="0" smtClean="0">
                <a:solidFill>
                  <a:srgbClr val="C00000"/>
                </a:solidFill>
                <a:latin typeface="Arial" pitchFamily="34" charset="0"/>
                <a:cs typeface="Arial" pitchFamily="34" charset="0"/>
              </a:rPr>
              <a:t>Genesis 1-9.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post-diluvian civilization and the problems pertaining to it is also found in </a:t>
            </a:r>
            <a:r>
              <a:rPr lang="en-US" b="1" dirty="0" smtClean="0">
                <a:solidFill>
                  <a:srgbClr val="C00000"/>
                </a:solidFill>
                <a:latin typeface="Arial" pitchFamily="34" charset="0"/>
                <a:cs typeface="Arial" pitchFamily="34" charset="0"/>
              </a:rPr>
              <a:t>Genesis 9-11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“unknown past” is not unknown. Whatever God wanted us to know we have in detail in Genesis 1-11.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 The Bible is not an historical textbook but the Bible is the only accurate book on ancient history. It contains many historical citations which are related to doctrine.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“for the purpose of the vocation of the ministry” </a:t>
            </a:r>
            <a:r>
              <a:rPr lang="en-US" dirty="0" smtClean="0">
                <a:latin typeface="Arial" pitchFamily="34" charset="0"/>
                <a:cs typeface="Arial" pitchFamily="34" charset="0"/>
              </a:rPr>
              <a:t>— ministers train potential ministers</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“for the purpose of the edification of the body of Christ </a:t>
            </a:r>
            <a:r>
              <a:rPr lang="en-US" dirty="0" smtClean="0">
                <a:latin typeface="Arial" pitchFamily="34" charset="0"/>
                <a:cs typeface="Arial" pitchFamily="34" charset="0"/>
              </a:rPr>
              <a:t>[spiritual growth], </a:t>
            </a:r>
            <a:r>
              <a:rPr lang="en-US" b="1" dirty="0" smtClean="0">
                <a:solidFill>
                  <a:srgbClr val="C00000"/>
                </a:solidFill>
                <a:latin typeface="Arial" pitchFamily="34" charset="0"/>
                <a:cs typeface="Arial" pitchFamily="34" charset="0"/>
              </a:rPr>
              <a:t>until we all </a:t>
            </a:r>
            <a:r>
              <a:rPr lang="en-US" dirty="0" smtClean="0">
                <a:latin typeface="Arial" pitchFamily="34" charset="0"/>
                <a:cs typeface="Arial" pitchFamily="34" charset="0"/>
              </a:rPr>
              <a:t>[the royal family] </a:t>
            </a:r>
            <a:r>
              <a:rPr lang="en-US" b="1" dirty="0" smtClean="0">
                <a:solidFill>
                  <a:srgbClr val="C00000"/>
                </a:solidFill>
                <a:latin typeface="Arial" pitchFamily="34" charset="0"/>
                <a:cs typeface="Arial" pitchFamily="34" charset="0"/>
              </a:rPr>
              <a:t>have attained the goal of  greater grace because of the consistency of doctrine, and the epignosis of the Son of God, with reference to a mature nobleman, to the standard of maturity which belongs to the fullness of Jesus Christ.”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4. The function of the pastor-teacher. </a:t>
            </a:r>
            <a:r>
              <a:rPr lang="en-US" b="1" dirty="0" smtClean="0">
                <a:solidFill>
                  <a:srgbClr val="C00000"/>
                </a:solidFill>
                <a:latin typeface="Arial" pitchFamily="34" charset="0"/>
                <a:cs typeface="Arial" pitchFamily="34" charset="0"/>
              </a:rPr>
              <a:t>Ephesians 3:20,21</a:t>
            </a:r>
            <a:r>
              <a:rPr lang="en-US" dirty="0" smtClean="0">
                <a:latin typeface="Arial" pitchFamily="34" charset="0"/>
                <a:cs typeface="Arial" pitchFamily="34" charset="0"/>
              </a:rPr>
              <a:t>— a brief statement. </a:t>
            </a:r>
          </a:p>
          <a:p>
            <a:pPr hangingPunct="0"/>
            <a:endParaRPr lang="en-US" dirty="0" smtClean="0">
              <a:latin typeface="Arial" pitchFamily="34" charset="0"/>
              <a:cs typeface="Arial" pitchFamily="34" charset="0"/>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All of these historical records in the canon are accurate and provide background for the communication of doctrine under isagogics.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Furthermore, when the Bible makes an historical reference that reference is accurate.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there is a contradiction between modern historical interpretation of the ancient world and </a:t>
            </a:r>
            <a:r>
              <a:rPr lang="en-US" u="sng" dirty="0" smtClean="0">
                <a:latin typeface="Arial" pitchFamily="34" charset="0"/>
                <a:cs typeface="Arial" pitchFamily="34" charset="0"/>
              </a:rPr>
              <a:t>what the Bible says, the Bible is always right.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learn something else from this concept of the canon of scripture. We learn when we get </a:t>
            </a:r>
            <a:r>
              <a:rPr lang="en-US" u="sng" dirty="0" smtClean="0">
                <a:latin typeface="Arial" pitchFamily="34" charset="0"/>
                <a:cs typeface="Arial" pitchFamily="34" charset="0"/>
              </a:rPr>
              <a:t>an actual historical fact about which we know something, </a:t>
            </a:r>
            <a:r>
              <a:rPr lang="en-US" dirty="0" smtClean="0">
                <a:latin typeface="Arial" pitchFamily="34" charset="0"/>
                <a:cs typeface="Arial" pitchFamily="34" charset="0"/>
              </a:rPr>
              <a:t>and we see how the liberal history professor deals with it, and then we see how the Bible deals with it, </a:t>
            </a:r>
            <a:r>
              <a:rPr lang="en-US" u="sng" dirty="0" smtClean="0">
                <a:latin typeface="Arial" pitchFamily="34" charset="0"/>
                <a:cs typeface="Arial" pitchFamily="34" charset="0"/>
              </a:rPr>
              <a:t>we learn how to correctly interpret history. 	</a:t>
            </a:r>
            <a:endParaRPr lang="en-US" u="sng" dirty="0">
              <a:latin typeface="Arial" pitchFamily="34" charset="0"/>
              <a:cs typeface="Arial" pitchFamily="34" charset="0"/>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c) Objective type law. The Bible is the only book that teaches the true meaning of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Bible contains a complete and correct definition of law. First of all, law must have an </a:t>
            </a:r>
            <a:r>
              <a:rPr lang="en-US" u="sng" dirty="0" smtClean="0">
                <a:latin typeface="Arial" pitchFamily="34" charset="0"/>
                <a:cs typeface="Arial" pitchFamily="34" charset="0"/>
              </a:rPr>
              <a:t>incorruptible judge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must be </a:t>
            </a:r>
            <a:r>
              <a:rPr lang="en-US" u="sng" dirty="0" smtClean="0">
                <a:latin typeface="Arial" pitchFamily="34" charset="0"/>
                <a:cs typeface="Arial" pitchFamily="34" charset="0"/>
              </a:rPr>
              <a:t>bona fide evidence </a:t>
            </a:r>
            <a:r>
              <a:rPr lang="en-US" dirty="0" smtClean="0">
                <a:latin typeface="Arial" pitchFamily="34" charset="0"/>
                <a:cs typeface="Arial" pitchFamily="34" charset="0"/>
              </a:rPr>
              <a:t>brought into the trial and the Bible has a clear delineation of the principles of evidence, the laws of evidence.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Hearsay is completely eliminated and there must be at least two or three witnesses.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must deal with certain subjects. It must deal with property, the life and the privacy of individuals.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Objective type law is a part of God’s plan for mankind. It is a part of the establishment of a nation.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Law is designed by God to make sure that the human race will survive throughout the entire course of this phase of the angelic conflict. In the Bible God has provided all true basis for law.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Dictation. Some portions of the Word of God simply contain direct quotations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doctrine of inspiration guarantees that such commands and quotations are properly recorded in the exact way that God spoke them or in the exact way that God wills them to be recorded.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dirty="0" smtClean="0">
                <a:latin typeface="Arial" pitchFamily="34" charset="0"/>
                <a:cs typeface="Arial" pitchFamily="34" charset="0"/>
              </a:rPr>
              <a:t>However, remember that dictation carries no more weight than any other portion of scripture, it is merely another vehicle for bringing in the divine viewpoint.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 There is an area in the scripture which we must call devotional literature — the Psalms, Proverbs.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By devotional literature is meant man in relationship to God, practical application, man in relationship to man, man in relationship to materialistic things, man even in relation to animals; all of these things form an area of scripture.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Devotional literature means that God uses the relationships, the problems, the pressures, the prosperity, the failures, the happiness, the sadness of certain believers to reveal principles, provisions, and blessings of the grace plan.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f) Prophecy. Inspiration involves both the selection of the prophetic material and their complete accuracy.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Many of the things that were once prophesied in the Old Testament have been fulfilled, but there are many unfulfilled prophecies dealing with the second advent, the Millennium, the destruction of the universe, the creation of the eternal state.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The recording of that which is false — false doctrine or lies. The scripture records lies, untrue statements, blasphemies, even false viewpoints.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Inspiration does not sponsor these things but it guarantees their accuracy.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When Satan said to the woman, “Thou shalt not die,” that is what Satan really said. The scripture guarantees that is what he said but the scripture does not condone what he said.</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 Tim 3:14b —  “hoping to come to you before long” </a:t>
            </a:r>
            <a:r>
              <a:rPr lang="en-US" dirty="0" smtClean="0">
                <a:latin typeface="Arial" pitchFamily="34" charset="0"/>
                <a:cs typeface="Arial" pitchFamily="34" charset="0"/>
              </a:rPr>
              <a:t>– PAPtc – ELPIZO -   Hope in the Bible means a sense of expectation or a confidence in expectation. Here is has the concept of a sense of expectation. </a:t>
            </a:r>
            <a:r>
              <a:rPr lang="en-US" b="1" dirty="0" smtClean="0">
                <a:solidFill>
                  <a:srgbClr val="0070C0"/>
                </a:solidFill>
                <a:latin typeface="Arial" pitchFamily="34" charset="0"/>
                <a:cs typeface="Arial" pitchFamily="34" charset="0"/>
              </a:rPr>
              <a:t> “Though expecting” </a:t>
            </a:r>
            <a:r>
              <a:rPr lang="en-US" dirty="0" smtClean="0">
                <a:latin typeface="Arial" pitchFamily="34" charset="0"/>
                <a:cs typeface="Arial" pitchFamily="34" charset="0"/>
              </a:rPr>
              <a:t>would be a good translation.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come to you without delay” </a:t>
            </a:r>
            <a:r>
              <a:rPr lang="en-US" dirty="0" smtClean="0">
                <a:latin typeface="Arial" pitchFamily="34" charset="0"/>
                <a:cs typeface="Arial" pitchFamily="34" charset="0"/>
              </a:rPr>
              <a:t>— AAInfin – ERCHOMAI - Paul’s hope is to come and gathers it into a single whole. TACHEI – “without delay”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even though Paul anticipates being with Timothy very shortly. Paul did not know the Romans were looking to arrest him at this time.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Paul was not going to see him and the writing was more important than the seeing.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3:15 </a:t>
            </a:r>
            <a:r>
              <a:rPr lang="en-US" dirty="0" smtClean="0">
                <a:latin typeface="Arial" pitchFamily="34" charset="0"/>
                <a:cs typeface="Arial" pitchFamily="34" charset="0"/>
              </a:rPr>
              <a:t>— the authority of the pastor is given.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in the case I am delayed, I write so that you will know how one ought to conduct himself in the household of God, which is the church of the living God, the pillar and support of the truth”.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DE – shows an alternative to Paul’s personal visit, which is the written Word.</a:t>
            </a:r>
          </a:p>
          <a:p>
            <a:pPr hangingPunct="0">
              <a:buNone/>
            </a:pPr>
            <a:r>
              <a:rPr lang="en-US" b="1" dirty="0" smtClean="0">
                <a:solidFill>
                  <a:srgbClr val="0070C0"/>
                </a:solidFill>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“in the case I am delayed” </a:t>
            </a:r>
            <a:r>
              <a:rPr lang="en-US" dirty="0" smtClean="0">
                <a:latin typeface="Arial" pitchFamily="34" charset="0"/>
                <a:cs typeface="Arial" pitchFamily="34" charset="0"/>
              </a:rPr>
              <a:t>— 3</a:t>
            </a:r>
            <a:r>
              <a:rPr lang="en-US" baseline="30000" dirty="0" smtClean="0">
                <a:latin typeface="Arial" pitchFamily="34" charset="0"/>
                <a:cs typeface="Arial" pitchFamily="34" charset="0"/>
              </a:rPr>
              <a:t>rd</a:t>
            </a:r>
            <a:r>
              <a:rPr lang="en-US" dirty="0" smtClean="0">
                <a:latin typeface="Arial" pitchFamily="34" charset="0"/>
                <a:cs typeface="Arial" pitchFamily="34" charset="0"/>
              </a:rPr>
              <a:t> class condition because he was becoming aware of the fact that maybe he wouldn’t get to Ephesus after 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BRADUNO – PASubj – to delay.  </a:t>
            </a:r>
          </a:p>
          <a:p>
            <a:endParaRPr lang="en-US" dirty="0">
              <a:latin typeface="Arial" pitchFamily="34" charset="0"/>
              <a:cs typeface="Arial" pitchFamily="34" charset="0"/>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“I write so that you will know how one ought to conduct himself in the household of God,”</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OIDA – Pf A Subj – you will know - Timothy will study and apply the Word in his life then apply it to his ministry.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“how one ought” </a:t>
            </a:r>
            <a:r>
              <a:rPr lang="en-US" dirty="0" smtClean="0">
                <a:latin typeface="Arial" pitchFamily="34" charset="0"/>
                <a:cs typeface="Arial" pitchFamily="34" charset="0"/>
              </a:rPr>
              <a:t>— DEI- Impersonal verb – “ought”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“to conduct himself in the household of God” </a:t>
            </a:r>
            <a:r>
              <a:rPr lang="en-US" dirty="0" smtClean="0">
                <a:latin typeface="Arial" pitchFamily="34" charset="0"/>
                <a:cs typeface="Arial" pitchFamily="34" charset="0"/>
              </a:rPr>
              <a:t>– PMInfin – ANASTREPHO – function or conduct ones self in the household of God.” The church was called the house of God because they met in houses.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Whenever a group of believers meet together having a pastor-teacher, under the authority of that pastor-teacher, that is a house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local church is referred to by this phrase, the local church which is the only authorized classroom for spiritual growth in this dispensation.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has ordained and authorized the local church as the means of attaining all spiritual objectives related to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matter how the local church fails in any generation it has never been superseded by any outside organization, and never will be.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local church is here to stay until the Rapture</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Even though there are abuses in the local church from time to time, often suffer from apostasy or sometimes just from weakness it still stands as Gods authorizing agent to teach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local church does fail, but the failure of the local church is something that God knew would happen from time to time — form denominations or break down and become apostate.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never called or authorized any outside organization to take the place of the local church. </a:t>
            </a:r>
          </a:p>
          <a:p>
            <a:endParaRPr lang="en-US" dirty="0" smtClean="0"/>
          </a:p>
          <a:p>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point of these two verses is that the principle of teaching the Word of God is something that the Lord Jesus Christ Himself provided for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public assembly of the local church is the classroom in this dispensation.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is authorized to be the professor or communicator and the congregation are students without portfolio during assembly.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pastor establishes authority by faithful teaching of the Word of God under ICE principles. </a:t>
            </a:r>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organization outside of the local church which claims to provide spiritual growth automatically qualifies itself under the title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Many service organizations make a transition and they declare themselves causing or producing spiritual growth.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they declare that, that is the end; they have moved into the sphere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spiritual advance comes from the teaching ministry of the local church. This is not to imply that all local churches advance believers spiritually. There must be a solid teaching ministry, a consistent teaching ministry.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477000"/>
          </a:xfrm>
        </p:spPr>
        <p:txBody>
          <a:bodyPr>
            <a:normAutofit fontScale="92500"/>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Basic worship is the daily study and application of the Word of God to our lives.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This is accomplished in the house of God, known today as the local church, and it is accomplished under strict academic discipline.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God has ordained the authority for the local church.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ruling authority is the pastor-guardian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His authority is established by consistent studying and teaching from the pulpit. </a:t>
            </a:r>
          </a:p>
          <a:p>
            <a:pPr hangingPunct="0"/>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6. The administrative authority is vested in the board of deacons, but policy-making is the function of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does not mean that deacons are not in the policy-making business but their policies must comply with the overall principles of grace as delineated in the messages from the pulpit.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 is no plurality of elders. The only place where you have a plurality of elders is in a city where there are numerous local churches. An elder is the pastor, and you have one elder per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All other facets of worship must conform to and be standardized by policy from doctrine resident in the soul.</a:t>
            </a: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9. Maximum doctrine resident in the soul under the filling of the Spirit produces other forms of worship.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Such as: the giving of money, the word of praise or testimony, singing, the observation of the communion service or the Eucharist.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For the congregation worship consists basically of concentration on the teaching of the Word, good manners and silence while the pastor is speaking, poise so as to maintain concentration when others are disturbing, submission to the authority of the pastor in his teaching function.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Timothy is an epistle on the function of the local church.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It is already apparent that Timothy </a:t>
            </a:r>
            <a:r>
              <a:rPr lang="en-US" u="sng" dirty="0" smtClean="0">
                <a:latin typeface="Arial" pitchFamily="34" charset="0"/>
                <a:cs typeface="Arial" pitchFamily="34" charset="0"/>
              </a:rPr>
              <a:t>was not in control of the local church at Ephesus. </a:t>
            </a:r>
            <a:endParaRPr lang="en-US" u="sng" dirty="0" smtClean="0"/>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b="1" dirty="0" smtClean="0">
                <a:solidFill>
                  <a:srgbClr val="0070C0"/>
                </a:solidFill>
                <a:latin typeface="Arial" pitchFamily="34" charset="0"/>
                <a:cs typeface="Arial" pitchFamily="34" charset="0"/>
              </a:rPr>
              <a:t>“which is the church of the living God” </a:t>
            </a:r>
            <a:r>
              <a:rPr lang="en-US" dirty="0" smtClean="0">
                <a:latin typeface="Arial" pitchFamily="34" charset="0"/>
                <a:cs typeface="Arial" pitchFamily="34" charset="0"/>
              </a:rPr>
              <a:t>-  EIMI – PAIndic – is and perpetually exists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EKKLESIA – local church is owned by the living God, it is Gods property. </a:t>
            </a:r>
          </a:p>
          <a:p>
            <a:pPr hangingPunct="0"/>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Here it refers to a specific geographical location, a group of people assembled together.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should also note that discipline and authority are the foundation principles for learning doctrine in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should also be noted that </a:t>
            </a:r>
            <a:r>
              <a:rPr lang="en-US" u="sng" dirty="0" smtClean="0">
                <a:latin typeface="Arial" pitchFamily="34" charset="0"/>
                <a:cs typeface="Arial" pitchFamily="34" charset="0"/>
              </a:rPr>
              <a:t>the pastor receives from God the only authority in human history which is not related in any way to cosmos diabolicus. </a:t>
            </a:r>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Therefore guardianship of the local church carries the highest type of authority in the intensified stage of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“But if I am delayed, I write in order that you may know how one ought to conduct himself in the house of God, which keeps on being the church of the living God.”</a:t>
            </a:r>
          </a:p>
          <a:p>
            <a:pPr hangingPunct="0"/>
            <a:endParaRPr lang="en-US" b="1" dirty="0" smtClean="0">
              <a:solidFill>
                <a:srgbClr val="0070C0"/>
              </a:solidFill>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the Church</a:t>
            </a:r>
          </a:p>
          <a:p>
            <a:pPr hangingPunct="0"/>
            <a:r>
              <a:rPr lang="en-US" dirty="0" smtClean="0">
                <a:latin typeface="Arial" pitchFamily="34" charset="0"/>
                <a:cs typeface="Arial" pitchFamily="34" charset="0"/>
              </a:rPr>
              <a:t>1. Nomenclature and definition. The church goes by a number of names:</a:t>
            </a:r>
          </a:p>
          <a:p>
            <a:pPr hangingPunct="0">
              <a:buNone/>
            </a:pPr>
            <a:r>
              <a:rPr lang="en-US" dirty="0" smtClean="0">
                <a:latin typeface="Arial" pitchFamily="34" charset="0"/>
                <a:cs typeface="Arial" pitchFamily="34" charset="0"/>
              </a:rPr>
              <a:t>		a) The royal family of God or positional sanctification. The Church is called the royal family, and every believer is in union with Jesus Christ.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Body = the Church on earth in this dispensation; </a:t>
            </a:r>
          </a:p>
          <a:p>
            <a:pPr hangingPunct="0">
              <a:buNone/>
            </a:pPr>
            <a:r>
              <a:rPr lang="en-US" dirty="0" smtClean="0">
                <a:latin typeface="Arial" pitchFamily="34" charset="0"/>
                <a:cs typeface="Arial" pitchFamily="34" charset="0"/>
              </a:rPr>
              <a:t>                 Bride = the Church in heaven after the Rapture.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EKKLESIA - noun which is taken from Classical Greek or Attic Greek and means “assembly”, NEVER means church. </a:t>
            </a:r>
          </a:p>
          <a:p>
            <a:pPr hangingPunct="0"/>
            <a:endParaRPr lang="en-US" b="1" dirty="0" smtClean="0">
              <a:solidFill>
                <a:srgbClr val="0070C0"/>
              </a:solidFill>
              <a:latin typeface="Arial" pitchFamily="34" charset="0"/>
              <a:cs typeface="Arial" pitchFamily="34" charset="0"/>
            </a:endParaRPr>
          </a:p>
          <a:p>
            <a:endParaRPr lang="en-US" dirty="0">
              <a:solidFill>
                <a:srgbClr val="0070C0"/>
              </a:solidFill>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When Jews assembled they called it from the Greek word SUNAGOGE which also means assembly. From that it is translated into our English, ‘synagogue’.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Matthew 18:17 </a:t>
            </a:r>
            <a:r>
              <a:rPr lang="en-US" dirty="0" smtClean="0">
                <a:latin typeface="Arial" pitchFamily="34" charset="0"/>
                <a:cs typeface="Arial" pitchFamily="34" charset="0"/>
              </a:rPr>
              <a:t>— the word is used for the assembly of a Jewish synagogue. It has nothing to do with the church, it is a Jewish synagogue assembling.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Another use of EKKLESIA came into existence under Hellenistic culture and government in the Greek city state called EKKLESIA.</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The fifth and last use of EKKLESIA is the technical one, the theological use. It is the one that we have under the misnomer called “church.” </a:t>
            </a:r>
          </a:p>
          <a:p>
            <a:endParaRPr lang="en-US" dirty="0" smtClean="0">
              <a:latin typeface="Arial" pitchFamily="34" charset="0"/>
              <a:cs typeface="Arial" pitchFamily="34" charset="0"/>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technical use in Christianity is EKKLESIA. However in the technical use we have a breakdown of the two different uses. EKKLESIA</a:t>
            </a:r>
            <a:r>
              <a:rPr lang="en-US" i="1" dirty="0" smtClean="0">
                <a:latin typeface="Arial" pitchFamily="34" charset="0"/>
                <a:cs typeface="Arial" pitchFamily="34" charset="0"/>
              </a:rPr>
              <a:t> </a:t>
            </a:r>
            <a:r>
              <a:rPr lang="en-US" dirty="0" smtClean="0">
                <a:latin typeface="Arial" pitchFamily="34" charset="0"/>
                <a:cs typeface="Arial" pitchFamily="34" charset="0"/>
              </a:rPr>
              <a:t>or church is used for all believers on the earth — </a:t>
            </a:r>
            <a:r>
              <a:rPr lang="en-US" b="1" dirty="0" smtClean="0">
                <a:solidFill>
                  <a:srgbClr val="C00000"/>
                </a:solidFill>
                <a:latin typeface="Arial" pitchFamily="34" charset="0"/>
                <a:cs typeface="Arial" pitchFamily="34" charset="0"/>
              </a:rPr>
              <a:t>Ephesians 1:22,23; 5:25-27; Colossians 1:17,18.</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universal church is simply believers anywhere and everywhere — royal family on earth and in heaven.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which has been </a:t>
            </a:r>
            <a:r>
              <a:rPr lang="en-US" u="sng" dirty="0" smtClean="0">
                <a:latin typeface="Arial" pitchFamily="34" charset="0"/>
                <a:cs typeface="Arial" pitchFamily="34" charset="0"/>
              </a:rPr>
              <a:t>abused most of all </a:t>
            </a:r>
            <a:r>
              <a:rPr lang="en-US" dirty="0" smtClean="0">
                <a:latin typeface="Arial" pitchFamily="34" charset="0"/>
                <a:cs typeface="Arial" pitchFamily="34" charset="0"/>
              </a:rPr>
              <a:t>is the concept of the local church, what we have been calling the classroom for the royal priesthood.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located is a specific geographical area and is made up of believers gathered together in His name — </a:t>
            </a:r>
            <a:r>
              <a:rPr lang="en-US" b="1" dirty="0" smtClean="0">
                <a:solidFill>
                  <a:srgbClr val="C00000"/>
                </a:solidFill>
                <a:latin typeface="Arial" pitchFamily="34" charset="0"/>
                <a:cs typeface="Arial" pitchFamily="34" charset="0"/>
              </a:rPr>
              <a:t>1 Corinthians 1:2; 1 Thessalonians 1:1; Revelation chapters 2 &amp; 3 </a:t>
            </a:r>
            <a:r>
              <a:rPr lang="en-US" dirty="0" smtClean="0">
                <a:latin typeface="Arial" pitchFamily="34" charset="0"/>
                <a:cs typeface="Arial" pitchFamily="34" charset="0"/>
              </a:rPr>
              <a:t>actually mention local churches. </a:t>
            </a:r>
          </a:p>
          <a:p>
            <a:endParaRPr lang="en-US" dirty="0" smtClean="0">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local church is in view in </a:t>
            </a:r>
            <a:r>
              <a:rPr lang="en-US" b="1" dirty="0" smtClean="0">
                <a:solidFill>
                  <a:srgbClr val="0070C0"/>
                </a:solidFill>
                <a:latin typeface="Arial" pitchFamily="34" charset="0"/>
                <a:cs typeface="Arial" pitchFamily="34" charset="0"/>
              </a:rPr>
              <a:t>1 Timothy 3:15, </a:t>
            </a:r>
            <a:r>
              <a:rPr lang="en-US" dirty="0" smtClean="0">
                <a:latin typeface="Arial" pitchFamily="34" charset="0"/>
                <a:cs typeface="Arial" pitchFamily="34" charset="0"/>
              </a:rPr>
              <a:t>the house of God which is the church is the local church in contrast to universal church.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Note concerning the local church</a:t>
            </a:r>
          </a:p>
          <a:p>
            <a:pPr hangingPunct="0"/>
            <a:r>
              <a:rPr lang="en-US" dirty="0" smtClean="0">
                <a:latin typeface="Arial" pitchFamily="34" charset="0"/>
                <a:cs typeface="Arial" pitchFamily="34" charset="0"/>
              </a:rPr>
              <a:t>    a) It is made up of believers only — the assembly of believers only. The local church is not a house of evangelization, though that does occur. The benefit is primarily for believers only.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    b) Dispensational orientation. This is the mystery age — </a:t>
            </a:r>
            <a:r>
              <a:rPr lang="en-US" b="1" dirty="0" smtClean="0">
                <a:solidFill>
                  <a:srgbClr val="C00000"/>
                </a:solidFill>
                <a:latin typeface="Arial" pitchFamily="34" charset="0"/>
                <a:cs typeface="Arial" pitchFamily="34" charset="0"/>
              </a:rPr>
              <a:t>Romans 16:25,26; Ephesians 3:1-5; Colossians 1:25,26. </a:t>
            </a:r>
            <a:r>
              <a:rPr lang="en-US" dirty="0" smtClean="0">
                <a:latin typeface="Arial" pitchFamily="34" charset="0"/>
                <a:cs typeface="Arial" pitchFamily="34" charset="0"/>
              </a:rPr>
              <a:t>Under the concept of the doctrine of the mystery the church was never known before this dispensation. </a:t>
            </a: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c) The beginning of the Church Age. We must remember once again that the Jewish Age was halted, interrupted, seven years short of its completion.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Jewish Age will not be completed until the Tribulation. God never mixes Israel and the Church, the Rapture occurs before the Age of Israel resumes.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reason for the interruption is the calling out of the royal family of God and the intensification of the angelic conflict.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Church was future from the time of Christ’s ministry, very easily provable from the future tense of OIKODOMEO in </a:t>
            </a:r>
            <a:r>
              <a:rPr lang="en-US" b="1" dirty="0" smtClean="0">
                <a:solidFill>
                  <a:srgbClr val="C00000"/>
                </a:solidFill>
                <a:latin typeface="Arial" pitchFamily="34" charset="0"/>
                <a:cs typeface="Arial" pitchFamily="34" charset="0"/>
              </a:rPr>
              <a:t>Matthew 16:18 </a:t>
            </a:r>
            <a:r>
              <a:rPr lang="en-US" dirty="0" smtClean="0">
                <a:latin typeface="Arial" pitchFamily="34" charset="0"/>
                <a:cs typeface="Arial" pitchFamily="34" charset="0"/>
              </a:rPr>
              <a:t>when the Lord said to Peter, </a:t>
            </a:r>
            <a:r>
              <a:rPr lang="en-US" b="1" dirty="0" smtClean="0">
                <a:solidFill>
                  <a:srgbClr val="C00000"/>
                </a:solidFill>
                <a:latin typeface="Arial" pitchFamily="34" charset="0"/>
                <a:cs typeface="Arial" pitchFamily="34" charset="0"/>
              </a:rPr>
              <a:t>“On this rock (Jesus Christ) I will build my church.”</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Church would be built on the acknowledging of Christ. Peter said</a:t>
            </a:r>
            <a:r>
              <a:rPr lang="en-US" b="1" dirty="0" smtClean="0">
                <a:solidFill>
                  <a:srgbClr val="C00000"/>
                </a:solidFill>
                <a:latin typeface="Arial" pitchFamily="34" charset="0"/>
                <a:cs typeface="Arial" pitchFamily="34" charset="0"/>
              </a:rPr>
              <a:t>, “Thou art the Christ, the Son of the living God.”</a:t>
            </a:r>
            <a:r>
              <a:rPr lang="en-US" dirty="0" smtClean="0">
                <a:latin typeface="Arial" pitchFamily="34" charset="0"/>
                <a:cs typeface="Arial" pitchFamily="34" charset="0"/>
              </a:rPr>
              <a:t> This is the future tense, the Church wasn’t in existence then.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don’t walk in and throw your weight around, you walk in and establish your weight by your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Heresies come about by too many lightweights functioning in the pulpit.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They’re light on doctrine, light on exegesis, light on verse-by-verse analysis of the scripture, and therefore their authority is not established.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every work of life you establish your authority by your efficiency and professional skill in the field where the authority should exist.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beginning of the Church Age began on the day of Pentecost, roughly AD 30.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begins with the baptism of the Holy Spirit by which the royal family of God was formed — </a:t>
            </a:r>
            <a:r>
              <a:rPr lang="en-US" b="1" dirty="0" smtClean="0">
                <a:solidFill>
                  <a:srgbClr val="C00000"/>
                </a:solidFill>
                <a:latin typeface="Arial" pitchFamily="34" charset="0"/>
                <a:cs typeface="Arial" pitchFamily="34" charset="0"/>
              </a:rPr>
              <a:t>Acts 1:5 </a:t>
            </a:r>
            <a:r>
              <a:rPr lang="en-US" dirty="0" smtClean="0">
                <a:latin typeface="Arial" pitchFamily="34" charset="0"/>
                <a:cs typeface="Arial" pitchFamily="34" charset="0"/>
              </a:rPr>
              <a:t>it was prophesied.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baptism of the Spirit is not an experience, it is God the Holy Spirit entering each one of us into union with Christ — </a:t>
            </a:r>
            <a:r>
              <a:rPr lang="en-US" b="1" dirty="0" smtClean="0">
                <a:solidFill>
                  <a:srgbClr val="C00000"/>
                </a:solidFill>
                <a:latin typeface="Arial" pitchFamily="34" charset="0"/>
                <a:cs typeface="Arial" pitchFamily="34" charset="0"/>
              </a:rPr>
              <a:t>1 Corinthians 12:13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day of Pentecost brought in the new dispensation with a great spiritual party in which the whole realm of spiritual gifts were exercised — apostleship, tongues, evangelism, miracles, etc.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the time the end of Acts comes along the party is over and many of the gifts which were temporary are no more. The baptism of the Spirit occurred on the day of Pentecost. The Lord predicted it in </a:t>
            </a:r>
            <a:r>
              <a:rPr lang="en-US" b="1" dirty="0" smtClean="0">
                <a:solidFill>
                  <a:srgbClr val="C00000"/>
                </a:solidFill>
                <a:latin typeface="Arial" pitchFamily="34" charset="0"/>
                <a:cs typeface="Arial" pitchFamily="34" charset="0"/>
              </a:rPr>
              <a:t>Acts 1:5</a:t>
            </a:r>
            <a:r>
              <a:rPr lang="en-US" dirty="0" smtClean="0">
                <a:latin typeface="Arial" pitchFamily="34" charset="0"/>
                <a:cs typeface="Arial" pitchFamily="34" charset="0"/>
              </a:rPr>
              <a:t>. The fulfillment is declared in </a:t>
            </a:r>
            <a:r>
              <a:rPr lang="en-US" b="1" dirty="0" smtClean="0">
                <a:solidFill>
                  <a:srgbClr val="C00000"/>
                </a:solidFill>
                <a:latin typeface="Arial" pitchFamily="34" charset="0"/>
                <a:cs typeface="Arial" pitchFamily="34" charset="0"/>
              </a:rPr>
              <a:t>Acts 11:15,16.</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d) The termination of the Church Age. The Church Age terminates with the resurrection called the Rapture of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celebration at the end of the Church Age is going to be much greater than the celebration at the beginning.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many passages on this: </a:t>
            </a:r>
            <a:r>
              <a:rPr lang="en-US" b="1" dirty="0" smtClean="0">
                <a:solidFill>
                  <a:srgbClr val="C00000"/>
                </a:solidFill>
                <a:latin typeface="Arial" pitchFamily="34" charset="0"/>
                <a:cs typeface="Arial" pitchFamily="34" charset="0"/>
              </a:rPr>
              <a:t>1 Corinthians 15:51-57 </a:t>
            </a:r>
            <a:r>
              <a:rPr lang="en-US" dirty="0" smtClean="0">
                <a:latin typeface="Arial" pitchFamily="34" charset="0"/>
                <a:cs typeface="Arial" pitchFamily="34" charset="0"/>
              </a:rPr>
              <a:t>which emphasizes the resurrection body we will possess; </a:t>
            </a:r>
            <a:r>
              <a:rPr lang="en-US" b="1" dirty="0" smtClean="0">
                <a:solidFill>
                  <a:srgbClr val="C00000"/>
                </a:solidFill>
                <a:latin typeface="Arial" pitchFamily="34" charset="0"/>
                <a:cs typeface="Arial" pitchFamily="34" charset="0"/>
              </a:rPr>
              <a:t>Philippians 3:21 </a:t>
            </a:r>
            <a:r>
              <a:rPr lang="en-US" dirty="0" smtClean="0">
                <a:latin typeface="Arial" pitchFamily="34" charset="0"/>
                <a:cs typeface="Arial" pitchFamily="34" charset="0"/>
              </a:rPr>
              <a:t>which emphasizes the fact that we will have a body exactly like that of Jesus Christ;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 Thessalonians 4:13-18 </a:t>
            </a:r>
            <a:r>
              <a:rPr lang="en-US" dirty="0" smtClean="0">
                <a:latin typeface="Arial" pitchFamily="34" charset="0"/>
                <a:cs typeface="Arial" pitchFamily="34" charset="0"/>
              </a:rPr>
              <a:t>which emphasizes the reuniting of loved ones;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 John 3:1,2 </a:t>
            </a:r>
            <a:r>
              <a:rPr lang="en-US" dirty="0" smtClean="0">
                <a:latin typeface="Arial" pitchFamily="34" charset="0"/>
                <a:cs typeface="Arial" pitchFamily="34" charset="0"/>
              </a:rPr>
              <a:t>which emphasizes royal family relationship forever. All of these passages tell us something about the termination of the Church Age and the great resurrection which will occur at that time.</a:t>
            </a:r>
          </a:p>
          <a:p>
            <a:pPr hangingPunct="0"/>
            <a:r>
              <a:rPr lang="en-US" dirty="0" smtClean="0">
                <a:latin typeface="Arial" pitchFamily="34" charset="0"/>
                <a:cs typeface="Arial" pitchFamily="34" charset="0"/>
              </a:rPr>
              <a:t>	</a:t>
            </a:r>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e) Synonyms. The Church is such a fantastic doctrine, so great in its perspective, so wonderful in aspect that it demands the use of many doctrinal synonyms in order to bring out all of its beauty and facets.</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The last Adam and the new creation. The last Adam emphasizes the royalty of the Lord Jesus Christ and His rulership of the world. The new creation is the royal family made up of believers. This particular synonym is found especially in Corinthians and Galatians — </a:t>
            </a:r>
            <a:r>
              <a:rPr lang="en-US" b="1" dirty="0" smtClean="0">
                <a:solidFill>
                  <a:srgbClr val="C00000"/>
                </a:solidFill>
                <a:latin typeface="Arial" pitchFamily="34" charset="0"/>
                <a:cs typeface="Arial" pitchFamily="34" charset="0"/>
              </a:rPr>
              <a:t>1 Corinthians 15:45,47; 2 Corinthians 5:17; Galatians 6:15.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ii) The head and the body is the manner in which the authority of our Lord as the King of kings over the Church is described. Christ is the head, we are the members of the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Being members of the body emphasizes our difference in personality, our difference in spiritual gifts — </a:t>
            </a:r>
            <a:r>
              <a:rPr lang="en-US" b="1" dirty="0" smtClean="0">
                <a:solidFill>
                  <a:srgbClr val="C00000"/>
                </a:solidFill>
                <a:latin typeface="Arial" pitchFamily="34" charset="0"/>
                <a:cs typeface="Arial" pitchFamily="34" charset="0"/>
              </a:rPr>
              <a:t>Ephesians 1:22,23; 2:16; 4:4,5; 5:23</a:t>
            </a:r>
            <a:r>
              <a:rPr lang="en-US" dirty="0" smtClean="0">
                <a:latin typeface="Arial" pitchFamily="34" charset="0"/>
                <a:cs typeface="Arial" pitchFamily="34" charset="0"/>
              </a:rPr>
              <a:t>. It is also the subject of the book of </a:t>
            </a:r>
            <a:r>
              <a:rPr lang="en-US" b="1" dirty="0" smtClean="0">
                <a:solidFill>
                  <a:srgbClr val="C00000"/>
                </a:solidFill>
                <a:latin typeface="Arial" pitchFamily="34" charset="0"/>
                <a:cs typeface="Arial" pitchFamily="34" charset="0"/>
              </a:rPr>
              <a:t>Colossians</a:t>
            </a:r>
            <a:r>
              <a:rPr lang="en-US" dirty="0" smtClean="0">
                <a:latin typeface="Arial" pitchFamily="34" charset="0"/>
                <a:cs typeface="Arial" pitchFamily="34" charset="0"/>
              </a:rPr>
              <a:t> and is found as a great passage in </a:t>
            </a:r>
            <a:r>
              <a:rPr lang="en-US" b="1" dirty="0" smtClean="0">
                <a:solidFill>
                  <a:srgbClr val="C00000"/>
                </a:solidFill>
                <a:latin typeface="Arial" pitchFamily="34" charset="0"/>
                <a:cs typeface="Arial" pitchFamily="34" charset="0"/>
              </a:rPr>
              <a:t>1 Corinthians 12. </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iii) The Shepherd and the sheep. This is one is used first in the Gospels, in </a:t>
            </a:r>
            <a:r>
              <a:rPr lang="en-US" b="1" dirty="0" smtClean="0">
                <a:solidFill>
                  <a:srgbClr val="C00000"/>
                </a:solidFill>
                <a:latin typeface="Arial" pitchFamily="34" charset="0"/>
                <a:cs typeface="Arial" pitchFamily="34" charset="0"/>
              </a:rPr>
              <a:t>John 10 </a:t>
            </a:r>
            <a:r>
              <a:rPr lang="en-US" dirty="0" smtClean="0">
                <a:latin typeface="Arial" pitchFamily="34" charset="0"/>
                <a:cs typeface="Arial" pitchFamily="34" charset="0"/>
              </a:rPr>
              <a:t>prophetically, but it is found in Hebrews and Peter.  Jesus Christ is the shepherd and we as members of the body of Christ of the Church are His sheep. </a:t>
            </a:r>
            <a:r>
              <a:rPr lang="en-US" b="1" dirty="0" smtClean="0">
                <a:solidFill>
                  <a:srgbClr val="C00000"/>
                </a:solidFill>
                <a:latin typeface="Arial" pitchFamily="34" charset="0"/>
                <a:cs typeface="Arial" pitchFamily="34" charset="0"/>
              </a:rPr>
              <a:t>John 10; Hebrews 13:20; 1 Peter 5:4.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iv) The vine and the branches — to emphasize royal </a:t>
            </a:r>
            <a:r>
              <a:rPr lang="en-US" dirty="0" err="1" smtClean="0">
                <a:latin typeface="Arial" pitchFamily="34" charset="0"/>
                <a:cs typeface="Arial" pitchFamily="34" charset="0"/>
              </a:rPr>
              <a:t>familyship</a:t>
            </a:r>
            <a:r>
              <a:rPr lang="en-US" dirty="0" smtClean="0">
                <a:latin typeface="Arial" pitchFamily="34" charset="0"/>
                <a:cs typeface="Arial" pitchFamily="34" charset="0"/>
              </a:rPr>
              <a:t> and to indicate why they had that great party on the day of Pentecost. It is found only in </a:t>
            </a:r>
            <a:r>
              <a:rPr lang="en-US" b="1" dirty="0" smtClean="0">
                <a:solidFill>
                  <a:srgbClr val="C00000"/>
                </a:solidFill>
                <a:latin typeface="Arial" pitchFamily="34" charset="0"/>
                <a:cs typeface="Arial" pitchFamily="34" charset="0"/>
              </a:rPr>
              <a:t>John 15</a:t>
            </a:r>
            <a:r>
              <a:rPr lang="en-US" dirty="0" smtClean="0">
                <a:latin typeface="Arial" pitchFamily="34" charset="0"/>
                <a:cs typeface="Arial" pitchFamily="34" charset="0"/>
              </a:rPr>
              <a:t>. There is a very strong relationship between vine stem and its branches. They are actually integrated together and this emphasizes the baptism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v) Christ is the chief cornerstone and we are the stones of the building — </a:t>
            </a:r>
            <a:r>
              <a:rPr lang="en-US" b="1" dirty="0" smtClean="0">
                <a:solidFill>
                  <a:srgbClr val="C00000"/>
                </a:solidFill>
                <a:latin typeface="Arial" pitchFamily="34" charset="0"/>
                <a:cs typeface="Arial" pitchFamily="34" charset="0"/>
              </a:rPr>
              <a:t>Ephesians 2:20; 1 Peter 2:4-8. </a:t>
            </a:r>
            <a:r>
              <a:rPr lang="en-US" dirty="0" smtClean="0">
                <a:latin typeface="Arial" pitchFamily="34" charset="0"/>
                <a:cs typeface="Arial" pitchFamily="34" charset="0"/>
              </a:rPr>
              <a:t>Christ is the founder of the Church, the head of the Church, and we are the stones in the building, we are in union with Christ. </a:t>
            </a:r>
          </a:p>
          <a:p>
            <a:pPr hangingPunct="0"/>
            <a:r>
              <a:rPr lang="en-US" dirty="0" smtClean="0">
                <a:latin typeface="Arial" pitchFamily="34" charset="0"/>
                <a:cs typeface="Arial" pitchFamily="34" charset="0"/>
              </a:rPr>
              <a:t>		</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477000"/>
          </a:xfrm>
        </p:spPr>
        <p:txBody>
          <a:bodyPr>
            <a:normAutofit fontScale="92500" lnSpcReduction="20000"/>
          </a:bodyPr>
          <a:lstStyle/>
          <a:p>
            <a:r>
              <a:rPr lang="en-US" dirty="0" smtClean="0">
                <a:latin typeface="Arial" pitchFamily="34" charset="0"/>
                <a:cs typeface="Arial" pitchFamily="34" charset="0"/>
              </a:rPr>
              <a:t>         vi) The high priest and the royal priesthood, a functional synonym — </a:t>
            </a:r>
            <a:r>
              <a:rPr lang="en-US" b="1" dirty="0" smtClean="0">
                <a:solidFill>
                  <a:srgbClr val="C00000"/>
                </a:solidFill>
                <a:latin typeface="Arial" pitchFamily="34" charset="0"/>
                <a:cs typeface="Arial" pitchFamily="34" charset="0"/>
              </a:rPr>
              <a:t>Hebrews 7:25; 10:10-14; 1 Peter 2:5,9;</a:t>
            </a:r>
            <a:r>
              <a:rPr lang="en-US" dirty="0" smtClean="0">
                <a:latin typeface="Arial" pitchFamily="34" charset="0"/>
                <a:cs typeface="Arial" pitchFamily="34" charset="0"/>
              </a:rPr>
              <a:t> it is found three times in </a:t>
            </a:r>
            <a:r>
              <a:rPr lang="en-US" b="1" dirty="0" smtClean="0">
                <a:solidFill>
                  <a:srgbClr val="C00000"/>
                </a:solidFill>
                <a:latin typeface="Arial" pitchFamily="34" charset="0"/>
                <a:cs typeface="Arial" pitchFamily="34" charset="0"/>
              </a:rPr>
              <a:t>Revelation</a:t>
            </a:r>
            <a:r>
              <a:rPr lang="en-US" dirty="0" smtClean="0">
                <a:latin typeface="Arial" pitchFamily="34" charset="0"/>
                <a:cs typeface="Arial" pitchFamily="34" charset="0"/>
              </a:rPr>
              <a:t>, beginning in </a:t>
            </a:r>
            <a:r>
              <a:rPr lang="en-US" b="1" dirty="0" smtClean="0">
                <a:solidFill>
                  <a:srgbClr val="C00000"/>
                </a:solidFill>
                <a:latin typeface="Arial" pitchFamily="34" charset="0"/>
                <a:cs typeface="Arial" pitchFamily="34" charset="0"/>
              </a:rPr>
              <a:t>1:6.</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         vii) The groom and the bride, the future of the Church as royal family — </a:t>
            </a:r>
            <a:r>
              <a:rPr lang="en-US" b="1" dirty="0" smtClean="0">
                <a:solidFill>
                  <a:srgbClr val="C00000"/>
                </a:solidFill>
                <a:latin typeface="Arial" pitchFamily="34" charset="0"/>
                <a:cs typeface="Arial" pitchFamily="34" charset="0"/>
              </a:rPr>
              <a:t>2 Corinthians 11:2; Ephesians 5:25-27; Revelation 19:6-8.</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 The uniqueness of the Church Age. The Church Age is absolutely different, absolutely unique from any other dispensation or function.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members of the royal family of God through the baptism of the Spirit and positional sanctification are royalty forever in union with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universal priesthood of the believer makes every member of the royal family at the same time a royal priest. </a:t>
            </a:r>
          </a:p>
          <a:p>
            <a:pPr hangingPunct="0"/>
            <a:endParaRPr lang="en-US" dirty="0" smtClean="0">
              <a:latin typeface="Arial" pitchFamily="34" charset="0"/>
              <a:cs typeface="Arial" pitchFamily="34" charset="0"/>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Church is a kingdom of royal priests with the Lord Jesus Christ as the high priest and the supreme ruler.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 representative on earth for the function of the priesthood is the pastor-guardian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the indwelling of the Holy Spirit as the sign of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the indwelling of the person of Christ for fellowship.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instructions of the royal family all reduced to writing so that all divine revelation is now on the written page. We have a new classroom, a new means of growth, a new means of communication. </a:t>
            </a:r>
          </a:p>
          <a:p>
            <a:pPr hangingPunct="0"/>
            <a:endParaRPr lang="en-US" dirty="0" smtClean="0">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We have supernatural way of life. Every person who is a believer in Christ has a life full of meaning, purpose and definition.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the personal representatives of the Lord on the earth, and therefore we are called His royal ambassadors.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 The objective of the Church Age believer, then, is balance of residency, to maturity, then dying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provides blessings in time and rewards in eternity for us for our maturity and service to Him.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Our blessings include occupation with Christ, and living in Gods happiness until we leave this life in dying grace.  </a:t>
            </a:r>
            <a:endParaRPr lang="en-US" dirty="0">
              <a:latin typeface="Arial" pitchFamily="34" charset="0"/>
              <a:cs typeface="Arial" pitchFamily="34" charset="0"/>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3:15c — “the pillar.” </a:t>
            </a:r>
            <a:r>
              <a:rPr lang="en-US" dirty="0" smtClean="0">
                <a:latin typeface="Arial" pitchFamily="34" charset="0"/>
                <a:cs typeface="Arial" pitchFamily="34" charset="0"/>
              </a:rPr>
              <a:t>STULOI - The pillar or column which was used in ancient construction as the basic system for supporting the building.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the relationship between the foundation and the roof of the building. You cannot have a roof sitting on nothing!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Pillars were both a decoration as well as a support.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roof supported by the pillars is analogous to the greater-grace believer, the spiritual support that comes from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pillar is the doctrine, the foundation could be analogous to salvation. In order to have the roof or the greater grace life we must have a doctrinal support, so the pillar is doctrine. 	</a:t>
            </a:r>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“and ground” </a:t>
            </a:r>
            <a:r>
              <a:rPr lang="en-US" dirty="0" smtClean="0">
                <a:latin typeface="Arial" pitchFamily="34" charset="0"/>
                <a:cs typeface="Arial" pitchFamily="34" charset="0"/>
              </a:rPr>
              <a:t>— the word ‘ground’ is EDRAIOMA and it means foundation.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the truth” - “even the doctrine.” </a:t>
            </a:r>
            <a:r>
              <a:rPr lang="en-US" dirty="0" smtClean="0">
                <a:latin typeface="Arial" pitchFamily="34" charset="0"/>
                <a:cs typeface="Arial" pitchFamily="34" charset="0"/>
              </a:rPr>
              <a:t>– ALETHEIA -  means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Bible doctrine in the foundation must extend to the pillars. We are saved by responding to doctrine; we believed in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 on the Lord Jesus Christ and thou shalt be saved.” Therefore we started that way and we must continue that way. Once you lay the foundation of salvation you must continue the same way. </a:t>
            </a:r>
          </a:p>
          <a:p>
            <a:endParaRPr lang="en-US" dirty="0" smtClean="0"/>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The royal family must continue to live on doctrine, so after the foundation up go the pillars to support everything.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pillars not only supported the roof but they supported walls as well. The pillar, therefore, is extremely important.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“But if I am delayed, I write in order that you may know how one ought to conduct himself in the house of God, which category keeps on being the church of the living God that is pillar and foundation, even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real key to the local church is the fact that doctrine is taught.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real secret, this is the pillar of the local church, this is the excuse for the existence of the local church.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5. The man who exercises the gift of pastor-teacher was appointed by God the Holy Spirit at the point of salvation, he did not earn or deserve or work for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principle of right pastor, right congregation is found in </a:t>
            </a:r>
            <a:r>
              <a:rPr lang="en-US" b="1" dirty="0" smtClean="0">
                <a:solidFill>
                  <a:srgbClr val="C00000"/>
                </a:solidFill>
                <a:latin typeface="Arial" pitchFamily="34" charset="0"/>
                <a:cs typeface="Arial" pitchFamily="34" charset="0"/>
              </a:rPr>
              <a:t>1 Peter 5:2, “Feed the flock of God among you … not under compulsion, but voluntarily; not for gain, but for enthusiasm.”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concept of the pastor as the total product of grace is found in </a:t>
            </a:r>
            <a:r>
              <a:rPr lang="en-US" b="1" dirty="0" smtClean="0">
                <a:solidFill>
                  <a:srgbClr val="C00000"/>
                </a:solidFill>
                <a:latin typeface="Arial" pitchFamily="34" charset="0"/>
                <a:cs typeface="Arial" pitchFamily="34" charset="0"/>
              </a:rPr>
              <a:t>1 Corinthians 15:10; 1 Timothy 1:12-16.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8. Biblical documentation for the pastor — </a:t>
            </a:r>
            <a:r>
              <a:rPr lang="en-US" b="1" dirty="0" smtClean="0">
                <a:solidFill>
                  <a:srgbClr val="C00000"/>
                </a:solidFill>
                <a:latin typeface="Arial" pitchFamily="34" charset="0"/>
                <a:cs typeface="Arial" pitchFamily="34" charset="0"/>
              </a:rPr>
              <a:t>Ephesians 3:7-13; Colossians 1:23-29; 1 Timothy 2:24-26; 3:1-9; Titus 1:6-9. </a:t>
            </a:r>
          </a:p>
          <a:p>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local church is a classroom and this is where the pillars which support the entire thing, doctrine, is transferred from the page of the book into your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gives us, then, the authority of the Word of God. Now we come to the authority of Christ as we conclude this chapter.</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3:16</a:t>
            </a:r>
            <a:r>
              <a:rPr lang="en-US" dirty="0" smtClean="0">
                <a:latin typeface="Arial" pitchFamily="34" charset="0"/>
                <a:cs typeface="Arial" pitchFamily="34" charset="0"/>
              </a:rPr>
              <a:t> — “By common confession” – HOMOLOGOUMENO -   “by consent of all,” “confessedly.” Everyone is in agreement on this, this is something to which everyone subscribes.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“great is the mystery of godliness” </a:t>
            </a:r>
            <a:r>
              <a:rPr lang="en-US" dirty="0" smtClean="0">
                <a:latin typeface="Arial" pitchFamily="34" charset="0"/>
                <a:cs typeface="Arial" pitchFamily="34" charset="0"/>
              </a:rPr>
              <a:t>— MEGAI – refers to  a specific type of doctrine. EIMI – PAIndic – is, to be.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“the mystery” </a:t>
            </a:r>
            <a:r>
              <a:rPr lang="en-US" dirty="0" smtClean="0">
                <a:latin typeface="Arial" pitchFamily="34" charset="0"/>
                <a:cs typeface="Arial" pitchFamily="34" charset="0"/>
              </a:rPr>
              <a:t>— the whole doctrine as comprising the Church Age. The Church Age was not known to the Old Testament, neither was its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It’s doctrine is now very important to us: the whole concept of the royal family, its relationship to God, advancing to maturity,  the great blessings that come to us, how God is glorified by our being blessed, all of these things are a part of that mystery.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godliness” </a:t>
            </a:r>
            <a:r>
              <a:rPr lang="en-US" dirty="0" smtClean="0">
                <a:latin typeface="Arial" pitchFamily="34" charset="0"/>
                <a:cs typeface="Arial" pitchFamily="34" charset="0"/>
              </a:rPr>
              <a:t>— EUSEBEIA -  The whole objective of Church Age doctrine is to bring us to godliness.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problem is, just how dose one become godly? You don’t have to be self-righteous, austere, an ascetic.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You do not have to be any religious type that you have ever formed in your mind. This is not what godliness is.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Godliness is the balance of residency in the soul that comes from putting up some pillars — doctrine in the soul.; the roof —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Godliness is on the roof. In other words, when you as a believer have </a:t>
            </a:r>
            <a:r>
              <a:rPr lang="en-US" u="sng" dirty="0" smtClean="0">
                <a:latin typeface="Arial" pitchFamily="34" charset="0"/>
                <a:cs typeface="Arial" pitchFamily="34" charset="0"/>
              </a:rPr>
              <a:t>balance of residency in your soul between the filling of the Spirit and maximum doctrine in your soul, that is godliness. </a:t>
            </a:r>
          </a:p>
          <a:p>
            <a:endParaRPr lang="en-US" u="sng" dirty="0" smtClean="0">
              <a:latin typeface="Arial" pitchFamily="34" charset="0"/>
              <a:cs typeface="Arial" pitchFamily="34" charset="0"/>
            </a:endParaRPr>
          </a:p>
          <a:p>
            <a:r>
              <a:rPr lang="en-US" dirty="0" smtClean="0">
                <a:latin typeface="Arial" pitchFamily="34" charset="0"/>
                <a:cs typeface="Arial" pitchFamily="34" charset="0"/>
              </a:rPr>
              <a:t>Godliness was accomplished in a very difficult way in the Old Testament. It is easy for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you have to do is to continue to take in the Word. Our consistent study and application of Bible Doctrine is involved in godliness.</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There is nothing else we have to do, there is nothing else we can do.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 wonderful grace system, it is the reason why we have the local church, it is the reason why the gift of pastor-teacher is distributed to certain men.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had to do something to make all of this possible. He did something to give us salvation.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When it comes to doing the Lord Jesus Christ has to do the doing. We simply respond to what He does.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salvation Christ went to the cross, He bore our sins in His own body on the tree. He did all of the work.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same thing is true in the pillar concept. We have our foundation, that’s salvation. Now the pillar has to go up. The pillar is the study and application of doctrine everyday to maturity.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again, is provided for us. Everything that Christ did in coming in the first advent not only provided salvation but provided the system whereby we go from zero to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are going to be on that roof because of what happened in the first advent. so this passage interrupts the principle that great is the mystery doctrine of godliness to tell us how it was provided for us. </a:t>
            </a:r>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It begins with the phrase, </a:t>
            </a:r>
            <a:r>
              <a:rPr lang="en-US" b="1" dirty="0" smtClean="0">
                <a:solidFill>
                  <a:srgbClr val="0070C0"/>
                </a:solidFill>
                <a:latin typeface="Arial" pitchFamily="34" charset="0"/>
                <a:cs typeface="Arial" pitchFamily="34" charset="0"/>
              </a:rPr>
              <a:t>“He who was revealed in the flesh”.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Lord Jesus Christ as the God-Man revealed in the flesh.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“revealed” </a:t>
            </a:r>
            <a:r>
              <a:rPr lang="en-US" dirty="0" smtClean="0">
                <a:latin typeface="Arial" pitchFamily="34" charset="0"/>
                <a:cs typeface="Arial" pitchFamily="34" charset="0"/>
              </a:rPr>
              <a:t>– PHANEROO – APIndic –manifest, revealed.  In the passive voice it means to become visible as well as to be revealed. Here it means to become visible.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God — essence box. All of His essence is invisible, it cannot be observed.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Furthermore this essence makes it possible for Jesus Christ to become our savior: eternal life cannot die; sovereignty is not subject to death, etc. </a:t>
            </a:r>
            <a:endParaRPr lang="en-US" dirty="0">
              <a:latin typeface="Arial" pitchFamily="34" charset="0"/>
              <a:cs typeface="Arial" pitchFamily="34" charset="0"/>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So Jesus Christ in His deity is invisible God. Invisible God has to become visible.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do so He becomes a member of the human race with a body, a soul, and a human spirit. He becomes, as it were, the last Adam.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“He </a:t>
            </a:r>
            <a:r>
              <a:rPr lang="en-US" dirty="0" smtClean="0">
                <a:latin typeface="Arial" pitchFamily="34" charset="0"/>
                <a:cs typeface="Arial" pitchFamily="34" charset="0"/>
              </a:rPr>
              <a:t>[Christ as eternal God] </a:t>
            </a:r>
            <a:r>
              <a:rPr lang="en-US" b="1" dirty="0" smtClean="0">
                <a:solidFill>
                  <a:srgbClr val="0070C0"/>
                </a:solidFill>
                <a:latin typeface="Arial" pitchFamily="34" charset="0"/>
                <a:cs typeface="Arial" pitchFamily="34" charset="0"/>
              </a:rPr>
              <a:t>who became visible.” </a:t>
            </a:r>
            <a:r>
              <a:rPr lang="en-US" dirty="0" smtClean="0">
                <a:latin typeface="Arial" pitchFamily="34" charset="0"/>
                <a:cs typeface="Arial" pitchFamily="34" charset="0"/>
              </a:rPr>
              <a:t>– refers to the incarnation of Christ, virgin birth, all the way to the ascension.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receives the action of the verb by becoming true humanity, hypostatic union.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latin typeface="Arial" pitchFamily="34" charset="0"/>
                <a:cs typeface="Arial" pitchFamily="34" charset="0"/>
              </a:rPr>
              <a:t>The Doctrine of the Hypostatic Union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In the person of Jesus Christ are two natures inseparably united, without mixture or loss of separate identity, without loss of transfer of properties or attributes, the union being personal and eternal.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Scripture: </a:t>
            </a:r>
            <a:r>
              <a:rPr lang="en-US" b="1" dirty="0" smtClean="0">
                <a:solidFill>
                  <a:srgbClr val="C00000"/>
                </a:solidFill>
                <a:latin typeface="Arial" pitchFamily="34" charset="0"/>
                <a:cs typeface="Arial" pitchFamily="34" charset="0"/>
              </a:rPr>
              <a:t>John 1:1-14; Romans 1:2-5; 9:5; Philippians 2:5-11; 1 Timothy 3:16; Hebrews 2:14.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incarnate person of Jesus Christ includes His deity. By this is meant the fact that Jesus Christ when He became man did not erase His deity, did not surrender His deity.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incarnate person of Christ includes the fact that Jesus Christ is God. He is coequal and co-eternal with the Father and with the Holy Spirit. </a:t>
            </a:r>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incarnation does not diminish His divinity, He is undiminished deity.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Jesus Christ in the incarnation continued to be — essence box. Jesus Christ continues to be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always was God, always will be, and again, immutability: He cannot change the essence of His deity.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 incarnate person of Christ was also true humanity. Jesus Christ is bona fide humanity with a body soul and human spirit, minus the old sin nature, minus the imputation of Adam’s sin; and He lived a life of impeccability free from personal sin.</a:t>
            </a:r>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Through the virgin birth Jesus Christ avoided both the imputation of Adam’s sin and spiritual death by the old sin nature.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incarnate person of Christ includes perfect humanity. Jesus Christ is God. He is the God-Man forever.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Jesus Christ emerges absolutely unique because He is God, therefore infinitely superior to humanity.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is perfect humanity therefore superior to sinful humanity. Jesus Christ is different from God in that He is humanity; Jesus Christ is different from humanity in that He is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is not angelic, He is not the God-Man-Angel; the reason being that He came into the world to resolve the angelic conflict.  </a:t>
            </a:r>
          </a:p>
          <a:p>
            <a:endParaRPr lang="en-US"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In </a:t>
            </a:r>
            <a:r>
              <a:rPr lang="en-US" b="1" dirty="0" smtClean="0">
                <a:solidFill>
                  <a:srgbClr val="C00000"/>
                </a:solidFill>
                <a:latin typeface="Arial" pitchFamily="34" charset="0"/>
                <a:cs typeface="Arial" pitchFamily="34" charset="0"/>
              </a:rPr>
              <a:t>Hebrews 13:7,17 </a:t>
            </a:r>
            <a:r>
              <a:rPr lang="en-US" dirty="0" smtClean="0">
                <a:latin typeface="Arial" pitchFamily="34" charset="0"/>
                <a:cs typeface="Arial" pitchFamily="34" charset="0"/>
              </a:rPr>
              <a:t>we have two great passages on the pastor’s authority. Remember that the authority is unique because it is the only authority not related to the evil of cosmos diabolicus.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 reward of the pastor-teacher is found in </a:t>
            </a:r>
            <a:r>
              <a:rPr lang="en-US" b="1" dirty="0" smtClean="0">
                <a:solidFill>
                  <a:srgbClr val="C00000"/>
                </a:solidFill>
                <a:latin typeface="Arial" pitchFamily="34" charset="0"/>
                <a:cs typeface="Arial" pitchFamily="34" charset="0"/>
              </a:rPr>
              <a:t>Hebrews 6:10; 1 Peter 5:4; 1 Thessalonians 2:19,20; Philippians 4:1.</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Tim 3:2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“a guardian of the local church must be above reproach, the husband of one wife, temperate, prudent, respectable, hospitable, able to teach”</a:t>
            </a:r>
            <a:r>
              <a:rPr lang="en-US" dirty="0" smtClean="0">
                <a:latin typeface="Arial" pitchFamily="34" charset="0"/>
                <a:cs typeface="Arial" pitchFamily="34" charset="0"/>
              </a:rPr>
              <a:t> </a:t>
            </a:r>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He came as a man because man was created to resolve the angelic conflict. Since man was created to resolve the angelic conflict it is the man Christ Jesus who does so.</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The two natures of Christ are united without transfer of attributes. In other words, the attributes adhere to their corresponding natures.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attributes of deity remain the attributes of deity. As God Jesus Christ is sovereign but He does not transfer His deity to His humanity.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attributes of His humanity remain the attributes of humanity. The continue to adhere to their corresponding natures.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deity of God cannot be changed — immutability; the humanity of the Lord Jesus is not changed. </a:t>
            </a:r>
          </a:p>
          <a:p>
            <a:endParaRPr lang="en-US" dirty="0" smtClean="0">
              <a:latin typeface="Arial" pitchFamily="34" charset="0"/>
              <a:cs typeface="Arial" pitchFamily="34" charset="0"/>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a:r>
              <a:rPr lang="en-US" b="1" dirty="0"/>
              <a:t>Hypostatic Union of Christ</a:t>
            </a:r>
          </a:p>
        </p:txBody>
      </p:sp>
      <p:pic>
        <p:nvPicPr>
          <p:cNvPr id="65540" name="Picture 4" descr="TheHypostaticUnion"/>
          <p:cNvPicPr>
            <a:picLocks noChangeAspect="1" noChangeArrowheads="1"/>
          </p:cNvPicPr>
          <p:nvPr/>
        </p:nvPicPr>
        <p:blipFill>
          <a:blip r:embed="rId2" cstate="print"/>
          <a:srcRect/>
          <a:stretch>
            <a:fillRect/>
          </a:stretch>
        </p:blipFill>
        <p:spPr bwMode="auto">
          <a:xfrm>
            <a:off x="1371600" y="1905000"/>
            <a:ext cx="6019800" cy="4724400"/>
          </a:xfrm>
          <a:prstGeom prst="rect">
            <a:avLst/>
          </a:prstGeom>
          <a:noFill/>
        </p:spPr>
      </p:pic>
      <p:sp>
        <p:nvSpPr>
          <p:cNvPr id="65542" name="Text Box 6"/>
          <p:cNvSpPr txBox="1">
            <a:spLocks noChangeArrowheads="1"/>
          </p:cNvSpPr>
          <p:nvPr/>
        </p:nvSpPr>
        <p:spPr bwMode="auto">
          <a:xfrm>
            <a:off x="5638800" y="2819400"/>
            <a:ext cx="3352800" cy="366713"/>
          </a:xfrm>
          <a:prstGeom prst="rect">
            <a:avLst/>
          </a:prstGeom>
          <a:noFill/>
          <a:ln w="9525">
            <a:noFill/>
            <a:miter lim="800000"/>
            <a:headEnd/>
            <a:tailEnd/>
          </a:ln>
          <a:effectLst/>
        </p:spPr>
        <p:txBody>
          <a:bodyPr>
            <a:spAutoFit/>
          </a:bodyPr>
          <a:lstStyle/>
          <a:p>
            <a:pPr algn="l">
              <a:spcBef>
                <a:spcPct val="50000"/>
              </a:spcBef>
            </a:pPr>
            <a:r>
              <a:rPr lang="en-US" dirty="0"/>
              <a:t>               </a:t>
            </a:r>
            <a:r>
              <a:rPr lang="en-US" b="1" dirty="0"/>
              <a:t>Undiminished Deity</a:t>
            </a:r>
          </a:p>
        </p:txBody>
      </p:sp>
      <p:sp>
        <p:nvSpPr>
          <p:cNvPr id="65543" name="Text Box 7"/>
          <p:cNvSpPr txBox="1">
            <a:spLocks noChangeArrowheads="1"/>
          </p:cNvSpPr>
          <p:nvPr/>
        </p:nvSpPr>
        <p:spPr bwMode="auto">
          <a:xfrm>
            <a:off x="6934200" y="3733800"/>
            <a:ext cx="2057400" cy="641350"/>
          </a:xfrm>
          <a:prstGeom prst="rect">
            <a:avLst/>
          </a:prstGeom>
          <a:noFill/>
          <a:ln w="9525">
            <a:noFill/>
            <a:miter lim="800000"/>
            <a:headEnd/>
            <a:tailEnd/>
          </a:ln>
          <a:effectLst/>
        </p:spPr>
        <p:txBody>
          <a:bodyPr>
            <a:spAutoFit/>
          </a:bodyPr>
          <a:lstStyle/>
          <a:p>
            <a:pPr algn="l">
              <a:spcBef>
                <a:spcPct val="50000"/>
              </a:spcBef>
            </a:pPr>
            <a:r>
              <a:rPr lang="en-US" b="1" dirty="0"/>
              <a:t>Perfect Sinless Humanity</a:t>
            </a:r>
          </a:p>
        </p:txBody>
      </p:sp>
      <p:sp>
        <p:nvSpPr>
          <p:cNvPr id="65544" name="Text Box 8"/>
          <p:cNvSpPr txBox="1">
            <a:spLocks noChangeArrowheads="1"/>
          </p:cNvSpPr>
          <p:nvPr/>
        </p:nvSpPr>
        <p:spPr bwMode="auto">
          <a:xfrm>
            <a:off x="6858000" y="5029200"/>
            <a:ext cx="1981200" cy="779463"/>
          </a:xfrm>
          <a:prstGeom prst="rect">
            <a:avLst/>
          </a:prstGeom>
          <a:noFill/>
          <a:ln w="9525">
            <a:noFill/>
            <a:miter lim="800000"/>
            <a:headEnd/>
            <a:tailEnd/>
          </a:ln>
          <a:effectLst/>
        </p:spPr>
        <p:txBody>
          <a:bodyPr>
            <a:spAutoFit/>
          </a:bodyPr>
          <a:lstStyle/>
          <a:p>
            <a:pPr algn="l">
              <a:spcBef>
                <a:spcPct val="50000"/>
              </a:spcBef>
            </a:pPr>
            <a:r>
              <a:rPr lang="en-US" b="1" dirty="0"/>
              <a:t>  The God-Man</a:t>
            </a:r>
          </a:p>
          <a:p>
            <a:pPr algn="l">
              <a:spcBef>
                <a:spcPct val="50000"/>
              </a:spcBef>
            </a:pPr>
            <a:r>
              <a:rPr lang="en-US" b="1" dirty="0"/>
              <a:t>   Jesus Christ</a:t>
            </a:r>
          </a:p>
        </p:txBody>
      </p:sp>
      <p:sp>
        <p:nvSpPr>
          <p:cNvPr id="65546" name="AutoShape 10"/>
          <p:cNvSpPr>
            <a:spLocks noChangeArrowheads="1"/>
          </p:cNvSpPr>
          <p:nvPr/>
        </p:nvSpPr>
        <p:spPr bwMode="auto">
          <a:xfrm>
            <a:off x="7315200" y="4419600"/>
            <a:ext cx="533400" cy="609600"/>
          </a:xfrm>
          <a:prstGeom prst="downArrow">
            <a:avLst>
              <a:gd name="adj1" fmla="val 50000"/>
              <a:gd name="adj2" fmla="val 28571"/>
            </a:avLst>
          </a:prstGeom>
          <a:gradFill rotWithShape="1">
            <a:gsLst>
              <a:gs pos="0">
                <a:schemeClr val="accent2">
                  <a:gamma/>
                  <a:shade val="46275"/>
                  <a:invGamma/>
                </a:schemeClr>
              </a:gs>
              <a:gs pos="100000">
                <a:schemeClr val="accent2"/>
              </a:gs>
            </a:gsLst>
            <a:lin ang="5400000" scaled="1"/>
          </a:gradFill>
          <a:ln w="9525">
            <a:solidFill>
              <a:schemeClr val="tx1"/>
            </a:solidFill>
            <a:miter lim="800000"/>
            <a:headEnd/>
            <a:tailEnd/>
          </a:ln>
          <a:effectLst/>
        </p:spPr>
        <p:txBody>
          <a:bodyPr vert="eaVert" wrap="none" anchor="ctr"/>
          <a:lstStyle/>
          <a:p>
            <a:endParaRPr lang="en-US"/>
          </a:p>
        </p:txBody>
      </p:sp>
      <p:sp>
        <p:nvSpPr>
          <p:cNvPr id="65548" name="Line 12"/>
          <p:cNvSpPr>
            <a:spLocks noChangeShapeType="1"/>
          </p:cNvSpPr>
          <p:nvPr/>
        </p:nvSpPr>
        <p:spPr bwMode="auto">
          <a:xfrm>
            <a:off x="7467600" y="3276600"/>
            <a:ext cx="0" cy="381000"/>
          </a:xfrm>
          <a:prstGeom prst="line">
            <a:avLst/>
          </a:prstGeom>
          <a:noFill/>
          <a:ln w="57150">
            <a:solidFill>
              <a:schemeClr val="tx1"/>
            </a:solidFill>
            <a:round/>
            <a:headEnd/>
            <a:tailEnd/>
          </a:ln>
          <a:effectLst/>
        </p:spPr>
        <p:txBody>
          <a:bodyPr/>
          <a:lstStyle/>
          <a:p>
            <a:endParaRPr lang="en-US"/>
          </a:p>
        </p:txBody>
      </p:sp>
      <p:sp>
        <p:nvSpPr>
          <p:cNvPr id="65549" name="Line 13"/>
          <p:cNvSpPr>
            <a:spLocks noChangeShapeType="1"/>
          </p:cNvSpPr>
          <p:nvPr/>
        </p:nvSpPr>
        <p:spPr bwMode="auto">
          <a:xfrm>
            <a:off x="7315200" y="3429000"/>
            <a:ext cx="304800" cy="0"/>
          </a:xfrm>
          <a:prstGeom prst="line">
            <a:avLst/>
          </a:prstGeom>
          <a:noFill/>
          <a:ln w="57150">
            <a:solidFill>
              <a:schemeClr val="tx1"/>
            </a:solidFill>
            <a:round/>
            <a:headEnd/>
            <a:tailEnd/>
          </a:ln>
          <a:effectLst/>
        </p:spPr>
        <p:txBody>
          <a:bodyPr/>
          <a:lstStyle/>
          <a:p>
            <a:endParaRPr lang="en-US"/>
          </a:p>
        </p:txBody>
      </p:sp>
      <p:sp>
        <p:nvSpPr>
          <p:cNvPr id="65550" name="Rectangle 14"/>
          <p:cNvSpPr>
            <a:spLocks noChangeArrowheads="1"/>
          </p:cNvSpPr>
          <p:nvPr/>
        </p:nvSpPr>
        <p:spPr bwMode="auto">
          <a:xfrm>
            <a:off x="228600" y="4495800"/>
            <a:ext cx="1752600" cy="1066800"/>
          </a:xfrm>
          <a:prstGeom prst="rect">
            <a:avLst/>
          </a:prstGeom>
          <a:gradFill rotWithShape="1">
            <a:gsLst>
              <a:gs pos="0">
                <a:schemeClr val="folHlink">
                  <a:gamma/>
                  <a:shade val="77255"/>
                  <a:invGamma/>
                </a:schemeClr>
              </a:gs>
              <a:gs pos="50000">
                <a:schemeClr val="folHlink"/>
              </a:gs>
              <a:gs pos="100000">
                <a:schemeClr val="folHlink">
                  <a:gamma/>
                  <a:shade val="77255"/>
                  <a:invGamma/>
                </a:schemeClr>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endParaRPr lang="en-US"/>
          </a:p>
        </p:txBody>
      </p:sp>
      <p:sp>
        <p:nvSpPr>
          <p:cNvPr id="65551" name="Text Box 15"/>
          <p:cNvSpPr txBox="1">
            <a:spLocks noChangeArrowheads="1"/>
          </p:cNvSpPr>
          <p:nvPr/>
        </p:nvSpPr>
        <p:spPr bwMode="auto">
          <a:xfrm>
            <a:off x="304800" y="4648200"/>
            <a:ext cx="1600200" cy="779463"/>
          </a:xfrm>
          <a:prstGeom prst="rect">
            <a:avLst/>
          </a:prstGeom>
          <a:noFill/>
          <a:ln w="9525">
            <a:noFill/>
            <a:miter lim="800000"/>
            <a:headEnd/>
            <a:tailEnd/>
          </a:ln>
          <a:effectLst/>
        </p:spPr>
        <p:txBody>
          <a:bodyPr>
            <a:spAutoFit/>
          </a:bodyPr>
          <a:lstStyle/>
          <a:p>
            <a:pPr algn="l">
              <a:spcBef>
                <a:spcPct val="50000"/>
              </a:spcBef>
            </a:pPr>
            <a:r>
              <a:rPr lang="en-US" b="1" dirty="0">
                <a:solidFill>
                  <a:schemeClr val="bg1"/>
                </a:solidFill>
              </a:rPr>
              <a:t>KENOSIS</a:t>
            </a:r>
          </a:p>
          <a:p>
            <a:pPr algn="l">
              <a:spcBef>
                <a:spcPct val="50000"/>
              </a:spcBef>
            </a:pPr>
            <a:r>
              <a:rPr lang="en-US" b="1" dirty="0">
                <a:solidFill>
                  <a:schemeClr val="bg1"/>
                </a:solidFill>
              </a:rPr>
              <a:t>Phil. 2:5-8</a:t>
            </a:r>
          </a:p>
        </p:txBody>
      </p:sp>
      <p:sp>
        <p:nvSpPr>
          <p:cNvPr id="65553" name="Text Box 17"/>
          <p:cNvSpPr txBox="1">
            <a:spLocks noChangeArrowheads="1"/>
          </p:cNvSpPr>
          <p:nvPr/>
        </p:nvSpPr>
        <p:spPr bwMode="auto">
          <a:xfrm>
            <a:off x="6400800" y="5715000"/>
            <a:ext cx="2743200" cy="366713"/>
          </a:xfrm>
          <a:prstGeom prst="rect">
            <a:avLst/>
          </a:prstGeom>
          <a:noFill/>
          <a:ln w="9525">
            <a:noFill/>
            <a:miter lim="800000"/>
            <a:headEnd/>
            <a:tailEnd/>
          </a:ln>
          <a:effectLst/>
        </p:spPr>
        <p:txBody>
          <a:bodyPr>
            <a:spAutoFit/>
          </a:bodyPr>
          <a:lstStyle/>
          <a:p>
            <a:pPr algn="l">
              <a:spcBef>
                <a:spcPct val="50000"/>
              </a:spcBef>
            </a:pPr>
            <a:r>
              <a:rPr lang="en-US" dirty="0"/>
              <a:t>   </a:t>
            </a:r>
            <a:r>
              <a:rPr lang="en-US" b="1" dirty="0"/>
              <a:t>No AOS, Imp Sin, OSN</a:t>
            </a:r>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infinite cannot be transferred to the finite. To rob God of a single characteristic of His essence would destroy His deity, and to rob the humanity of Jesus Christ of a single attribute of His humanity would destroy His humanity.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no destruction of His deity, there is no destruction of His humanity, each remains in status quo in this union of the God-Man.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No attribute of deity was changed by the incarnation.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fulfilling the purpose of the first advent certain attributes of deity were used but this does not imply that they were either surrendered or destroyed, as per the false doctrine of Kenosis.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lstStyle/>
          <a:p>
            <a:r>
              <a:rPr lang="en-US" dirty="0" smtClean="0">
                <a:latin typeface="Arial" pitchFamily="34" charset="0"/>
                <a:cs typeface="Arial" pitchFamily="34" charset="0"/>
              </a:rPr>
              <a:t>The true doctrine of Kenosis as taught by the Word of God says that the Lord Jesus Christ, during the period of His incarnation</a:t>
            </a:r>
            <a:r>
              <a:rPr lang="en-US" u="sng" dirty="0" smtClean="0">
                <a:latin typeface="Arial" pitchFamily="34" charset="0"/>
                <a:cs typeface="Arial" pitchFamily="34" charset="0"/>
              </a:rPr>
              <a:t>, voluntarily restricted the independent use of certain divine attributes in keeping with the Father’s plan for the first advent. </a:t>
            </a:r>
          </a:p>
          <a:p>
            <a:pPr>
              <a:buNone/>
            </a:pPr>
            <a:endParaRPr lang="en-US" dirty="0" smtClean="0"/>
          </a:p>
          <a:p>
            <a:r>
              <a:rPr lang="en-US" dirty="0" smtClean="0">
                <a:latin typeface="Arial" pitchFamily="34" charset="0"/>
                <a:cs typeface="Arial" pitchFamily="34" charset="0"/>
              </a:rPr>
              <a:t>In other words, during the period of the incarnation Jesus gave up the independent exercise of certain divine attributes in living among men with man’s human limitation. But none of them were changed at any time.</a:t>
            </a:r>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7. Therefore the union of divine essence and the human nature of the incarnate Christ are considered hypostatic and personal.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“hypostatic” comes from the Greek word HUPOSTASIS. It means to stand under, taking one thing upon one’s self.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took upon Himself true humanity, as per </a:t>
            </a:r>
            <a:r>
              <a:rPr lang="en-US" b="1" dirty="0" smtClean="0">
                <a:solidFill>
                  <a:srgbClr val="C00000"/>
                </a:solidFill>
                <a:latin typeface="Arial" pitchFamily="34" charset="0"/>
                <a:cs typeface="Arial" pitchFamily="34" charset="0"/>
              </a:rPr>
              <a:t>Hebrews 1:3</a:t>
            </a:r>
            <a:r>
              <a:rPr lang="en-US" dirty="0" smtClean="0">
                <a:latin typeface="Arial" pitchFamily="34" charset="0"/>
                <a:cs typeface="Arial" pitchFamily="34" charset="0"/>
              </a:rPr>
              <a:t>, and this is where we get the term “hypostatic union.”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Hypostatic actually refers to the entire person of Christ as distinguished from His two natures, divine and human.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When we say that this is also personal it refers to the emergence of a unique person. Jesus Christ is unique.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God He is co-equal with the Father and with the Holy Spirit, as man He is superior to all mankind, different from man in that He is also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There is a false interpretation of the hypostatic union. False interpretations try to get around scriptures dealing with this subject.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u="sng" dirty="0" smtClean="0">
                <a:latin typeface="Arial" pitchFamily="34" charset="0"/>
                <a:cs typeface="Arial" pitchFamily="34" charset="0"/>
              </a:rPr>
              <a:t>imply </a:t>
            </a:r>
            <a:r>
              <a:rPr lang="en-US" dirty="0" smtClean="0">
                <a:latin typeface="Arial" pitchFamily="34" charset="0"/>
                <a:cs typeface="Arial" pitchFamily="34" charset="0"/>
              </a:rPr>
              <a:t>that deity possessed humanity. Just as the deity of Christ indwells us, so the deity of Christ indwelt the humanity of Christ. That is false.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Furthermore, the union is more than harmony or sympathy. This is called modern Gnosticism.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scripture says it is a </a:t>
            </a:r>
            <a:r>
              <a:rPr lang="en-US" u="sng" dirty="0" smtClean="0">
                <a:latin typeface="Arial" pitchFamily="34" charset="0"/>
                <a:cs typeface="Arial" pitchFamily="34" charset="0"/>
              </a:rPr>
              <a:t>personal union</a:t>
            </a:r>
            <a:r>
              <a:rPr lang="en-US" dirty="0" smtClean="0">
                <a:latin typeface="Arial" pitchFamily="34" charset="0"/>
                <a:cs typeface="Arial" pitchFamily="34" charset="0"/>
              </a:rPr>
              <a:t>. The two natures, divine and human have been combined into one hypostasis or essence forever. It is personal and it is eternal.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9. Therefore Jesus Christ the God-Man has one hypostasis, one essence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attributes of both the divine and human natures belong to the person of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characteristics of one nature are never attributed to the other. This means that during the first advent Jesus Christ could be simultaneously both omnipotent and weak.</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He could be both omniscient and ignorant. As God He is omniscient but as a baby in the cradle He had to grow up and He had to grow in grace.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had to study and apply doctrine all the way to greater-grace. The first chapter of John deals with His greater-grace status in His humanity.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However, the ignorance of His humanity was quickly overcome by His daily study and application and his  entrance into greater-grace — </a:t>
            </a:r>
            <a:r>
              <a:rPr lang="en-US" b="1" dirty="0" smtClean="0">
                <a:solidFill>
                  <a:srgbClr val="C00000"/>
                </a:solidFill>
                <a:latin typeface="Arial" pitchFamily="34" charset="0"/>
                <a:cs typeface="Arial" pitchFamily="34" charset="0"/>
              </a:rPr>
              <a:t>Luke 2:40, 52; John 1:14. </a:t>
            </a:r>
          </a:p>
          <a:p>
            <a:endParaRPr lang="en-US"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10. The necessity for Jesus Christ becoming human. Four reasons: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The matter of salvation — </a:t>
            </a:r>
            <a:r>
              <a:rPr lang="en-US" b="1" dirty="0" smtClean="0">
                <a:solidFill>
                  <a:srgbClr val="C00000"/>
                </a:solidFill>
                <a:latin typeface="Arial" pitchFamily="34" charset="0"/>
                <a:cs typeface="Arial" pitchFamily="34" charset="0"/>
              </a:rPr>
              <a:t>Philippians 2:7,8; Hebrews 2:14,15</a:t>
            </a:r>
            <a:r>
              <a:rPr lang="en-US" dirty="0" smtClean="0">
                <a:latin typeface="Arial" pitchFamily="34" charset="0"/>
                <a:cs typeface="Arial" pitchFamily="34" charset="0"/>
              </a:rPr>
              <a:t>. In the deity of Christ sovereignty is not subject to death, even the death of the cross; eternal life cannot die; His omnipresence cannot reduce itself to one point; His immutability, none of this can be changed.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as deity He cannot go to the cross. He had to become not only true humanity but He had to be perfect humanity — free from the imputation of Adam’s sin (virgin birth); freedom also from personal sin. Whoever redeems man must be a free man on the outside.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The concept of mediatorship — </a:t>
            </a:r>
            <a:r>
              <a:rPr lang="en-US" b="1" dirty="0" smtClean="0">
                <a:solidFill>
                  <a:srgbClr val="C00000"/>
                </a:solidFill>
                <a:latin typeface="Arial" pitchFamily="34" charset="0"/>
                <a:cs typeface="Arial" pitchFamily="34" charset="0"/>
              </a:rPr>
              <a:t>John 9; 1 Timothy 2.</a:t>
            </a:r>
            <a:r>
              <a:rPr lang="en-US" dirty="0" smtClean="0">
                <a:latin typeface="Arial" pitchFamily="34" charset="0"/>
                <a:cs typeface="Arial" pitchFamily="34" charset="0"/>
              </a:rPr>
              <a:t> A mediator must bring together two estranged parties: God and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barrier, there must be a way of drawing them together. Whoever acts as the mediator must be equal with both parties. Jesus Christ is God, therefore He is co-equal with the Father and with the Holy Spirit. </a:t>
            </a:r>
          </a:p>
          <a:p>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But He had to become humanity in order to be equal with man and to bring together God and 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God and man, and therefore He is qualified to bring together both God and 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is equal with both parties and brings them together. But He was not the mediator until He became true humanity.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Another factor involved is that Jesus Christ had to true humanity be a high priest, for a priest is always a man, a member of the human race representing man before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God but as God He is not qualified to be a priest. He had to become God-Man, and as God-Man He is the royal high priest and therefore He is the prince ruler of the Church and we become a kingdom of priests. This is taught in </a:t>
            </a:r>
            <a:r>
              <a:rPr lang="en-US" b="1" dirty="0" smtClean="0">
                <a:solidFill>
                  <a:srgbClr val="C00000"/>
                </a:solidFill>
                <a:latin typeface="Arial" pitchFamily="34" charset="0"/>
                <a:cs typeface="Arial" pitchFamily="34" charset="0"/>
              </a:rPr>
              <a:t>Hebrews </a:t>
            </a:r>
            <a:r>
              <a:rPr lang="en-US" b="1" dirty="0" smtClean="0">
                <a:solidFill>
                  <a:srgbClr val="C00000"/>
                </a:solidFill>
                <a:latin typeface="Arial" pitchFamily="34" charset="0"/>
                <a:cs typeface="Arial" pitchFamily="34" charset="0"/>
              </a:rPr>
              <a:t>7:4,5, 14, 28</a:t>
            </a:r>
            <a:r>
              <a:rPr lang="en-US" b="1" dirty="0" smtClean="0">
                <a:solidFill>
                  <a:srgbClr val="C00000"/>
                </a:solidFill>
                <a:latin typeface="Arial" pitchFamily="34" charset="0"/>
                <a:cs typeface="Arial" pitchFamily="34" charset="0"/>
              </a:rPr>
              <a:t> and</a:t>
            </a:r>
            <a:r>
              <a:rPr lang="en-US" b="1" dirty="0" smtClean="0">
                <a:solidFill>
                  <a:srgbClr val="C00000"/>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10:5, 10-14.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Leadership qualification is the subject of chapter three. All fields of activity must have leadership norms and standards, qualifications for moving up, whether it is business or some profession or any organization. </a:t>
            </a:r>
          </a:p>
          <a:p>
            <a:pPr hangingPunct="0">
              <a:buNone/>
            </a:pPr>
            <a:r>
              <a:rPr lang="en-US" dirty="0" smtClean="0">
                <a:latin typeface="Arial" pitchFamily="34" charset="0"/>
                <a:cs typeface="Arial" pitchFamily="34" charset="0"/>
              </a:rPr>
              <a:t>	</a:t>
            </a:r>
          </a:p>
          <a:p>
            <a:pPr hangingPunct="0">
              <a:buNone/>
            </a:pPr>
            <a:r>
              <a:rPr lang="en-US" b="1" dirty="0" smtClean="0">
                <a:latin typeface="Arial" pitchFamily="34" charset="0"/>
                <a:cs typeface="Arial" pitchFamily="34" charset="0"/>
              </a:rPr>
              <a:t>  Outline of the Chapter 3</a:t>
            </a:r>
          </a:p>
          <a:p>
            <a:pPr hangingPunct="0"/>
            <a:r>
              <a:rPr lang="en-US" b="1" dirty="0" smtClean="0">
                <a:solidFill>
                  <a:srgbClr val="0070C0"/>
                </a:solidFill>
                <a:latin typeface="Arial" pitchFamily="34" charset="0"/>
                <a:cs typeface="Arial" pitchFamily="34" charset="0"/>
              </a:rPr>
              <a:t>	Verses 1-7</a:t>
            </a:r>
            <a:r>
              <a:rPr lang="en-US" dirty="0" smtClean="0">
                <a:latin typeface="Arial" pitchFamily="34" charset="0"/>
                <a:cs typeface="Arial" pitchFamily="34" charset="0"/>
              </a:rPr>
              <a:t>, the qualification for highest leadership: the qualifications for pastors.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8-13</a:t>
            </a:r>
            <a:r>
              <a:rPr lang="en-US" dirty="0" smtClean="0">
                <a:latin typeface="Arial" pitchFamily="34" charset="0"/>
                <a:cs typeface="Arial" pitchFamily="34" charset="0"/>
              </a:rPr>
              <a:t>, qualifications for deacons — administrative leadership.</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14-16</a:t>
            </a:r>
            <a:r>
              <a:rPr lang="en-US" dirty="0" smtClean="0">
                <a:latin typeface="Arial" pitchFamily="34" charset="0"/>
                <a:cs typeface="Arial" pitchFamily="34" charset="0"/>
              </a:rPr>
              <a:t>, authority in the royal family of God: the authority of the Word, verse 14; the authority of the pastor-teacher, verse 15; the authority of Jesus Christ, verse 16. </a:t>
            </a:r>
            <a:r>
              <a:rPr lang="en-US" dirty="0" smtClean="0"/>
              <a: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 “then must be” </a:t>
            </a:r>
            <a:r>
              <a:rPr lang="en-US" dirty="0" smtClean="0">
                <a:latin typeface="Arial" pitchFamily="34" charset="0"/>
                <a:cs typeface="Arial" pitchFamily="34" charset="0"/>
              </a:rPr>
              <a:t>— OUN – therefore, must be DEI means compulsion of duty, plus EIMI (</a:t>
            </a:r>
            <a:r>
              <a:rPr lang="en-US" dirty="0" err="1" smtClean="0">
                <a:latin typeface="Arial" pitchFamily="34" charset="0"/>
                <a:cs typeface="Arial" pitchFamily="34" charset="0"/>
              </a:rPr>
              <a:t>PAInfinitive</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“therefore must be”.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 purpose (Infinitive)  is duty bound to get involved as being the guardian of the church.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takes an active role in protecting the local church against false teachers, false doctrine and troublemakers.</a:t>
            </a:r>
          </a:p>
          <a:p>
            <a:pPr hangingPunct="0">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“above reproach” </a:t>
            </a:r>
            <a:r>
              <a:rPr lang="en-US" dirty="0" smtClean="0">
                <a:latin typeface="Arial" pitchFamily="34" charset="0"/>
                <a:cs typeface="Arial" pitchFamily="34" charset="0"/>
              </a:rPr>
              <a:t>— ANEPILHMPTOI - means irreproachable or above reproach. It means that the guardian of the local church must be not in a higher level of conduct but he must be isolated in a sense from the rest of the congregation because of the nature and function of his duties. </a:t>
            </a:r>
            <a:endParaRPr lang="en-US" dirty="0">
              <a:latin typeface="Arial" pitchFamily="34" charset="0"/>
              <a:cs typeface="Arial" pitchFamily="34" charset="0"/>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Then He had to become King under the Davidic covenant of </a:t>
            </a:r>
            <a:r>
              <a:rPr lang="en-US" b="1" dirty="0" smtClean="0">
                <a:solidFill>
                  <a:srgbClr val="C00000"/>
                </a:solidFill>
                <a:latin typeface="Arial" pitchFamily="34" charset="0"/>
                <a:cs typeface="Arial" pitchFamily="34" charset="0"/>
              </a:rPr>
              <a:t>2 Samuel 7 and Psalm 89.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Lord Jesus Christ could not fulfill the Davidic covenant to Israel until He became a man.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So the Davidic covenant is fulfilled in the Lord Jesus Christ and therefore Jesus Christ is the ruler of Israel forever.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Everything verbally communicated by Christ during the incarnation came from one of three sources. </a:t>
            </a:r>
          </a:p>
          <a:p>
            <a:pPr hangingPunct="0"/>
            <a:r>
              <a:rPr lang="en-US" dirty="0" smtClean="0">
                <a:latin typeface="Arial" pitchFamily="34" charset="0"/>
                <a:cs typeface="Arial" pitchFamily="34" charset="0"/>
              </a:rPr>
              <a:t>Either it came from His deity or His humanity or His hypostatic union.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Deity of Christ</a:t>
            </a:r>
            <a:r>
              <a:rPr lang="en-US" b="1" dirty="0" smtClean="0">
                <a:solidFill>
                  <a:srgbClr val="C00000"/>
                </a:solidFill>
                <a:latin typeface="Arial" pitchFamily="34" charset="0"/>
                <a:cs typeface="Arial" pitchFamily="34" charset="0"/>
              </a:rPr>
              <a:t>: “Before Abraham existed in time I existed eternally.”</a:t>
            </a:r>
            <a:r>
              <a:rPr lang="en-US" dirty="0" smtClean="0">
                <a:latin typeface="Arial" pitchFamily="34" charset="0"/>
                <a:cs typeface="Arial" pitchFamily="34" charset="0"/>
              </a:rPr>
              <a:t> In other words, when He said that He was not speaking of His humanity. His humanity was born in time long after Abraham. He preexisted Abraham.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Humanity of Christ - On the cross in </a:t>
            </a:r>
            <a:r>
              <a:rPr lang="en-US" b="1" dirty="0" smtClean="0">
                <a:solidFill>
                  <a:srgbClr val="C00000"/>
                </a:solidFill>
                <a:latin typeface="Arial" pitchFamily="34" charset="0"/>
                <a:cs typeface="Arial" pitchFamily="34" charset="0"/>
              </a:rPr>
              <a:t>John 19:28 </a:t>
            </a:r>
            <a:r>
              <a:rPr lang="en-US" dirty="0" smtClean="0">
                <a:latin typeface="Arial" pitchFamily="34" charset="0"/>
                <a:cs typeface="Arial" pitchFamily="34" charset="0"/>
              </a:rPr>
              <a:t>Jesus said</a:t>
            </a:r>
            <a:r>
              <a:rPr lang="en-US" b="1" dirty="0" smtClean="0">
                <a:solidFill>
                  <a:srgbClr val="C00000"/>
                </a:solidFill>
                <a:latin typeface="Arial" pitchFamily="34" charset="0"/>
                <a:cs typeface="Arial" pitchFamily="34" charset="0"/>
              </a:rPr>
              <a:t>, “I thirst.” </a:t>
            </a:r>
            <a:r>
              <a:rPr lang="en-US" dirty="0" smtClean="0">
                <a:latin typeface="Arial" pitchFamily="34" charset="0"/>
                <a:cs typeface="Arial" pitchFamily="34" charset="0"/>
              </a:rPr>
              <a:t>Deity doesn’t thirst, deity cannot thirst. Only His humanity could thirst and therefore that came exclusively from His humanity.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Hypostatic Union - </a:t>
            </a:r>
            <a:r>
              <a:rPr lang="en-US" b="1" dirty="0" smtClean="0">
                <a:solidFill>
                  <a:srgbClr val="C00000"/>
                </a:solidFill>
                <a:latin typeface="Arial" pitchFamily="34" charset="0"/>
                <a:cs typeface="Arial" pitchFamily="34" charset="0"/>
              </a:rPr>
              <a:t> “Come unto me all ye that labor and are heavy laden, and I will give you rest,” </a:t>
            </a:r>
            <a:r>
              <a:rPr lang="en-US" dirty="0" smtClean="0">
                <a:latin typeface="Arial" pitchFamily="34" charset="0"/>
                <a:cs typeface="Arial" pitchFamily="34" charset="0"/>
              </a:rPr>
              <a:t>was a salvation invitation.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was an invitation He could not give as God, an invitation He could not give as man, it was an invitation He could only give as the God-Man.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was given on the basis of the fact that He would go to the cross and die for our sins in hypostatic union.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it is the God-Man who is the only savior and every salvation invitation He ever gave during His earthly ministry was actually spoken from His hypostatic union.</a:t>
            </a:r>
          </a:p>
          <a:p>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3:16b — “justified in the Spirit” – </a:t>
            </a:r>
            <a:r>
              <a:rPr lang="en-US" dirty="0" smtClean="0">
                <a:latin typeface="Arial" pitchFamily="34" charset="0"/>
                <a:cs typeface="Arial" pitchFamily="34" charset="0"/>
              </a:rPr>
              <a:t>DIKAIOO – APIndic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means to vindicate, to be treated as just, or to be justified. A better translation here means to be vindicated.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This refers to Christs  life from the virgin birth, his perfect life, resurrection, ascension and session.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passive voice: Jesus Christ as a result of this perfection received vindication. His vindication was received through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indicative mood is declarative for dogmatic reality: the impeccability of Christ and the sustaining ministry of the Holy Spirit to the humanity of Christ, making this impeccability possible. </a:t>
            </a:r>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b="1" dirty="0" smtClean="0">
                <a:latin typeface="Arial" pitchFamily="34" charset="0"/>
                <a:cs typeface="Arial" pitchFamily="34" charset="0"/>
              </a:rPr>
              <a:t>Doctrine of the Sustaining Ministry of the Holy Spirit to the Incarnate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During the period of the first advent (the time of the incarnation on earth) the humanity of Christ was sustained in a very personal way by the presence, indwelling and filling of God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ministry of God the Holy Spirit to the incarnate Christ went from the cradle, to the grave, to the resurrection, to the ascension and the session.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sustaining ministry of the Holy Spirit encompasses the period of the first advent, the period of the incarnation of the Lord Jesus Christ. </a:t>
            </a:r>
          </a:p>
          <a:p>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2. The prophecy of the Spirit’s ministry to the incarnate Christ. There are three passages in Isaiah. The first is in </a:t>
            </a:r>
            <a:r>
              <a:rPr lang="en-US" b="1" dirty="0" smtClean="0">
                <a:solidFill>
                  <a:srgbClr val="C00000"/>
                </a:solidFill>
                <a:latin typeface="Arial" pitchFamily="34" charset="0"/>
                <a:cs typeface="Arial" pitchFamily="34" charset="0"/>
              </a:rPr>
              <a:t>Isaiah 11:1-3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“Then a root shoot will spring from the stump of Jesse</a:t>
            </a:r>
            <a:r>
              <a:rPr lang="en-US" dirty="0" smtClean="0">
                <a:latin typeface="Arial" pitchFamily="34" charset="0"/>
                <a:cs typeface="Arial" pitchFamily="34" charset="0"/>
              </a:rPr>
              <a:t> [the stump of Jesse refers to the Davidic line. Out of this stump will come a root shoot which will be the basis of a great tree. It is a reference to the first advent of Jesus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and a Branch from his roots will bear fruit </a:t>
            </a:r>
            <a:r>
              <a:rPr lang="en-US" dirty="0" smtClean="0">
                <a:latin typeface="Arial" pitchFamily="34" charset="0"/>
                <a:cs typeface="Arial" pitchFamily="34" charset="0"/>
              </a:rPr>
              <a:t>[the bearing of fruit is a Millennial reference to the Lord Jesus Christ on the earth. he will be the ruler of all the earth then];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then the Spirit of the Lord will rest upon him </a:t>
            </a:r>
            <a:r>
              <a:rPr lang="en-US" dirty="0" smtClean="0">
                <a:latin typeface="Arial" pitchFamily="34" charset="0"/>
                <a:cs typeface="Arial" pitchFamily="34" charset="0"/>
              </a:rPr>
              <a:t>[the sustaining ministry of the Holy Spirit — indwelling of His body and the filling of His soul],</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 the Spirit of wisdom and understanding </a:t>
            </a:r>
            <a:r>
              <a:rPr lang="en-US" dirty="0" smtClean="0">
                <a:latin typeface="Arial" pitchFamily="34" charset="0"/>
                <a:cs typeface="Arial" pitchFamily="34" charset="0"/>
              </a:rPr>
              <a:t>[God the Holy Spirit makes it possible for the humanity of Christ to mature as per Luke 2 and John 1:14],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lnSpcReduction="10000"/>
          </a:bodyPr>
          <a:lstStyle/>
          <a:p>
            <a:pPr hangingPunct="0"/>
            <a:r>
              <a:rPr lang="en-US" b="1" dirty="0" smtClean="0">
                <a:solidFill>
                  <a:srgbClr val="C00000"/>
                </a:solidFill>
                <a:latin typeface="Arial" pitchFamily="34" charset="0"/>
                <a:cs typeface="Arial" pitchFamily="34" charset="0"/>
              </a:rPr>
              <a:t>the Spirit of counsel and power </a:t>
            </a:r>
            <a:r>
              <a:rPr lang="en-US" dirty="0" smtClean="0">
                <a:latin typeface="Arial" pitchFamily="34" charset="0"/>
                <a:cs typeface="Arial" pitchFamily="34" charset="0"/>
              </a:rPr>
              <a:t>[Jesus Christ always said the right things in the power of the Spirit],</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the Spirit of knowledge and occupation with the Father </a:t>
            </a:r>
            <a:r>
              <a:rPr lang="en-US" dirty="0" smtClean="0">
                <a:latin typeface="Arial" pitchFamily="34" charset="0"/>
                <a:cs typeface="Arial" pitchFamily="34" charset="0"/>
              </a:rPr>
              <a:t>[the Lord Jesus was occupied with the Father’s will every moment He spent in the incarnation],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and he will delight in occupation with Jehovah the Father; and he will not judge by what his eyes see, nor will he make a decision by what his ears hear </a:t>
            </a:r>
            <a:r>
              <a:rPr lang="en-US" dirty="0" smtClean="0">
                <a:latin typeface="Arial" pitchFamily="34" charset="0"/>
                <a:cs typeface="Arial" pitchFamily="34" charset="0"/>
              </a:rPr>
              <a:t>[there is no human viewpoint in our Lord during the first advent].”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this is a prophecy of what it would be like when Jesus Christ came into the world. He would be sustained by the Holy Spirit. </a:t>
            </a:r>
          </a:p>
          <a:p>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Holy Spirit would give Him wisdom and understanding, He would reach greater-grace in His humanity.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would be great in the field of counsel, the great power from the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would have knowledge, He would be occupied with God the Father, with His plan.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would delight to be occupied with the Father’s plan and He would not in any way be tricked by empiricism.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prophecy is found in </a:t>
            </a:r>
            <a:r>
              <a:rPr lang="en-US" b="1" dirty="0" smtClean="0">
                <a:solidFill>
                  <a:srgbClr val="C00000"/>
                </a:solidFill>
                <a:latin typeface="Arial" pitchFamily="34" charset="0"/>
                <a:cs typeface="Arial" pitchFamily="34" charset="0"/>
              </a:rPr>
              <a:t>Isaiah 42:1 — “Behold my servant, whom I sustain; my chosen one, in whom my soul delights; I have put my Spirit upon him; he will bring forth justice to the gentiles.”</a:t>
            </a:r>
            <a:endParaRPr lang="en-US" dirty="0" smtClean="0">
              <a:latin typeface="Arial" pitchFamily="34" charset="0"/>
              <a:cs typeface="Arial" pitchFamily="34" charset="0"/>
            </a:endParaRPr>
          </a:p>
          <a:p>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Notice a very clear reference to the fact that when He comes the Father delights in Him, He is the chosen one, and when the Father says, </a:t>
            </a:r>
            <a:r>
              <a:rPr lang="en-US" b="1" dirty="0" smtClean="0">
                <a:solidFill>
                  <a:srgbClr val="C00000"/>
                </a:solidFill>
                <a:latin typeface="Arial" pitchFamily="34" charset="0"/>
                <a:cs typeface="Arial" pitchFamily="34" charset="0"/>
              </a:rPr>
              <a:t>“I will put my Spirit upon him,” </a:t>
            </a:r>
            <a:r>
              <a:rPr lang="en-US" dirty="0" smtClean="0">
                <a:latin typeface="Arial" pitchFamily="34" charset="0"/>
                <a:cs typeface="Arial" pitchFamily="34" charset="0"/>
              </a:rPr>
              <a:t>this again is a total ministry of God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total ministry God the Holy Spirit is related to the body of Jesus Christ by indwelling, He is related to the soul of Jesus Christ by filling.</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third prophecy is found in </a:t>
            </a:r>
            <a:r>
              <a:rPr lang="en-US" b="1" dirty="0" smtClean="0">
                <a:solidFill>
                  <a:srgbClr val="C00000"/>
                </a:solidFill>
                <a:latin typeface="Arial" pitchFamily="34" charset="0"/>
                <a:cs typeface="Arial" pitchFamily="34" charset="0"/>
              </a:rPr>
              <a:t>Isaiah 61:1a — “The Spirit of the Lord </a:t>
            </a:r>
            <a:r>
              <a:rPr lang="en-US" dirty="0" smtClean="0">
                <a:latin typeface="Arial" pitchFamily="34" charset="0"/>
                <a:cs typeface="Arial" pitchFamily="34" charset="0"/>
              </a:rPr>
              <a:t>[God the Holy Spirit] </a:t>
            </a:r>
            <a:r>
              <a:rPr lang="en-US" b="1" dirty="0" smtClean="0">
                <a:solidFill>
                  <a:srgbClr val="C00000"/>
                </a:solidFill>
                <a:latin typeface="Arial" pitchFamily="34" charset="0"/>
                <a:cs typeface="Arial" pitchFamily="34" charset="0"/>
              </a:rPr>
              <a:t>is upon me, because Jehovah the Father has anointed me</a:t>
            </a:r>
            <a:r>
              <a:rPr lang="en-US" dirty="0" smtClean="0">
                <a:latin typeface="Arial" pitchFamily="34" charset="0"/>
                <a:cs typeface="Arial" pitchFamily="34" charset="0"/>
              </a:rPr>
              <a:t> [Christ] </a:t>
            </a:r>
            <a:r>
              <a:rPr lang="en-US" b="1" dirty="0" smtClean="0">
                <a:solidFill>
                  <a:srgbClr val="C00000"/>
                </a:solidFill>
                <a:latin typeface="Arial" pitchFamily="34" charset="0"/>
                <a:cs typeface="Arial" pitchFamily="34" charset="0"/>
              </a:rPr>
              <a:t>to bring good news to the humble </a:t>
            </a:r>
            <a:r>
              <a:rPr lang="en-US" dirty="0" smtClean="0">
                <a:latin typeface="Arial" pitchFamily="34" charset="0"/>
                <a:cs typeface="Arial" pitchFamily="34" charset="0"/>
              </a:rPr>
              <a:t>[grace oriented].”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we do have prophecies with regard to this very special ministry of God the Holy Spirit.</a:t>
            </a:r>
          </a:p>
          <a:p>
            <a:endParaRPr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3. The sustaining ministry of the Holy Spirit and the virgin birth. </a:t>
            </a:r>
            <a:r>
              <a:rPr lang="en-US" b="1" dirty="0" smtClean="0">
                <a:solidFill>
                  <a:srgbClr val="C00000"/>
                </a:solidFill>
                <a:latin typeface="Arial" pitchFamily="34" charset="0"/>
                <a:cs typeface="Arial" pitchFamily="34" charset="0"/>
              </a:rPr>
              <a:t>Matthew 1:20 — “But while he [Joseph] was pondering this, behold the angel of the Lord appeared to him in a dream, saying, Joseph, son of David, do not be afraid to retain Mary as your wife; for that which has been conceived in her is from the source of the Holy Spirit.”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So at the point of the virgin birth we already see a sustaining ministry.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the Holy Spirit is the agent of conception in the virgin birth — </a:t>
            </a:r>
            <a:r>
              <a:rPr lang="en-US" b="1" dirty="0" smtClean="0">
                <a:solidFill>
                  <a:srgbClr val="C00000"/>
                </a:solidFill>
                <a:latin typeface="Arial" pitchFamily="34" charset="0"/>
                <a:cs typeface="Arial" pitchFamily="34" charset="0"/>
              </a:rPr>
              <a:t>verse 18, “… she was discovered to be with child by means of the Holy Spirit.”</a:t>
            </a:r>
          </a:p>
          <a:p>
            <a:endParaRPr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conception of Christ originated with God the Holy Spirit and this fulfills the phrase in </a:t>
            </a:r>
            <a:r>
              <a:rPr lang="en-US" b="1" dirty="0" smtClean="0">
                <a:solidFill>
                  <a:srgbClr val="C00000"/>
                </a:solidFill>
                <a:latin typeface="Arial" pitchFamily="34" charset="0"/>
                <a:cs typeface="Arial" pitchFamily="34" charset="0"/>
              </a:rPr>
              <a:t>Psalm 40:6 </a:t>
            </a:r>
            <a:r>
              <a:rPr lang="en-US" dirty="0" smtClean="0">
                <a:latin typeface="Arial" pitchFamily="34" charset="0"/>
                <a:cs typeface="Arial" pitchFamily="34" charset="0"/>
              </a:rPr>
              <a:t>which is quoted in </a:t>
            </a:r>
            <a:r>
              <a:rPr lang="en-US" b="1" dirty="0" smtClean="0">
                <a:solidFill>
                  <a:srgbClr val="C00000"/>
                </a:solidFill>
                <a:latin typeface="Arial" pitchFamily="34" charset="0"/>
                <a:cs typeface="Arial" pitchFamily="34" charset="0"/>
              </a:rPr>
              <a:t>Hebrews 10:5 </a:t>
            </a:r>
            <a:r>
              <a:rPr lang="en-US" dirty="0" smtClean="0">
                <a:latin typeface="Arial" pitchFamily="34" charset="0"/>
                <a:cs typeface="Arial" pitchFamily="34" charset="0"/>
              </a:rPr>
              <a:t>by our Lord in the cradle when He said</a:t>
            </a:r>
            <a:r>
              <a:rPr lang="en-US" b="1" dirty="0" smtClean="0">
                <a:solidFill>
                  <a:srgbClr val="C00000"/>
                </a:solidFill>
                <a:latin typeface="Arial" pitchFamily="34" charset="0"/>
                <a:cs typeface="Arial" pitchFamily="34" charset="0"/>
              </a:rPr>
              <a:t>, “A body you have prepared for me.”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God the Father planned His human body, God the Holy Spirit was the agent of conception of that human body.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is the agent in the execution, then, of the hypostatic union.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Here is the beginning of that fantastic sustaining ministry. Apart from the ministry of the Holy Spirit the virgin could not conceive, there could be no pregnancy apart from His agency.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this way Jesus Christ was born without the imputation of Adam’s sin, without an old sin nature, therefore He was like the first Adam.</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As the guardian of the local church he must have a maximum amount of time in the Word of God. He must have as quickly as possible spiritual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not a morality word, it is a leadership word for tops in the profession.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profession here is understanding of the Word, so it also implies spiritual maturity and compliance with the laws of establishment.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a minister cannot be a criminal. He must be pro establishment. That means </a:t>
            </a:r>
            <a:r>
              <a:rPr lang="en-US" u="sng" dirty="0" smtClean="0">
                <a:latin typeface="Arial" pitchFamily="34" charset="0"/>
                <a:cs typeface="Arial" pitchFamily="34" charset="0"/>
              </a:rPr>
              <a:t>that all pastor-teachers should be political conservatives</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should also </a:t>
            </a:r>
            <a:r>
              <a:rPr lang="en-US" u="sng" dirty="0" smtClean="0">
                <a:latin typeface="Arial" pitchFamily="34" charset="0"/>
                <a:cs typeface="Arial" pitchFamily="34" charset="0"/>
              </a:rPr>
              <a:t>be pro military, pro free enterprise, pro doctrine, and should achieve greater-grace as quickly as possible. </a:t>
            </a:r>
            <a:endParaRPr lang="en-US" u="sng" dirty="0">
              <a:latin typeface="Arial" pitchFamily="34" charset="0"/>
              <a:cs typeface="Arial" pitchFamily="34" charset="0"/>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He is called the last Adam because He did not have an old sin nature or the imputation of Adam’s sin.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lived His life different from the first Adam in that He lived a perfect life without ever once committing a personal sin.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Once Jesus Christ comes into the world as true humanity there is the total ministry of the Holy Spirit to the humanity of Christ.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John 3:34 — “For he whom God has sent speaks the words of God </a:t>
            </a:r>
            <a:r>
              <a:rPr lang="en-US" dirty="0" smtClean="0">
                <a:latin typeface="Arial" pitchFamily="34" charset="0"/>
                <a:cs typeface="Arial" pitchFamily="34" charset="0"/>
              </a:rPr>
              <a:t>[Jesus Christ spoke doctrine]; </a:t>
            </a:r>
            <a:r>
              <a:rPr lang="en-US" b="1" dirty="0" smtClean="0">
                <a:solidFill>
                  <a:srgbClr val="C00000"/>
                </a:solidFill>
                <a:latin typeface="Arial" pitchFamily="34" charset="0"/>
                <a:cs typeface="Arial" pitchFamily="34" charset="0"/>
              </a:rPr>
              <a:t>for he does not give him the Spirit by measure.”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Holy Spirit was never measured out to the Son. </a:t>
            </a:r>
            <a:r>
              <a:rPr lang="en-US" b="1" dirty="0" smtClean="0">
                <a:solidFill>
                  <a:srgbClr val="C00000"/>
                </a:solidFill>
                <a:latin typeface="Arial" pitchFamily="34" charset="0"/>
                <a:cs typeface="Arial" pitchFamily="34" charset="0"/>
              </a:rPr>
              <a:t>“By measure” </a:t>
            </a:r>
            <a:r>
              <a:rPr lang="en-US" dirty="0" smtClean="0">
                <a:latin typeface="Arial" pitchFamily="34" charset="0"/>
                <a:cs typeface="Arial" pitchFamily="34" charset="0"/>
              </a:rPr>
              <a:t>describes the ministry of God the Holy Spirit to human beings in the Old Testament</a:t>
            </a:r>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C00000"/>
                </a:solidFill>
                <a:latin typeface="Arial" pitchFamily="34" charset="0"/>
                <a:cs typeface="Arial" pitchFamily="34" charset="0"/>
              </a:rPr>
              <a:t>“By measure” </a:t>
            </a:r>
            <a:r>
              <a:rPr lang="en-US" dirty="0" smtClean="0">
                <a:latin typeface="Arial" pitchFamily="34" charset="0"/>
                <a:cs typeface="Arial" pitchFamily="34" charset="0"/>
              </a:rPr>
              <a:t>goes to men like Moses, Elijah, any of the writers of the Old Testament, David.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said for the first time in human history that the Father did not give the Holy Spirit to Jesus Christ by measure. This means a total ministry.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Summary:</a:t>
            </a:r>
          </a:p>
          <a:p>
            <a:r>
              <a:rPr lang="en-US" dirty="0" smtClean="0">
                <a:latin typeface="Arial" pitchFamily="34" charset="0"/>
                <a:cs typeface="Arial" pitchFamily="34" charset="0"/>
              </a:rPr>
              <a:t>a) When it says in John 3:34 that the Holy Spirit was not given by measure to the incarnate Christ this means that not only does the Holy Spirit </a:t>
            </a:r>
            <a:r>
              <a:rPr lang="en-US" u="sng" dirty="0" smtClean="0">
                <a:latin typeface="Arial" pitchFamily="34" charset="0"/>
                <a:cs typeface="Arial" pitchFamily="34" charset="0"/>
              </a:rPr>
              <a:t>indwel</a:t>
            </a:r>
            <a:r>
              <a:rPr lang="en-US" dirty="0" smtClean="0">
                <a:latin typeface="Arial" pitchFamily="34" charset="0"/>
                <a:cs typeface="Arial" pitchFamily="34" charset="0"/>
              </a:rPr>
              <a:t>l the human body of Jesus Christ [this makes Him spiritual royalty] but the Holy Spirit </a:t>
            </a:r>
            <a:r>
              <a:rPr lang="en-US" u="sng" dirty="0" smtClean="0">
                <a:latin typeface="Arial" pitchFamily="34" charset="0"/>
                <a:cs typeface="Arial" pitchFamily="34" charset="0"/>
              </a:rPr>
              <a:t>filled or controlled</a:t>
            </a:r>
            <a:r>
              <a:rPr lang="en-US" dirty="0" smtClean="0">
                <a:latin typeface="Arial" pitchFamily="34" charset="0"/>
                <a:cs typeface="Arial" pitchFamily="34" charset="0"/>
              </a:rPr>
              <a:t> the soul of the humanity of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total ministry is a ministry to the body and the soul. This is the total sustaining ministry of God the Holy Spirit to royalty, i.e. this is the manner in which it was accomplished.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 scripture calls that being filled with the Spirit or walking in the Spirit, and today it is also called putting on the Lord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Jesus Christ in His humanity was born royalty. He is the son of David by birth, He is Jewish royalty by birth.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Spiritual royalty is a different factor, it is being totally sustained by God the Holy Spirit; which means, again, the indwelling of His body, by the filling of His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spiritual royalty must be distinguished from human royalty. Christ was born human royalty, He is the son of David. Christ at the same time was spiritual royalty because from birth the Holy Spirit filled His soul and indwelt His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there were two kinds of royalty that belonged immediately to the baby in the cradle: by birth and by genealogy the son of David and true royalty of Israel — Jewish royalty; and He had spiritual royalty. 		</a:t>
            </a:r>
          </a:p>
          <a:p>
            <a:endParaRPr lang="en-US" dirty="0">
              <a:latin typeface="Arial" pitchFamily="34" charset="0"/>
              <a:cs typeface="Arial" pitchFamily="34" charset="0"/>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d) There was no spiritual royalty in the Old Testament — many times royalty but no spiritual royalty.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 Holy Spirit did not have a total ministry to any Old Testament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Holy Spirit did not indwell the body of any Old Testament believer. He was given out by measure to sustain the souls of certain Old Testament believers.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The glorification of Christ by means of the session at the right hand of God the Father has instituted royalty of a spiritual nature.</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f) Therefore the Age of Israel was interrupted so that the royal family of God could be formed. </a:t>
            </a:r>
          </a:p>
          <a:p>
            <a:pPr hangingPunct="0">
              <a:buNone/>
            </a:pPr>
            <a:r>
              <a:rPr lang="en-US" dirty="0" smtClean="0">
                <a:latin typeface="Arial" pitchFamily="34" charset="0"/>
                <a:cs typeface="Arial" pitchFamily="34" charset="0"/>
              </a:rPr>
              <a:t>		</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         g) This is accomplished by the means of the baptism of the Holy Spirit in this dispensation whereby each one of us at salvation is entered into union with Christ by agency of the Holy Spirit. Identification with Christ is the basis of our royalty.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 The believer of the Church Age therefore is royal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Christ as King of kings and Lord of lords is true royalty. Therefore both His body is indwelt and His soul filled by the Holy Spirit. </a:t>
            </a:r>
          </a:p>
          <a:p>
            <a:endParaRPr lang="en-US"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j) This is why believers in this dispensation as royal family of God have both the indwelling of the Holy Spirit and are commanded to be filled with the Spirit. (We are never commanded to be indwelt, that is automatic at salvation; we are commanded to be filled).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k) The total ministry of the Holy Spirit to Christ has been continued in this dispensation of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Holy Spirit was related to the baptism of Jesus Christ — </a:t>
            </a:r>
            <a:r>
              <a:rPr lang="en-US" b="1" dirty="0" smtClean="0">
                <a:solidFill>
                  <a:srgbClr val="C00000"/>
                </a:solidFill>
                <a:latin typeface="Arial" pitchFamily="34" charset="0"/>
                <a:cs typeface="Arial" pitchFamily="34" charset="0"/>
              </a:rPr>
              <a:t>Matthew 3:13-17</a:t>
            </a:r>
            <a:r>
              <a:rPr lang="en-US" dirty="0" smtClean="0">
                <a:latin typeface="Arial" pitchFamily="34" charset="0"/>
                <a:cs typeface="Arial" pitchFamily="34" charset="0"/>
              </a:rPr>
              <a:t>. The reason the dove is used is because it speaks of the omnipotence of God the Holy Spirit; the vigor, the power, the dynamics.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the beginning of the ministry of our Lord there was a special demonstration in which Jesus Christ through baptism dedicated Himself to going to the cross. </a:t>
            </a:r>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Therefore the Holy Spirit came to Him again in a special way and God the Father expressed His delight in the decision so recorded in that baptism. </a:t>
            </a:r>
            <a:endParaRPr lang="en-US" dirty="0" smtClean="0"/>
          </a:p>
          <a:p>
            <a:pPr hangingPunct="0"/>
            <a:endParaRPr lang="en-US" dirty="0" smtClean="0"/>
          </a:p>
          <a:p>
            <a:pPr hangingPunct="0"/>
            <a:r>
              <a:rPr lang="en-US" dirty="0" smtClean="0">
                <a:latin typeface="Arial" pitchFamily="34" charset="0"/>
                <a:cs typeface="Arial" pitchFamily="34" charset="0"/>
              </a:rPr>
              <a:t>6. The Holy Spirit, therefore, was related to the public ministry of our Lord. </a:t>
            </a:r>
          </a:p>
          <a:p>
            <a:pPr hangingPunct="0"/>
            <a:r>
              <a:rPr lang="en-US" dirty="0" smtClean="0">
                <a:latin typeface="Arial" pitchFamily="34" charset="0"/>
                <a:cs typeface="Arial" pitchFamily="34" charset="0"/>
              </a:rPr>
              <a:t>	a) Jesus quotes the prophecy of the Spirit’s sustaining ministry — </a:t>
            </a:r>
            <a:r>
              <a:rPr lang="en-US" b="1" dirty="0" smtClean="0">
                <a:solidFill>
                  <a:srgbClr val="C00000"/>
                </a:solidFill>
                <a:latin typeface="Arial" pitchFamily="34" charset="0"/>
                <a:cs typeface="Arial" pitchFamily="34" charset="0"/>
              </a:rPr>
              <a:t>Isaiah 42:1 in Matthew 12:18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that same context Jesus indicates that His miracles were performed not in His own deity independently of the Father but through the sustaining ministry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Matthew 12:28 — “But if I cast out demons by the Spirit of God, then has the kingdom of God come upon you.”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So we see a principle: Our Lord performed His miracles, had a dynamic spoken ministry, all of which was accomplished in the power of God the Holy Spirit. 		</a:t>
            </a:r>
            <a:endParaRPr lang="en-US" dirty="0">
              <a:latin typeface="Arial" pitchFamily="34" charset="0"/>
              <a:cs typeface="Arial" pitchFamily="34" charset="0"/>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b) The same principle is brought out by a second passage — </a:t>
            </a:r>
            <a:r>
              <a:rPr lang="en-US" b="1" dirty="0" smtClean="0">
                <a:solidFill>
                  <a:srgbClr val="C00000"/>
                </a:solidFill>
                <a:latin typeface="Arial" pitchFamily="34" charset="0"/>
                <a:cs typeface="Arial" pitchFamily="34" charset="0"/>
              </a:rPr>
              <a:t>Luke 4:14,15,17,18,21</a:t>
            </a:r>
            <a:r>
              <a:rPr lang="en-US" dirty="0" smtClean="0">
                <a:latin typeface="Arial" pitchFamily="34" charset="0"/>
                <a:cs typeface="Arial" pitchFamily="34" charset="0"/>
              </a:rPr>
              <a:t>. We have here a series of verses which demonstrate that the sustaining ministry of the Holy Spirit was involved in the verbal ministry of our Lord.</a:t>
            </a:r>
          </a:p>
          <a:p>
            <a:pPr>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7. The sustaining ministry of the Holy Spirit was discontinued when Christ was being judged for our sins on the cross — </a:t>
            </a:r>
            <a:r>
              <a:rPr lang="en-US" b="1" dirty="0" smtClean="0">
                <a:solidFill>
                  <a:srgbClr val="C00000"/>
                </a:solidFill>
                <a:latin typeface="Arial" pitchFamily="34" charset="0"/>
                <a:cs typeface="Arial" pitchFamily="34" charset="0"/>
              </a:rPr>
              <a:t>Matthew 27:46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Jesus said this He was quoting from the prophetic Psalm of the cross, </a:t>
            </a:r>
            <a:r>
              <a:rPr lang="en-US" b="1" dirty="0" smtClean="0">
                <a:solidFill>
                  <a:srgbClr val="C00000"/>
                </a:solidFill>
                <a:latin typeface="Arial" pitchFamily="34" charset="0"/>
                <a:cs typeface="Arial" pitchFamily="34" charset="0"/>
              </a:rPr>
              <a:t>Psalm 22:1.</a:t>
            </a:r>
            <a:r>
              <a:rPr lang="en-US" dirty="0" smtClean="0">
                <a:latin typeface="Arial" pitchFamily="34" charset="0"/>
                <a:cs typeface="Arial" pitchFamily="34" charset="0"/>
              </a:rPr>
              <a:t> The first vocative was addressed to God the Father, the second vocative was addressed to God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Holy Spirit sustained Christ in getting to the cross, but once Jesus Christ began to bear our sins then the Father forsook Him and the Holy Spirit forsook Him.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Psalm 22 </a:t>
            </a:r>
            <a:r>
              <a:rPr lang="en-US" dirty="0" smtClean="0">
                <a:latin typeface="Arial" pitchFamily="34" charset="0"/>
                <a:cs typeface="Arial" pitchFamily="34" charset="0"/>
              </a:rPr>
              <a:t>answers the question. The reason they forsook Him is because He who knew no sin was made sin for us, He bore our sins in His own body on the tree</a:t>
            </a:r>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Psalm 22 </a:t>
            </a:r>
            <a:r>
              <a:rPr lang="en-US" dirty="0" smtClean="0">
                <a:latin typeface="Arial" pitchFamily="34" charset="0"/>
                <a:cs typeface="Arial" pitchFamily="34" charset="0"/>
              </a:rPr>
              <a:t>He says, </a:t>
            </a:r>
            <a:r>
              <a:rPr lang="en-US" b="1" dirty="0" smtClean="0">
                <a:solidFill>
                  <a:srgbClr val="C00000"/>
                </a:solidFill>
                <a:latin typeface="Arial" pitchFamily="34" charset="0"/>
                <a:cs typeface="Arial" pitchFamily="34" charset="0"/>
              </a:rPr>
              <a:t>“I am a worm and no man.” </a:t>
            </a:r>
            <a:r>
              <a:rPr lang="en-US" dirty="0" smtClean="0">
                <a:latin typeface="Arial" pitchFamily="34" charset="0"/>
                <a:cs typeface="Arial" pitchFamily="34" charset="0"/>
              </a:rPr>
              <a:t>The word for “worm” is a worm that was crushed in order that its blood might be used for the famous crimson dye of the ancient world.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was being crushed for our sins that we might be royalty forever, that we might wear the crimson robes of royalty, as it were. So the Holy Spirit could not and did not sustain Him when He was made sin for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was a break, then, in the sustaining ministry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three hours on the cross our Lord was being judged for us. This was His saving work and He had to accomplish the saving work alone. </a:t>
            </a:r>
            <a:endParaRPr lang="en-US" dirty="0" smtClean="0"/>
          </a:p>
          <a:p>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He was totally alone on the cross, he was not sustained by the Holy Spirit. But immediately after this was completed and He spoke those last words, He again was sustained by the Holy Spirit. </a:t>
            </a:r>
            <a:r>
              <a:rPr lang="en-US" dirty="0" smtClean="0"/>
              <a:t>	</a:t>
            </a:r>
          </a:p>
          <a:p>
            <a:endParaRPr lang="en-US" dirty="0" smtClean="0"/>
          </a:p>
          <a:p>
            <a:r>
              <a:rPr lang="en-US" dirty="0" smtClean="0">
                <a:latin typeface="Arial" pitchFamily="34" charset="0"/>
                <a:cs typeface="Arial" pitchFamily="34" charset="0"/>
              </a:rPr>
              <a:t>8. However, the Holy Spirit did have a part in the resurrection of the Lord Jesus Christ — </a:t>
            </a:r>
            <a:r>
              <a:rPr lang="en-US" b="1" dirty="0" smtClean="0">
                <a:solidFill>
                  <a:srgbClr val="C00000"/>
                </a:solidFill>
                <a:latin typeface="Arial" pitchFamily="34" charset="0"/>
                <a:cs typeface="Arial" pitchFamily="34" charset="0"/>
              </a:rPr>
              <a:t>Romans 8:11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indwelling of the Holy Spirit is a guarantee of resurrection.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indwells us not only as a sign of royalty but also as a guarantee of resurrection.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sustained Christ on a post resurrection trip to Tartarus to announce to the incarcerated angels the strategic victory of the angelic conflict — </a:t>
            </a:r>
            <a:r>
              <a:rPr lang="en-US" b="1" dirty="0" smtClean="0">
                <a:solidFill>
                  <a:srgbClr val="C00000"/>
                </a:solidFill>
                <a:latin typeface="Arial" pitchFamily="34" charset="0"/>
                <a:cs typeface="Arial" pitchFamily="34" charset="0"/>
              </a:rPr>
              <a:t>1 Peter 3:18,19.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This is not a morality word, establishment takes care of morality.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pastor’s attitude comes from the Word of God, and he is not a “joiner.” He doesn’t have to join anything.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doesn’t have to lean on the fellowship of organizations of one kind or another. He must get his information from the Word and </a:t>
            </a:r>
            <a:r>
              <a:rPr lang="en-US" u="sng" dirty="0" smtClean="0">
                <a:latin typeface="Arial" pitchFamily="34" charset="0"/>
                <a:cs typeface="Arial" pitchFamily="34" charset="0"/>
              </a:rPr>
              <a:t>not depend on any organization.</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“the husband of one wife” </a:t>
            </a:r>
            <a:r>
              <a:rPr lang="en-US" dirty="0" smtClean="0">
                <a:latin typeface="Arial" pitchFamily="34" charset="0"/>
                <a:cs typeface="Arial" pitchFamily="34" charset="0"/>
              </a:rPr>
              <a:t>— MIAN GUNAIKOI ANDRA - </a:t>
            </a:r>
            <a:r>
              <a:rPr lang="en-US" b="1" dirty="0" smtClean="0">
                <a:solidFill>
                  <a:srgbClr val="0070C0"/>
                </a:solidFill>
                <a:latin typeface="Arial" pitchFamily="34" charset="0"/>
                <a:cs typeface="Arial" pitchFamily="34" charset="0"/>
              </a:rPr>
              <a:t>“the man of one woman.”</a:t>
            </a:r>
            <a:r>
              <a:rPr lang="en-US" dirty="0" smtClean="0">
                <a:latin typeface="Arial" pitchFamily="34" charset="0"/>
                <a:cs typeface="Arial" pitchFamily="34" charset="0"/>
              </a:rPr>
              <a:t> That allegedly means wife, but it has nothing to do with divorce.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Divorce is not an issue here. The issue at the time this was written was polygamy, so no one can really be a pastor of a local church and have a number of wives. </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The sustaining ministry of the Holy Spirit is transferred to the royal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Just as the Holy Spirit sustained the humanity of Christ during the incarnation, so now He sustains the believer, the royal family of God during our life in this earth.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Christ was sustained as royalty; we as Church Age believers are also sustained as royalty. The only difference: Christ was perfect royalty, we are sinful royalty.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 strategic victory of Christ, culminating with His being seated at the right hand of the Father, demands the tactical victory of the royal family on earth during the intensified stage of the angelic conflict. </a:t>
            </a:r>
          </a:p>
          <a:p>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        d) The total ministry of the Holy Spirit, which never occurred before Christ, includes both the indwelling of our human body and the filling of our human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This is the ministry of God the Holy Spirit to royalty only.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This ministry of the Holy Spirit to the royal family of God demands the balance of residency in the soul between the filling of the Spirit and maximum doctrine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gain or lose the Holy Spirit’s filling by means of carnality but we never lose the indwelling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we lose the filling of the Spirit we lose part of the total and therefore we are not sustained experientially, we cannot learn and apply doctrine.</a:t>
            </a:r>
          </a:p>
          <a:p>
            <a:pPr hangingPunct="0"/>
            <a:endParaRPr lang="en-US" dirty="0" smtClean="0">
              <a:latin typeface="Arial" pitchFamily="34" charset="0"/>
              <a:cs typeface="Arial" pitchFamily="34" charset="0"/>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There are many things we cannot do, no spiritual function is possible.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in order that the filling of the Spirit might have an outlet of expression the minus doctrine with which we begin our Christian life must become a plus and it must become a maximum plus.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we are in greater-grace or mature this is the place of dynamic impact for the Lord Jesus Christ on earth. </a:t>
            </a:r>
          </a:p>
          <a:p>
            <a:pPr hangingPunct="0">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g) This is why Paul wrote to the </a:t>
            </a:r>
            <a:r>
              <a:rPr lang="en-US" b="1" dirty="0" smtClean="0">
                <a:solidFill>
                  <a:srgbClr val="C00000"/>
                </a:solidFill>
                <a:latin typeface="Arial" pitchFamily="34" charset="0"/>
                <a:cs typeface="Arial" pitchFamily="34" charset="0"/>
              </a:rPr>
              <a:t>Galatians in 4:19, “My children in whom I am again in labor until Christ is formed in you.”</a:t>
            </a:r>
            <a:r>
              <a:rPr lang="en-US" dirty="0" smtClean="0">
                <a:latin typeface="Arial" pitchFamily="34" charset="0"/>
                <a:cs typeface="Arial" pitchFamily="34" charset="0"/>
              </a:rPr>
              <a:t> Christ formed in the royal family is the balance of residency which is achieved by the ministry of God the Holy Spirit to the soul. 	</a:t>
            </a:r>
          </a:p>
          <a:p>
            <a:endParaRPr lang="en-US" dirty="0">
              <a:latin typeface="Arial" pitchFamily="34" charset="0"/>
              <a:cs typeface="Arial" pitchFamily="34" charset="0"/>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We start out with the filling of the Holy Spirit and we emphasizes the filling of the Holy Spirit (the Holy Spirit always indwells) because the only way we can learn and apply doctrine is under the filling of the Spirit or the Holy Spirit controlling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 primary function of the Holy Spirit in filling with a new believer is to get doctrine from the written page of the Bible into the soul of the believer.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accomplished through the ministry of the filling of the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filling of the Spirit is not outward but inward until we begin to mature. So a new believer filled with the Spirit doesn’t show you anything.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only thing the filling of the Spirit can do for him is to get the minus into a plus as quickly as possible so that he can begin to show some signs of royalty. </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     h) Therefore we have a command. If the Holy Spirit is the key to the balance of residency then the command of </a:t>
            </a:r>
            <a:r>
              <a:rPr lang="en-US" b="1" dirty="0" smtClean="0">
                <a:solidFill>
                  <a:srgbClr val="C00000"/>
                </a:solidFill>
                <a:latin typeface="Arial" pitchFamily="34" charset="0"/>
                <a:cs typeface="Arial" pitchFamily="34" charset="0"/>
              </a:rPr>
              <a:t>Ephesians 5:18 </a:t>
            </a:r>
            <a:r>
              <a:rPr lang="en-US" dirty="0" smtClean="0">
                <a:latin typeface="Arial" pitchFamily="34" charset="0"/>
                <a:cs typeface="Arial" pitchFamily="34" charset="0"/>
              </a:rPr>
              <a:t>becomes important — </a:t>
            </a:r>
            <a:r>
              <a:rPr lang="en-US" b="1" dirty="0" smtClean="0">
                <a:solidFill>
                  <a:srgbClr val="C00000"/>
                </a:solidFill>
                <a:latin typeface="Arial" pitchFamily="34" charset="0"/>
                <a:cs typeface="Arial" pitchFamily="34" charset="0"/>
              </a:rPr>
              <a:t>“Be filled with the Spirit.” Galatians 5:16 — “Walk by means of the Spirit.”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This command, therefore, is imperative to gaining the balance of residency or spiritual maturity.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The sustaining ministry of the Holy Spirit is then transferred from the resurrected, glorified Christ at the right hand of the Father, to the royal family of God on earth.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j) The believer is commanded to avail himself of this sustaining ministry of the Spirit — </a:t>
            </a:r>
            <a:r>
              <a:rPr lang="en-US" b="1" dirty="0" smtClean="0">
                <a:solidFill>
                  <a:srgbClr val="C00000"/>
                </a:solidFill>
                <a:latin typeface="Arial" pitchFamily="34" charset="0"/>
                <a:cs typeface="Arial" pitchFamily="34" charset="0"/>
              </a:rPr>
              <a:t>Romans 13:14 </a:t>
            </a:r>
            <a:r>
              <a:rPr lang="en-US" dirty="0" smtClean="0">
                <a:latin typeface="Arial" pitchFamily="34" charset="0"/>
                <a:cs typeface="Arial" pitchFamily="34" charset="0"/>
              </a:rPr>
              <a:t>is such a command.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85000" lnSpcReduction="20000"/>
          </a:bodyPr>
          <a:lstStyle/>
          <a:p>
            <a:pPr hangingPunct="0"/>
            <a:r>
              <a:rPr lang="en-US" dirty="0" smtClean="0">
                <a:latin typeface="Arial" pitchFamily="34" charset="0"/>
                <a:cs typeface="Arial" pitchFamily="34" charset="0"/>
              </a:rPr>
              <a:t>10. The royal family’s glorification of Christ through the ministry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The purpose of the sustaining ministry of the Holy Spirit in the Church Age is to glorify Christ — </a:t>
            </a:r>
            <a:r>
              <a:rPr lang="en-US" b="1" dirty="0" smtClean="0">
                <a:solidFill>
                  <a:srgbClr val="C00000"/>
                </a:solidFill>
                <a:latin typeface="Arial" pitchFamily="34" charset="0"/>
                <a:cs typeface="Arial" pitchFamily="34" charset="0"/>
              </a:rPr>
              <a:t>John 7:38,39</a:t>
            </a:r>
            <a:r>
              <a:rPr lang="en-US" dirty="0" smtClean="0">
                <a:latin typeface="Arial" pitchFamily="34" charset="0"/>
                <a:cs typeface="Arial" pitchFamily="34" charset="0"/>
              </a:rPr>
              <a:t>. Christ is talking about the transfer. He has the total ministry of the Holy Spirit, He is looking down the line to when the Church Age begins.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a:t>
            </a:r>
            <a:r>
              <a:rPr lang="en-US" b="1" dirty="0" smtClean="0">
                <a:solidFill>
                  <a:srgbClr val="C00000"/>
                </a:solidFill>
                <a:latin typeface="Arial" pitchFamily="34" charset="0"/>
                <a:cs typeface="Arial" pitchFamily="34" charset="0"/>
              </a:rPr>
              <a:t>“rivers of living water” </a:t>
            </a:r>
            <a:r>
              <a:rPr lang="en-US" dirty="0" smtClean="0">
                <a:latin typeface="Arial" pitchFamily="34" charset="0"/>
                <a:cs typeface="Arial" pitchFamily="34" charset="0"/>
              </a:rPr>
              <a:t>are the sustaining ministry of the Holy Spirit for the Church Age believer. The Spirit was not yet given, there was no total ministry of the Spirit to the Age of Israel.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a:t>
            </a:r>
            <a:r>
              <a:rPr lang="en-US" b="1" dirty="0" smtClean="0">
                <a:solidFill>
                  <a:srgbClr val="C00000"/>
                </a:solidFill>
                <a:latin typeface="Arial" pitchFamily="34" charset="0"/>
                <a:cs typeface="Arial" pitchFamily="34" charset="0"/>
              </a:rPr>
              <a:t>John 16:13,14</a:t>
            </a:r>
            <a:r>
              <a:rPr lang="en-US" dirty="0" smtClean="0">
                <a:latin typeface="Arial" pitchFamily="34" charset="0"/>
                <a:cs typeface="Arial" pitchFamily="34" charset="0"/>
              </a:rPr>
              <a:t>, a similar type statement. </a:t>
            </a:r>
            <a:r>
              <a:rPr lang="en-US" b="1" dirty="0" smtClean="0">
                <a:solidFill>
                  <a:srgbClr val="C00000"/>
                </a:solidFill>
                <a:latin typeface="Arial" pitchFamily="34" charset="0"/>
                <a:cs typeface="Arial" pitchFamily="34" charset="0"/>
              </a:rPr>
              <a:t>“But when He, the Spirit of doctrine, comes”</a:t>
            </a:r>
            <a:r>
              <a:rPr lang="en-US" dirty="0" smtClean="0">
                <a:latin typeface="Arial" pitchFamily="34" charset="0"/>
                <a:cs typeface="Arial" pitchFamily="34" charset="0"/>
              </a:rPr>
              <a:t> — this is a title of the Holy Spirit in communicating doctrine — </a:t>
            </a:r>
            <a:r>
              <a:rPr lang="en-US" b="1" dirty="0" smtClean="0">
                <a:solidFill>
                  <a:srgbClr val="C00000"/>
                </a:solidFill>
                <a:latin typeface="Arial" pitchFamily="34" charset="0"/>
                <a:cs typeface="Arial" pitchFamily="34" charset="0"/>
              </a:rPr>
              <a:t>“He will guide you into all doctrine </a:t>
            </a:r>
            <a:r>
              <a:rPr lang="en-US" dirty="0" smtClean="0">
                <a:latin typeface="Arial" pitchFamily="34" charset="0"/>
                <a:cs typeface="Arial" pitchFamily="34" charset="0"/>
              </a:rPr>
              <a:t>[truth]; </a:t>
            </a:r>
            <a:r>
              <a:rPr lang="en-US" b="1" dirty="0" smtClean="0">
                <a:solidFill>
                  <a:srgbClr val="C00000"/>
                </a:solidFill>
                <a:latin typeface="Arial" pitchFamily="34" charset="0"/>
                <a:cs typeface="Arial" pitchFamily="34" charset="0"/>
              </a:rPr>
              <a:t>for He will not speak on His own initiative, but whatever He hears, He will speak; and He will disclose to you what is to come </a:t>
            </a:r>
            <a:r>
              <a:rPr lang="en-US" dirty="0" smtClean="0">
                <a:latin typeface="Arial" pitchFamily="34" charset="0"/>
                <a:cs typeface="Arial" pitchFamily="34" charset="0"/>
              </a:rPr>
              <a:t>[mystery doctrine, Church Age]. </a:t>
            </a:r>
            <a:r>
              <a:rPr lang="en-US" b="1" dirty="0" smtClean="0">
                <a:solidFill>
                  <a:srgbClr val="C00000"/>
                </a:solidFill>
                <a:latin typeface="Arial" pitchFamily="34" charset="0"/>
                <a:cs typeface="Arial" pitchFamily="34" charset="0"/>
              </a:rPr>
              <a:t>He</a:t>
            </a:r>
            <a:r>
              <a:rPr lang="en-US" dirty="0" smtClean="0">
                <a:latin typeface="Arial" pitchFamily="34" charset="0"/>
                <a:cs typeface="Arial" pitchFamily="34" charset="0"/>
              </a:rPr>
              <a:t> [the Holy Spirit] </a:t>
            </a:r>
            <a:r>
              <a:rPr lang="en-US" b="1" dirty="0" smtClean="0">
                <a:solidFill>
                  <a:srgbClr val="C00000"/>
                </a:solidFill>
                <a:latin typeface="Arial" pitchFamily="34" charset="0"/>
                <a:cs typeface="Arial" pitchFamily="34" charset="0"/>
              </a:rPr>
              <a:t>shall glorify me </a:t>
            </a:r>
            <a:r>
              <a:rPr lang="en-US" dirty="0" smtClean="0">
                <a:latin typeface="Arial" pitchFamily="34" charset="0"/>
                <a:cs typeface="Arial" pitchFamily="34" charset="0"/>
              </a:rPr>
              <a:t>[Christ]; </a:t>
            </a:r>
            <a:r>
              <a:rPr lang="en-US" b="1" dirty="0" smtClean="0">
                <a:solidFill>
                  <a:srgbClr val="C00000"/>
                </a:solidFill>
                <a:latin typeface="Arial" pitchFamily="34" charset="0"/>
                <a:cs typeface="Arial" pitchFamily="34" charset="0"/>
              </a:rPr>
              <a:t>and He will take of mine </a:t>
            </a:r>
            <a:r>
              <a:rPr lang="en-US" dirty="0" smtClean="0">
                <a:latin typeface="Arial" pitchFamily="34" charset="0"/>
                <a:cs typeface="Arial" pitchFamily="34" charset="0"/>
              </a:rPr>
              <a:t>[doctrine] </a:t>
            </a:r>
            <a:r>
              <a:rPr lang="en-US" b="1" dirty="0" smtClean="0">
                <a:solidFill>
                  <a:srgbClr val="C00000"/>
                </a:solidFill>
                <a:latin typeface="Arial" pitchFamily="34" charset="0"/>
                <a:cs typeface="Arial" pitchFamily="34" charset="0"/>
              </a:rPr>
              <a:t>and disclose it to you. ” </a:t>
            </a:r>
            <a:r>
              <a:rPr lang="en-US" dirty="0" smtClean="0">
                <a:latin typeface="Arial" pitchFamily="34" charset="0"/>
                <a:cs typeface="Arial" pitchFamily="34" charset="0"/>
              </a:rPr>
              <a:t>This is the prophecy of the balance of residency.</a:t>
            </a:r>
          </a:p>
          <a:p>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c) It is the present ministry of the Holy Spirit, then, to glorify Christ. He accomplishes this through the teaching of doctrine, the establishment of the balance of residency, and then the multitude of expressions that come from maturity or the balance of residency.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The balance of residency of the soul causes the believer to be a letter of commendation, written by the Holy Spirit, and read by men of our generation — </a:t>
            </a:r>
            <a:r>
              <a:rPr lang="en-US" b="1" dirty="0" smtClean="0">
                <a:solidFill>
                  <a:srgbClr val="C00000"/>
                </a:solidFill>
                <a:latin typeface="Arial" pitchFamily="34" charset="0"/>
                <a:cs typeface="Arial" pitchFamily="34" charset="0"/>
              </a:rPr>
              <a:t>2 Corinthians 3:1-13.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The letter of commendation principle is the royal family in greater-grace status or spiritual maturity.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At the point of greater-grace there exists in the soul of the believer a balance of residency between the filling of the Spirit and maximum Bible doctrine resident in the soul. </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        g) At this point Christ is formed in the believer, as per </a:t>
            </a:r>
            <a:r>
              <a:rPr lang="en-US" b="1" dirty="0" smtClean="0">
                <a:solidFill>
                  <a:srgbClr val="C00000"/>
                </a:solidFill>
                <a:latin typeface="Arial" pitchFamily="34" charset="0"/>
                <a:cs typeface="Arial" pitchFamily="34" charset="0"/>
              </a:rPr>
              <a:t>Galatians 4:19.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 At this point the indwelling of Christ becomes a reality — </a:t>
            </a:r>
            <a:r>
              <a:rPr lang="en-US" b="1" dirty="0" smtClean="0">
                <a:solidFill>
                  <a:srgbClr val="C00000"/>
                </a:solidFill>
                <a:latin typeface="Arial" pitchFamily="34" charset="0"/>
                <a:cs typeface="Arial" pitchFamily="34" charset="0"/>
              </a:rPr>
              <a:t>Ephesians 3:16,17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So the Holy Spirit accomplishes His ministry of glorifying Christ in the believer through the balance of residency in the soul.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j) This is tantamount to spiritual maturity through prolonged and consistent study and application of doctrine.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k) The fulfillment of the transitional ministry of the Spirit and its results in the life of the believer are found in </a:t>
            </a:r>
            <a:r>
              <a:rPr lang="en-US" b="1" dirty="0" smtClean="0">
                <a:solidFill>
                  <a:srgbClr val="C00000"/>
                </a:solidFill>
                <a:latin typeface="Arial" pitchFamily="34" charset="0"/>
                <a:cs typeface="Arial" pitchFamily="34" charset="0"/>
              </a:rPr>
              <a:t>Philippians 1:20-21,</a:t>
            </a:r>
            <a:r>
              <a:rPr lang="en-US" dirty="0" smtClean="0">
                <a:latin typeface="Arial" pitchFamily="34" charset="0"/>
                <a:cs typeface="Arial" pitchFamily="34" charset="0"/>
              </a:rPr>
              <a:t> verses which belong only to the greater-grace believer.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Greater-grace blessing is great; dying grace blessing is greater. Surpassing grace blessing, then, becomes greater than the greatest.  </a:t>
            </a:r>
            <a:r>
              <a:rPr lang="en-US" dirty="0" smtClean="0"/>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3:16b - “seen of angels” </a:t>
            </a:r>
            <a:r>
              <a:rPr lang="en-US" dirty="0" smtClean="0">
                <a:latin typeface="Arial" pitchFamily="34" charset="0"/>
                <a:cs typeface="Arial" pitchFamily="34" charset="0"/>
              </a:rPr>
              <a:t>—HORAO – APIndic - means careful scrutiny and observation. He was observed by angels. “By angels” is EN plus the instrumental plural of AGGELOI</a:t>
            </a:r>
            <a:r>
              <a:rPr lang="en-US" i="1" dirty="0" smtClean="0">
                <a:latin typeface="Arial" pitchFamily="34" charset="0"/>
                <a:cs typeface="Arial" pitchFamily="34" charset="0"/>
              </a:rPr>
              <a:t> </a:t>
            </a:r>
            <a:r>
              <a:rPr lang="en-US" dirty="0" smtClean="0">
                <a:latin typeface="Arial" pitchFamily="34" charset="0"/>
                <a:cs typeface="Arial" pitchFamily="34" charset="0"/>
              </a:rPr>
              <a:t>— “observed by angels.”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Angels have been watching Christ since His incarnation to His resurrection, ascension and session.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entire first advent of Christ, then, is gathered into one entirety in the action of this verb.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Angelic observation of the first advent is a part of the angelic conflict since the first advent broke Satan’s back — specifically the cross. </a:t>
            </a:r>
          </a:p>
          <a:p>
            <a:pPr hangingPunct="0"/>
            <a:endParaRPr lang="en-US" dirty="0" smtClean="0">
              <a:latin typeface="Arial" pitchFamily="34" charset="0"/>
              <a:cs typeface="Arial" pitchFamily="34" charset="0"/>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first advent terminated in the strategic victory of our Lord at the right hand of the Father</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After the session of Christ everything else is tactical victory and mop-up.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 strategic victory of the first advent produces tactical victory in the second advent.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advent is merely a tactical victory, the strategic victory has already been accomplished.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This is teaching that you can’t be a pastor and be a polygamist.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man can have a multiplicity of wives and rule the local church. A man over one wife deals with a problem which existed in the ancient world.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“temperate” </a:t>
            </a:r>
            <a:r>
              <a:rPr lang="en-US" dirty="0" smtClean="0">
                <a:latin typeface="Arial" pitchFamily="34" charset="0"/>
                <a:cs typeface="Arial" pitchFamily="34" charset="0"/>
              </a:rPr>
              <a:t>— NEPHALION - means temperate. It is used of someone who drinks but never drinks too much, never gets drunk.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“prudent” </a:t>
            </a:r>
            <a:r>
              <a:rPr lang="en-US" dirty="0" smtClean="0">
                <a:latin typeface="Arial" pitchFamily="34" charset="0"/>
                <a:cs typeface="Arial" pitchFamily="34" charset="0"/>
              </a:rPr>
              <a:t>—  SOPHRONA - this means sound mind, not a whack job (neurotic, paranoid, schizophrenic, criminal mind), not a nut with a personal agenda (creates own doctrines).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that the pastor must have good common sense so that the application of doctrine never destroys the perspective of doctrine, so that whatever advising he has to do it does not get way out </a:t>
            </a:r>
            <a:r>
              <a:rPr lang="en-US" u="sng" dirty="0" smtClean="0">
                <a:latin typeface="Arial" pitchFamily="34" charset="0"/>
                <a:cs typeface="Arial" pitchFamily="34" charset="0"/>
              </a:rPr>
              <a:t>and distort biblical principles, and that it does not lead people into legalism or any other thing that is false. </a:t>
            </a:r>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Doctrine of the Angelic Conflict</a:t>
            </a:r>
          </a:p>
          <a:p>
            <a:pPr hangingPunct="0">
              <a:buNone/>
            </a:pPr>
            <a:endParaRPr lang="en-US" dirty="0" smtClean="0"/>
          </a:p>
          <a:p>
            <a:pPr hangingPunct="0"/>
            <a:r>
              <a:rPr lang="en-US" dirty="0" smtClean="0">
                <a:latin typeface="Arial" pitchFamily="34" charset="0"/>
                <a:cs typeface="Arial" pitchFamily="34" charset="0"/>
              </a:rPr>
              <a:t>1. The Bible reveals the existence of a higher category of creatures known as angels living throughout the universe.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higher category of creatures we call simply </a:t>
            </a:r>
            <a:r>
              <a:rPr lang="en-US" b="1" dirty="0" smtClean="0">
                <a:latin typeface="Arial" pitchFamily="34" charset="0"/>
                <a:cs typeface="Arial" pitchFamily="34" charset="0"/>
              </a:rPr>
              <a:t>“angels” </a:t>
            </a:r>
            <a:r>
              <a:rPr lang="en-US" b="1" dirty="0" smtClean="0">
                <a:solidFill>
                  <a:srgbClr val="C00000"/>
                </a:solidFill>
                <a:latin typeface="Arial" pitchFamily="34" charset="0"/>
                <a:cs typeface="Arial" pitchFamily="34" charset="0"/>
              </a:rPr>
              <a:t>— Psalm 8:4,5; Hebrews 2:6,7; 2 Peter 2:11. In Psalm 148:2-5 </a:t>
            </a:r>
            <a:r>
              <a:rPr lang="en-US" dirty="0" smtClean="0">
                <a:latin typeface="Arial" pitchFamily="34" charset="0"/>
                <a:cs typeface="Arial" pitchFamily="34" charset="0"/>
              </a:rPr>
              <a:t>we have a significant statement, they are created beings, creatures which came from the hand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Even as we are creatures which came from the hand of God by creation they were created too.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superior to us categorically at the present time but they are created beings. There are two general categories of these angelic creatures which are found in the scripture.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First of all there are angels that are saved and have been saved for a long time. They are called </a:t>
            </a:r>
            <a:r>
              <a:rPr lang="en-US" b="1" dirty="0" smtClean="0">
                <a:solidFill>
                  <a:srgbClr val="C00000"/>
                </a:solidFill>
                <a:latin typeface="Arial" pitchFamily="34" charset="0"/>
                <a:cs typeface="Arial" pitchFamily="34" charset="0"/>
              </a:rPr>
              <a:t>“holy” in Mark 8:38, “elect” in 1 Timothy 5:21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contrast to these elect or saved angels there are unsaved angels which fall into two sub categories: </a:t>
            </a:r>
            <a:r>
              <a:rPr lang="en-US" u="sng" dirty="0" smtClean="0">
                <a:latin typeface="Arial" pitchFamily="34" charset="0"/>
                <a:cs typeface="Arial" pitchFamily="34" charset="0"/>
              </a:rPr>
              <a:t>fallen angels </a:t>
            </a:r>
            <a:r>
              <a:rPr lang="en-US" dirty="0" smtClean="0">
                <a:latin typeface="Arial" pitchFamily="34" charset="0"/>
                <a:cs typeface="Arial" pitchFamily="34" charset="0"/>
              </a:rPr>
              <a:t>— those in prison as a result of </a:t>
            </a:r>
            <a:r>
              <a:rPr lang="en-US" b="1" dirty="0" smtClean="0">
                <a:solidFill>
                  <a:srgbClr val="C00000"/>
                </a:solidFill>
                <a:latin typeface="Arial" pitchFamily="34" charset="0"/>
                <a:cs typeface="Arial" pitchFamily="34" charset="0"/>
              </a:rPr>
              <a:t>Genesis 6:1-9</a:t>
            </a:r>
            <a:r>
              <a:rPr lang="en-US" dirty="0" smtClean="0">
                <a:latin typeface="Arial" pitchFamily="34" charset="0"/>
                <a:cs typeface="Arial" pitchFamily="34" charset="0"/>
              </a:rPr>
              <a:t>, described </a:t>
            </a:r>
            <a:r>
              <a:rPr lang="en-US" b="1" dirty="0" smtClean="0">
                <a:solidFill>
                  <a:srgbClr val="C00000"/>
                </a:solidFill>
                <a:latin typeface="Arial" pitchFamily="34" charset="0"/>
                <a:cs typeface="Arial" pitchFamily="34" charset="0"/>
              </a:rPr>
              <a:t>2 Peter 2:4</a:t>
            </a:r>
            <a:r>
              <a:rPr lang="en-US" dirty="0" smtClean="0">
                <a:latin typeface="Arial" pitchFamily="34" charset="0"/>
                <a:cs typeface="Arial" pitchFamily="34" charset="0"/>
              </a:rPr>
              <a:t>; </a:t>
            </a:r>
            <a:endParaRPr lang="en-US" dirty="0" smtClean="0"/>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Jude 6 </a:t>
            </a:r>
            <a:r>
              <a:rPr lang="en-US" dirty="0" smtClean="0">
                <a:latin typeface="Arial" pitchFamily="34" charset="0"/>
                <a:cs typeface="Arial" pitchFamily="34" charset="0"/>
              </a:rPr>
              <a:t>where the word “hell” is a mistranslation. They are presently incarcerated and that means that they will not be operative until the end of the Millennium.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will be loosened for a little revolt and then cast into the lake of fire forever; operative fallen angels, the second category, are often known as </a:t>
            </a:r>
            <a:r>
              <a:rPr lang="en-US" u="sng" dirty="0" smtClean="0">
                <a:latin typeface="Arial" pitchFamily="34" charset="0"/>
                <a:cs typeface="Arial" pitchFamily="34" charset="0"/>
              </a:rPr>
              <a:t>demons</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 Mark 5;               1 Timothy 4; 1 Corinthians 10. </a:t>
            </a:r>
          </a:p>
          <a:p>
            <a:endParaRPr lang="en-US" dirty="0" smtClean="0"/>
          </a:p>
          <a:p>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dirty="0" smtClean="0">
                <a:latin typeface="Arial" pitchFamily="34" charset="0"/>
                <a:cs typeface="Arial" pitchFamily="34" charset="0"/>
              </a:rPr>
              <a:t>2. The unsaved or the fallen angels in the past before human history began were sentenced to the lake of fire — </a:t>
            </a:r>
            <a:r>
              <a:rPr lang="en-US" b="1" dirty="0" smtClean="0">
                <a:solidFill>
                  <a:srgbClr val="C00000"/>
                </a:solidFill>
                <a:latin typeface="Arial" pitchFamily="34" charset="0"/>
                <a:cs typeface="Arial" pitchFamily="34" charset="0"/>
              </a:rPr>
              <a:t>Matthew 25:41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sentence has not been carried out. In their judgment God pronounced the sentence that they would live forever in the lake of fire.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appealed immediately. In order to resolve the appeal God created an inferior creature called man and gave him one thing in common with the angels — free will.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free will or volition is the issue. Man was created in perfect environment with only one test for his volition, one tree was forbidden out of all the trees in the garden. </a:t>
            </a:r>
          </a:p>
          <a:p>
            <a:endParaRPr lang="en-US" dirty="0" smtClean="0">
              <a:latin typeface="Arial" pitchFamily="34" charset="0"/>
              <a:cs typeface="Arial" pitchFamily="34" charset="0"/>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reason why man was created in the first place was to resolve the angelic conflict and to resolve this appeal of Satan and to demonstrate that God is fair in casting his creatures, Satan and the fallen angels, into the lake of fire; just as He will be fair in casting His creatures, unsaved mankind, into that same lake of fire.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3. During the course of human history, then, the case is under appeal.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is the chief of the unsaved angels, he has appealed the case on their behalf.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objecting the sentence he impugned the character of God. This is a deduction based on the lapse of time between the passing of the sentence and the execution of the sentence.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is also based upon the title of Lucifer the son of the morning. He received the title in the Greek, DIABOLOS</a:t>
            </a:r>
            <a:r>
              <a:rPr lang="en-US" i="1" dirty="0" smtClean="0">
                <a:latin typeface="Arial" pitchFamily="34" charset="0"/>
                <a:cs typeface="Arial" pitchFamily="34" charset="0"/>
              </a:rPr>
              <a:t>,</a:t>
            </a:r>
            <a:r>
              <a:rPr lang="en-US" dirty="0" smtClean="0">
                <a:latin typeface="Arial" pitchFamily="34" charset="0"/>
                <a:cs typeface="Arial" pitchFamily="34" charset="0"/>
              </a:rPr>
              <a:t> which is translated “devil.”</a:t>
            </a:r>
            <a:endParaRPr lang="en-US" dirty="0" smtClean="0"/>
          </a:p>
          <a:p>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It means slanderer, enemy, adversary. His objection can be reconstructed.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said, “How can a loving God cast His creatures into the lake of fire.”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defense: The answer to this objection by Satan is found in the character of God Himself.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impossible for God to be unfair, unjust, or ever to be wrong. So a new creation was necessary to reveal the principle that different attitudes bring out different characteristics of God. </a:t>
            </a:r>
          </a:p>
          <a:p>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For example, salvation doesn’t bring out everything in the essence of God, but it brings out His sovereignty, His love, His eternal life, His immutability.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 the other hand judgment manifests other characteristics of God: His sovereignty, His righteousness, His justice, His omniscience, His omnipresence.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Faithfulness brings out His immutability, love, and veracity.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4. The pattern of angelic negative volition is expressed in two ways: Satan’s original sin of negative volition </a:t>
            </a:r>
            <a:r>
              <a:rPr lang="en-US" b="1" dirty="0" smtClean="0">
                <a:solidFill>
                  <a:srgbClr val="C00000"/>
                </a:solidFill>
                <a:latin typeface="Arial" pitchFamily="34" charset="0"/>
                <a:cs typeface="Arial" pitchFamily="34" charset="0"/>
              </a:rPr>
              <a:t>— Isaiah 14:12-14;</a:t>
            </a:r>
            <a:r>
              <a:rPr lang="en-US" dirty="0" smtClean="0">
                <a:latin typeface="Arial" pitchFamily="34" charset="0"/>
                <a:cs typeface="Arial" pitchFamily="34" charset="0"/>
              </a:rPr>
              <a:t> the angelic rejection of Christ which is possibly alluded to in </a:t>
            </a:r>
            <a:r>
              <a:rPr lang="en-US" b="1" dirty="0" smtClean="0">
                <a:solidFill>
                  <a:srgbClr val="C00000"/>
                </a:solidFill>
                <a:latin typeface="Arial" pitchFamily="34" charset="0"/>
                <a:cs typeface="Arial" pitchFamily="34" charset="0"/>
              </a:rPr>
              <a:t>Hebrews 2:2.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5. The creation of man resolves the angelic conflict and answers the appeal of Satan. </a:t>
            </a:r>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To resolve the angelic conflict and inferior creature, mankind, is placed on one planet, possessing one thing in common with the super creatures, angels, namely free will — the bona fide function of creature volition. </a:t>
            </a:r>
            <a:r>
              <a:rPr lang="en-US" b="1" dirty="0" smtClean="0">
                <a:solidFill>
                  <a:srgbClr val="C00000"/>
                </a:solidFill>
                <a:latin typeface="Arial" pitchFamily="34" charset="0"/>
                <a:cs typeface="Arial" pitchFamily="34" charset="0"/>
              </a:rPr>
              <a:t>Psalm 8:3-5; Hebrews 2:7. </a:t>
            </a:r>
          </a:p>
          <a:p>
            <a:endParaRPr lang="en-US" dirty="0" smtClean="0"/>
          </a:p>
          <a:p>
            <a:r>
              <a:rPr lang="en-US" dirty="0" smtClean="0">
                <a:latin typeface="Arial" pitchFamily="34" charset="0"/>
                <a:cs typeface="Arial" pitchFamily="34" charset="0"/>
              </a:rPr>
              <a:t> 6. Human volition, then, is tested in exactly the same pattern as angelic volition. </a:t>
            </a:r>
          </a:p>
          <a:p>
            <a:r>
              <a:rPr lang="en-US" dirty="0" smtClean="0">
                <a:latin typeface="Arial" pitchFamily="34" charset="0"/>
                <a:cs typeface="Arial" pitchFamily="34" charset="0"/>
              </a:rPr>
              <a:t>i) Angels began in status quo innocence; mankind began in status quo innocence.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ii) Angels sinned — the negative volition of Satan; mankind sinned — the negative volition of Adam.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iii) God provided salvation for angels in eternity past; God provided salvation for mankind in time or human history.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iv) Angels, therefore, are divided into two categories — </a:t>
            </a:r>
            <a:r>
              <a:rPr lang="en-US" b="1" dirty="0" smtClean="0">
                <a:solidFill>
                  <a:srgbClr val="C00000"/>
                </a:solidFill>
                <a:latin typeface="Arial" pitchFamily="34" charset="0"/>
                <a:cs typeface="Arial" pitchFamily="34" charset="0"/>
              </a:rPr>
              <a:t>Hebrews 2:2:</a:t>
            </a:r>
            <a:r>
              <a:rPr lang="en-US" dirty="0" smtClean="0">
                <a:latin typeface="Arial" pitchFamily="34" charset="0"/>
                <a:cs typeface="Arial" pitchFamily="34" charset="0"/>
              </a:rPr>
              <a:t> saved or elect, fallen or lost; mankind is divided into two categories — </a:t>
            </a:r>
            <a:r>
              <a:rPr lang="en-US" b="1" dirty="0" smtClean="0">
                <a:solidFill>
                  <a:srgbClr val="C00000"/>
                </a:solidFill>
                <a:latin typeface="Arial" pitchFamily="34" charset="0"/>
                <a:cs typeface="Arial" pitchFamily="34" charset="0"/>
              </a:rPr>
              <a:t>John 3:36</a:t>
            </a:r>
            <a:r>
              <a:rPr lang="en-US" dirty="0" smtClean="0">
                <a:latin typeface="Arial" pitchFamily="34" charset="0"/>
                <a:cs typeface="Arial" pitchFamily="34" charset="0"/>
              </a:rPr>
              <a:t>: believers and unbelievers, saved and lost. </a:t>
            </a:r>
            <a:endParaRPr lang="en-US" dirty="0">
              <a:latin typeface="Arial" pitchFamily="34" charset="0"/>
              <a:cs typeface="Arial" pitchFamily="34" charset="0"/>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7. Two tests are instituted for man’s volition.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test is called innocence. Under perfect environment mankind is prohibited the use of one tree — </a:t>
            </a:r>
            <a:r>
              <a:rPr lang="en-US" b="1" dirty="0" smtClean="0">
                <a:solidFill>
                  <a:srgbClr val="C00000"/>
                </a:solidFill>
                <a:latin typeface="Arial" pitchFamily="34" charset="0"/>
                <a:cs typeface="Arial" pitchFamily="34" charset="0"/>
              </a:rPr>
              <a:t>Genesis 2:17</a:t>
            </a:r>
            <a:r>
              <a:rPr lang="en-US" dirty="0" smtClean="0">
                <a:latin typeface="Arial" pitchFamily="34" charset="0"/>
                <a:cs typeface="Arial" pitchFamily="34" charset="0"/>
              </a:rPr>
              <a:t>. This is a volitional test. I</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 the status of innocence man could only sin in one way. Man could not lie, steal, commit adultery, think evil thoughts, be guilty of the sins of the tongue.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was only one way to sin. He could only sin by negative volition, by eating of one tree forbidden to him, the tree of the knowledge of God and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 good and sin but good and evil. Man did not know the difference between absolute good and the policy of Satan which is evil. </a:t>
            </a:r>
          </a:p>
          <a:p>
            <a:endParaRPr lang="en-US" dirty="0" smtClean="0">
              <a:latin typeface="Arial" pitchFamily="34" charset="0"/>
              <a:cs typeface="Arial" pitchFamily="34" charset="0"/>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The penalty of sin is spiritual death — </a:t>
            </a:r>
            <a:r>
              <a:rPr lang="en-US" b="1" dirty="0" smtClean="0">
                <a:solidFill>
                  <a:srgbClr val="C00000"/>
                </a:solidFill>
                <a:latin typeface="Arial" pitchFamily="34" charset="0"/>
                <a:cs typeface="Arial" pitchFamily="34" charset="0"/>
              </a:rPr>
              <a:t>Genesis 2:17; Romans 5:12; 6:23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man finally got around to sinning through negative volition he didn’t die physically because the wages of sin is spiritual death but not physical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didn’t die physically immediately but he died spiritually. So the wages of sin is death — spiritual death, separation from God, no fellowship with God, no relationship with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second test is sinfulness. After the fall of man salvation is promised to the human race — </a:t>
            </a:r>
            <a:r>
              <a:rPr lang="en-US" b="1" dirty="0" smtClean="0">
                <a:solidFill>
                  <a:srgbClr val="C00000"/>
                </a:solidFill>
                <a:latin typeface="Arial" pitchFamily="34" charset="0"/>
                <a:cs typeface="Arial" pitchFamily="34" charset="0"/>
              </a:rPr>
              <a:t>Genesis 3:15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Such salvation involved Christ dying twice on the cross — </a:t>
            </a:r>
            <a:r>
              <a:rPr lang="en-US" b="1" dirty="0" smtClean="0">
                <a:solidFill>
                  <a:srgbClr val="C00000"/>
                </a:solidFill>
                <a:latin typeface="Arial" pitchFamily="34" charset="0"/>
                <a:cs typeface="Arial" pitchFamily="34" charset="0"/>
              </a:rPr>
              <a:t>Isaiah 53:9; 1 Peter 2:24; 2 Corinthians 5:21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issue is now positive volition instead of negative volition.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Positive volition expressed in a non meritorious manner compatible with grace — </a:t>
            </a:r>
            <a:r>
              <a:rPr lang="en-US" b="1" dirty="0" smtClean="0">
                <a:solidFill>
                  <a:srgbClr val="C00000"/>
                </a:solidFill>
                <a:latin typeface="Arial" pitchFamily="34" charset="0"/>
                <a:cs typeface="Arial" pitchFamily="34" charset="0"/>
              </a:rPr>
              <a:t>Ephesians 2:8,9</a:t>
            </a:r>
            <a:r>
              <a:rPr lang="en-US" dirty="0" smtClean="0">
                <a:latin typeface="Arial" pitchFamily="34" charset="0"/>
                <a:cs typeface="Arial" pitchFamily="34" charset="0"/>
              </a:rPr>
              <a:t>. The mechanics of positive volition: faith in the Lord Jesus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Man’s entrance into the plan of God through faith in Christ destroys the devil’s appeal and resolves the angelic conflict.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cake and everything else becomes the icing — the greater-grace life,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issue: Will man, inferior to angels, equipped with the same free will, choose for or against the plan of God, i.e. operation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solution: If in all of human history even one member of the human race accepts Christ through faith the angelic conflict is resolved </a:t>
            </a:r>
            <a:r>
              <a:rPr lang="en-US" b="1" dirty="0" smtClean="0">
                <a:solidFill>
                  <a:srgbClr val="C00000"/>
                </a:solidFill>
                <a:latin typeface="Arial" pitchFamily="34" charset="0"/>
                <a:cs typeface="Arial" pitchFamily="34" charset="0"/>
              </a:rPr>
              <a:t>— Hebrews 1 &amp; 2; Colossians 2:14,15. </a:t>
            </a:r>
            <a:endParaRPr lang="en-US"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 “respectable” </a:t>
            </a:r>
            <a:r>
              <a:rPr lang="en-US" dirty="0" smtClean="0">
                <a:latin typeface="Arial" pitchFamily="34" charset="0"/>
                <a:cs typeface="Arial" pitchFamily="34" charset="0"/>
              </a:rPr>
              <a:t>— KOSMION - means honorable. It does not refer to the behavior pattern but it refers to the life of the soul in general.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know this from Plato and </a:t>
            </a:r>
            <a:r>
              <a:rPr lang="en-US" dirty="0" err="1" smtClean="0">
                <a:latin typeface="Arial" pitchFamily="34" charset="0"/>
                <a:cs typeface="Arial" pitchFamily="34" charset="0"/>
              </a:rPr>
              <a:t>Xenephon</a:t>
            </a:r>
            <a:r>
              <a:rPr lang="en-US" dirty="0" smtClean="0">
                <a:latin typeface="Arial" pitchFamily="34" charset="0"/>
                <a:cs typeface="Arial" pitchFamily="34" charset="0"/>
              </a:rPr>
              <a:t>, both who used this word quite extensively.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used it for </a:t>
            </a:r>
            <a:r>
              <a:rPr lang="en-US" u="sng" dirty="0" smtClean="0">
                <a:latin typeface="Arial" pitchFamily="34" charset="0"/>
                <a:cs typeface="Arial" pitchFamily="34" charset="0"/>
              </a:rPr>
              <a:t>self-discipline</a:t>
            </a:r>
            <a:r>
              <a:rPr lang="en-US" dirty="0" smtClean="0">
                <a:latin typeface="Arial" pitchFamily="34" charset="0"/>
                <a:cs typeface="Arial" pitchFamily="34" charset="0"/>
              </a:rPr>
              <a:t> — one who disciplines himself and therefore is regarded as honorable because of his self-discipline.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to be well-disciplined to the point of being recognized as honorable or well disciplined. </a:t>
            </a:r>
          </a:p>
          <a:p>
            <a:endParaRPr lang="en-US" dirty="0" smtClean="0">
              <a:latin typeface="Arial" pitchFamily="34" charset="0"/>
              <a:cs typeface="Arial" pitchFamily="34" charset="0"/>
            </a:endParaRP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This is interesting because of the principle involved. Once Adam and Eve accepted Christ as savior He could have stopped it right then and there.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this has been going on for 6000 years and we are saved also. He sort of rubs the devil’s nose in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work of the Lord Jesus Christ on the cross is all of the merit and all of the efficacy, and man merely responds to this and believes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brings up the issue of angelic observation. Why do we have angelic observation?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Angels learn through the conversion of the sinner that the free will of man does not necessarily choose against God and for Satan as the fallen angels did before human history existed when millions of angels said no.</a:t>
            </a:r>
            <a:endParaRPr lang="en-US" dirty="0">
              <a:latin typeface="Arial" pitchFamily="34" charset="0"/>
              <a:cs typeface="Arial" pitchFamily="34" charset="0"/>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Other millions of angels said yes. Eventually the angels were divided, and that was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explains, for example, the rejoicing of elect angels over one sinner who repents.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doesn’t repent of sin, sinner is the subject, sinner is a title of the human race from birth to salvation. We are all sinners — </a:t>
            </a:r>
            <a:r>
              <a:rPr lang="en-US" b="1" dirty="0" smtClean="0">
                <a:solidFill>
                  <a:srgbClr val="C00000"/>
                </a:solidFill>
                <a:latin typeface="Arial" pitchFamily="34" charset="0"/>
                <a:cs typeface="Arial" pitchFamily="34" charset="0"/>
              </a:rPr>
              <a:t>Romans 3:23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We do not repent about sin, we repent about the work of Christ on the cross. By repentance the Bible means a change of mind.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change our minds about Christ, we recognize that He is the only saviour, and we believe in Him. Angelic observation, according to </a:t>
            </a:r>
            <a:r>
              <a:rPr lang="en-US" b="1" dirty="0" smtClean="0">
                <a:solidFill>
                  <a:srgbClr val="C00000"/>
                </a:solidFill>
                <a:latin typeface="Arial" pitchFamily="34" charset="0"/>
                <a:cs typeface="Arial" pitchFamily="34" charset="0"/>
              </a:rPr>
              <a:t>Luke 15:7,10</a:t>
            </a:r>
            <a:r>
              <a:rPr lang="en-US" dirty="0" smtClean="0">
                <a:latin typeface="Arial" pitchFamily="34" charset="0"/>
                <a:cs typeface="Arial" pitchFamily="34" charset="0"/>
              </a:rPr>
              <a:t>, has to do with that critical moment when any one of us accepts Christ as savior. </a:t>
            </a:r>
            <a:endParaRPr lang="en-US" dirty="0">
              <a:latin typeface="Arial" pitchFamily="34" charset="0"/>
              <a:cs typeface="Arial" pitchFamily="34" charset="0"/>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9. The results of the angelic conflict. Phase one is salvation. It takes place in a second of time when you believe in Jesus Christ. Phase two: Believer in time. Phase three: Believer in eternity. The results are related to the three phases of the plan of God.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a:t>
            </a:r>
            <a:r>
              <a:rPr lang="en-US" b="1" u="sng" dirty="0" smtClean="0">
                <a:latin typeface="Arial" pitchFamily="34" charset="0"/>
                <a:cs typeface="Arial" pitchFamily="34" charset="0"/>
              </a:rPr>
              <a:t>Phase one, salvation</a:t>
            </a:r>
            <a:r>
              <a:rPr lang="en-US" dirty="0" smtClean="0">
                <a:latin typeface="Arial" pitchFamily="34" charset="0"/>
                <a:cs typeface="Arial" pitchFamily="34" charset="0"/>
              </a:rPr>
              <a:t>: Regenerate mankind is positionally higher than angels because of union with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royal family. When we accept Christ there is the baptism of the Holy Spirit and we enter into union with Christ and that puts us positionally higher than angels.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is higher than angels, He is seated at the right hand of the Father. We are in union with Christ, we are higher than angels positionally — </a:t>
            </a:r>
            <a:r>
              <a:rPr lang="en-US" b="1" dirty="0" smtClean="0">
                <a:solidFill>
                  <a:srgbClr val="C00000"/>
                </a:solidFill>
                <a:latin typeface="Arial" pitchFamily="34" charset="0"/>
                <a:cs typeface="Arial" pitchFamily="34" charset="0"/>
              </a:rPr>
              <a:t>Hebrews 1:4-14.</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u="sng" dirty="0" smtClean="0">
                <a:latin typeface="Arial" pitchFamily="34" charset="0"/>
                <a:cs typeface="Arial" pitchFamily="34" charset="0"/>
              </a:rPr>
              <a:t>Phase two is the believer in time</a:t>
            </a:r>
            <a:r>
              <a:rPr lang="en-US" dirty="0" smtClean="0">
                <a:latin typeface="Arial" pitchFamily="34" charset="0"/>
                <a:cs typeface="Arial" pitchFamily="34" charset="0"/>
              </a:rPr>
              <a:t>. Through suffering regenerate mankind uses doctrine, is occupied with the person of Christ, uses doctrine resident in his soul — the inner resources.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maximum function of faith-rest produces a glorification of the Lord — </a:t>
            </a:r>
            <a:r>
              <a:rPr lang="en-US" b="1" dirty="0" smtClean="0">
                <a:solidFill>
                  <a:srgbClr val="C00000"/>
                </a:solidFill>
                <a:latin typeface="Arial" pitchFamily="34" charset="0"/>
                <a:cs typeface="Arial" pitchFamily="34" charset="0"/>
              </a:rPr>
              <a:t>Romans 5:2-4; 1 Peter 1:7,8</a:t>
            </a:r>
            <a:r>
              <a:rPr lang="en-US" dirty="0" smtClean="0">
                <a:latin typeface="Arial" pitchFamily="34" charset="0"/>
                <a:cs typeface="Arial" pitchFamily="34" charset="0"/>
              </a:rPr>
              <a:t>. At the same time we become experientially better than angels through reaching the greater-grace life. </a:t>
            </a:r>
          </a:p>
          <a:p>
            <a:pPr hangingPunct="0"/>
            <a:endParaRPr lang="en-US" dirty="0" smtClean="0">
              <a:latin typeface="Arial" pitchFamily="34" charset="0"/>
              <a:cs typeface="Arial" pitchFamily="34" charset="0"/>
            </a:endParaRPr>
          </a:p>
          <a:p>
            <a:pPr hangingPunct="0"/>
            <a:r>
              <a:rPr lang="en-US" b="1" u="sng" dirty="0" smtClean="0">
                <a:latin typeface="Arial" pitchFamily="34" charset="0"/>
                <a:cs typeface="Arial" pitchFamily="34" charset="0"/>
              </a:rPr>
              <a:t>Phase three: the believer in eternity</a:t>
            </a:r>
            <a:r>
              <a:rPr lang="en-US" dirty="0" smtClean="0">
                <a:latin typeface="Arial" pitchFamily="34" charset="0"/>
                <a:cs typeface="Arial" pitchFamily="34" charset="0"/>
              </a:rPr>
              <a:t>. Regenerate mankind is physically superior to angels by means of his resurrection body exactly like that of Christ.</a:t>
            </a:r>
          </a:p>
          <a:p>
            <a:endParaRPr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10. Through the fall of man Satan gained control of the world but not necessarily control of mankind.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several issues involved here. The </a:t>
            </a:r>
            <a:r>
              <a:rPr lang="en-US" u="sng" dirty="0" smtClean="0">
                <a:latin typeface="Arial" pitchFamily="34" charset="0"/>
                <a:cs typeface="Arial" pitchFamily="34" charset="0"/>
              </a:rPr>
              <a:t>issue of human volition or free will </a:t>
            </a:r>
            <a:r>
              <a:rPr lang="en-US" dirty="0" smtClean="0">
                <a:latin typeface="Arial" pitchFamily="34" charset="0"/>
                <a:cs typeface="Arial" pitchFamily="34" charset="0"/>
              </a:rPr>
              <a:t>makes man a free agent in the devil’s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Satan is the ruler of this world but man is a free agent. Man can choose between the plan of God — operation grace, or the plan of Satan — operation evil.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The issue: Salvation through faith in Christ </a:t>
            </a:r>
            <a:r>
              <a:rPr lang="en-US" dirty="0" smtClean="0">
                <a:latin typeface="Arial" pitchFamily="34" charset="0"/>
                <a:cs typeface="Arial" pitchFamily="34" charset="0"/>
              </a:rPr>
              <a:t>frees mankind from Satanic control and domination.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exception, of course, is reversionism, the believer influenced by evil, the believer in apostasy</a:t>
            </a:r>
            <a:endParaRPr lang="en-US" dirty="0">
              <a:latin typeface="Arial" pitchFamily="34" charset="0"/>
              <a:cs typeface="Arial" pitchFamily="34" charset="0"/>
            </a:endParaRP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After salvation the more the believer studies and applies doctrine the greater his freedom and capacity to operate independently of cosmos diabolicus and at the same time to glorify and serve the Lord.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again that the ruler of this world is Satan —     </a:t>
            </a:r>
            <a:r>
              <a:rPr lang="en-US" b="1" dirty="0" smtClean="0">
                <a:solidFill>
                  <a:srgbClr val="C00000"/>
                </a:solidFill>
                <a:latin typeface="Arial" pitchFamily="34" charset="0"/>
                <a:cs typeface="Arial" pitchFamily="34" charset="0"/>
              </a:rPr>
              <a:t>2 Corinthians 4:4; John 12:31; 14:30; 16:11; Eph. 2:2</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a:t>
            </a:r>
          </a:p>
          <a:p>
            <a:r>
              <a:rPr lang="en-US" dirty="0" smtClean="0">
                <a:latin typeface="Arial" pitchFamily="34" charset="0"/>
                <a:cs typeface="Arial" pitchFamily="34" charset="0"/>
              </a:rPr>
              <a:t>11. Angelic observation. Angels observed the Lord Jesus Christ during the course of His first advent on the earth — </a:t>
            </a:r>
            <a:r>
              <a:rPr lang="en-US" b="1" dirty="0" smtClean="0">
                <a:solidFill>
                  <a:srgbClr val="C00000"/>
                </a:solidFill>
                <a:latin typeface="Arial" pitchFamily="34" charset="0"/>
                <a:cs typeface="Arial" pitchFamily="34" charset="0"/>
              </a:rPr>
              <a:t>1 Timothy 3:16</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Elect angels observe and rejoice over sinners who believe in Christ or use the grace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Fallen angels are organized under Satan’s command to resist and oppose the believer — </a:t>
            </a:r>
            <a:r>
              <a:rPr lang="en-US" b="1" dirty="0" smtClean="0">
                <a:solidFill>
                  <a:srgbClr val="C00000"/>
                </a:solidFill>
                <a:latin typeface="Arial" pitchFamily="34" charset="0"/>
                <a:cs typeface="Arial" pitchFamily="34" charset="0"/>
              </a:rPr>
              <a:t>Job 1:6; 2:1-3; Ephesians 6:12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Obviously then, fallen angels must observe and find weaknesses and seek to attack.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Angels observe believers — </a:t>
            </a:r>
            <a:r>
              <a:rPr lang="en-US" b="1" dirty="0" smtClean="0">
                <a:solidFill>
                  <a:srgbClr val="C00000"/>
                </a:solidFill>
                <a:latin typeface="Arial" pitchFamily="34" charset="0"/>
                <a:cs typeface="Arial" pitchFamily="34" charset="0"/>
              </a:rPr>
              <a:t>1 Corinthians 4:9; 6:3; 11:10; Ephesians 3:10; 1 timothy 5:21; 1 Peter 1:12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under angelic observation constantly. The reason for this is because we are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Son was under angelic observation and now that He is at the right hand of the Father the observation has switched to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in the </a:t>
            </a:r>
            <a:r>
              <a:rPr lang="en-US" b="1" dirty="0" smtClean="0">
                <a:latin typeface="Arial" pitchFamily="34" charset="0"/>
                <a:cs typeface="Arial" pitchFamily="34" charset="0"/>
              </a:rPr>
              <a:t>middle of the intensified stage </a:t>
            </a:r>
            <a:r>
              <a:rPr lang="en-US" dirty="0" smtClean="0">
                <a:latin typeface="Arial" pitchFamily="34" charset="0"/>
                <a:cs typeface="Arial" pitchFamily="34" charset="0"/>
              </a:rPr>
              <a:t>of the angelic conflict.</a:t>
            </a:r>
            <a:endParaRPr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3:16c — “preached unto the Gentiles.” </a:t>
            </a:r>
            <a:r>
              <a:rPr lang="en-US" dirty="0" smtClean="0">
                <a:latin typeface="Arial" pitchFamily="34" charset="0"/>
                <a:cs typeface="Arial" pitchFamily="34" charset="0"/>
              </a:rPr>
              <a:t>– KERUSSO – Aor Pass Indic - means a proclamation from a representative of the king.  A representative in this case is generally called an herald. This means a proclamation by a herald.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herald was generally some nobleman representing the king and spoke as having the authority of the 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way it is with the pastor-teacher on earth. In his study, his exegesis of the Word, and in his communication he is authorized by God for this office — first by spiritual gift, then by recognition and aspiration, then by preparation and finally by function.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you put all of these things together you have the highest spiritual authority which exists today. </a:t>
            </a:r>
            <a:endParaRPr lang="en-US" dirty="0">
              <a:latin typeface="Arial" pitchFamily="34" charset="0"/>
              <a:cs typeface="Arial" pitchFamily="34" charset="0"/>
            </a:endParaRP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So the word actually means communication with authority. It fulfills the prophecy that Christ would be a light to the Gentiles, as per </a:t>
            </a:r>
            <a:r>
              <a:rPr lang="en-US" b="1" dirty="0" smtClean="0">
                <a:solidFill>
                  <a:srgbClr val="C00000"/>
                </a:solidFill>
                <a:latin typeface="Arial" pitchFamily="34" charset="0"/>
                <a:cs typeface="Arial" pitchFamily="34" charset="0"/>
              </a:rPr>
              <a:t>Isaiah 42:6; 49:6; Luke 2:32; Acts 13:47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the Lord Jesus Christ is making the proclamation — KERUSSO</a:t>
            </a:r>
            <a:r>
              <a:rPr lang="en-US" i="1" dirty="0" smtClean="0">
                <a:latin typeface="Arial" pitchFamily="34" charset="0"/>
                <a:cs typeface="Arial" pitchFamily="34" charset="0"/>
              </a:rPr>
              <a:t>,</a:t>
            </a:r>
            <a:r>
              <a:rPr lang="en-US" dirty="0" smtClean="0">
                <a:latin typeface="Arial" pitchFamily="34" charset="0"/>
                <a:cs typeface="Arial" pitchFamily="34" charset="0"/>
              </a:rPr>
              <a:t> He is the herald of God the Father — and He is now seated at the right hand of the Father this responsibility belongs to the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case the passive voice of the verb refers directly to Jesus Christ during the period of His incarnation.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received proclamation by several categories of herald. He was proclaimed by apostles, then by prophets, evangelists, and today pastor-teachers — all communicating royal priests. 	</a:t>
            </a:r>
            <a:endParaRPr lang="en-US" dirty="0">
              <a:latin typeface="Arial" pitchFamily="34" charset="0"/>
              <a:cs typeface="Arial" pitchFamily="34" charset="0"/>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“unto the Gentiles” </a:t>
            </a:r>
            <a:r>
              <a:rPr lang="en-US" dirty="0" smtClean="0">
                <a:latin typeface="Arial" pitchFamily="34" charset="0"/>
                <a:cs typeface="Arial" pitchFamily="34" charset="0"/>
              </a:rPr>
              <a:t>ETHNE -  means “among the nations.” This means that after His strategical victory at the right hand of the Father the Age of Israel was interrupted.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Ten days after our Lord was seated at the right hand of the Father the Jewish Age came to a halt. It was interrupted in order that a royal family might be called out. </a:t>
            </a:r>
            <a:r>
              <a:rPr lang="en-US" u="sng" dirty="0" smtClean="0">
                <a:latin typeface="Arial" pitchFamily="34" charset="0"/>
                <a:cs typeface="Arial" pitchFamily="34" charset="0"/>
              </a:rPr>
              <a:t>The age of the royal family is called the dispensation of the Church. </a:t>
            </a:r>
          </a:p>
          <a:p>
            <a:endParaRPr lang="en-US" u="sng" dirty="0" smtClean="0">
              <a:latin typeface="Arial" pitchFamily="34" charset="0"/>
              <a:cs typeface="Arial" pitchFamily="34" charset="0"/>
            </a:endParaRPr>
          </a:p>
          <a:p>
            <a:r>
              <a:rPr lang="en-US" dirty="0" smtClean="0">
                <a:latin typeface="Arial" pitchFamily="34" charset="0"/>
                <a:cs typeface="Arial" pitchFamily="34" charset="0"/>
              </a:rPr>
              <a:t>He was proclaimed among the Gentiles during this age and, of course, this is a continuous process in the nations, it exists today.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“nations” is preferable to Gentiles in this particular case because the word “nations” represents the principle of the laws of divine establishment. </a:t>
            </a:r>
            <a:endParaRPr lang="en-US" u="sng" dirty="0" smtClean="0">
              <a:latin typeface="Arial" pitchFamily="34" charset="0"/>
              <a:cs typeface="Arial" pitchFamily="34"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pastor must be well-disciplined to study and teach, and live his life honorable before the Lord.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“hospitable” </a:t>
            </a:r>
            <a:r>
              <a:rPr lang="en-US" dirty="0" smtClean="0">
                <a:latin typeface="Arial" pitchFamily="34" charset="0"/>
                <a:cs typeface="Arial" pitchFamily="34" charset="0"/>
              </a:rPr>
              <a:t>– PHILOZENOO - means hospitable in the sense of kindness, generosity in dealing with people.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also connotes concern for members of the royal family by protecting them from legalism, bullying, false doctrine, reversionism, and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also emphasizes the pastor’s prerogative and responsibility in protecting the privacy and the freedom of the members of his congregation. This connotes the idea of live and let live.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“able to teach” </a:t>
            </a:r>
            <a:r>
              <a:rPr lang="en-US" dirty="0" smtClean="0">
                <a:latin typeface="Arial" pitchFamily="34" charset="0"/>
                <a:cs typeface="Arial" pitchFamily="34" charset="0"/>
              </a:rPr>
              <a:t>— DIKAKTIKON - means skillful in teaching. This is the primary function on the guardian of the local church. As the communicator of Bible doctrine he must be skillful in teaching.                  </a:t>
            </a:r>
          </a:p>
          <a:p>
            <a:endParaRPr lang="en-US"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Refers to Gentile nations where there is freedom to evangelize, whereby local churches are free to be formed, and the preaching in the local churches is accomplished under the protection of the national entity where the local church exists.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“believed on in the world” </a:t>
            </a:r>
            <a:r>
              <a:rPr lang="en-US" dirty="0" smtClean="0">
                <a:latin typeface="Arial" pitchFamily="34" charset="0"/>
                <a:cs typeface="Arial" pitchFamily="34" charset="0"/>
              </a:rPr>
              <a:t>– APIndic – PISTEUO -  </a:t>
            </a:r>
            <a:r>
              <a:rPr lang="en-US" b="1" dirty="0" smtClean="0">
                <a:solidFill>
                  <a:srgbClr val="0070C0"/>
                </a:solidFill>
                <a:latin typeface="Arial" pitchFamily="34" charset="0"/>
                <a:cs typeface="Arial" pitchFamily="34" charset="0"/>
              </a:rPr>
              <a:t>“he became the object of faith.”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When a person believes in the Lord Jesus Christ the result is eternal salvation, and the culminative aorist sees the individual believing in the Lord Jesus Christ, regarding it from the viewpoint of its existing results which is eternal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became the object of faith. He is the only savior, you have to believe in Him for salvation.</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concept of faith. </a:t>
            </a:r>
          </a:p>
          <a:p>
            <a:pPr hangingPunct="0"/>
            <a:r>
              <a:rPr lang="en-US" dirty="0" smtClean="0">
                <a:latin typeface="Arial" pitchFamily="34" charset="0"/>
                <a:cs typeface="Arial" pitchFamily="34" charset="0"/>
              </a:rPr>
              <a:t>	a) All the believing in the world secures nothing but condemnation from God. </a:t>
            </a:r>
          </a:p>
          <a:p>
            <a:pPr hangingPunct="0"/>
            <a:r>
              <a:rPr lang="en-US" dirty="0" smtClean="0">
                <a:latin typeface="Arial" pitchFamily="34" charset="0"/>
                <a:cs typeface="Arial" pitchFamily="34" charset="0"/>
              </a:rPr>
              <a:t>	b) However, the tiniest bit of faith in Christ secures eternal salvation. </a:t>
            </a:r>
          </a:p>
          <a:p>
            <a:pPr hangingPunct="0"/>
            <a:r>
              <a:rPr lang="en-US" dirty="0" smtClean="0">
                <a:latin typeface="Arial" pitchFamily="34" charset="0"/>
                <a:cs typeface="Arial" pitchFamily="34" charset="0"/>
              </a:rPr>
              <a:t>	c) Therefore the efficacy of faith lies in the object of faith. For salvation, Jesus Christ; for spiritual growth, Bible doctrine. </a:t>
            </a:r>
          </a:p>
          <a:p>
            <a:pPr hangingPunct="0"/>
            <a:r>
              <a:rPr lang="en-US" dirty="0" smtClean="0">
                <a:latin typeface="Arial" pitchFamily="34" charset="0"/>
                <a:cs typeface="Arial" pitchFamily="34" charset="0"/>
              </a:rPr>
              <a:t>	d) Since Christ did all the work for salvation on the cross the only way we can respond when the work is already finished is to believe because that is the only non meritorious system of perception. </a:t>
            </a:r>
          </a:p>
          <a:p>
            <a:pPr hangingPunct="0"/>
            <a:r>
              <a:rPr lang="en-US" dirty="0" smtClean="0">
                <a:latin typeface="Arial" pitchFamily="34" charset="0"/>
                <a:cs typeface="Arial" pitchFamily="34" charset="0"/>
              </a:rPr>
              <a:t>	e) Therefore faith is nothing we do but a channel whereby we appropriate what God has done for us. </a:t>
            </a:r>
          </a:p>
          <a:p>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After salvation faith develops in at least five ways. </a:t>
            </a:r>
          </a:p>
          <a:p>
            <a:pPr hangingPunct="0"/>
            <a:r>
              <a:rPr lang="en-US" dirty="0" smtClean="0">
                <a:latin typeface="Arial" pitchFamily="34" charset="0"/>
                <a:cs typeface="Arial" pitchFamily="34" charset="0"/>
              </a:rPr>
              <a:t>       a) The primary development of faith is the balance of residency in the soul. The first key to developing faith is the intake of Bible doctrine — </a:t>
            </a:r>
            <a:r>
              <a:rPr lang="en-US" b="1" dirty="0" smtClean="0">
                <a:solidFill>
                  <a:srgbClr val="C00000"/>
                </a:solidFill>
                <a:latin typeface="Arial" pitchFamily="34" charset="0"/>
                <a:cs typeface="Arial" pitchFamily="34" charset="0"/>
              </a:rPr>
              <a:t>Romans 10:17, “Faith cometh by hearing, and hearing by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A second way of developing faith is the filling of the Spirit. However, the filling of the Spirit only produces faith as it has doctrine resident in the soul — </a:t>
            </a:r>
            <a:r>
              <a:rPr lang="en-US" b="1" dirty="0" smtClean="0">
                <a:solidFill>
                  <a:srgbClr val="C00000"/>
                </a:solidFill>
                <a:latin typeface="Arial" pitchFamily="34" charset="0"/>
                <a:cs typeface="Arial" pitchFamily="34" charset="0"/>
              </a:rPr>
              <a:t>Galatians 5:22, “The fruit of the Spirit is faith.”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       c) The function of the faith-rest technique. How do we put muscle on our faith? How do we develop spiritual muscle? We take the doctrine we have learned and use it in pressure, use it in adversity, use it in some disaster situation. This is called the faith-rest technique — </a:t>
            </a:r>
            <a:r>
              <a:rPr lang="en-US" b="1" dirty="0" smtClean="0">
                <a:solidFill>
                  <a:srgbClr val="C00000"/>
                </a:solidFill>
                <a:latin typeface="Arial" pitchFamily="34" charset="0"/>
                <a:cs typeface="Arial" pitchFamily="34" charset="0"/>
              </a:rPr>
              <a:t>Hebrews 4:1-3.</a:t>
            </a:r>
          </a:p>
          <a:p>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d) The testing that comes as we take in large amounts of doctrine. But as we begin to take in more doctrine and take in more doctrine then we get some real tests. It takes the big chunk of doctrine to knock these disasters down. So we have </a:t>
            </a:r>
            <a:r>
              <a:rPr lang="en-US" b="1" dirty="0" smtClean="0">
                <a:solidFill>
                  <a:srgbClr val="C00000"/>
                </a:solidFill>
                <a:latin typeface="Arial" pitchFamily="34" charset="0"/>
                <a:cs typeface="Arial" pitchFamily="34" charset="0"/>
              </a:rPr>
              <a:t>1 Peter 1:7,8.</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The principle of occupation with Christ is the final manner in which we face every exigency of life and demonstrate the greatest possible power.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This is the principle that belongs to the greater-grace believer only — </a:t>
            </a:r>
            <a:r>
              <a:rPr lang="en-US" b="1" dirty="0" smtClean="0">
                <a:solidFill>
                  <a:srgbClr val="C00000"/>
                </a:solidFill>
                <a:latin typeface="Arial" pitchFamily="34" charset="0"/>
                <a:cs typeface="Arial" pitchFamily="34" charset="0"/>
              </a:rPr>
              <a:t>Hebrews 12:2</a:t>
            </a:r>
            <a:r>
              <a:rPr lang="en-US" dirty="0" smtClean="0">
                <a:latin typeface="Arial" pitchFamily="34" charset="0"/>
                <a:cs typeface="Arial" pitchFamily="34" charset="0"/>
              </a:rPr>
              <a:t>. This is maximum faith, faith in its greatest power. </a:t>
            </a:r>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victory of faith — </a:t>
            </a:r>
            <a:r>
              <a:rPr lang="en-US" b="1" dirty="0" smtClean="0">
                <a:solidFill>
                  <a:srgbClr val="C00000"/>
                </a:solidFill>
                <a:latin typeface="Arial" pitchFamily="34" charset="0"/>
                <a:cs typeface="Arial" pitchFamily="34" charset="0"/>
              </a:rPr>
              <a:t>1 John 5:4,5</a:t>
            </a:r>
            <a:r>
              <a:rPr lang="en-US" dirty="0" smtClean="0">
                <a:latin typeface="Arial" pitchFamily="34" charset="0"/>
                <a:cs typeface="Arial" pitchFamily="34" charset="0"/>
              </a:rPr>
              <a:t>. The utilization of doctrine in the soul under greater-grace status is found in </a:t>
            </a:r>
            <a:r>
              <a:rPr lang="en-US" b="1" dirty="0" smtClean="0">
                <a:solidFill>
                  <a:srgbClr val="C00000"/>
                </a:solidFill>
                <a:latin typeface="Arial" pitchFamily="34" charset="0"/>
                <a:cs typeface="Arial" pitchFamily="34" charset="0"/>
              </a:rPr>
              <a:t>Romans 4:17-21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the world” </a:t>
            </a:r>
            <a:r>
              <a:rPr lang="en-US" dirty="0" smtClean="0">
                <a:latin typeface="Arial" pitchFamily="34" charset="0"/>
                <a:cs typeface="Arial" pitchFamily="34" charset="0"/>
              </a:rPr>
              <a:t>— EN KOSMOS - title for planet earth under the concept of Satan as the ruler. We are in Satan’s domain, having the Word as our object, and believing in the Lord in this world. That’s the thing that breaks Satan’s back in the angelic conflict.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was received up” </a:t>
            </a:r>
            <a:r>
              <a:rPr lang="en-US" dirty="0" smtClean="0">
                <a:latin typeface="Arial" pitchFamily="34" charset="0"/>
                <a:cs typeface="Arial" pitchFamily="34" charset="0"/>
              </a:rPr>
              <a:t>— ANALAMBANO – APIndic -  means to take. He was taken up. This is a reference to the ascension.</a:t>
            </a:r>
          </a:p>
          <a:p>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“And by consent of all, great is the mystery doctrine with reference to godliness: the one Christ who became visible by means of the flesh </a:t>
            </a:r>
            <a:r>
              <a:rPr lang="en-US" dirty="0" smtClean="0">
                <a:latin typeface="Arial" pitchFamily="34" charset="0"/>
                <a:cs typeface="Arial" pitchFamily="34" charset="0"/>
              </a:rPr>
              <a:t>[hypostatic union],</a:t>
            </a:r>
            <a:r>
              <a:rPr lang="en-US" b="1"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the same one was vindicated by means of the Holy Spirit, he was observed by angels, he was proclaimed among the nations, he became the object of faith in the world, he was taken up into the place of glory.”</a:t>
            </a:r>
          </a:p>
          <a:p>
            <a:pPr hangingPunct="0">
              <a:buNone/>
            </a:pPr>
            <a:endParaRPr lang="en-US" b="1" dirty="0" smtClean="0">
              <a:solidFill>
                <a:srgbClr val="0070C0"/>
              </a:solidFill>
              <a:latin typeface="Arial" pitchFamily="34" charset="0"/>
              <a:cs typeface="Arial" pitchFamily="34" charset="0"/>
            </a:endParaRPr>
          </a:p>
          <a:p>
            <a:pPr hangingPunct="0"/>
            <a:r>
              <a:rPr lang="en-US" u="sng" dirty="0" smtClean="0">
                <a:latin typeface="Arial" pitchFamily="34" charset="0"/>
                <a:cs typeface="Arial" pitchFamily="34" charset="0"/>
              </a:rPr>
              <a:t>Conclusion</a:t>
            </a:r>
            <a:r>
              <a:rPr lang="en-US" dirty="0" smtClean="0">
                <a:latin typeface="Arial" pitchFamily="34" charset="0"/>
                <a:cs typeface="Arial" pitchFamily="34" charset="0"/>
              </a:rPr>
              <a:t>: Godliness becomes the reminder to Satan as the ruler of this world that he has no control over those believers who have maximum doctrine in his domain.</a:t>
            </a:r>
          </a:p>
          <a:p>
            <a:pPr hangingPunct="0"/>
            <a:endParaRPr lang="en-US" dirty="0" smtClean="0">
              <a:latin typeface="Arial" pitchFamily="34" charset="0"/>
              <a:cs typeface="Arial" pitchFamily="34" charset="0"/>
            </a:endParaRPr>
          </a:p>
          <a:p>
            <a:pPr algn="ctr" hangingPunct="0">
              <a:buNone/>
            </a:pPr>
            <a:r>
              <a:rPr lang="en-US" dirty="0" smtClean="0">
                <a:latin typeface="Arial" pitchFamily="34" charset="0"/>
                <a:cs typeface="Arial" pitchFamily="34" charset="0"/>
              </a:rPr>
              <a:t>End Chapter 3</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“The guardian of the local church therefore must be above reproach, husband of one wife, temperate, of sound mind, well-disciplined, hospitable </a:t>
            </a:r>
            <a:r>
              <a:rPr lang="en-US" dirty="0" smtClean="0">
                <a:latin typeface="Arial" pitchFamily="34" charset="0"/>
                <a:cs typeface="Arial" pitchFamily="34" charset="0"/>
              </a:rPr>
              <a:t>[in the sense of live and let live], </a:t>
            </a:r>
            <a:r>
              <a:rPr lang="en-US" b="1" dirty="0" smtClean="0">
                <a:solidFill>
                  <a:srgbClr val="0070C0"/>
                </a:solidFill>
                <a:latin typeface="Arial" pitchFamily="34" charset="0"/>
                <a:cs typeface="Arial" pitchFamily="34" charset="0"/>
              </a:rPr>
              <a:t>skillful in teaching.”</a:t>
            </a:r>
          </a:p>
          <a:p>
            <a:pPr>
              <a:buNone/>
            </a:pPr>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3:3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“Not addicted to wine” </a:t>
            </a:r>
            <a:r>
              <a:rPr lang="en-US" dirty="0" smtClean="0">
                <a:latin typeface="Arial" pitchFamily="34" charset="0"/>
                <a:cs typeface="Arial" pitchFamily="34" charset="0"/>
              </a:rPr>
              <a:t>– ME PAROINON – not an excessive drinker.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negative ME does not forbid the use of wine but it restricts and qualifies its use.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PAROINON – means sitting beside your wine for long periods of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someone who sits there and drinks until he becomes quarrelsome or abusive.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Today we would say someone who has a drinking problem</a:t>
            </a:r>
            <a:endParaRPr lang="en-US" b="1" dirty="0">
              <a:solidFill>
                <a:srgbClr val="0070C0"/>
              </a:solidFill>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Wine was a very common beverage in the ancient world, it was never forbidden to believers or anyone else.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fact, the Lord Jesus Christ Himself drank wine. There were certain restraints which had to be observed because drunkenness is a sin.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Bible does not command total abstinence from wine. It does command temperance and judgment in its use.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Actually, what we have here is not simply drinking alone but abusiveness connected with drinking. It should be translated, </a:t>
            </a:r>
            <a:r>
              <a:rPr lang="en-US" b="1" dirty="0" smtClean="0">
                <a:solidFill>
                  <a:srgbClr val="0070C0"/>
                </a:solidFill>
                <a:latin typeface="Arial" pitchFamily="34" charset="0"/>
                <a:cs typeface="Arial" pitchFamily="34" charset="0"/>
              </a:rPr>
              <a:t>“Not abusive drunkenness.”</a:t>
            </a:r>
          </a:p>
          <a:p>
            <a:pPr hangingPunct="0">
              <a:buNone/>
            </a:pPr>
            <a:r>
              <a:rPr lang="en-US" dirty="0" smtClean="0">
                <a:latin typeface="Arial" pitchFamily="34" charset="0"/>
                <a:cs typeface="Arial" pitchFamily="34" charset="0"/>
              </a:rPr>
              <a:t> </a:t>
            </a:r>
          </a:p>
          <a:p>
            <a:pPr hangingPunct="0">
              <a:buNone/>
            </a:pPr>
            <a:r>
              <a:rPr lang="en-US" b="1" dirty="0" smtClean="0">
                <a:latin typeface="Arial" pitchFamily="34" charset="0"/>
                <a:cs typeface="Arial" pitchFamily="34" charset="0"/>
              </a:rPr>
              <a:t>	The Doctrine of Drinking</a:t>
            </a:r>
          </a:p>
          <a:p>
            <a:pPr hangingPunct="0"/>
            <a:r>
              <a:rPr lang="en-US" dirty="0" smtClean="0">
                <a:latin typeface="Arial" pitchFamily="34" charset="0"/>
                <a:cs typeface="Arial" pitchFamily="34" charset="0"/>
              </a:rPr>
              <a:t>1. Drunkenness is always condemned as a sin </a:t>
            </a:r>
            <a:r>
              <a:rPr lang="en-US" b="1" dirty="0" smtClean="0">
                <a:solidFill>
                  <a:srgbClr val="C00000"/>
                </a:solidFill>
                <a:latin typeface="Arial" pitchFamily="34" charset="0"/>
                <a:cs typeface="Arial" pitchFamily="34" charset="0"/>
              </a:rPr>
              <a:t>— Isaiah 5:11,22; 28:7,8; Proverbs 20:1; 23:20; Romans 13:13;           1 Corinthians 5:11; Ephesians 5:18</a:t>
            </a:r>
            <a:r>
              <a:rPr lang="en-US" dirty="0" smtClean="0">
                <a:latin typeface="Arial" pitchFamily="34" charset="0"/>
                <a:cs typeface="Arial" pitchFamily="34" charset="0"/>
              </a:rPr>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2. Drunkenness is to be avoided in certain categories of humanity where leadership is involved.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Drunkenness is a double sin when anyone in leadership becomes inebriated and starts to make a lot of policy decisions.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wrong person in leadership makes the wrong decisions when under the influence of alcohol.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kings are commanded never to make decisions and to get involved in heavy drinking — </a:t>
            </a:r>
            <a:r>
              <a:rPr lang="en-US" b="1" dirty="0" smtClean="0">
                <a:solidFill>
                  <a:srgbClr val="C00000"/>
                </a:solidFill>
                <a:latin typeface="Arial" pitchFamily="34" charset="0"/>
                <a:cs typeface="Arial" pitchFamily="34" charset="0"/>
              </a:rPr>
              <a:t>Proverbs 31;4,5.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3. Drunkenness is condemned in certain Bible characters. All of these Bible characters with the exception of one were believers: Noah — </a:t>
            </a:r>
            <a:r>
              <a:rPr lang="en-US" b="1" dirty="0" smtClean="0">
                <a:solidFill>
                  <a:srgbClr val="C00000"/>
                </a:solidFill>
                <a:latin typeface="Arial" pitchFamily="34" charset="0"/>
                <a:cs typeface="Arial" pitchFamily="34" charset="0"/>
              </a:rPr>
              <a:t>Genesis 9:21</a:t>
            </a:r>
            <a:r>
              <a:rPr lang="en-US" dirty="0" smtClean="0">
                <a:latin typeface="Arial" pitchFamily="34" charset="0"/>
                <a:cs typeface="Arial" pitchFamily="34" charset="0"/>
              </a:rPr>
              <a:t>; Nabal — </a:t>
            </a:r>
            <a:r>
              <a:rPr lang="en-US" b="1" dirty="0" smtClean="0">
                <a:solidFill>
                  <a:srgbClr val="C00000"/>
                </a:solidFill>
                <a:latin typeface="Arial" pitchFamily="34" charset="0"/>
                <a:cs typeface="Arial" pitchFamily="34" charset="0"/>
              </a:rPr>
              <a:t>1 Samuel 25:36,37</a:t>
            </a:r>
            <a:r>
              <a:rPr lang="en-US" dirty="0" smtClean="0">
                <a:latin typeface="Arial" pitchFamily="34" charset="0"/>
                <a:cs typeface="Arial" pitchFamily="34" charset="0"/>
              </a:rPr>
              <a:t>; Ephraim in </a:t>
            </a:r>
            <a:r>
              <a:rPr lang="en-US" b="1" dirty="0" smtClean="0">
                <a:solidFill>
                  <a:srgbClr val="C00000"/>
                </a:solidFill>
                <a:latin typeface="Arial" pitchFamily="34" charset="0"/>
                <a:cs typeface="Arial" pitchFamily="34" charset="0"/>
              </a:rPr>
              <a:t>Isaiah 28:1</a:t>
            </a:r>
            <a:r>
              <a:rPr lang="en-US" b="1" dirty="0" smtClean="0">
                <a:latin typeface="Arial" pitchFamily="34" charset="0"/>
                <a:cs typeface="Arial" pitchFamily="34" charset="0"/>
              </a:rPr>
              <a:t> </a:t>
            </a:r>
            <a:r>
              <a:rPr lang="en-US" dirty="0" smtClean="0">
                <a:latin typeface="Arial" pitchFamily="34" charset="0"/>
                <a:cs typeface="Arial" pitchFamily="34" charset="0"/>
              </a:rPr>
              <a:t>refers to a lot of believers in the northern kingdom becoming alcoholics and contributing to the downfall of the nation; Lot — </a:t>
            </a:r>
            <a:r>
              <a:rPr lang="en-US" b="1" dirty="0" smtClean="0">
                <a:solidFill>
                  <a:srgbClr val="C00000"/>
                </a:solidFill>
                <a:latin typeface="Arial" pitchFamily="34" charset="0"/>
                <a:cs typeface="Arial" pitchFamily="34" charset="0"/>
              </a:rPr>
              <a:t>Genesis 19:32-36.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Drinking of alcoholic beverages is condoned under certain circumstances — </a:t>
            </a:r>
            <a:r>
              <a:rPr lang="en-US" b="1" dirty="0" smtClean="0">
                <a:solidFill>
                  <a:srgbClr val="C00000"/>
                </a:solidFill>
                <a:latin typeface="Arial" pitchFamily="34" charset="0"/>
                <a:cs typeface="Arial" pitchFamily="34" charset="0"/>
              </a:rPr>
              <a:t>Proverbs 31:6,7; 1 Timothy 5:23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Medically speaking, a limited amount of alcohol can be beneficial in the brain and nervous system.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moderate and average amounts of alcohol can act as a sedation, too much has a very toxic effect; the stomach. </a:t>
            </a:r>
          </a:p>
          <a:p>
            <a:pPr hangingPunct="0"/>
            <a:endParaRPr lang="en-US"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3:1</a:t>
            </a:r>
            <a:r>
              <a:rPr lang="en-US" dirty="0" smtClean="0">
                <a:latin typeface="Arial" pitchFamily="34" charset="0"/>
                <a:cs typeface="Arial" pitchFamily="34" charset="0"/>
              </a:rPr>
              <a:t> — the principle of aspiration</a:t>
            </a:r>
            <a:r>
              <a:rPr lang="en-US" b="1" dirty="0" smtClean="0">
                <a:solidFill>
                  <a:srgbClr val="0070C0"/>
                </a:solidFill>
                <a:latin typeface="Arial" pitchFamily="34" charset="0"/>
                <a:cs typeface="Arial" pitchFamily="34" charset="0"/>
              </a:rPr>
              <a:t>. “It is a trustworthy statement: if a  man aspires to the office of overseer, it is a fine work he desires to do.”</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PISTOS  O LOGOI </a:t>
            </a:r>
            <a:r>
              <a:rPr lang="en-US" i="1" dirty="0" smtClean="0">
                <a:latin typeface="Arial" pitchFamily="34" charset="0"/>
                <a:cs typeface="Arial" pitchFamily="34" charset="0"/>
              </a:rPr>
              <a:t>- </a:t>
            </a:r>
            <a:r>
              <a:rPr lang="en-US" dirty="0" smtClean="0">
                <a:latin typeface="Arial" pitchFamily="34" charset="0"/>
                <a:cs typeface="Arial" pitchFamily="34" charset="0"/>
              </a:rPr>
              <a:t> was Paul’s favorite hymn. It means “Faithful is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hymn has to do with doctrine and the importance of doctrine. This particular hymn and fragmentations from it are found in </a:t>
            </a:r>
            <a:r>
              <a:rPr lang="en-US" b="1" dirty="0" smtClean="0">
                <a:solidFill>
                  <a:srgbClr val="C00000"/>
                </a:solidFill>
                <a:latin typeface="Arial" pitchFamily="34" charset="0"/>
                <a:cs typeface="Arial" pitchFamily="34" charset="0"/>
              </a:rPr>
              <a:t>1 Timothy 1:15; 4:9; Titus 3:8; 2 Timothy 2:11</a:t>
            </a:r>
            <a:r>
              <a:rPr lang="en-US" dirty="0" smtClean="0">
                <a:solidFill>
                  <a:srgbClr val="C00000"/>
                </a:solidFill>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we put these together we have to say this has to be the greatest hymn of the early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first quotation in </a:t>
            </a:r>
            <a:r>
              <a:rPr lang="en-US" b="1" dirty="0" smtClean="0">
                <a:solidFill>
                  <a:srgbClr val="0070C0"/>
                </a:solidFill>
                <a:latin typeface="Arial" pitchFamily="34" charset="0"/>
                <a:cs typeface="Arial" pitchFamily="34" charset="0"/>
              </a:rPr>
              <a:t>1 Timothy 1:15 </a:t>
            </a:r>
            <a:r>
              <a:rPr lang="en-US" dirty="0" smtClean="0">
                <a:latin typeface="Arial" pitchFamily="34" charset="0"/>
                <a:cs typeface="Arial" pitchFamily="34" charset="0"/>
              </a:rPr>
              <a:t>faithfulness is related to saving grace. Here is the fragment of the hymn deals with the communicator of the Word, the pastor-teacher. </a:t>
            </a:r>
          </a:p>
          <a:p>
            <a:pPr hangingPunct="0"/>
            <a:endParaRPr lang="en-US" dirty="0" smtClean="0">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Alcohol stimulates the appetite through increasing gastric juices; the circulation in older people.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Prescriptions are given containing alcohol, or a glass of wine a day dilates the blood vessels and improves the circulation in old people. </a:t>
            </a:r>
          </a:p>
          <a:p>
            <a:endParaRPr lang="en-US" dirty="0" smtClean="0"/>
          </a:p>
          <a:p>
            <a:pPr hangingPunct="0"/>
            <a:r>
              <a:rPr lang="en-US" dirty="0" smtClean="0">
                <a:latin typeface="Arial" pitchFamily="34" charset="0"/>
                <a:cs typeface="Arial" pitchFamily="34" charset="0"/>
              </a:rPr>
              <a:t>5. The adverse effects of alcohol. Excessive use of alcohol leads to impulsive and abusive behavior.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reason for this is that alcohol is not really a stimulant, it is a depressant, and as such it lowers the inhibitions, dulls the reflexes, and at the same time as it lowers inhibitions and dulls the reflexes, it amplifies the mental attitude.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6. The Lord Jesus Christ did turn water into alcoholic beverage — </a:t>
            </a:r>
            <a:r>
              <a:rPr lang="en-US" b="1" dirty="0" smtClean="0">
                <a:solidFill>
                  <a:srgbClr val="C00000"/>
                </a:solidFill>
                <a:latin typeface="Arial" pitchFamily="34" charset="0"/>
                <a:cs typeface="Arial" pitchFamily="34" charset="0"/>
              </a:rPr>
              <a:t>John 2:1-11.</a:t>
            </a:r>
            <a:r>
              <a:rPr lang="en-US" dirty="0" smtClean="0">
                <a:solidFill>
                  <a:srgbClr val="C00000"/>
                </a:solidFill>
                <a:latin typeface="Arial" pitchFamily="34" charset="0"/>
                <a:cs typeface="Arial" pitchFamily="34" charset="0"/>
              </a:rPr>
              <a:t> </a:t>
            </a:r>
          </a:p>
          <a:p>
            <a:endParaRPr lang="en-US"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incident at the marriage feast at Cana was a case where the Lord Jesus Christ Himself manufactured miraculously alcoholic beverage, not into grape juice.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However, it should be pointed out that by so doing the miracle neither condones nor condemns drinking.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miracle was designed not to be a brief on drinking but to focus attention on who and what Christ was — the unique person of the universe, the Messiah to Israel.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Very briefly, the six water pots were filled with water (which has an analogy, the water of the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water was then turned into wine to replace the shortage of wine at the wedding.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wine produces joy in the human heart — </a:t>
            </a:r>
            <a:r>
              <a:rPr lang="en-US" b="1" dirty="0" smtClean="0">
                <a:solidFill>
                  <a:srgbClr val="C00000"/>
                </a:solidFill>
                <a:latin typeface="Arial" pitchFamily="34" charset="0"/>
                <a:cs typeface="Arial" pitchFamily="34" charset="0"/>
              </a:rPr>
              <a:t>Judges 9:13; Psalm 104:15.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principle is that when the daily study and application of the Word of God leads to spiritual maturity.</a:t>
            </a:r>
          </a:p>
          <a:p>
            <a:endParaRPr lang="en-US" b="1" dirty="0">
              <a:solidFill>
                <a:srgbClr val="C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In maturity God shares His happiness with the believer, and this was the analogy of the passage.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in the literal function of the passage the miracle not only focuses attention on the hypostatic union, the uniqueness of Christ, but at the same time it illustrates </a:t>
            </a:r>
            <a:r>
              <a:rPr lang="en-US" u="sng" dirty="0" smtClean="0">
                <a:latin typeface="Arial" pitchFamily="34" charset="0"/>
                <a:cs typeface="Arial" pitchFamily="34" charset="0"/>
              </a:rPr>
              <a:t>the manner in which Bible doctrine in the soul is converted into capacity for life, capacity for happiness, capacity for blessing,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the actual point is that </a:t>
            </a:r>
            <a:r>
              <a:rPr lang="en-US" u="sng" dirty="0" smtClean="0">
                <a:latin typeface="Arial" pitchFamily="34" charset="0"/>
                <a:cs typeface="Arial" pitchFamily="34" charset="0"/>
              </a:rPr>
              <a:t>Jesus is not condemning or condoning drinking. </a:t>
            </a:r>
            <a:r>
              <a:rPr lang="en-US" dirty="0" smtClean="0">
                <a:latin typeface="Arial" pitchFamily="34" charset="0"/>
                <a:cs typeface="Arial" pitchFamily="34" charset="0"/>
              </a:rPr>
              <a:t>He is certainly not condoning drunkenness. It was alcoholic beverage.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a:bodyPr>
          <a:lstStyle/>
          <a:p>
            <a:r>
              <a:rPr lang="en-US" dirty="0" smtClean="0">
                <a:latin typeface="Arial" pitchFamily="34" charset="0"/>
                <a:cs typeface="Arial" pitchFamily="34" charset="0"/>
              </a:rPr>
              <a:t>The people who at the wedding feast complimented the host on the fact that he served his best wine last rather than the usual procedure and custom. </a:t>
            </a:r>
          </a:p>
          <a:p>
            <a:endParaRPr lang="en-US" dirty="0" smtClean="0"/>
          </a:p>
          <a:p>
            <a:r>
              <a:rPr lang="en-US" dirty="0" smtClean="0">
                <a:latin typeface="Arial" pitchFamily="34" charset="0"/>
                <a:cs typeface="Arial" pitchFamily="34" charset="0"/>
              </a:rPr>
              <a:t>7. Alcoholism is a part of national disaster — </a:t>
            </a:r>
            <a:r>
              <a:rPr lang="en-US" b="1" dirty="0" smtClean="0">
                <a:solidFill>
                  <a:srgbClr val="C00000"/>
                </a:solidFill>
                <a:latin typeface="Arial" pitchFamily="34" charset="0"/>
                <a:cs typeface="Arial" pitchFamily="34" charset="0"/>
              </a:rPr>
              <a:t>Joel 1:4-6</a:t>
            </a:r>
            <a:r>
              <a:rPr lang="en-US" dirty="0" smtClean="0">
                <a:latin typeface="Arial" pitchFamily="34" charset="0"/>
                <a:cs typeface="Arial" pitchFamily="34" charset="0"/>
              </a:rPr>
              <a:t>. In </a:t>
            </a:r>
            <a:r>
              <a:rPr lang="en-US" b="1" dirty="0" smtClean="0">
                <a:solidFill>
                  <a:srgbClr val="C00000"/>
                </a:solidFill>
                <a:latin typeface="Arial" pitchFamily="34" charset="0"/>
                <a:cs typeface="Arial" pitchFamily="34" charset="0"/>
              </a:rPr>
              <a:t>Joel 1:4 </a:t>
            </a:r>
            <a:r>
              <a:rPr lang="en-US" dirty="0" smtClean="0">
                <a:latin typeface="Arial" pitchFamily="34" charset="0"/>
                <a:cs typeface="Arial" pitchFamily="34" charset="0"/>
              </a:rPr>
              <a:t>it is related to economic depression.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too many people are drinking, business judgment goes down, and this contributes to economic depression.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verse 5</a:t>
            </a:r>
            <a:r>
              <a:rPr lang="en-US" dirty="0" smtClean="0">
                <a:latin typeface="Arial" pitchFamily="34" charset="0"/>
                <a:cs typeface="Arial" pitchFamily="34" charset="0"/>
              </a:rPr>
              <a:t> it contributes to frustration of people so that you multiply psychosis in the land.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verse 6 </a:t>
            </a:r>
            <a:r>
              <a:rPr lang="en-US" dirty="0" smtClean="0">
                <a:latin typeface="Arial" pitchFamily="34" charset="0"/>
                <a:cs typeface="Arial" pitchFamily="34" charset="0"/>
              </a:rPr>
              <a:t>it is related to military invasion. In other words, an alcoholic people are </a:t>
            </a:r>
            <a:r>
              <a:rPr lang="en-US" u="sng" dirty="0" smtClean="0">
                <a:latin typeface="Arial" pitchFamily="34" charset="0"/>
                <a:cs typeface="Arial" pitchFamily="34" charset="0"/>
              </a:rPr>
              <a:t>easy to conquer </a:t>
            </a:r>
            <a:r>
              <a:rPr lang="en-US" dirty="0" smtClean="0">
                <a:latin typeface="Arial" pitchFamily="34" charset="0"/>
                <a:cs typeface="Arial" pitchFamily="34" charset="0"/>
              </a:rPr>
              <a:t>and therefore are quickly invaded by someone who wants their land for some purpose.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8. The conditions under which drinking is retrained are three:</a:t>
            </a:r>
          </a:p>
          <a:p>
            <a:pPr>
              <a:buNone/>
            </a:pPr>
            <a:r>
              <a:rPr lang="en-US" dirty="0" smtClean="0">
                <a:latin typeface="Arial" pitchFamily="34" charset="0"/>
                <a:cs typeface="Arial" pitchFamily="34" charset="0"/>
              </a:rPr>
              <a:t>   a) the law of liberty says you have the right and freedom to drink; </a:t>
            </a:r>
          </a:p>
          <a:p>
            <a:pPr>
              <a:buNone/>
            </a:pPr>
            <a:r>
              <a:rPr lang="en-US" dirty="0" smtClean="0">
                <a:latin typeface="Arial" pitchFamily="34" charset="0"/>
                <a:cs typeface="Arial" pitchFamily="34" charset="0"/>
              </a:rPr>
              <a:t>   b) the law of love which is directed toward believers says if it makes someone stumble then you can’t;</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c) the law of expediency toward unbelievers is used when the gospel and drinking become a false issue.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You are presenting the gospel, drinking is a false issue and therefore you don’t drink on that occasion; the </a:t>
            </a:r>
            <a:r>
              <a:rPr lang="en-US" u="sng" dirty="0" smtClean="0">
                <a:latin typeface="Arial" pitchFamily="34" charset="0"/>
                <a:cs typeface="Arial" pitchFamily="34" charset="0"/>
              </a:rPr>
              <a:t>law of supreme sacrifice is directed toward God.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When drinking hinders a specific ministry then you don’t drink. Remember that while our Lord turned the water into alcoholic beverage at Cana of Galilee He refused a drink on the cross before He bore our sins.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would not go to the cross and bear our sins with any possibility that alcohol might have an adverse effect. (The word “vinegar” in the crucifixion scene is not vinegar, it is wine).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9. Drinking is also related to reversionism —</a:t>
            </a:r>
            <a:r>
              <a:rPr lang="en-US" b="1" dirty="0" smtClean="0">
                <a:solidFill>
                  <a:srgbClr val="C00000"/>
                </a:solidFill>
                <a:latin typeface="Arial" pitchFamily="34" charset="0"/>
                <a:cs typeface="Arial" pitchFamily="34" charset="0"/>
              </a:rPr>
              <a:t> Jeremiah 13:12-17.</a:t>
            </a:r>
            <a:r>
              <a:rPr lang="en-US" dirty="0" smtClean="0">
                <a:latin typeface="Arial" pitchFamily="34" charset="0"/>
                <a:cs typeface="Arial" pitchFamily="34" charset="0"/>
              </a:rPr>
              <a:t> Wine is used in the scripture to represent the entire principle of sublimation involved in rejecting Bible doctrine. Rejection of Bible doctrine is the rejection of  love for God.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10. Common sense and the concept of drinking. </a:t>
            </a:r>
          </a:p>
          <a:p>
            <a:pPr hangingPunct="0"/>
            <a:r>
              <a:rPr lang="en-US" dirty="0" smtClean="0">
                <a:latin typeface="Arial" pitchFamily="34" charset="0"/>
                <a:cs typeface="Arial" pitchFamily="34" charset="0"/>
              </a:rPr>
              <a:t>	a) Abstinence is a good thing on the job, in young people, and because of the frustrations and unhappiness that come from the situation getting out of control.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While moderate drinking is not prohibited by the Word it belongs to those who have the maturity to handle it, and young people therefore should abstain.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Drinking is not for young ladies on dates with strange men or in an unknown crowd. </a:t>
            </a:r>
          </a:p>
          <a:p>
            <a:pPr hangingPunct="0"/>
            <a:r>
              <a:rPr lang="en-US" dirty="0" smtClean="0">
                <a:latin typeface="Arial" pitchFamily="34" charset="0"/>
                <a:cs typeface="Arial" pitchFamily="34" charset="0"/>
              </a:rPr>
              <a:t>	d) No one should ever drink when alone or upset. </a:t>
            </a:r>
          </a:p>
          <a:p>
            <a:pPr hangingPunct="0"/>
            <a:r>
              <a:rPr lang="en-US" dirty="0" smtClean="0">
                <a:latin typeface="Arial" pitchFamily="34" charset="0"/>
                <a:cs typeface="Arial" pitchFamily="34" charset="0"/>
              </a:rPr>
              <a:t>	e) Never drink with strangers in strange places. </a:t>
            </a:r>
          </a:p>
          <a:p>
            <a:pPr hangingPunct="0"/>
            <a:r>
              <a:rPr lang="en-US" dirty="0" smtClean="0">
                <a:latin typeface="Arial" pitchFamily="34" charset="0"/>
                <a:cs typeface="Arial" pitchFamily="34" charset="0"/>
              </a:rPr>
              <a:t>	f) Never drink while working on the job. </a:t>
            </a:r>
          </a:p>
          <a:p>
            <a:pPr hangingPunct="0"/>
            <a:r>
              <a:rPr lang="en-US" dirty="0" smtClean="0">
                <a:latin typeface="Arial" pitchFamily="34" charset="0"/>
                <a:cs typeface="Arial" pitchFamily="34" charset="0"/>
              </a:rPr>
              <a:t>	g) Never drink while operating a motor vehicle, flying an airplane, or driving a motorcycle.</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r>
              <a:rPr lang="en-US" dirty="0" smtClean="0">
                <a:latin typeface="Arial" pitchFamily="34" charset="0"/>
                <a:cs typeface="Arial" pitchFamily="34" charset="0"/>
              </a:rPr>
              <a:t> Notice that the pastor is not to get “</a:t>
            </a:r>
            <a:r>
              <a:rPr lang="en-US" b="1" dirty="0" smtClean="0">
                <a:solidFill>
                  <a:srgbClr val="0070C0"/>
                </a:solidFill>
                <a:latin typeface="Arial" pitchFamily="34" charset="0"/>
                <a:cs typeface="Arial" pitchFamily="34" charset="0"/>
              </a:rPr>
              <a:t>drunk and abusive” </a:t>
            </a:r>
          </a:p>
          <a:p>
            <a:pPr hangingPunct="0"/>
            <a:r>
              <a:rPr lang="en-US" b="1" dirty="0" smtClean="0">
                <a:solidFill>
                  <a:srgbClr val="0070C0"/>
                </a:solidFill>
                <a:latin typeface="Arial" pitchFamily="34" charset="0"/>
                <a:cs typeface="Arial" pitchFamily="34" charset="0"/>
              </a:rPr>
              <a:t>3:3</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“Not abusive, quarrelsome inebriation.” </a:t>
            </a:r>
            <a:r>
              <a:rPr lang="en-US" dirty="0" smtClean="0">
                <a:latin typeface="Arial" pitchFamily="34" charset="0"/>
                <a:cs typeface="Arial" pitchFamily="34" charset="0"/>
              </a:rPr>
              <a:t>A pastor cannot do his job and drink.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 striker” </a:t>
            </a:r>
            <a:r>
              <a:rPr lang="en-US" dirty="0" smtClean="0">
                <a:latin typeface="Arial" pitchFamily="34" charset="0"/>
                <a:cs typeface="Arial" pitchFamily="34" charset="0"/>
              </a:rPr>
              <a:t>— has to do with punching people, ME PLHKTHI -. Obviously this means more than just going around punching people (physical assault).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behind it is, first of all, the exercise of pastoral authority demands objectivity and fairness.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Punching is usually making a hasty decision or a reflex decision without having all the facts. </a:t>
            </a:r>
          </a:p>
          <a:p>
            <a:pPr hangingPunct="0"/>
            <a:endParaRPr lang="en-US" dirty="0" smtClean="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pastor must fulfill a ministry without intruding upon the privacy of the royal family in his charge and subjecting them to bullying or coercion.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doesn’t only mean simply physical bullying, it means </a:t>
            </a:r>
            <a:r>
              <a:rPr lang="en-US" u="sng" dirty="0" smtClean="0">
                <a:latin typeface="Arial" pitchFamily="34" charset="0"/>
                <a:cs typeface="Arial" pitchFamily="34" charset="0"/>
              </a:rPr>
              <a:t>legalistic coercion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has to do with the idea that the Bible itself must be the director.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must build up doctrine in your soul and eventually have your own inner dictator. But you can’t be bullied into a legalistic course of action.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After he gives the title of the hymn he quotes from it:</a:t>
            </a:r>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a:t>
            </a:r>
            <a:r>
              <a:rPr lang="en-US" dirty="0" smtClean="0">
                <a:latin typeface="Arial" pitchFamily="34" charset="0"/>
                <a:cs typeface="Arial" pitchFamily="34" charset="0"/>
              </a:rPr>
              <a:t>— EI + first class condition -  </a:t>
            </a:r>
            <a:r>
              <a:rPr lang="en-US" b="1" dirty="0" smtClean="0">
                <a:solidFill>
                  <a:srgbClr val="0070C0"/>
                </a:solidFill>
                <a:latin typeface="Arial" pitchFamily="34" charset="0"/>
                <a:cs typeface="Arial" pitchFamily="34" charset="0"/>
              </a:rPr>
              <a:t>“If and it is true.”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man” </a:t>
            </a:r>
            <a:r>
              <a:rPr lang="en-US" dirty="0" smtClean="0">
                <a:latin typeface="Arial" pitchFamily="34" charset="0"/>
                <a:cs typeface="Arial" pitchFamily="34" charset="0"/>
              </a:rPr>
              <a:t>— TIS - the indefinite pronoun represents a certain category of the royal family of God. This category is top leadership category.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it is already recognized that Timothy has the spiritual gift it is going back now and examining his aspiration.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has been functioning as the Pastor-Teacher but how did he gain the position?  All PTs face those who say they are unqualified, unprepared, or not loving enough to be their pastor.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“not greedy of filthy lucre” </a:t>
            </a:r>
            <a:r>
              <a:rPr lang="en-US" dirty="0" smtClean="0">
                <a:latin typeface="Arial" pitchFamily="34" charset="0"/>
                <a:cs typeface="Arial" pitchFamily="34" charset="0"/>
              </a:rPr>
              <a:t>— APHILAGUROI -  </a:t>
            </a:r>
            <a:r>
              <a:rPr lang="en-US" b="1" dirty="0" smtClean="0">
                <a:solidFill>
                  <a:srgbClr val="0070C0"/>
                </a:solidFill>
                <a:latin typeface="Arial" pitchFamily="34" charset="0"/>
                <a:cs typeface="Arial" pitchFamily="34" charset="0"/>
              </a:rPr>
              <a:t>“not avaricious.” </a:t>
            </a:r>
            <a:r>
              <a:rPr lang="en-US" dirty="0" smtClean="0">
                <a:latin typeface="Arial" pitchFamily="34" charset="0"/>
                <a:cs typeface="Arial" pitchFamily="34" charset="0"/>
              </a:rPr>
              <a:t>No lover of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or guardian of the local church must not be a lover of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must not be greedy of covetous, he must never be a votary at the altar of PLUTOS, the god of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that same regard, </a:t>
            </a:r>
            <a:r>
              <a:rPr lang="en-US" u="sng" dirty="0" smtClean="0">
                <a:latin typeface="Arial" pitchFamily="34" charset="0"/>
                <a:cs typeface="Arial" pitchFamily="34" charset="0"/>
              </a:rPr>
              <a:t>no pastor should ever handle the money</a:t>
            </a:r>
            <a:r>
              <a:rPr lang="en-US" dirty="0" smtClean="0">
                <a:latin typeface="Arial" pitchFamily="34" charset="0"/>
                <a:cs typeface="Arial" pitchFamily="34" charset="0"/>
              </a:rPr>
              <a:t>. This is an administrative function that he should appoint and stay as far away from as possible.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Love of money brings the pastor under the influence of evil.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biblical concept of giving is often distorted when the pastor’s love for money turns him into an </a:t>
            </a:r>
            <a:r>
              <a:rPr lang="en-US" dirty="0" err="1" smtClean="0">
                <a:latin typeface="Arial" pitchFamily="34" charset="0"/>
                <a:cs typeface="Arial" pitchFamily="34" charset="0"/>
              </a:rPr>
              <a:t>extortioner</a:t>
            </a:r>
            <a:r>
              <a:rPr lang="en-US" dirty="0" smtClean="0">
                <a:latin typeface="Arial" pitchFamily="34" charset="0"/>
                <a:cs typeface="Arial" pitchFamily="34" charset="0"/>
              </a:rPr>
              <a:t> or a con artist, and embezzler, a plunderer of believers.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“but patient” </a:t>
            </a:r>
            <a:r>
              <a:rPr lang="en-US" dirty="0" smtClean="0">
                <a:latin typeface="Arial" pitchFamily="34" charset="0"/>
                <a:cs typeface="Arial" pitchFamily="34" charset="0"/>
              </a:rPr>
              <a:t>— the only way that any man ever stays in a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EPEIKHI - does not mean patient, it means to be fair and reasonable.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pastor must be fair and reasonable in all of his dealings with his flock.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His leadership authority demands the exclusion of prejudice.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He must rule in all cases on the basis of facts and doctrinal principles rather than on personal antagonisms or personality conflict.</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a brawler” </a:t>
            </a:r>
            <a:r>
              <a:rPr lang="en-US" dirty="0" smtClean="0">
                <a:latin typeface="Arial" pitchFamily="34" charset="0"/>
                <a:cs typeface="Arial" pitchFamily="34" charset="0"/>
              </a:rPr>
              <a:t>— this doesn’t really refer so much to fighting as it does to being contentious.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AMACHOI - must not be contentious. He must be very careful not to allow his prejudice to in any way cause him to use his authority to hurt people.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covetous” </a:t>
            </a:r>
            <a:r>
              <a:rPr lang="en-US" dirty="0" smtClean="0">
                <a:latin typeface="Arial" pitchFamily="34" charset="0"/>
                <a:cs typeface="Arial" pitchFamily="34" charset="0"/>
              </a:rPr>
              <a:t>— not greedy for money. Again, </a:t>
            </a:r>
            <a:r>
              <a:rPr lang="en-US" b="1" dirty="0" smtClean="0">
                <a:solidFill>
                  <a:srgbClr val="0070C0"/>
                </a:solidFill>
                <a:latin typeface="Arial" pitchFamily="34" charset="0"/>
                <a:cs typeface="Arial" pitchFamily="34" charset="0"/>
              </a:rPr>
              <a:t>“not avaricious” </a:t>
            </a:r>
            <a:r>
              <a:rPr lang="en-US" dirty="0" smtClean="0">
                <a:latin typeface="Arial" pitchFamily="34" charset="0"/>
                <a:cs typeface="Arial" pitchFamily="34" charset="0"/>
              </a:rPr>
              <a:t>and it really comes at this point at the end of the sentence. There is one word that is not actually found here. </a:t>
            </a:r>
          </a:p>
          <a:p>
            <a:pPr hangingPunct="0"/>
            <a:endParaRPr lang="en-US" dirty="0" smtClean="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“Not abusive, quarrelsome inebriation, not a bully; but fair or reasonable, not contentious, not avaricious.”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 avaricious” is at the end, there is no word for covetousness.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3:4 &amp; 5</a:t>
            </a:r>
            <a:r>
              <a:rPr lang="en-US" dirty="0" smtClean="0">
                <a:latin typeface="Arial" pitchFamily="34" charset="0"/>
                <a:cs typeface="Arial" pitchFamily="34" charset="0"/>
              </a:rPr>
              <a:t>, the minister in relationship to his family. The whole principle is, if a pastor cannot rule his family he cannot rule the local church. The family is merely a test in that direction.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3:4 — “One that </a:t>
            </a:r>
            <a:r>
              <a:rPr lang="en-US" b="1" dirty="0" err="1" smtClean="0">
                <a:solidFill>
                  <a:srgbClr val="0070C0"/>
                </a:solidFill>
                <a:latin typeface="Arial" pitchFamily="34" charset="0"/>
                <a:cs typeface="Arial" pitchFamily="34" charset="0"/>
              </a:rPr>
              <a:t>ruleth</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PMPtc – PROISTHEMI - to govern, to manage, to rule, to be the head of something.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represents the pastor’s government or rulership of his family as in the process of occurrence.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participle is an imperative. A pastor who cannot run his family cannot run the church.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“well” </a:t>
            </a:r>
            <a:r>
              <a:rPr lang="en-US" dirty="0" smtClean="0">
                <a:latin typeface="Arial" pitchFamily="34" charset="0"/>
                <a:cs typeface="Arial" pitchFamily="34" charset="0"/>
              </a:rPr>
              <a:t>— the adverb KALOS means </a:t>
            </a:r>
            <a:r>
              <a:rPr lang="en-US" b="1" dirty="0" smtClean="0">
                <a:solidFill>
                  <a:srgbClr val="0070C0"/>
                </a:solidFill>
                <a:latin typeface="Arial" pitchFamily="34" charset="0"/>
                <a:cs typeface="Arial" pitchFamily="34" charset="0"/>
              </a:rPr>
              <a:t>“in the right way”; “household” </a:t>
            </a:r>
            <a:r>
              <a:rPr lang="en-US" dirty="0" smtClean="0">
                <a:latin typeface="Arial" pitchFamily="34" charset="0"/>
                <a:cs typeface="Arial" pitchFamily="34" charset="0"/>
              </a:rPr>
              <a:t>includes anyone under the roof, including wives, children, servants, relatives; anyone attached to the household.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“having in subjection” </a:t>
            </a:r>
            <a:r>
              <a:rPr lang="en-US" dirty="0" smtClean="0">
                <a:latin typeface="Arial" pitchFamily="34" charset="0"/>
                <a:cs typeface="Arial" pitchFamily="34" charset="0"/>
              </a:rPr>
              <a:t>— ECHO – PAPtc “having” – that which should habitually occur.  The “children” are the children during their period of minority.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pastor has </a:t>
            </a:r>
            <a:r>
              <a:rPr lang="en-US" u="sng" dirty="0" smtClean="0">
                <a:latin typeface="Arial" pitchFamily="34" charset="0"/>
                <a:cs typeface="Arial" pitchFamily="34" charset="0"/>
              </a:rPr>
              <a:t>no control </a:t>
            </a:r>
            <a:r>
              <a:rPr lang="en-US" dirty="0" smtClean="0">
                <a:latin typeface="Arial" pitchFamily="34" charset="0"/>
                <a:cs typeface="Arial" pitchFamily="34" charset="0"/>
              </a:rPr>
              <a:t>over his children after they have become adults.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EN HUPOTAGE - </a:t>
            </a:r>
            <a:r>
              <a:rPr lang="en-US" b="1" dirty="0" smtClean="0">
                <a:solidFill>
                  <a:srgbClr val="0070C0"/>
                </a:solidFill>
                <a:latin typeface="Arial" pitchFamily="34" charset="0"/>
                <a:cs typeface="Arial" pitchFamily="34" charset="0"/>
              </a:rPr>
              <a:t>“in subordination.” </a:t>
            </a:r>
            <a:r>
              <a:rPr lang="en-US" dirty="0" smtClean="0">
                <a:latin typeface="Arial" pitchFamily="34" charset="0"/>
                <a:cs typeface="Arial" pitchFamily="34" charset="0"/>
              </a:rPr>
              <a:t>A pastor must use his disciplinary activity to produce respect. A pastor who cannot rule his family cannot rule the congregation of the royal family of God. </a:t>
            </a:r>
            <a:r>
              <a:rPr lang="en-US" b="1" dirty="0" smtClean="0">
                <a:solidFill>
                  <a:srgbClr val="0070C0"/>
                </a:solidFill>
                <a:latin typeface="Arial" pitchFamily="34" charset="0"/>
                <a:cs typeface="Arial" pitchFamily="34" charset="0"/>
              </a:rPr>
              <a:t>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“He should be ruling his own household in the right way, holding children in subordination, associated with all respectfulness.”	</a:t>
            </a:r>
          </a:p>
          <a:p>
            <a:endParaRPr lang="en-US" b="1" dirty="0" smtClean="0">
              <a:solidFill>
                <a:srgbClr val="0070C0"/>
              </a:solidFill>
              <a:latin typeface="Arial" pitchFamily="34" charset="0"/>
              <a:cs typeface="Arial" pitchFamily="34" charset="0"/>
            </a:endParaRP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The proper use of authority and discipline produces respect from the recipients.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Respect leads to subordination to the authority of the leader in the </a:t>
            </a:r>
            <a:r>
              <a:rPr lang="en-US" dirty="0" err="1" smtClean="0">
                <a:latin typeface="Arial" pitchFamily="34" charset="0"/>
                <a:cs typeface="Arial" pitchFamily="34" charset="0"/>
              </a:rPr>
              <a:t>organisation</a:t>
            </a:r>
            <a:r>
              <a:rPr lang="en-US" dirty="0" smtClean="0">
                <a:latin typeface="Arial" pitchFamily="34" charset="0"/>
                <a:cs typeface="Arial" pitchFamily="34" charset="0"/>
              </a:rPr>
              <a:t> whether family, local church, or business.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 leader does not have to possess the love of his subordinates but it is absolutely essential to possess the respect of his subordinates.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Those who lack respect must be eliminated or disciplined or both.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5. Generally, how a minister handles his family is the index as to how he will handle his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pastor who cannot control his family cannot control the congregation.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3:5 — “For if” - </a:t>
            </a:r>
            <a:r>
              <a:rPr lang="en-US" dirty="0" smtClean="0">
                <a:latin typeface="Arial" pitchFamily="34" charset="0"/>
                <a:cs typeface="Arial" pitchFamily="34" charset="0"/>
              </a:rPr>
              <a:t>is the post positive use of the particle </a:t>
            </a:r>
            <a:r>
              <a:rPr lang="en-US" i="1" dirty="0" smtClean="0">
                <a:latin typeface="Arial" pitchFamily="34" charset="0"/>
                <a:cs typeface="Arial" pitchFamily="34" charset="0"/>
              </a:rPr>
              <a:t>de</a:t>
            </a:r>
            <a:r>
              <a:rPr lang="en-US" dirty="0" smtClean="0">
                <a:latin typeface="Arial" pitchFamily="34" charset="0"/>
                <a:cs typeface="Arial" pitchFamily="34" charset="0"/>
              </a:rPr>
              <a:t> and here means “In fact.”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 </a:t>
            </a:r>
            <a:r>
              <a:rPr lang="en-US" dirty="0" smtClean="0">
                <a:latin typeface="Arial" pitchFamily="34" charset="0"/>
                <a:cs typeface="Arial" pitchFamily="34" charset="0"/>
              </a:rPr>
              <a:t>EI - a first class condition - The protasis is assumed to be true and here it is a fact that if the pastor cannot rule his family he cannot rule a church.</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 man does not know” </a:t>
            </a:r>
            <a:r>
              <a:rPr lang="en-US" dirty="0" smtClean="0">
                <a:latin typeface="Arial" pitchFamily="34" charset="0"/>
                <a:cs typeface="Arial" pitchFamily="34" charset="0"/>
              </a:rPr>
              <a:t>— TIS – anyone, used for a category (pastors); OIDA – not know experientially.</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“how to rule </a:t>
            </a:r>
            <a:r>
              <a:rPr lang="en-US" dirty="0" smtClean="0">
                <a:latin typeface="Arial" pitchFamily="34" charset="0"/>
                <a:cs typeface="Arial" pitchFamily="34" charset="0"/>
              </a:rPr>
              <a:t>( POISTHMI ) </a:t>
            </a:r>
            <a:r>
              <a:rPr lang="en-US" b="1" dirty="0" smtClean="0">
                <a:solidFill>
                  <a:srgbClr val="0070C0"/>
                </a:solidFill>
                <a:latin typeface="Arial" pitchFamily="34" charset="0"/>
                <a:cs typeface="Arial" pitchFamily="34" charset="0"/>
              </a:rPr>
              <a:t>his own household,”</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“how can he take care of” </a:t>
            </a:r>
            <a:r>
              <a:rPr lang="en-US" dirty="0" smtClean="0">
                <a:latin typeface="Arial" pitchFamily="34" charset="0"/>
                <a:cs typeface="Arial" pitchFamily="34" charset="0"/>
              </a:rPr>
              <a:t>—EPIMELOMAI – FMIndic - means to take care of. </a:t>
            </a:r>
            <a:r>
              <a:rPr lang="en-US" b="1" dirty="0" smtClean="0">
                <a:solidFill>
                  <a:srgbClr val="0070C0"/>
                </a:solidFill>
                <a:latin typeface="Arial" pitchFamily="34" charset="0"/>
                <a:cs typeface="Arial" pitchFamily="34" charset="0"/>
              </a:rPr>
              <a:t>“How can he take care of the church of God”</a:t>
            </a:r>
            <a:r>
              <a:rPr lang="en-US" dirty="0" smtClean="0">
                <a:latin typeface="Arial" pitchFamily="34" charset="0"/>
                <a:cs typeface="Arial" pitchFamily="34" charset="0"/>
              </a:rPr>
              <a:t> — this demands a negative answer: He cannot.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“In fact if anyone (pastor-teacher) does not know how to rule his own household, how can he take care of the church of God?” </a:t>
            </a:r>
            <a:r>
              <a:rPr lang="en-US" dirty="0" smtClean="0">
                <a:latin typeface="Arial" pitchFamily="34" charset="0"/>
                <a:cs typeface="Arial" pitchFamily="34" charset="0"/>
              </a:rPr>
              <a:t>Answer: </a:t>
            </a:r>
            <a:r>
              <a:rPr lang="en-US" b="1" dirty="0" smtClean="0">
                <a:solidFill>
                  <a:srgbClr val="0070C0"/>
                </a:solidFill>
                <a:latin typeface="Arial" pitchFamily="34" charset="0"/>
                <a:cs typeface="Arial" pitchFamily="34" charset="0"/>
              </a:rPr>
              <a:t>“He cannot.”</a:t>
            </a:r>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3:6 — “Not a novice.” </a:t>
            </a:r>
            <a:r>
              <a:rPr lang="en-US" dirty="0" smtClean="0">
                <a:latin typeface="Arial" pitchFamily="34" charset="0"/>
                <a:cs typeface="Arial" pitchFamily="34" charset="0"/>
              </a:rPr>
              <a:t>This is one of the most disqualifying factors with those who have the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man who has the gift of pastor-teacher and does not have any spiritual growth in his life is never qualified to take the pastorate.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for novice is NEOPHUTON which is a compound noun. It is compounded from NEOS, meaning new, and PHUO which means to plant. It means a new plant.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where we get the English word “neophyte” and it is a good translation.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refers not only to new believers but to immature believers. In connection with the pastor it refers specifically to immature believers.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pastor of the local church cannot be spiritually immature. He cannot lead people past his own maturity and if his own maturity is nil then no one will ever mature in his church.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“lest” </a:t>
            </a:r>
            <a:r>
              <a:rPr lang="en-US" dirty="0" smtClean="0">
                <a:latin typeface="Arial" pitchFamily="34" charset="0"/>
                <a:cs typeface="Arial" pitchFamily="34" charset="0"/>
              </a:rPr>
              <a:t>(HINA - lest) </a:t>
            </a:r>
            <a:r>
              <a:rPr lang="en-US" b="1" dirty="0" smtClean="0">
                <a:solidFill>
                  <a:srgbClr val="0070C0"/>
                </a:solidFill>
                <a:latin typeface="Arial" pitchFamily="34" charset="0"/>
                <a:cs typeface="Arial" pitchFamily="34" charset="0"/>
              </a:rPr>
              <a:t>“being lifted up with pride” </a:t>
            </a:r>
            <a:r>
              <a:rPr lang="en-US" dirty="0" smtClean="0">
                <a:latin typeface="Arial" pitchFamily="34" charset="0"/>
                <a:cs typeface="Arial" pitchFamily="34" charset="0"/>
              </a:rPr>
              <a:t>— APPtc-  TUPHOO - means to be blinded or conceited. It comes to be blind conceit.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TUPHOO </a:t>
            </a:r>
            <a:r>
              <a:rPr lang="en-US" i="1" dirty="0" smtClean="0">
                <a:latin typeface="Arial" pitchFamily="34" charset="0"/>
                <a:cs typeface="Arial" pitchFamily="34" charset="0"/>
              </a:rPr>
              <a:t>- </a:t>
            </a:r>
            <a:r>
              <a:rPr lang="en-US" dirty="0" smtClean="0">
                <a:latin typeface="Arial" pitchFamily="34" charset="0"/>
                <a:cs typeface="Arial" pitchFamily="34" charset="0"/>
              </a:rPr>
              <a:t>indicates where a lot of men go astray in the pastorate; they have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aorist tense is a constative aorist, it contemplates the believer in blind arrogance and it takes his stance in this field of reversionism and gathers it up into a single whole or one entirety.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“aspires” – </a:t>
            </a:r>
            <a:r>
              <a:rPr lang="en-US" dirty="0" smtClean="0">
                <a:latin typeface="Arial" pitchFamily="34" charset="0"/>
                <a:cs typeface="Arial" pitchFamily="34" charset="0"/>
              </a:rPr>
              <a:t>OREGOMAI – PMIndic - means to reach out, to aspire to, to seek to attain something high or great, to seek to attain a place of leadership.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middle voice represents a male voluntarily yielding himself to the leadership spiritual gift once he has reached the point of spiritual growth leading to awareness and aspires to become a pastor.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A male has to reach a certain point in his spiritual growth to recognize the PT spiritual gift and then must make a decision to enter the training process.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not an emotional decision based on admiration of other pastors, leaders, or evangelists. It is a long hard road!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passive voice: immature believers receive the action of the verb. Not only those aspiring to the pastorate but all immature believers have some phase of blind arrogance.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if time elapses without spiritual growth blind arrogance is inevitable.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In other words, the only way that blind arrogance can be offset is the daily function of study and application of doctrine which moves you up.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phrase </a:t>
            </a:r>
            <a:r>
              <a:rPr lang="en-US" b="1" dirty="0" smtClean="0">
                <a:solidFill>
                  <a:srgbClr val="0070C0"/>
                </a:solidFill>
                <a:latin typeface="Arial" pitchFamily="34" charset="0"/>
                <a:cs typeface="Arial" pitchFamily="34" charset="0"/>
              </a:rPr>
              <a:t>“being lifted up with pride” </a:t>
            </a:r>
            <a:r>
              <a:rPr lang="en-US" dirty="0" smtClean="0">
                <a:latin typeface="Arial" pitchFamily="34" charset="0"/>
                <a:cs typeface="Arial" pitchFamily="34" charset="0"/>
              </a:rPr>
              <a:t>can be translated, </a:t>
            </a:r>
            <a:r>
              <a:rPr lang="en-US" b="1" dirty="0" smtClean="0">
                <a:solidFill>
                  <a:srgbClr val="0070C0"/>
                </a:solidFill>
                <a:latin typeface="Arial" pitchFamily="34" charset="0"/>
                <a:cs typeface="Arial" pitchFamily="34" charset="0"/>
              </a:rPr>
              <a:t>“let having received blind arrogance.”</a:t>
            </a:r>
            <a:endParaRPr lang="en-US" dirty="0" smtClean="0">
              <a:latin typeface="Arial" pitchFamily="34" charset="0"/>
              <a:cs typeface="Arial" pitchFamily="34"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“he fall into the condemnation of the devil” </a:t>
            </a:r>
            <a:r>
              <a:rPr lang="en-US" dirty="0" smtClean="0">
                <a:latin typeface="Arial" pitchFamily="34" charset="0"/>
                <a:cs typeface="Arial" pitchFamily="34" charset="0"/>
              </a:rPr>
              <a:t>— EMPIPTO – AAs -  means to fall into, to get involved 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culminative aorist viewing the event of blind arrogance in its entirety but picking it up from the standpoint of its existing results.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Obviously blind arrogance is a trap for the immature believer of the royal family, to fall into something indicates that.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indicates that only immature believers fall into this trap.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potential subjunctive indicates the fact that if you apply doctrine daily then you won’t fall into this particular problem. </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“into the condemnation of the devil” </a:t>
            </a:r>
            <a:r>
              <a:rPr lang="en-US" dirty="0" smtClean="0">
                <a:latin typeface="Arial" pitchFamily="34" charset="0"/>
                <a:cs typeface="Arial" pitchFamily="34" charset="0"/>
              </a:rPr>
              <a:t>has to do with divine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EIS KRIIMA -  means a judgment where all the facts are in and the judge has the facts and makes a correct decision.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God is the Judge Himself condemnation then means He is following through with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devil is related to this, DIABOLOS, </a:t>
            </a:r>
            <a:r>
              <a:rPr lang="en-US" i="1" dirty="0" smtClean="0">
                <a:latin typeface="Arial" pitchFamily="34" charset="0"/>
                <a:cs typeface="Arial" pitchFamily="34" charset="0"/>
              </a:rPr>
              <a:t> </a:t>
            </a:r>
            <a:r>
              <a:rPr lang="en-US" dirty="0" smtClean="0">
                <a:latin typeface="Arial" pitchFamily="34" charset="0"/>
                <a:cs typeface="Arial" pitchFamily="34" charset="0"/>
              </a:rPr>
              <a:t>one of the many words for Satan.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slanderer and this is one of the great functions of Satan, he is a slanderer of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“Not a neophyte [which is an new/immature believer], lest having received blind arrogance he might fall into the condemnation of the devil.”</a:t>
            </a:r>
            <a:r>
              <a:rPr lang="en-US" dirty="0" smtClean="0">
                <a:latin typeface="Arial" pitchFamily="34" charset="0"/>
                <a:cs typeface="Arial" pitchFamily="34" charset="0"/>
              </a:rPr>
              <a:t>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 greatest occupational hazard of the new or immature believer is blind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dealing with the leadership characteristics of the pastor at the point of aspiration, however this has application to 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Blind arrogance not only hinders and frustrates spiritual growth by systems of legalism and pseudo spirituality but it takes a limited or negative view toward Bible doctrine communicated from the pulpit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Blind arrogance guarantees that the individual so infected will be influenced by evil rather than by doctrine.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4. Blind arrogance follows the pattern of the Satanic fall of Lucifer. The result in the royal family is reversionism and the accompanying stages of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One of the best areas for summarizing blind arrogance is </a:t>
            </a:r>
            <a:r>
              <a:rPr lang="en-US" b="1" dirty="0" smtClean="0">
                <a:solidFill>
                  <a:srgbClr val="C00000"/>
                </a:solidFill>
                <a:latin typeface="Arial" pitchFamily="34" charset="0"/>
                <a:cs typeface="Arial" pitchFamily="34" charset="0"/>
              </a:rPr>
              <a:t>Matthew 19:27-20:34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Blind arrogance neutralizes the purest and highest type of authority given by God in human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authority of the pastor-teacher or the guardian of the local church is the only authority in all of human history that is not related to cosmos diabolicus.</a:t>
            </a: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3:7 — “Moreover” </a:t>
            </a:r>
            <a:r>
              <a:rPr lang="en-US" dirty="0" smtClean="0">
                <a:latin typeface="Arial" pitchFamily="34" charset="0"/>
                <a:cs typeface="Arial" pitchFamily="34" charset="0"/>
              </a:rPr>
              <a:t>is DE – which is a continuation of the blind arrogance, immaturity principle.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“he must have a good report” </a:t>
            </a:r>
            <a:r>
              <a:rPr lang="en-US" dirty="0" smtClean="0">
                <a:latin typeface="Arial" pitchFamily="34" charset="0"/>
                <a:cs typeface="Arial" pitchFamily="34" charset="0"/>
              </a:rPr>
              <a:t>— ECHO – PAInfin – to have and hold. (Do background checks)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Usually blind arrogance means that people who are normal, people who are squared away, people who are clear thinkers and have good common sense do not care for those who are involved in arrogance.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KALOS MARTURIA - means “reputation.” It does not mean witness. KALOS  means noble or honorable reputation. </a:t>
            </a:r>
            <a:r>
              <a:rPr lang="en-US" b="1" dirty="0" smtClean="0">
                <a:solidFill>
                  <a:srgbClr val="0070C0"/>
                </a:solidFill>
                <a:latin typeface="Arial" pitchFamily="34" charset="0"/>
                <a:cs typeface="Arial" pitchFamily="34" charset="0"/>
              </a:rPr>
              <a:t>“And he must also be having an honorable reputation.”</a:t>
            </a:r>
            <a:endParaRPr lang="en-US" b="1"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buNone/>
            </a:pPr>
            <a:r>
              <a:rPr lang="en-US" dirty="0" smtClean="0">
                <a:latin typeface="Arial" pitchFamily="34" charset="0"/>
                <a:cs typeface="Arial" pitchFamily="34" charset="0"/>
              </a:rPr>
              <a:t> This means: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This relates the pastor to the community in which the local church is located. It doesn’t mean that he has to get involved in community activities.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By honorable reputation, then, is meant what the pastor must be to outsiders in the community.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must be pro-establishment. He must be a supporter of the local police, a supporter of the military establishment, a patriot.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must have good financial credit. He must be free from liberal or criminal activities.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them which are without” </a:t>
            </a:r>
            <a:r>
              <a:rPr lang="en-US" dirty="0" smtClean="0">
                <a:latin typeface="Arial" pitchFamily="34" charset="0"/>
                <a:cs typeface="Arial" pitchFamily="34" charset="0"/>
              </a:rPr>
              <a:t>— APO EKOQEN - translated, </a:t>
            </a:r>
            <a:r>
              <a:rPr lang="en-US" b="1" dirty="0" smtClean="0">
                <a:solidFill>
                  <a:srgbClr val="0070C0"/>
                </a:solidFill>
                <a:latin typeface="Arial" pitchFamily="34" charset="0"/>
                <a:cs typeface="Arial" pitchFamily="34" charset="0"/>
              </a:rPr>
              <a:t>“from those outside </a:t>
            </a:r>
            <a:r>
              <a:rPr lang="en-US" dirty="0" smtClean="0">
                <a:latin typeface="Arial" pitchFamily="34" charset="0"/>
                <a:cs typeface="Arial" pitchFamily="34" charset="0"/>
              </a:rPr>
              <a:t>[of the local church],” anyone who is not a member of the local church or in the local church where the minister is the guardian or pastor.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“in order that he not </a:t>
            </a:r>
            <a:r>
              <a:rPr lang="en-US" b="1" dirty="0" err="1" smtClean="0">
                <a:solidFill>
                  <a:srgbClr val="0070C0"/>
                </a:solidFill>
                <a:latin typeface="Arial" pitchFamily="34" charset="0"/>
                <a:cs typeface="Arial" pitchFamily="34" charset="0"/>
              </a:rPr>
              <a:t>fal</a:t>
            </a:r>
            <a:r>
              <a:rPr lang="en-US" b="1" dirty="0" smtClean="0">
                <a:solidFill>
                  <a:srgbClr val="0070C0"/>
                </a:solidFill>
                <a:latin typeface="Arial" pitchFamily="34" charset="0"/>
                <a:cs typeface="Arial" pitchFamily="34" charset="0"/>
              </a:rPr>
              <a:t> into reproach and a snare of the devil” </a:t>
            </a:r>
            <a:r>
              <a:rPr lang="en-US" dirty="0" smtClean="0">
                <a:latin typeface="Arial" pitchFamily="34" charset="0"/>
                <a:cs typeface="Arial" pitchFamily="34" charset="0"/>
              </a:rPr>
              <a:t>— HINA ME  “in order that” with the negative;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“fall into” </a:t>
            </a:r>
            <a:r>
              <a:rPr lang="en-US" dirty="0" smtClean="0">
                <a:latin typeface="Arial" pitchFamily="34" charset="0"/>
                <a:cs typeface="Arial" pitchFamily="34" charset="0"/>
              </a:rPr>
              <a:t>— EMPIPTO – AASubj </a:t>
            </a:r>
            <a:r>
              <a:rPr lang="en-US" b="1" dirty="0" smtClean="0">
                <a:solidFill>
                  <a:srgbClr val="0070C0"/>
                </a:solidFill>
                <a:latin typeface="Arial" pitchFamily="34" charset="0"/>
                <a:cs typeface="Arial" pitchFamily="34" charset="0"/>
              </a:rPr>
              <a:t>-  “in order that he not fall into”.</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This </a:t>
            </a:r>
            <a:r>
              <a:rPr lang="en-US" dirty="0" err="1" smtClean="0">
                <a:latin typeface="Arial" pitchFamily="34" charset="0"/>
                <a:cs typeface="Arial" pitchFamily="34" charset="0"/>
              </a:rPr>
              <a:t>iews</a:t>
            </a:r>
            <a:r>
              <a:rPr lang="en-US" dirty="0" smtClean="0">
                <a:latin typeface="Arial" pitchFamily="34" charset="0"/>
                <a:cs typeface="Arial" pitchFamily="34" charset="0"/>
              </a:rPr>
              <a:t> the blind arrogance of the pastor in its entirety, it emphasizes the existing results of falling into the reproach and snare of the devil as the ruler of this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immature pastor becomes a pastor influenced by blind arrogance and he produces the action of the verb. The subjunctive mood goes with the negative purpose clause.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“into reproach” </a:t>
            </a:r>
            <a:r>
              <a:rPr lang="en-US" dirty="0" smtClean="0">
                <a:latin typeface="Arial" pitchFamily="34" charset="0"/>
                <a:cs typeface="Arial" pitchFamily="34" charset="0"/>
              </a:rPr>
              <a:t>—ONEIDISMOS -  </a:t>
            </a:r>
            <a:r>
              <a:rPr lang="en-US" b="1" dirty="0" smtClean="0">
                <a:solidFill>
                  <a:srgbClr val="0070C0"/>
                </a:solidFill>
                <a:latin typeface="Arial" pitchFamily="34" charset="0"/>
                <a:cs typeface="Arial" pitchFamily="34" charset="0"/>
              </a:rPr>
              <a:t>“into disgrace”; “in order that he might not fall into disgrace,”</a:t>
            </a:r>
            <a:r>
              <a:rPr lang="en-US" dirty="0" smtClean="0">
                <a:latin typeface="Arial" pitchFamily="34" charset="0"/>
                <a:cs typeface="Arial" pitchFamily="34" charset="0"/>
              </a:rPr>
              <a:t> meaning under the influence of evil which is the policy of Satan as the ruler of this world.</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Many pastors fall into disgrace by advocating evil systems such as gun legislation, government interference with business, or government interference with anything.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“snare” </a:t>
            </a:r>
            <a:r>
              <a:rPr lang="en-US" dirty="0" smtClean="0">
                <a:latin typeface="Arial" pitchFamily="34" charset="0"/>
                <a:cs typeface="Arial" pitchFamily="34" charset="0"/>
              </a:rPr>
              <a:t>— PAGIS - refers to reversionism; </a:t>
            </a:r>
            <a:r>
              <a:rPr lang="en-US" dirty="0" smtClean="0">
                <a:solidFill>
                  <a:srgbClr val="0070C0"/>
                </a:solidFill>
                <a:latin typeface="Arial" pitchFamily="34" charset="0"/>
                <a:cs typeface="Arial" pitchFamily="34" charset="0"/>
              </a:rPr>
              <a:t>“of the devil.”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“And he must also be having an honorable reputation from those outside </a:t>
            </a:r>
            <a:r>
              <a:rPr lang="en-US" dirty="0" smtClean="0">
                <a:latin typeface="Arial" pitchFamily="34" charset="0"/>
                <a:cs typeface="Arial" pitchFamily="34" charset="0"/>
              </a:rPr>
              <a:t>[of the local church]; </a:t>
            </a:r>
            <a:r>
              <a:rPr lang="en-US" b="1" dirty="0" smtClean="0">
                <a:solidFill>
                  <a:srgbClr val="0070C0"/>
                </a:solidFill>
                <a:latin typeface="Arial" pitchFamily="34" charset="0"/>
                <a:cs typeface="Arial" pitchFamily="34" charset="0"/>
              </a:rPr>
              <a:t>in order that he might not fall into disgrace </a:t>
            </a:r>
            <a:r>
              <a:rPr lang="en-US" dirty="0" smtClean="0">
                <a:latin typeface="Arial" pitchFamily="34" charset="0"/>
                <a:cs typeface="Arial" pitchFamily="34" charset="0"/>
              </a:rPr>
              <a:t>[under the influence of evil] </a:t>
            </a:r>
            <a:r>
              <a:rPr lang="en-US" b="1" dirty="0" smtClean="0">
                <a:solidFill>
                  <a:srgbClr val="0070C0"/>
                </a:solidFill>
                <a:latin typeface="Arial" pitchFamily="34" charset="0"/>
                <a:cs typeface="Arial" pitchFamily="34" charset="0"/>
              </a:rPr>
              <a:t>and a snare [reversionism] of the devil.” </a:t>
            </a: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3:8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“Likewise” </a:t>
            </a:r>
            <a:r>
              <a:rPr lang="en-US" dirty="0" smtClean="0">
                <a:latin typeface="Arial" pitchFamily="34" charset="0"/>
                <a:cs typeface="Arial" pitchFamily="34" charset="0"/>
              </a:rPr>
              <a:t>indicates a parallel situation between deacons and pastors when it comes to qualifications.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“deacons” </a:t>
            </a:r>
            <a:r>
              <a:rPr lang="en-US" dirty="0" smtClean="0">
                <a:latin typeface="Arial" pitchFamily="34" charset="0"/>
                <a:cs typeface="Arial" pitchFamily="34" charset="0"/>
              </a:rPr>
              <a:t>is the masculine accusative plural of DIAKONOI.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means a waiter or a minister and it is used in many ways in scripture. means to render service or administration, to be a deputy in the field of the local church in spiritual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deacon is a church administrator, he is under the authority of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is the primary policy maker. This does not mean that deacons cannot make policy but they make policy in the sphere of administration </a:t>
            </a:r>
            <a:r>
              <a:rPr lang="en-US" b="1" dirty="0" smtClean="0">
                <a:solidFill>
                  <a:srgbClr val="C00000"/>
                </a:solidFill>
                <a:latin typeface="Arial" pitchFamily="34" charset="0"/>
                <a:cs typeface="Arial" pitchFamily="34" charset="0"/>
              </a:rPr>
              <a:t>Acts 6:1-5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latin typeface="Arial" pitchFamily="34" charset="0"/>
                <a:cs typeface="Arial" pitchFamily="34" charset="0"/>
              </a:rPr>
              <a:t>Principle:  </a:t>
            </a:r>
            <a:r>
              <a:rPr lang="en-US" dirty="0" smtClean="0">
                <a:latin typeface="Arial" pitchFamily="34" charset="0"/>
                <a:cs typeface="Arial" pitchFamily="34" charset="0"/>
              </a:rPr>
              <a:t>It takes a greater grace woman to be the wife of a PT and deal with all the issues that arise from being in leadership.</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office of overseer” </a:t>
            </a:r>
            <a:r>
              <a:rPr lang="en-US" dirty="0" smtClean="0">
                <a:latin typeface="Arial" pitchFamily="34" charset="0"/>
                <a:cs typeface="Arial" pitchFamily="34" charset="0"/>
              </a:rPr>
              <a:t>— EPISKOPOI - means a superintendent of a factory, an overseer of a plantation, but basically means a guardian— guardian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the guardian of the local church: the guardian of the pulpit, the guardian of the flock. It refers to the pastor of the local church with emphasis on his policy-making and decision-making function.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“it is a fine work he desires to do” </a:t>
            </a:r>
            <a:r>
              <a:rPr lang="en-US" dirty="0" smtClean="0">
                <a:latin typeface="Arial" pitchFamily="34" charset="0"/>
                <a:cs typeface="Arial" pitchFamily="34" charset="0"/>
              </a:rPr>
              <a:t>-  PAIndic – EPIGUMEO -  means to desire or to long for.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So Paul takes Timothy back to his aspiration days when he came under Paul’s teaching. </a:t>
            </a:r>
          </a:p>
          <a:p>
            <a:pPr hangingPunct="0">
              <a:buNone/>
            </a:pPr>
            <a:endParaRPr lang="en-US" dirty="0" smtClean="0">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word </a:t>
            </a:r>
            <a:r>
              <a:rPr lang="en-US" b="1" dirty="0" smtClean="0">
                <a:solidFill>
                  <a:srgbClr val="C00000"/>
                </a:solidFill>
                <a:latin typeface="Arial" pitchFamily="34" charset="0"/>
                <a:cs typeface="Arial" pitchFamily="34" charset="0"/>
              </a:rPr>
              <a:t>“to serve tables” </a:t>
            </a:r>
            <a:r>
              <a:rPr lang="en-US" dirty="0" smtClean="0">
                <a:latin typeface="Arial" pitchFamily="34" charset="0"/>
                <a:cs typeface="Arial" pitchFamily="34" charset="0"/>
              </a:rPr>
              <a:t>is the PAInfin –DIAKONEO -  </a:t>
            </a:r>
            <a:r>
              <a:rPr lang="en-US" b="1" dirty="0" smtClean="0">
                <a:solidFill>
                  <a:srgbClr val="C00000"/>
                </a:solidFill>
                <a:latin typeface="Arial" pitchFamily="34" charset="0"/>
                <a:cs typeface="Arial" pitchFamily="34" charset="0"/>
              </a:rPr>
              <a:t>“deacon.”</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cognate is DIAKONOI and refers to the high quality in the field of administration.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t>
            </a:r>
            <a:r>
              <a:rPr lang="en-US" u="sng" dirty="0" smtClean="0">
                <a:latin typeface="Arial" pitchFamily="34" charset="0"/>
                <a:cs typeface="Arial" pitchFamily="34" charset="0"/>
              </a:rPr>
              <a:t>masculine gender </a:t>
            </a:r>
            <a:r>
              <a:rPr lang="en-US" dirty="0" smtClean="0">
                <a:latin typeface="Arial" pitchFamily="34" charset="0"/>
                <a:cs typeface="Arial" pitchFamily="34" charset="0"/>
              </a:rPr>
              <a:t>calls attention to the fact that this office is office is open only to male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plural number indicates that a local church has a multiplicity of administrators, but one pastor. </a:t>
            </a:r>
            <a:r>
              <a:rPr lang="en-US" b="1" dirty="0" smtClean="0">
                <a:solidFill>
                  <a:srgbClr val="0070C0"/>
                </a:solidFill>
                <a:latin typeface="Arial" pitchFamily="34" charset="0"/>
                <a:cs typeface="Arial" pitchFamily="34" charset="0"/>
              </a:rPr>
              <a:t>“In the same manner deacons must be.”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“grave” </a:t>
            </a:r>
            <a:r>
              <a:rPr lang="en-US" dirty="0" smtClean="0">
                <a:latin typeface="Arial" pitchFamily="34" charset="0"/>
                <a:cs typeface="Arial" pitchFamily="34" charset="0"/>
              </a:rPr>
              <a:t>— SEMNOI - means </a:t>
            </a:r>
            <a:r>
              <a:rPr lang="en-US" b="1" dirty="0" smtClean="0">
                <a:solidFill>
                  <a:srgbClr val="0070C0"/>
                </a:solidFill>
                <a:latin typeface="Arial" pitchFamily="34" charset="0"/>
                <a:cs typeface="Arial" pitchFamily="34" charset="0"/>
              </a:rPr>
              <a:t>“worthy of respect, honorable.” </a:t>
            </a:r>
            <a:r>
              <a:rPr lang="en-US" dirty="0" smtClean="0">
                <a:latin typeface="Arial" pitchFamily="34" charset="0"/>
                <a:cs typeface="Arial" pitchFamily="34" charset="0"/>
              </a:rPr>
              <a:t>It is a reference to the fact that deacons must have advanced in spiritual growth. </a:t>
            </a:r>
            <a:endParaRPr lang="en-US" dirty="0">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There is a good reason for that. Generally with men who serve as deacons, until they serve as deacons the are regulars in Bible class.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important that these men be mature spiritually. The reason for that is obvious.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pastor is the policy maker of the local church and as a policy maker he must make decisions and the administration of his policy doesn’t belong to the pastor.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makes the policy and the policy is based upon his study and understanding of the Word. But the deacons must be administrators to </a:t>
            </a:r>
            <a:r>
              <a:rPr lang="en-US" u="sng" dirty="0" smtClean="0">
                <a:latin typeface="Arial" pitchFamily="34" charset="0"/>
                <a:cs typeface="Arial" pitchFamily="34" charset="0"/>
              </a:rPr>
              <a:t>carry out the grace policy </a:t>
            </a:r>
            <a:r>
              <a:rPr lang="en-US" dirty="0" smtClean="0">
                <a:latin typeface="Arial" pitchFamily="34" charset="0"/>
                <a:cs typeface="Arial" pitchFamily="34" charset="0"/>
              </a:rPr>
              <a:t>of the pastor.</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Therefore they must have enough divine viewpoint to recognize grace policy when they see it and to carry it out vigorously in compatibility with their spiritual gift.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it is imperative that they be exposed to the teaching of the pastor so they know what his teaching is, and therefore there is no lapse between his teaching and the policy which they should understand.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that a deacon must be under the influence of doctrine and never under the influence of evil.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further implies that the deacon must never be in a state of reversionism. His continued positive volition toward doctrine is the subject of the next verse. </a:t>
            </a:r>
          </a:p>
          <a:p>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No one must be more positive toward doctrine than the deacon administrator of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that sense he must lead the way in exposure to the teaching of the Word and his own personal spiritual growth.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His administrative function must line of with the grace concepts which are taught from the pulpit and they must be compatible with the policies of the pastor as the ruler of the local church.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“not double-tongued” </a:t>
            </a:r>
            <a:r>
              <a:rPr lang="en-US" dirty="0" smtClean="0">
                <a:latin typeface="Arial" pitchFamily="34" charset="0"/>
                <a:cs typeface="Arial" pitchFamily="34" charset="0"/>
              </a:rPr>
              <a:t>— ME DILOGOUI, to say one thing and mean another, deceitful, hypocritical in speech.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can ever be effective in administration when they say one thing and mean another.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deacon must have integrity of character rather than be a phony and be influenced by evil opportunists. So we would translate this in modern English</a:t>
            </a:r>
            <a:r>
              <a:rPr lang="en-US" b="1" dirty="0" smtClean="0">
                <a:solidFill>
                  <a:srgbClr val="0070C0"/>
                </a:solidFill>
                <a:latin typeface="Arial" pitchFamily="34" charset="0"/>
                <a:cs typeface="Arial" pitchFamily="34" charset="0"/>
              </a:rPr>
              <a:t>, “not given to double-talk</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“not given to wine” </a:t>
            </a:r>
            <a:r>
              <a:rPr lang="en-US" dirty="0" smtClean="0">
                <a:latin typeface="Arial" pitchFamily="34" charset="0"/>
                <a:cs typeface="Arial" pitchFamily="34" charset="0"/>
              </a:rPr>
              <a:t>— they can’t be alcoholics. They can drink but they can’t be going around constantly under the influence of alcohol.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doesn’t forbid drinking, it forbids drunkenness. </a:t>
            </a:r>
            <a:r>
              <a:rPr lang="en-US" b="1" dirty="0" smtClean="0">
                <a:solidFill>
                  <a:srgbClr val="0070C0"/>
                </a:solidFill>
                <a:latin typeface="Arial" pitchFamily="34" charset="0"/>
                <a:cs typeface="Arial" pitchFamily="34" charset="0"/>
              </a:rPr>
              <a:t>“Be guarding against much wine.”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PROSECHO – PAPtc – to turn ones mind to, pay attention to much wine.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participle is imperative and it should be translated, </a:t>
            </a:r>
            <a:r>
              <a:rPr lang="en-US" b="1" dirty="0" smtClean="0">
                <a:solidFill>
                  <a:srgbClr val="0070C0"/>
                </a:solidFill>
                <a:latin typeface="Arial" pitchFamily="34" charset="0"/>
                <a:cs typeface="Arial" pitchFamily="34" charset="0"/>
              </a:rPr>
              <a:t>“be guarding against.” </a:t>
            </a:r>
            <a:r>
              <a:rPr lang="en-US" dirty="0" smtClean="0">
                <a:latin typeface="Arial" pitchFamily="34" charset="0"/>
                <a:cs typeface="Arial" pitchFamily="34" charset="0"/>
              </a:rPr>
              <a:t>Too much wine here means excessive to the point of drunkenness. </a:t>
            </a:r>
            <a:endParaRPr lang="en-US" dirty="0">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pPr hangingPunct="0"/>
            <a:r>
              <a:rPr lang="en-US" dirty="0" smtClean="0">
                <a:latin typeface="Arial" pitchFamily="34" charset="0"/>
                <a:cs typeface="Arial" pitchFamily="34" charset="0"/>
              </a:rPr>
              <a:t>No one in leadership responsibility, whether spiritual leadership, government leadership, business leadership, or professional leadership, should ever be a slave to alcoholic beverage.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Leadership cannot afford to be a slave to anything except its responsibility. There is one slavery for leadership and that is slavery to responsibility.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great leader in history has perpetuated his leadership when he becomes addicted to alcoholic beverage.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greatest illustration of this is Alexander the Great whose genius was never realized to the maximum because he died from alcohol abuse at age 32.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limitation on wine drinking demonstrates that self-discipline and concentration so necessary to succeed and assume leadership responsibility in any field of life is there. </a:t>
            </a:r>
            <a:endParaRPr lang="en-US" dirty="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“not greedy of filthy lucre” </a:t>
            </a:r>
            <a:r>
              <a:rPr lang="en-US" dirty="0" smtClean="0">
                <a:latin typeface="Arial" pitchFamily="34" charset="0"/>
                <a:cs typeface="Arial" pitchFamily="34" charset="0"/>
              </a:rPr>
              <a:t>— ME AISCHROKERKEIS ECHONTAI -  </a:t>
            </a:r>
            <a:r>
              <a:rPr lang="en-US" b="1" dirty="0" smtClean="0">
                <a:solidFill>
                  <a:srgbClr val="0070C0"/>
                </a:solidFill>
                <a:latin typeface="Arial" pitchFamily="34" charset="0"/>
                <a:cs typeface="Arial" pitchFamily="34" charset="0"/>
              </a:rPr>
              <a:t>“do not have a fondness for dishonest gain.”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It is the pastor who cannot be a slave to money but the deacon cannot be a slave to dishonest 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believer has a right to make money but it cannot be dishonest, that’s all.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“Dishonorable gain” </a:t>
            </a:r>
            <a:r>
              <a:rPr lang="en-US" dirty="0" smtClean="0">
                <a:latin typeface="Arial" pitchFamily="34" charset="0"/>
                <a:cs typeface="Arial" pitchFamily="34" charset="0"/>
              </a:rPr>
              <a:t>is the noun AISCHROKERNEIS  which means dishonorable or indecent or dishonest profit.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Dishonest business practice or cheating in business to make an abnormal profit eliminates a man from serving effectively in deacon leadership. </a:t>
            </a:r>
          </a:p>
          <a:p>
            <a:pPr hangingPunct="0"/>
            <a:endParaRPr lang="en-US" dirty="0" smtClean="0">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Under the laws of establishment dealing with economy and free enterprise any man in business has a right to legitimate profit, but this is talking about illegitimate profit because of an abnormal love for or slavery to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Dishonesty in business automatically disqualifies a properly gifted believer from serving as a deacon in a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“In the same manner deacons must be worthy of respect, not given to double talk, be guarding against much wine </a:t>
            </a:r>
            <a:r>
              <a:rPr lang="en-US" dirty="0" smtClean="0">
                <a:latin typeface="Arial" pitchFamily="34" charset="0"/>
                <a:cs typeface="Arial" pitchFamily="34" charset="0"/>
              </a:rPr>
              <a:t>[not a slave to alcohol], </a:t>
            </a:r>
            <a:r>
              <a:rPr lang="en-US" b="1" dirty="0" smtClean="0">
                <a:solidFill>
                  <a:srgbClr val="0070C0"/>
                </a:solidFill>
                <a:latin typeface="Arial" pitchFamily="34" charset="0"/>
                <a:cs typeface="Arial" pitchFamily="34" charset="0"/>
              </a:rPr>
              <a:t>not be having an eager desire for dishonest profit.”</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3:9 </a:t>
            </a:r>
            <a:r>
              <a:rPr lang="en-US" dirty="0" smtClean="0">
                <a:latin typeface="Arial" pitchFamily="34" charset="0"/>
                <a:cs typeface="Arial" pitchFamily="34" charset="0"/>
              </a:rPr>
              <a:t>— spiritual qualifications. </a:t>
            </a:r>
            <a:r>
              <a:rPr lang="en-US" b="1" dirty="0" smtClean="0">
                <a:solidFill>
                  <a:srgbClr val="0070C0"/>
                </a:solidFill>
                <a:latin typeface="Arial" pitchFamily="34" charset="0"/>
                <a:cs typeface="Arial" pitchFamily="34" charset="0"/>
              </a:rPr>
              <a:t>“Holding the mystery of the faith in pure conscience”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“Holding” </a:t>
            </a:r>
            <a:r>
              <a:rPr lang="en-US" dirty="0" smtClean="0">
                <a:latin typeface="Arial" pitchFamily="34" charset="0"/>
                <a:cs typeface="Arial" pitchFamily="34" charset="0"/>
              </a:rPr>
              <a:t>– PAPtc – ECHO - means to have and to hold. The present tense is the present tense of duration, the retroactive progressive present to denote something begun in the past and continuing into the present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in the past every deacon should be a student of the Word, should be taking in the Word consistently, and this means that he should continue to do so.</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participle — </a:t>
            </a:r>
            <a:r>
              <a:rPr lang="en-US" b="1" dirty="0" smtClean="0">
                <a:solidFill>
                  <a:srgbClr val="0070C0"/>
                </a:solidFill>
                <a:latin typeface="Arial" pitchFamily="34" charset="0"/>
                <a:cs typeface="Arial" pitchFamily="34" charset="0"/>
              </a:rPr>
              <a:t>“be having and holding.” </a:t>
            </a:r>
            <a:r>
              <a:rPr lang="en-US" dirty="0" smtClean="0">
                <a:latin typeface="Arial" pitchFamily="34" charset="0"/>
                <a:cs typeface="Arial" pitchFamily="34" charset="0"/>
              </a:rPr>
              <a:t>This is a reference to consistent study and application of BD to maintain his spiritual life and continue his growth. </a:t>
            </a:r>
          </a:p>
          <a:p>
            <a:pPr hangingPunct="0"/>
            <a:endParaRPr lang="en-US" dirty="0" smtClean="0">
              <a:latin typeface="Arial" pitchFamily="34" charset="0"/>
              <a:cs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“the mystery” </a:t>
            </a:r>
            <a:r>
              <a:rPr lang="en-US" dirty="0" smtClean="0">
                <a:latin typeface="Arial" pitchFamily="34" charset="0"/>
                <a:cs typeface="Arial" pitchFamily="34" charset="0"/>
              </a:rPr>
              <a:t>— a beautiful way of emphasizing Church Age doctrine, MUSTERION.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word refers to the entire realm of Church Age doctrine from the baptism of the Spirit all of the way to the Rapture of the Church.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“of the faith” </a:t>
            </a:r>
            <a:r>
              <a:rPr lang="en-US" dirty="0" smtClean="0">
                <a:latin typeface="Arial" pitchFamily="34" charset="0"/>
                <a:cs typeface="Arial" pitchFamily="34" charset="0"/>
              </a:rPr>
              <a:t>— the genitive singular of PISTIS refers to doctrine, the body of what is believed by the royal family. </a:t>
            </a:r>
            <a:r>
              <a:rPr lang="en-US" b="1" dirty="0" smtClean="0">
                <a:solidFill>
                  <a:srgbClr val="0070C0"/>
                </a:solidFill>
                <a:latin typeface="Arial" pitchFamily="34" charset="0"/>
                <a:cs typeface="Arial" pitchFamily="34" charset="0"/>
              </a:rPr>
              <a:t>“Be having and holding the mystery, even the doctrine.”</a:t>
            </a: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Doctrine of the Mystery</a:t>
            </a:r>
          </a:p>
          <a:p>
            <a:pPr marL="514350" indent="-514350" hangingPunct="0">
              <a:buNone/>
            </a:pPr>
            <a:r>
              <a:rPr lang="en-US" dirty="0" smtClean="0">
                <a:latin typeface="Arial" pitchFamily="34" charset="0"/>
                <a:cs typeface="Arial" pitchFamily="34" charset="0"/>
              </a:rPr>
              <a:t>1.   Etymology. MUSTERION was originally a Classical Greek word and it denotes the secrets and the doctrines of the ancient Greek fraternities.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“a fine work” </a:t>
            </a:r>
            <a:r>
              <a:rPr lang="en-US" dirty="0" smtClean="0">
                <a:latin typeface="Arial" pitchFamily="34" charset="0"/>
                <a:cs typeface="Arial" pitchFamily="34" charset="0"/>
              </a:rPr>
              <a:t>— KALOS -  the word for good , honorable. ERGON means work or office.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“Faithful is the word, If anyone aspires to the office of guardian of the local church, he has desired an honorable office.”</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Note that this passage does not cover the office of guardian of the church from the viewpoint of spiritual gift — the spiritual gift is pastor-teacher — but from the principle of aspiration.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spiritual gift of pastor-teacher, the communicating part of the guardian, is sovereignly bestowed by God the Holy Spirit to certain male believers at the point of salvation.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They had many doctrines and principles which they kept to themselves. One had to be initiated into the fraternity to know these things. They were called secrets or mysteries.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From this we also have another Classical Greek noun, MUSTHI, which was someone being initiated into the fraternity.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initiation was a concentrated period of learning doctrines and once they mastered the doctrines they had a ritual by which they were inducted into the fraternity.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Verb MUEO is derived from the Attic verb meaning to initiate or to instruct, or to teach doctrine. The doctrines of the fraternities were not known to outsiders, only to those who were initiated into the fraternity. </a:t>
            </a:r>
            <a:endParaRPr lang="en-US" dirty="0">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Lord Jesus Christ first used this word in His ministry on earth and gave it the meaning which herein after would be used throughout the New Testament, with some refinements.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used this noun when talking to the disciples.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disciples were confused sometimes because our Lord talked in parables and therefore they would ask Him the meaning of a parable after He had taught it publicly. </a:t>
            </a:r>
            <a:r>
              <a:rPr lang="en-US" b="1" dirty="0" smtClean="0">
                <a:solidFill>
                  <a:srgbClr val="C00000"/>
                </a:solidFill>
                <a:latin typeface="Arial" pitchFamily="34" charset="0"/>
                <a:cs typeface="Arial" pitchFamily="34" charset="0"/>
              </a:rPr>
              <a:t>Matthew 13:11 — “… to you it has been given to know the mysteries of the kingdom of heaven.”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The mysteries of the kingdom of heaven have to do with Church Age doctrine. </a:t>
            </a:r>
          </a:p>
          <a:p>
            <a:pPr hangingPunct="0"/>
            <a:endParaRPr lang="en-US" dirty="0" smtClean="0">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It was unknown to the Old Testament writers, it was unknown at this time to the disciples, but once the Church Age began they would have a great deal of revelation in this field.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then Jesus makes it clear that He spoke in parables for this reason</a:t>
            </a:r>
            <a:r>
              <a:rPr lang="en-US" b="1" dirty="0" smtClean="0">
                <a:solidFill>
                  <a:srgbClr val="C00000"/>
                </a:solidFill>
                <a:latin typeface="Arial" pitchFamily="34" charset="0"/>
                <a:cs typeface="Arial" pitchFamily="34" charset="0"/>
              </a:rPr>
              <a:t>: “but to them it has not been given.”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So by using a parable Jesus could teach a lesson to the people on the outside and at the same time use this parable to enlarge coming things of the Church Age. </a:t>
            </a:r>
          </a:p>
          <a:p>
            <a:endParaRPr lang="en-US" dirty="0" smtClean="0"/>
          </a:p>
          <a:p>
            <a:r>
              <a:rPr lang="en-US" dirty="0" smtClean="0">
                <a:latin typeface="Arial" pitchFamily="34" charset="0"/>
                <a:cs typeface="Arial" pitchFamily="34" charset="0"/>
              </a:rPr>
              <a:t>The same principle is found in </a:t>
            </a:r>
            <a:r>
              <a:rPr lang="en-US" b="1" dirty="0" smtClean="0">
                <a:solidFill>
                  <a:srgbClr val="C00000"/>
                </a:solidFill>
                <a:latin typeface="Arial" pitchFamily="34" charset="0"/>
                <a:cs typeface="Arial" pitchFamily="34" charset="0"/>
              </a:rPr>
              <a:t>Mark 4:10,11 — “And as soon as Jesus was alone, those around Him </a:t>
            </a:r>
            <a:r>
              <a:rPr lang="en-US" dirty="0" smtClean="0">
                <a:latin typeface="Arial" pitchFamily="34" charset="0"/>
                <a:cs typeface="Arial" pitchFamily="34" charset="0"/>
              </a:rPr>
              <a:t>[the twelve] </a:t>
            </a:r>
            <a:r>
              <a:rPr lang="en-US" b="1" dirty="0" smtClean="0">
                <a:solidFill>
                  <a:srgbClr val="C00000"/>
                </a:solidFill>
                <a:latin typeface="Arial" pitchFamily="34" charset="0"/>
                <a:cs typeface="Arial" pitchFamily="34" charset="0"/>
              </a:rPr>
              <a:t>began asking Him about the parable. And He began saying to them, To you it has been given to know the mystery of the kingdom of God; but to those who are outside, they get everything from parables.” 	</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pPr hangingPunct="0"/>
            <a:r>
              <a:rPr lang="en-US" dirty="0" smtClean="0">
                <a:latin typeface="Arial" pitchFamily="34" charset="0"/>
                <a:cs typeface="Arial" pitchFamily="34" charset="0"/>
              </a:rPr>
              <a:t>So the point was that Jesus used the parable in order to teach something to the people on the outside but at the same time to begin to open up a new subject.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whole system of doctrine was about to be formed on earth, with a new dispensation; doctrine that had never once been written in the Old Testament canon and totally unknown to any person in Old testament times.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Something </a:t>
            </a:r>
            <a:r>
              <a:rPr lang="en-US" b="1" dirty="0" smtClean="0">
                <a:latin typeface="Arial" pitchFamily="34" charset="0"/>
                <a:cs typeface="Arial" pitchFamily="34" charset="0"/>
              </a:rPr>
              <a:t>absolutely new </a:t>
            </a:r>
            <a:r>
              <a:rPr lang="en-US" dirty="0" smtClean="0">
                <a:latin typeface="Arial" pitchFamily="34" charset="0"/>
                <a:cs typeface="Arial" pitchFamily="34" charset="0"/>
              </a:rPr>
              <a:t>was about to exist, and therefore Jesus Christ used the parable system to introduce 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Definition of </a:t>
            </a:r>
            <a:r>
              <a:rPr lang="en-US" b="1" dirty="0" smtClean="0">
                <a:solidFill>
                  <a:srgbClr val="0070C0"/>
                </a:solidFill>
                <a:latin typeface="Arial" pitchFamily="34" charset="0"/>
                <a:cs typeface="Arial" pitchFamily="34" charset="0"/>
              </a:rPr>
              <a:t>“mystery”: </a:t>
            </a:r>
            <a:r>
              <a:rPr lang="en-US" dirty="0" smtClean="0">
                <a:latin typeface="Arial" pitchFamily="34" charset="0"/>
                <a:cs typeface="Arial" pitchFamily="34" charset="0"/>
              </a:rPr>
              <a:t>Generally speaking, the word “mystery” refers to Church Age doctrine which was not revealed in Old Testament times.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After our Lord’s resurrection, ascension and session it was made known to the royal family of God, primarily through the epistles of the New Testament. </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There is very little Church Age truth in the Gospels, almost none at all except for the upper room discourse in John chapters 15, 16, and part of 17.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Outside of that and an occasional reference in the book of Acts most of the doctrine of the mystery is found in the epistles.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leading proponent of the mystery is the apostle Paul himself. </a:t>
            </a:r>
          </a:p>
          <a:p>
            <a:endParaRPr lang="en-US" dirty="0" smtClean="0"/>
          </a:p>
          <a:p>
            <a:r>
              <a:rPr lang="en-US" dirty="0" smtClean="0">
                <a:latin typeface="Arial" pitchFamily="34" charset="0"/>
                <a:cs typeface="Arial" pitchFamily="34" charset="0"/>
              </a:rPr>
              <a:t>3. The relationship of mystery doctrine to the divine decrees. The divine decrees actually encompass God’s foreknowledge, omniscience of everything that would ever happen, and the divine plan is inserted into all functions of life.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divine decrees was really a meeting in eternity past between God the Father, God the Son, and God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three members of the Trinity pulled together a perfect plan for the human race, anticipating every problem that would ever exist and providing not only every need but every blessing. Your blessings, in other words, existed long before you did!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mystery as a Church Age doctrine was a part of the divine decrees in eternity past.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when the Church Age was intercalated or inserted we then had the age of the calling of the royal family of God. It is called the age of the body, the Church Age.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When this royal family is completed there will be a resurrection — </a:t>
            </a:r>
            <a:r>
              <a:rPr lang="en-US" b="1" dirty="0" smtClean="0">
                <a:solidFill>
                  <a:srgbClr val="C00000"/>
                </a:solidFill>
                <a:latin typeface="Arial" pitchFamily="34" charset="0"/>
                <a:cs typeface="Arial" pitchFamily="34" charset="0"/>
              </a:rPr>
              <a:t>1 Thessalonians 4:13-18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time when the body of Christ is converted into the bride. And it is a great time for Israel because although under adverse circumstances things will get very bright when our Lord returns.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He returns He returns with His own royal family, a family that had to be formed and a family that could not be formed without the interruption of the Jewish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insertion of the Church Age after the session of Christ means that there has be doctrine to explain it all.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no doctrine in the Old Testament that even comes close to explaining anything about the Church Age, therefore an entire new system of explanation has to come into existence, it has to be revealed.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That is why we have a New Testament, that is why the canon of scripture was not completed with the finishing of the book of Malachi.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that is why it takes the epistles of the New Testament to clarify what this age is all about, and to keep us out of the Jewish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says, in effect, stay out of the business of Israel.         </a:t>
            </a:r>
            <a:r>
              <a:rPr lang="en-US" b="1" dirty="0" smtClean="0">
                <a:solidFill>
                  <a:srgbClr val="C00000"/>
                </a:solidFill>
                <a:latin typeface="Arial" pitchFamily="34" charset="0"/>
                <a:cs typeface="Arial" pitchFamily="34" charset="0"/>
              </a:rPr>
              <a:t>1 Corinthians 2:7 — “But we speak God’s wisdom in a mystery, the hidden plan </a:t>
            </a:r>
            <a:r>
              <a:rPr lang="en-US" dirty="0" smtClean="0">
                <a:latin typeface="Arial" pitchFamily="34" charset="0"/>
                <a:cs typeface="Arial" pitchFamily="34" charset="0"/>
              </a:rPr>
              <a:t>[for the royal family only</a:t>
            </a:r>
            <a:r>
              <a:rPr lang="en-US" b="1" dirty="0" smtClean="0">
                <a:solidFill>
                  <a:srgbClr val="C00000"/>
                </a:solidFill>
                <a:latin typeface="Arial" pitchFamily="34" charset="0"/>
                <a:cs typeface="Arial" pitchFamily="34" charset="0"/>
              </a:rPr>
              <a:t>], which God predestined before the ages to our glory.”</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In other words, this verse has a great deal to say. Paul is saying in effect that he is now communicating to the Corinthians the doctrine of the mystery.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God’s wisdom, it is in a mystery form, it was hidden from the past, and God did predestinate these things. And then he adds, “to our glory.”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Why to our glory? The intake of Church Age doctrine is the means by which we glorify God and become honorable members of the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Ephesians 1:8,9 </a:t>
            </a:r>
            <a:r>
              <a:rPr lang="en-US" dirty="0" smtClean="0">
                <a:latin typeface="Arial" pitchFamily="34" charset="0"/>
                <a:cs typeface="Arial" pitchFamily="34" charset="0"/>
              </a:rPr>
              <a:t>we have a similar type phrase: </a:t>
            </a:r>
            <a:r>
              <a:rPr lang="en-US" b="1" dirty="0" smtClean="0">
                <a:solidFill>
                  <a:srgbClr val="C00000"/>
                </a:solidFill>
                <a:latin typeface="Arial" pitchFamily="34" charset="0"/>
                <a:cs typeface="Arial" pitchFamily="34" charset="0"/>
              </a:rPr>
              <a:t>“From which grace he</a:t>
            </a:r>
            <a:r>
              <a:rPr lang="en-US" dirty="0" smtClean="0">
                <a:latin typeface="Arial" pitchFamily="34" charset="0"/>
                <a:cs typeface="Arial" pitchFamily="34" charset="0"/>
              </a:rPr>
              <a:t> [God the Father] </a:t>
            </a:r>
            <a:r>
              <a:rPr lang="en-US" b="1" dirty="0" smtClean="0">
                <a:solidFill>
                  <a:srgbClr val="C00000"/>
                </a:solidFill>
                <a:latin typeface="Arial" pitchFamily="34" charset="0"/>
                <a:cs typeface="Arial" pitchFamily="34" charset="0"/>
              </a:rPr>
              <a:t>caused to super abound toward us by means of all doctrine and divine viewpoint, having made known to us the mystery”,</a:t>
            </a: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mystery is no longer obscure, it is ‘made known, it is a part of the canon of the New Testament, it is communicated by pastor-teachers — </a:t>
            </a:r>
            <a:r>
              <a:rPr lang="en-US" b="1" dirty="0" smtClean="0">
                <a:solidFill>
                  <a:srgbClr val="C00000"/>
                </a:solidFill>
                <a:latin typeface="Arial" pitchFamily="34" charset="0"/>
                <a:cs typeface="Arial" pitchFamily="34" charset="0"/>
              </a:rPr>
              <a:t>“of his will, according to the standard of his good thinking from which he</a:t>
            </a:r>
            <a:r>
              <a:rPr lang="en-US" dirty="0" smtClean="0">
                <a:latin typeface="Arial" pitchFamily="34" charset="0"/>
                <a:cs typeface="Arial" pitchFamily="34" charset="0"/>
              </a:rPr>
              <a:t> [God the Father] </a:t>
            </a:r>
            <a:r>
              <a:rPr lang="en-US" b="1" dirty="0" smtClean="0">
                <a:solidFill>
                  <a:srgbClr val="C00000"/>
                </a:solidFill>
                <a:latin typeface="Arial" pitchFamily="34" charset="0"/>
                <a:cs typeface="Arial" pitchFamily="34" charset="0"/>
              </a:rPr>
              <a:t>pre-designed it in him.”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In other words, the whole thing was pre designed around the baptism of the Holy Spirit or being in union with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There is also a relationship of the mystery doctrine to the first advent of Christ. Not only is the mystery doctrine related to eternity past but it is also related to the incarnation. </a:t>
            </a:r>
            <a:r>
              <a:rPr lang="en-US" b="1" dirty="0" smtClean="0">
                <a:solidFill>
                  <a:srgbClr val="C00000"/>
                </a:solidFill>
                <a:latin typeface="Arial" pitchFamily="34" charset="0"/>
                <a:cs typeface="Arial" pitchFamily="34" charset="0"/>
              </a:rPr>
              <a:t>1 Timothy 3:16 — “...great is the mystery doctrine with reference to godliness.”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In the first advent our Lord went to the cross and provided salvation. Then He was resurrected, then He ascended and was seated at the right hand of the Father.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3. The prerequisite, then, to aspiration is simply this. Aspiration demands that you have the gift and a certain amount of doctrine.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Aspiration comes as result of spiritual growth under the academic discipline of the local church. It is followed by the individual recognition of possessing the spiritual gift.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Possession of the gift is not enough to reach the pulpit, the office. After aspiration there is still another stage.</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pPr hangingPunct="0"/>
            <a:r>
              <a:rPr lang="en-US" dirty="0" smtClean="0">
                <a:latin typeface="Arial" pitchFamily="34" charset="0"/>
                <a:cs typeface="Arial" pitchFamily="34" charset="0"/>
              </a:rPr>
              <a:t>This is His strategic victory of the angelic conflict. Now we have the interruption of the Age of Israel and the Church Age is now in progress.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there must be something complementary to our Lord’s strategic victory. Right now our Lord is seated at the right hand of the Father, there must be something </a:t>
            </a:r>
            <a:r>
              <a:rPr lang="en-US" u="sng" dirty="0" smtClean="0">
                <a:latin typeface="Arial" pitchFamily="34" charset="0"/>
                <a:cs typeface="Arial" pitchFamily="34" charset="0"/>
              </a:rPr>
              <a:t>to complement His being seated there. </a:t>
            </a:r>
          </a:p>
          <a:p>
            <a:pPr hangingPunct="0"/>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As a matter of fact there is something. We are ambassadors. Being ambassadors for Christ on the earth as believers makes us something very special.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the representatives of the Lord, we are all in full time Christian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How can we as ambassadors complement the strategic victory of Christ on the cross? </a:t>
            </a:r>
          </a:p>
          <a:p>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answer is by tactical victory. The greatest part of our full time Christian service is the study and application  of BD and the spiritual growth which takes us to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the Lord complements us. When we reach greater-grace He gives us great blessing.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provides in time these things when His ambassadors reach the high ground of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they establish a command post we have the tactical victory of the angelic conflict which complements the strategic victory of the angelic conflict. </a:t>
            </a:r>
            <a:r>
              <a:rPr lang="en-US" u="sng" dirty="0" smtClean="0">
                <a:latin typeface="Arial" pitchFamily="34" charset="0"/>
                <a:cs typeface="Arial" pitchFamily="34" charset="0"/>
              </a:rPr>
              <a:t>This is a part of the mystery doctrine.</a:t>
            </a:r>
            <a:endParaRPr lang="en-US" u="sng"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There is also a relationship of mystery doctrine to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Church Age is the dispensation of the </a:t>
            </a:r>
            <a:r>
              <a:rPr lang="en-US" u="sng" dirty="0" smtClean="0">
                <a:latin typeface="Arial" pitchFamily="34" charset="0"/>
                <a:cs typeface="Arial" pitchFamily="34" charset="0"/>
              </a:rPr>
              <a:t>formation of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new dispensation, a new family of God, a royal family of God, is explained in the Mystery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must orient, to the new dispensational situation. So in </a:t>
            </a:r>
            <a:r>
              <a:rPr lang="en-US" b="1" dirty="0" smtClean="0">
                <a:solidFill>
                  <a:srgbClr val="C00000"/>
                </a:solidFill>
                <a:latin typeface="Arial" pitchFamily="34" charset="0"/>
                <a:cs typeface="Arial" pitchFamily="34" charset="0"/>
              </a:rPr>
              <a:t>Ephesians 3:2-6</a:t>
            </a:r>
            <a:r>
              <a:rPr lang="en-US" dirty="0" smtClean="0">
                <a:latin typeface="Arial" pitchFamily="34" charset="0"/>
                <a:cs typeface="Arial" pitchFamily="34" charset="0"/>
              </a:rPr>
              <a:t> we have such a summary.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Also we should notice that the Church Age with its distinction between Jew and Gentile which existed in the Age of Israel has been removed by the formation of the royal family of God.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This was signified when our Lord died on the cross and the veil in the temple that separated the holy place from the holy of holies was torn from the top to the bottom, indicating the fact that </a:t>
            </a:r>
            <a:r>
              <a:rPr lang="en-US" u="sng" dirty="0" smtClean="0">
                <a:latin typeface="Arial" pitchFamily="34" charset="0"/>
                <a:cs typeface="Arial" pitchFamily="34" charset="0"/>
              </a:rPr>
              <a:t>all royal family of God are in the holy of holies.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live in the holy of holies forever and ever by positional truth.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reality we are a heavenly people and our eternal home is the holy of holies. </a:t>
            </a:r>
            <a:r>
              <a:rPr lang="en-US" dirty="0" smtClean="0"/>
              <a:t>	</a:t>
            </a:r>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r>
              <a:rPr lang="en-US" dirty="0" smtClean="0">
                <a:latin typeface="Arial" pitchFamily="34" charset="0"/>
                <a:cs typeface="Arial" pitchFamily="34" charset="0"/>
              </a:rPr>
              <a:t>6. The divine blackout of the mystery doctrine in the Old Testament is very important to understand. It cannot be </a:t>
            </a:r>
            <a:r>
              <a:rPr lang="en-US" dirty="0" err="1" smtClean="0">
                <a:latin typeface="Arial" pitchFamily="34" charset="0"/>
                <a:cs typeface="Arial" pitchFamily="34" charset="0"/>
              </a:rPr>
              <a:t>ove-remphasized</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strategic victory of Christ and the dramatic interruption of the Age of Israel with the insertion of the Church Age calls for briefing. In effect, mystery doctrines are the briefing for the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must understand why we are here, what constitutes glorifying God, what is the true victory, and in the intensified stage of the angelic conflict.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While the Old Testament prophets were aware of many future things — the incarnation, the death of Christ, His resurrection, His ascension, His session — when you come to the day of Pentecost, the baptism of the Spirit, the beginning of the formation of the royal family of God, there is not one word.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r>
              <a:rPr lang="en-US" dirty="0" smtClean="0">
                <a:latin typeface="Arial" pitchFamily="34" charset="0"/>
                <a:cs typeface="Arial" pitchFamily="34" charset="0"/>
              </a:rPr>
              <a:t>This means that Church Age doctrine as found in the New Testament is absolutely unique, and there has to be some nomenclature to describe this unique doctrine.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unique Church Age doctrine is therefore called by the title “mystery.” So we have in </a:t>
            </a:r>
            <a:r>
              <a:rPr lang="en-US" b="1" dirty="0" smtClean="0">
                <a:solidFill>
                  <a:srgbClr val="C00000"/>
                </a:solidFill>
                <a:latin typeface="Arial" pitchFamily="34" charset="0"/>
                <a:cs typeface="Arial" pitchFamily="34" charset="0"/>
              </a:rPr>
              <a:t>Romans 16:25,26 </a:t>
            </a:r>
            <a:r>
              <a:rPr lang="en-US" dirty="0" smtClean="0">
                <a:latin typeface="Arial" pitchFamily="34" charset="0"/>
                <a:cs typeface="Arial" pitchFamily="34" charset="0"/>
              </a:rPr>
              <a:t>a statement of the blackout of Church Age doctrine in the Old Testament . Cf. </a:t>
            </a:r>
            <a:r>
              <a:rPr lang="en-US" b="1" dirty="0" smtClean="0">
                <a:solidFill>
                  <a:srgbClr val="C00000"/>
                </a:solidFill>
                <a:latin typeface="Arial" pitchFamily="34" charset="0"/>
                <a:cs typeface="Arial" pitchFamily="34" charset="0"/>
              </a:rPr>
              <a:t>Colossians 1:25,26</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There are ten Church Age doctrines not found in the Old Testament: </a:t>
            </a:r>
          </a:p>
          <a:p>
            <a:pPr hangingPunct="0"/>
            <a:r>
              <a:rPr lang="en-US" dirty="0" smtClean="0">
                <a:latin typeface="Arial" pitchFamily="34" charset="0"/>
                <a:cs typeface="Arial" pitchFamily="34" charset="0"/>
              </a:rPr>
              <a:t>a) The existence of a royal family of God. Throughout the Old Testament it was simply: When you are born again the Holy Spirit regenerates you and makes you a member of the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Regeneration has always been a ministry of the Holy Spirit since the beginning of human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in the future certain people, when they were born again, would be born again royalty instead of simply born again family of God. </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This was never known in the Old Testament. The interruption of the Jewish dispensation before the second advent of Christ to call out a royal family was unknown.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strategical victory of resurrection, ascension, session at the right hand of the Father was known to the Old Testament, but the fact of an intercalation, and insertion of another dispensation in order to call out the royal family was entirely unknown.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fact that the royal family of God would be composed of Jews and Gentiles (believers) was blacked out in the Old Testament.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there is no royal family of God information in the Old Testament. The only royal family the Old Testament recognized were historical royal families like the royal family of David. </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b) The baptism of the Holy Spirit and positional sanctification. This is illustrated by Noah in the ark but no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Noah in the ark is an historical fact. When you get to the Church Age and find out that every believer is entered into union with Christ by the baptism of the Spirit, then you need illustration.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can illustrate from human life or you can illustrate from the Old Testament for these are written as illustrations.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one of the uses of the Old Testament. Every believer in this dispensation lives in the holy of holies but believers avoided the holy of holies in the previous dispensation because they knew they would die the sin unto death.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c) God the Holly Spirit actually indwelt the body of every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Holy Spirit had never indwelt anyone’s body until the day of Pentecost.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Holy Spirit controlled the souls of certain people — like Saul, David, the writers of the Old Testament in writing down those portions of revelation that God wanted preserved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there was a ministry of God the Holy Spirit to a very few believers, and more could have </a:t>
            </a:r>
            <a:r>
              <a:rPr lang="en-US" u="sng" dirty="0" smtClean="0">
                <a:latin typeface="Arial" pitchFamily="34" charset="0"/>
                <a:cs typeface="Arial" pitchFamily="34" charset="0"/>
              </a:rPr>
              <a:t>had this ministry by asking</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indwelling of the body was unheard of, unknown, totally without precedent. The fact that the Holy Spirit indwells the body is emphasized in </a:t>
            </a:r>
            <a:r>
              <a:rPr lang="en-US" b="1" dirty="0" smtClean="0">
                <a:solidFill>
                  <a:srgbClr val="C00000"/>
                </a:solidFill>
                <a:latin typeface="Arial" pitchFamily="34" charset="0"/>
                <a:cs typeface="Arial" pitchFamily="34" charset="0"/>
              </a:rPr>
              <a:t>1 Corinthians 3:16; 6:19,20. </a:t>
            </a:r>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d) The indwelling of Christ. Obviously there was no indwelling of Christ in the Old testament.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Primarily Christ revealed Himself in the Old Testament times as an angel, the angel of Jehovah.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the greatest of all the theophanies. Here we have something that was never revealed before, the fact that the God-Man, Jesus Christ, would indwell every member of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special fellowship with the royal family, it is accomplished when God the Son indwells members of the royal family.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A new contract. The old contract is called the Mosaic law. It was a very excellent contract, its establishment principles are still pertinent and have been revealed in many ways.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One must not only </a:t>
            </a:r>
            <a:r>
              <a:rPr lang="en-US" u="sng" dirty="0" smtClean="0">
                <a:latin typeface="Arial" pitchFamily="34" charset="0"/>
                <a:cs typeface="Arial" pitchFamily="34" charset="0"/>
              </a:rPr>
              <a:t>possess the gift </a:t>
            </a:r>
            <a:r>
              <a:rPr lang="en-US" dirty="0" smtClean="0">
                <a:latin typeface="Arial" pitchFamily="34" charset="0"/>
                <a:cs typeface="Arial" pitchFamily="34" charset="0"/>
              </a:rPr>
              <a:t>but through maximum doctrine in the soul </a:t>
            </a:r>
            <a:r>
              <a:rPr lang="en-US" u="sng" dirty="0" smtClean="0">
                <a:latin typeface="Arial" pitchFamily="34" charset="0"/>
                <a:cs typeface="Arial" pitchFamily="34" charset="0"/>
              </a:rPr>
              <a:t>aspire to the office</a:t>
            </a:r>
            <a:r>
              <a:rPr lang="en-US" dirty="0" smtClean="0">
                <a:latin typeface="Arial" pitchFamily="34" charset="0"/>
                <a:cs typeface="Arial" pitchFamily="34" charset="0"/>
              </a:rPr>
              <a:t>, and aspiration becomes the basis for </a:t>
            </a:r>
            <a:r>
              <a:rPr lang="en-US" u="sng" dirty="0" smtClean="0">
                <a:latin typeface="Arial" pitchFamily="34" charset="0"/>
                <a:cs typeface="Arial" pitchFamily="34" charset="0"/>
              </a:rPr>
              <a:t>preparing for the ministry</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Aspiration becomes motivation for training, preparation, and provides the self-discipline necessary to attain the office.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Verse 1 recognizes those who aspire to the office of pastor or guardian of the local church have;</a:t>
            </a:r>
          </a:p>
          <a:p>
            <a:pPr hangingPunct="0">
              <a:buNone/>
            </a:pPr>
            <a:r>
              <a:rPr lang="en-US" dirty="0" smtClean="0">
                <a:latin typeface="Arial" pitchFamily="34" charset="0"/>
                <a:cs typeface="Arial" pitchFamily="34" charset="0"/>
              </a:rPr>
              <a:t>     - previous received the gift at the point of salvation, </a:t>
            </a:r>
          </a:p>
          <a:p>
            <a:pPr hangingPunct="0">
              <a:buNone/>
            </a:pPr>
            <a:r>
              <a:rPr lang="en-US" dirty="0" smtClean="0">
                <a:latin typeface="Arial" pitchFamily="34" charset="0"/>
                <a:cs typeface="Arial" pitchFamily="34" charset="0"/>
              </a:rPr>
              <a:t>     - have previously taken in a lot of doctrine </a:t>
            </a:r>
          </a:p>
          <a:p>
            <a:pPr hangingPunct="0">
              <a:buNone/>
            </a:pPr>
            <a:r>
              <a:rPr lang="en-US" dirty="0" smtClean="0">
                <a:latin typeface="Arial" pitchFamily="34" charset="0"/>
                <a:cs typeface="Arial" pitchFamily="34" charset="0"/>
              </a:rPr>
              <a:t>     - have previously been motivated to continue until they reach this point</a:t>
            </a:r>
          </a:p>
          <a:p>
            <a:pPr hangingPunct="0">
              <a:buNone/>
            </a:pPr>
            <a:r>
              <a:rPr lang="en-US" dirty="0" smtClean="0">
                <a:latin typeface="Arial" pitchFamily="34" charset="0"/>
                <a:cs typeface="Arial" pitchFamily="34" charset="0"/>
              </a:rPr>
              <a:t>     - have endured all of the trials and testings that God has for them in their preparation. </a:t>
            </a:r>
          </a:p>
          <a:p>
            <a:endParaRPr lang="en-US" dirty="0">
              <a:latin typeface="Arial" pitchFamily="34" charset="0"/>
              <a:cs typeface="Arial"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But the worship system for believers and the system of communicating doctrine has changed.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Doctrine is no longer communicated by those who have the gift of prophecy and by Levitical priests, a specialized priesthood.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Now all doctrine is communicated by a pastor-teacher known as the guardian of the local church.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So a new contract is necessary. When you have a new royal family and at the same time give them a universal priesthood a new contract is necessary.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new contract or the new covenant to the Church was something never revealed in the Old Testament.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Jeremiah wrote about a new covenant but it was a new covenant to Israel to be fulfilled in the Millennium</a:t>
            </a:r>
            <a:r>
              <a:rPr lang="en-US" u="sng" dirty="0" smtClean="0">
                <a:latin typeface="Arial" pitchFamily="34" charset="0"/>
                <a:cs typeface="Arial" pitchFamily="34" charset="0"/>
              </a:rPr>
              <a:t>. But the new contract to the Church was never revealed in Old Testament times.</a:t>
            </a:r>
          </a:p>
          <a:p>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f) A new priesthood. The fact that every believer is a priest is absolutely revolutionary, it is a very startling change.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the Old Testament they only knew of specialized priesthoods, the Levitical priesthood, the family priesthood.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was no such thing as every believer being his own priest. This is a brand new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the interruption of the Age of Israel abrogates the old covenant, abrogates the specialized Levitical priesthood. 	</a:t>
            </a:r>
            <a:endParaRPr lang="en-US"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Now every member of the royal family of God is his own priest under the high priesthood of Jesus Christ. </a:t>
            </a:r>
            <a:r>
              <a:rPr lang="en-US" u="sng" dirty="0" smtClean="0">
                <a:latin typeface="Arial" pitchFamily="34" charset="0"/>
                <a:cs typeface="Arial" pitchFamily="34" charset="0"/>
              </a:rPr>
              <a:t>This universal priesthood of the believer was never revealed before.</a:t>
            </a:r>
          </a:p>
          <a:p>
            <a:endParaRPr lang="en-US" u="sng" dirty="0" smtClean="0">
              <a:latin typeface="Arial" pitchFamily="34" charset="0"/>
              <a:cs typeface="Arial" pitchFamily="34" charset="0"/>
            </a:endParaRPr>
          </a:p>
          <a:p>
            <a:r>
              <a:rPr lang="en-US" dirty="0" smtClean="0">
                <a:latin typeface="Arial" pitchFamily="34" charset="0"/>
                <a:cs typeface="Arial" pitchFamily="34" charset="0"/>
              </a:rPr>
              <a:t>g) The new ministry of God the Holy Spirit. For the first time in all of history the royal family of God is commanded to be filled with the Spirit, a command which was never given before.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was given to special people in the Old Testament, given to Moses, given to others writers of the Old Testament, those who made the priestly garments and manufactured the tabernacle, etc.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But we now have a new ministry </a:t>
            </a:r>
            <a:r>
              <a:rPr lang="en-US" dirty="0" smtClean="0">
                <a:latin typeface="Arial" pitchFamily="34" charset="0"/>
                <a:cs typeface="Arial" pitchFamily="34" charset="0"/>
              </a:rPr>
              <a:t>which was never revealed in the Old Testament, the ministry of God the Holy Spirit controlling the soul of every believer, and when not in control the Spirit is said to be grieved or quenched. </a:t>
            </a:r>
          </a:p>
          <a:p>
            <a:endParaRPr lang="en-US" dirty="0" smtClean="0">
              <a:latin typeface="Arial" pitchFamily="34" charset="0"/>
              <a:cs typeface="Arial" pitchFamily="34" charset="0"/>
            </a:endParaRPr>
          </a:p>
          <a:p>
            <a:endParaRPr lang="en-US" u="sng"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Be filled with the Spirit is a command in the New Testament. Walk in the Spirit is a command for the New Testament.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 Eventually there would be a completed canon of scripture which would radically change divine revelation from God to 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Until the canon of scripture was completed there were certain systems of revelation in the Old Testament.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example, there were voices, there was teaching by angels, dreams, visions, trances.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“Thus saith the Lord” </a:t>
            </a:r>
            <a:r>
              <a:rPr lang="en-US" dirty="0" smtClean="0">
                <a:latin typeface="Arial" pitchFamily="34" charset="0"/>
                <a:cs typeface="Arial" pitchFamily="34" charset="0"/>
              </a:rPr>
              <a:t>would no longer be used. All of these things are a reminder of the fact that the canon of scripture is closed and God only reveals Himself through the written page and no other way. </a:t>
            </a:r>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dirty="0" smtClean="0">
                <a:latin typeface="Arial" pitchFamily="34" charset="0"/>
                <a:cs typeface="Arial" pitchFamily="34" charset="0"/>
              </a:rPr>
              <a:t>i) A new type of service. Always before in the Old testament certain people were called into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general run-of-the-mill people were evangelized but very rarely did the common man have any kind of a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a new type of service exists for the first time in human history, a type of service which was totally unknown to the Old Testament types.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the first time in human history every believer from the moment of his salvation to the end of his life is in full time Christian service.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an ambassador, a royal priest, he is in service. This was never found in the Old Testament. This service depends on the learning doctrine until there is maximum doctrine resident in the soul.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j) The completion of the Church Age before the Age of Israel is completed.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Mystery doctrine is only understood by the FHS + Believing BD — </a:t>
            </a:r>
            <a:r>
              <a:rPr lang="en-US" b="1" dirty="0" smtClean="0">
                <a:solidFill>
                  <a:srgbClr val="C00000"/>
                </a:solidFill>
                <a:latin typeface="Arial" pitchFamily="34" charset="0"/>
                <a:cs typeface="Arial" pitchFamily="34" charset="0"/>
              </a:rPr>
              <a:t>Colossians 2:2; 1 Timothy 3:9.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8. The communication of mystery doctrine. The pastor or the guardian of the local church is the communicator to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local church is the place of communication and in the assembly of the local church we have strict academic discipline as the means of fulfilling this function. </a:t>
            </a:r>
            <a:r>
              <a:rPr lang="en-US" b="1" dirty="0" smtClean="0">
                <a:solidFill>
                  <a:srgbClr val="C00000"/>
                </a:solidFill>
                <a:latin typeface="Arial" pitchFamily="34" charset="0"/>
                <a:cs typeface="Arial" pitchFamily="34" charset="0"/>
              </a:rPr>
              <a:t>1 Corinthians 4:1.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 Rapture is a part of the mystery doctrine — </a:t>
            </a:r>
            <a:r>
              <a:rPr lang="en-US" b="1" dirty="0" smtClean="0">
                <a:solidFill>
                  <a:srgbClr val="C00000"/>
                </a:solidFill>
                <a:latin typeface="Arial" pitchFamily="34" charset="0"/>
                <a:cs typeface="Arial" pitchFamily="34" charset="0"/>
              </a:rPr>
              <a:t>1 Corin. 15:51, 52.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“in a pure conscience” </a:t>
            </a:r>
            <a:r>
              <a:rPr lang="en-US" dirty="0" smtClean="0">
                <a:latin typeface="Arial" pitchFamily="34" charset="0"/>
                <a:cs typeface="Arial" pitchFamily="34" charset="0"/>
              </a:rPr>
              <a:t>— EN KATHAROI SUNEIDESIS -  pure means flushing.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pure conscience is a conscience which has been cleansed of all of the evil doctrines which have to do with norms and standards.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Evil has been flushed out of the conscience. Any phase of apostasy has been flushed out of the conscience.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the believer matures he is consistent in Bible study and application.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has flushed out his conscience all forms of legalism and evil, false norms and standards.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be continually influenced by doctrine as you go through life means to change your norms and standards to conform to God’s .</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A pure conscience can reside in an impure person (that describes all of us), but we must have pure norms and standards.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Pure norms and standards refer to divine norms and standards residing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With divine norms and standards in the human conscience the believer is qualified to use the administrative gift of deacon if he is a male and has a spiritual gift.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passage can also be translated, </a:t>
            </a:r>
            <a:r>
              <a:rPr lang="en-US" b="1" dirty="0" smtClean="0">
                <a:solidFill>
                  <a:srgbClr val="0070C0"/>
                </a:solidFill>
                <a:latin typeface="Arial" pitchFamily="34" charset="0"/>
                <a:cs typeface="Arial" pitchFamily="34" charset="0"/>
              </a:rPr>
              <a:t>“With a pure conscience be having and holding the mystery, even doctrine.”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The Doctrine of the Conscience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and etymology. </a:t>
            </a:r>
          </a:p>
          <a:p>
            <a:pPr hangingPunct="0"/>
            <a:r>
              <a:rPr lang="en-US" dirty="0" smtClean="0">
                <a:latin typeface="Arial" pitchFamily="34" charset="0"/>
                <a:cs typeface="Arial" pitchFamily="34" charset="0"/>
              </a:rPr>
              <a:t>Conscience is a compound noun, SUNEDEISIS, composed of </a:t>
            </a:r>
            <a:r>
              <a:rPr lang="en-US" i="1" dirty="0" smtClean="0">
                <a:latin typeface="Arial" pitchFamily="34" charset="0"/>
                <a:cs typeface="Arial" pitchFamily="34" charset="0"/>
              </a:rPr>
              <a:t>SUN</a:t>
            </a:r>
            <a:r>
              <a:rPr lang="en-US" dirty="0" smtClean="0">
                <a:latin typeface="Arial" pitchFamily="34" charset="0"/>
                <a:cs typeface="Arial" pitchFamily="34" charset="0"/>
              </a:rPr>
              <a:t>, a preposition meaning “with” and OIDA, meaning to know. And it means to know with.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conscience is a concentrated system of knowledge which is located categorically in your right lobe.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English word “conscience” is the Latin translation of SUNEDEISIS and means to know, joint knowledge, cognizance. </a:t>
            </a:r>
          </a:p>
          <a:p>
            <a:pPr hangingPunct="0">
              <a:buNone/>
            </a:pPr>
            <a:r>
              <a:rPr lang="en-US" dirty="0" smtClean="0">
                <a:latin typeface="Arial" pitchFamily="34" charset="0"/>
                <a:cs typeface="Arial" pitchFamily="34" charset="0"/>
              </a:rPr>
              <a:t>   of certain things in life as being right or wrong, good or bad, black or white, on the basis of knowledge. </a:t>
            </a:r>
          </a:p>
          <a:p>
            <a:pPr hangingPunct="0">
              <a:buNone/>
            </a:pP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Conscience is knowledge that provides your norms and standards of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Your conscience is the sum total of all the norms and standards that you have in your soul.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normal persons have norms and standards and these are related to their cognizance of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Conscience is the basis for our moral nature. Thomas Jefferson was right when he wrote, “</a:t>
            </a:r>
            <a:r>
              <a:rPr lang="en-US" i="1" dirty="0" smtClean="0">
                <a:latin typeface="Arial" pitchFamily="34" charset="0"/>
                <a:cs typeface="Arial" pitchFamily="34" charset="0"/>
              </a:rPr>
              <a:t>The moral sense, or conscience,  is as much a part of man as his leg or arm. It is given to all human beings in a stronger or weaker degree, as force of members is given them in a greater or less degree.”</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1203</TotalTime>
  <Words>27582</Words>
  <Application>Microsoft Office PowerPoint</Application>
  <PresentationFormat>On-screen Show (4:3)</PresentationFormat>
  <Paragraphs>2081</Paragraphs>
  <Slides>255</Slides>
  <Notes>1</Notes>
  <HiddenSlides>0</HiddenSlides>
  <MMClips>0</MMClips>
  <ScaleCrop>false</ScaleCrop>
  <HeadingPairs>
    <vt:vector size="4" baseType="variant">
      <vt:variant>
        <vt:lpstr>Theme</vt:lpstr>
      </vt:variant>
      <vt:variant>
        <vt:i4>1</vt:i4>
      </vt:variant>
      <vt:variant>
        <vt:lpstr>Slide Titles</vt:lpstr>
      </vt:variant>
      <vt:variant>
        <vt:i4>255</vt:i4>
      </vt:variant>
    </vt:vector>
  </HeadingPairs>
  <TitlesOfParts>
    <vt:vector size="256" baseType="lpstr">
      <vt:lpstr>Equity</vt:lpstr>
      <vt:lpstr>1 Timothy 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Hypostatic Union of Christ</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Slide 227</vt:lpstr>
      <vt:lpstr>Slide 228</vt:lpstr>
      <vt:lpstr>Slide 229</vt:lpstr>
      <vt:lpstr>Slide 230</vt:lpstr>
      <vt:lpstr>Slide 231</vt:lpstr>
      <vt:lpstr>Slide 232</vt:lpstr>
      <vt:lpstr>Slide 233</vt:lpstr>
      <vt:lpstr>Slide 234</vt:lpstr>
      <vt:lpstr>Slide 235</vt:lpstr>
      <vt:lpstr>Slide 236</vt:lpstr>
      <vt:lpstr>Slide 237</vt:lpstr>
      <vt:lpstr>Slide 238</vt:lpstr>
      <vt:lpstr>Slide 239</vt:lpstr>
      <vt:lpstr>Slide 240</vt:lpstr>
      <vt:lpstr>Slide 241</vt:lpstr>
      <vt:lpstr>Slide 242</vt:lpstr>
      <vt:lpstr>Slide 243</vt:lpstr>
      <vt:lpstr>Slide 244</vt:lpstr>
      <vt:lpstr>Slide 245</vt:lpstr>
      <vt:lpstr>Slide 246</vt:lpstr>
      <vt:lpstr>Slide 247</vt:lpstr>
      <vt:lpstr>Slide 248</vt:lpstr>
      <vt:lpstr>Slide 249</vt:lpstr>
      <vt:lpstr>Slide 250</vt:lpstr>
      <vt:lpstr>Slide 251</vt:lpstr>
      <vt:lpstr>Slide 252</vt:lpstr>
      <vt:lpstr>Slide 253</vt:lpstr>
      <vt:lpstr>Slide 254</vt:lpstr>
      <vt:lpstr>Slide 255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Timothy 3</dc:title>
  <dc:creator>Ron McMurray</dc:creator>
  <cp:lastModifiedBy>Ron McMurray</cp:lastModifiedBy>
  <cp:revision>72</cp:revision>
  <dcterms:created xsi:type="dcterms:W3CDTF">2014-07-30T18:16:28Z</dcterms:created>
  <dcterms:modified xsi:type="dcterms:W3CDTF">2014-10-26T18:27:36Z</dcterms:modified>
</cp:coreProperties>
</file>