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slides/slide218.xml" ContentType="application/vnd.openxmlformats-officedocument.presentationml.slide+xml"/>
  <Override PartName="/ppt/slides/slide25.xml" ContentType="application/vnd.openxmlformats-officedocument.presentationml.slide+xml"/>
  <Override PartName="/ppt/slides/slide72.xml" ContentType="application/vnd.openxmlformats-officedocument.presentationml.slide+xml"/>
  <Override PartName="/ppt/slides/slide207.xml" ContentType="application/vnd.openxmlformats-officedocument.presentationml.slid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slides/slide169.xml" ContentType="application/vnd.openxmlformats-officedocument.presentationml.slide+xml"/>
  <Override PartName="/ppt/slides/slide221.xml" ContentType="application/vnd.openxmlformats-officedocument.presentationml.slide+xml"/>
  <Override PartName="/ppt/tableStyles.xml" ContentType="application/vnd.openxmlformats-officedocument.presentationml.tableStyles+xml"/>
  <Override PartName="/ppt/slides/slide147.xml" ContentType="application/vnd.openxmlformats-officedocument.presentationml.slide+xml"/>
  <Override PartName="/ppt/slides/slide158.xml" ContentType="application/vnd.openxmlformats-officedocument.presentationml.slide+xml"/>
  <Override PartName="/ppt/slides/slide194.xml" ContentType="application/vnd.openxmlformats-officedocument.presentationml.slide+xml"/>
  <Override PartName="/ppt/slides/slide210.xml" ContentType="application/vnd.openxmlformats-officedocument.presentationml.slide+xml"/>
  <Override PartName="/ppt/slides/slide99.xml" ContentType="application/vnd.openxmlformats-officedocument.presentationml.slide+xml"/>
  <Override PartName="/ppt/slides/slide136.xml" ContentType="application/vnd.openxmlformats-officedocument.presentationml.slide+xml"/>
  <Override PartName="/ppt/slides/slide183.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slides/slide172.xml" ContentType="application/vnd.openxmlformats-officedocument.presentationml.slide+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s/slide150.xml" ContentType="application/vnd.openxmlformats-officedocument.presentationml.slide+xml"/>
  <Override PartName="/ppt/slides/slide161.xml" ContentType="application/vnd.openxmlformats-officedocument.presentationml.slide+xml"/>
  <Override PartName="/ppt/slideLayouts/slideLayout7.xml" ContentType="application/vnd.openxmlformats-officedocument.presentationml.slideLayout+xml"/>
  <Override PartName="/ppt/slides/slide55.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s/slide62.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slides/slide110.xml" ContentType="application/vnd.openxmlformats-officedocument.presentationml.slide+xml"/>
  <Override PartName="/ppt/slides/slide215.xml" ContentType="application/vnd.openxmlformats-officedocument.presentationml.slide+xml"/>
  <Override PartName="/ppt/slides/slide226.xml" ContentType="application/vnd.openxmlformats-officedocument.presentationml.slide+xml"/>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slides/slide199.xml" ContentType="application/vnd.openxmlformats-officedocument.presentationml.slide+xml"/>
  <Override PartName="/ppt/slides/slide204.xml" ContentType="application/vnd.openxmlformats-officedocument.presentationml.slide+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s/slide159.xml" ContentType="application/vnd.openxmlformats-officedocument.presentationml.slide+xml"/>
  <Override PartName="/ppt/slides/slide188.xml" ContentType="application/vnd.openxmlformats-officedocument.presentationml.slide+xml"/>
  <Override PartName="/ppt/slides/slide211.xml" ContentType="application/vnd.openxmlformats-officedocument.presentationml.slide+xml"/>
  <Override PartName="/ppt/slides/slide222.xml" ContentType="application/vnd.openxmlformats-officedocument.presentationml.slide+xml"/>
  <Override PartName="/ppt/slides/slide119.xml" ContentType="application/vnd.openxmlformats-officedocument.presentationml.slide+xml"/>
  <Override PartName="/ppt/slides/slide148.xml" ContentType="application/vnd.openxmlformats-officedocument.presentationml.slide+xml"/>
  <Override PartName="/ppt/slides/slide166.xml" ContentType="application/vnd.openxmlformats-officedocument.presentationml.slide+xml"/>
  <Override PartName="/ppt/slides/slide177.xml" ContentType="application/vnd.openxmlformats-officedocument.presentationml.slide+xml"/>
  <Override PartName="/ppt/slides/slide195.xml" ContentType="application/vnd.openxmlformats-officedocument.presentationml.slide+xml"/>
  <Override PartName="/ppt/slides/slide20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108.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slides/slide155.xml" ContentType="application/vnd.openxmlformats-officedocument.presentationml.slide+xml"/>
  <Override PartName="/ppt/slides/slide173.xml" ContentType="application/vnd.openxmlformats-officedocument.presentationml.slide+xml"/>
  <Override PartName="/ppt/slides/slide184.xml" ContentType="application/vnd.openxmlformats-officedocument.presentationml.slide+xml"/>
  <Override PartName="/ppt/slides/slide49.xml" ContentType="application/vnd.openxmlformats-officedocument.presentationml.slide+xml"/>
  <Override PartName="/ppt/slides/slide78.xml" ContentType="application/vnd.openxmlformats-officedocument.presentationml.slide+xml"/>
  <Override PartName="/ppt/slides/slide96.xml" ContentType="application/vnd.openxmlformats-officedocument.presentationml.slide+xml"/>
  <Override PartName="/ppt/slides/slide115.xml" ContentType="application/vnd.openxmlformats-officedocument.presentationml.slide+xml"/>
  <Override PartName="/ppt/slides/slide144.xml" ContentType="application/vnd.openxmlformats-officedocument.presentationml.slide+xml"/>
  <Override PartName="/ppt/slides/slide162.xml" ContentType="application/vnd.openxmlformats-officedocument.presentationml.slide+xml"/>
  <Override PartName="/ppt/slides/slide191.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slides/slide151.xml" ContentType="application/vnd.openxmlformats-officedocument.presentationml.slide+xml"/>
  <Override PartName="/ppt/slides/slide180.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s/slide111.xml" ContentType="application/vnd.openxmlformats-officedocument.presentationml.slide+xml"/>
  <Override PartName="/ppt/slides/slide140.xml" ContentType="application/vnd.openxmlformats-officedocument.presentationml.slide+xml"/>
  <Override PartName="/ppt/slides/slide209.xml" ContentType="application/vnd.openxmlformats-officedocument.presentationml.slide+xml"/>
  <Override PartName="/ppt/slides/slide227.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Override PartName="/ppt/slides/slide216.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89.xml" ContentType="application/vnd.openxmlformats-officedocument.presentationml.slide+xml"/>
  <Override PartName="/ppt/slides/slide205.xml" ContentType="application/vnd.openxmlformats-officedocument.presentationml.slide+xml"/>
  <Override PartName="/ppt/slides/slide223.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slides/slide178.xml" ContentType="application/vnd.openxmlformats-officedocument.presentationml.slide+xml"/>
  <Override PartName="/ppt/slides/slide196.xml" ContentType="application/vnd.openxmlformats-officedocument.presentationml.slide+xml"/>
  <Override PartName="/ppt/slides/slide212.xml" ContentType="application/vnd.openxmlformats-officedocument.presentationml.slide+xml"/>
  <Override PartName="/ppt/slideLayouts/slideLayout11.xml" ContentType="application/vnd.openxmlformats-officedocument.presentationml.slideLayout+xml"/>
  <Override PartName="/ppt/slides/slide138.xml" ContentType="application/vnd.openxmlformats-officedocument.presentationml.slide+xml"/>
  <Override PartName="/ppt/slides/slide167.xml" ContentType="application/vnd.openxmlformats-officedocument.presentationml.slide+xml"/>
  <Override PartName="/ppt/slides/slide185.xml" ContentType="application/vnd.openxmlformats-officedocument.presentationml.slide+xml"/>
  <Override PartName="/ppt/slides/slide201.xml" ContentType="application/vnd.openxmlformats-officedocument.presentationml.slide+xml"/>
  <Override PartName="/ppt/slides/slide79.xml" ContentType="application/vnd.openxmlformats-officedocument.presentationml.slide+xml"/>
  <Override PartName="/ppt/slides/slide109.xml" ContentType="application/vnd.openxmlformats-officedocument.presentationml.slide+xml"/>
  <Override PartName="/ppt/slides/slide127.xml" ContentType="application/vnd.openxmlformats-officedocument.presentationml.slide+xml"/>
  <Override PartName="/ppt/slides/slide145.xml" ContentType="application/vnd.openxmlformats-officedocument.presentationml.slide+xml"/>
  <Override PartName="/ppt/slides/slide156.xml" ContentType="application/vnd.openxmlformats-officedocument.presentationml.slide+xml"/>
  <Override PartName="/ppt/slides/slide174.xml" ContentType="application/vnd.openxmlformats-officedocument.presentationml.slide+xml"/>
  <Override PartName="/ppt/slides/slide192.xml" ContentType="application/vnd.openxmlformats-officedocument.presentationml.slide+xml"/>
  <Override PartName="/ppt/slides/slide7.xml" ContentType="application/vnd.openxmlformats-officedocument.presentationml.slide+xml"/>
  <Override PartName="/ppt/slides/slide68.xml" ContentType="application/vnd.openxmlformats-officedocument.presentationml.slide+xml"/>
  <Override PartName="/ppt/slides/slide97.xml" ContentType="application/vnd.openxmlformats-officedocument.presentationml.slide+xml"/>
  <Override PartName="/ppt/slides/slide116.xml" ContentType="application/vnd.openxmlformats-officedocument.presentationml.slide+xml"/>
  <Override PartName="/ppt/slides/slide134.xml" ContentType="application/vnd.openxmlformats-officedocument.presentationml.slide+xml"/>
  <Override PartName="/ppt/slides/slide163.xml" ContentType="application/vnd.openxmlformats-officedocument.presentationml.slide+xml"/>
  <Override PartName="/ppt/slides/slide181.xml" ContentType="application/vnd.openxmlformats-officedocument.presentationml.slide+xml"/>
  <Override PartName="/ppt/slideLayouts/slideLayout9.xml" ContentType="application/vnd.openxmlformats-officedocument.presentationml.slideLayout+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05.xml" ContentType="application/vnd.openxmlformats-officedocument.presentationml.slide+xml"/>
  <Override PartName="/ppt/slides/slide123.xml" ContentType="application/vnd.openxmlformats-officedocument.presentationml.slide+xml"/>
  <Override PartName="/ppt/slides/slide141.xml" ContentType="application/vnd.openxmlformats-officedocument.presentationml.slide+xml"/>
  <Override PartName="/ppt/slides/slide152.xml" ContentType="application/vnd.openxmlformats-officedocument.presentationml.slide+xml"/>
  <Override PartName="/ppt/slides/slide170.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s/slide6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s/slide130.xml" ContentType="application/vnd.openxmlformats-officedocument.presentationml.slide+xml"/>
  <Override PartName="/ppt/slides/slide217.xml" ContentType="application/vnd.openxmlformats-officedocument.presentationml.slide+xml"/>
  <Override PartName="/ppt/slides/slide228.xml" ContentType="application/vnd.openxmlformats-officedocument.presentationml.slide+xml"/>
  <Override PartName="/ppt/slideLayouts/slideLayout5.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slides/slide206.xml" ContentType="application/vnd.openxmlformats-officedocument.presentationml.slide+xml"/>
  <Default Extension="jpeg" ContentType="image/jpeg"/>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60.xml" ContentType="application/vnd.openxmlformats-officedocument.presentationml.slide+xml"/>
  <Override PartName="/ppt/slides/slide213.xml" ContentType="application/vnd.openxmlformats-officedocument.presentationml.slide+xml"/>
  <Override PartName="/ppt/slides/slide224.xml" ContentType="application/vnd.openxmlformats-officedocument.presentationml.slide+xml"/>
  <Override PartName="/ppt/slideLayouts/slideLayout1.xml" ContentType="application/vnd.openxmlformats-officedocument.presentationml.slideLayout+xml"/>
  <Override PartName="/ppt/slides/slide20.xml" ContentType="application/vnd.openxmlformats-officedocument.presentationml.slide+xml"/>
  <Override PartName="/ppt/slides/slide168.xml" ContentType="application/vnd.openxmlformats-officedocument.presentationml.slide+xml"/>
  <Override PartName="/ppt/slides/slide179.xml" ContentType="application/vnd.openxmlformats-officedocument.presentationml.slide+xml"/>
  <Override PartName="/ppt/slides/slide197.xml" ContentType="application/vnd.openxmlformats-officedocument.presentationml.slide+xml"/>
  <Override PartName="/ppt/slides/slide202.xml" ContentType="application/vnd.openxmlformats-officedocument.presentationml.slide+xml"/>
  <Override PartName="/ppt/slides/slide139.xml" ContentType="application/vnd.openxmlformats-officedocument.presentationml.slide+xml"/>
  <Override PartName="/ppt/slides/slide157.xml" ContentType="application/vnd.openxmlformats-officedocument.presentationml.slide+xml"/>
  <Override PartName="/ppt/slides/slide186.xml" ContentType="application/vnd.openxmlformats-officedocument.presentationml.slide+xml"/>
  <Override PartName="/ppt/slides/slide220.xml" ContentType="application/vnd.openxmlformats-officedocument.presentationml.slide+xml"/>
  <Override PartName="/ppt/slides/slide98.xml" ContentType="application/vnd.openxmlformats-officedocument.presentationml.slide+xml"/>
  <Override PartName="/ppt/slides/slide117.xml" ContentType="application/vnd.openxmlformats-officedocument.presentationml.slide+xml"/>
  <Override PartName="/ppt/slides/slide128.xml" ContentType="application/vnd.openxmlformats-officedocument.presentationml.slide+xml"/>
  <Override PartName="/ppt/slides/slide146.xml" ContentType="application/vnd.openxmlformats-officedocument.presentationml.slide+xml"/>
  <Override PartName="/ppt/slides/slide164.xml" ContentType="application/vnd.openxmlformats-officedocument.presentationml.slide+xml"/>
  <Override PartName="/ppt/slides/slide175.xml" ContentType="application/vnd.openxmlformats-officedocument.presentationml.slide+xml"/>
  <Override PartName="/ppt/slides/slide193.xml" ContentType="application/vnd.openxmlformats-officedocument.presentationml.slide+xml"/>
  <Override PartName="/ppt/slides/slide8.xml" ContentType="application/vnd.openxmlformats-officedocument.presentationml.slide+xml"/>
  <Override PartName="/ppt/slides/slide69.xml" ContentType="application/vnd.openxmlformats-officedocument.presentationml.slide+xml"/>
  <Override PartName="/ppt/slides/slide87.xml" ContentType="application/vnd.openxmlformats-officedocument.presentationml.slide+xml"/>
  <Override PartName="/ppt/slides/slide106.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slides/slide153.xml" ContentType="application/vnd.openxmlformats-officedocument.presentationml.slide+xml"/>
  <Override PartName="/ppt/slides/slide171.xml" ContentType="application/vnd.openxmlformats-officedocument.presentationml.slide+xml"/>
  <Override PartName="/ppt/slides/slide182.xml" ContentType="application/vnd.openxmlformats-officedocument.presentationml.slide+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slides/slide160.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43.xml" ContentType="application/vnd.openxmlformats-officedocument.presentationml.slide+xml"/>
  <Override PartName="/ppt/slides/slide90.xml" ContentType="application/vnd.openxmlformats-officedocument.presentationml.slide+xml"/>
  <Override PartName="/ppt/slides/slide225.xml" ContentType="application/vnd.openxmlformats-officedocument.presentationml.slide+xml"/>
  <Override PartName="/ppt/theme/theme1.xml" ContentType="application/vnd.openxmlformats-officedocument.theme+xml"/>
  <Override PartName="/ppt/slides/slide32.xml" ContentType="application/vnd.openxmlformats-officedocument.presentationml.slide+xml"/>
  <Override PartName="/ppt/slides/slide214.xml" ContentType="application/vnd.openxmlformats-officedocument.presentationml.slide+xml"/>
  <Override PartName="/ppt/slides/slide10.xml" ContentType="application/vnd.openxmlformats-officedocument.presentationml.slide+xml"/>
  <Override PartName="/ppt/slides/slide21.xml" ContentType="application/vnd.openxmlformats-officedocument.presentationml.slide+xml"/>
  <Override PartName="/ppt/slides/slide187.xml" ContentType="application/vnd.openxmlformats-officedocument.presentationml.slide+xml"/>
  <Override PartName="/ppt/slides/slide198.xml" ContentType="application/vnd.openxmlformats-officedocument.presentationml.slide+xml"/>
  <Override PartName="/ppt/slides/slide203.xml" ContentType="application/vnd.openxmlformats-officedocument.presentationml.slide+xml"/>
  <Override PartName="/ppt/slides/slide129.xml" ContentType="application/vnd.openxmlformats-officedocument.presentationml.slide+xml"/>
  <Override PartName="/ppt/slides/slide176.xml" ContentType="application/vnd.openxmlformats-officedocument.presentationml.slide+xml"/>
  <Override PartName="/ppt/slides/slide118.xml" ContentType="application/vnd.openxmlformats-officedocument.presentationml.slide+xml"/>
  <Override PartName="/ppt/slides/slide165.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slides/slide154.xml" ContentType="application/vnd.openxmlformats-officedocument.presentationml.slide+xml"/>
  <Override PartName="/ppt/slides/slide190.xml" ContentType="application/vnd.openxmlformats-officedocument.presentationml.slide+xml"/>
  <Override PartName="/ppt/viewProps.xml" ContentType="application/vnd.openxmlformats-officedocument.presentationml.viewProp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slides/slide208.xml" ContentType="application/vnd.openxmlformats-officedocument.presentationml.slide+xml"/>
  <Override PartName="/ppt/slides/slide219.xml" ContentType="application/vnd.openxmlformats-officedocument.presentationml.slide+xml"/>
  <Override PartName="/ppt/presProps.xml" ContentType="application/vnd.openxmlformats-officedocument.presentationml.pres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1" r:id="rId57"/>
    <p:sldId id="312" r:id="rId58"/>
    <p:sldId id="313" r:id="rId59"/>
    <p:sldId id="314" r:id="rId60"/>
    <p:sldId id="315" r:id="rId61"/>
    <p:sldId id="316" r:id="rId62"/>
    <p:sldId id="317" r:id="rId63"/>
    <p:sldId id="318" r:id="rId64"/>
    <p:sldId id="319" r:id="rId65"/>
    <p:sldId id="321" r:id="rId66"/>
    <p:sldId id="322" r:id="rId67"/>
    <p:sldId id="323" r:id="rId68"/>
    <p:sldId id="324" r:id="rId69"/>
    <p:sldId id="325" r:id="rId70"/>
    <p:sldId id="326" r:id="rId71"/>
    <p:sldId id="327" r:id="rId72"/>
    <p:sldId id="328" r:id="rId73"/>
    <p:sldId id="329" r:id="rId74"/>
    <p:sldId id="330" r:id="rId75"/>
    <p:sldId id="331" r:id="rId76"/>
    <p:sldId id="332" r:id="rId77"/>
    <p:sldId id="333" r:id="rId78"/>
    <p:sldId id="334" r:id="rId79"/>
    <p:sldId id="335" r:id="rId80"/>
    <p:sldId id="336" r:id="rId81"/>
    <p:sldId id="337" r:id="rId82"/>
    <p:sldId id="338" r:id="rId83"/>
    <p:sldId id="339" r:id="rId84"/>
    <p:sldId id="340" r:id="rId85"/>
    <p:sldId id="341" r:id="rId86"/>
    <p:sldId id="342" r:id="rId87"/>
    <p:sldId id="343" r:id="rId88"/>
    <p:sldId id="344"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 id="365" r:id="rId110"/>
    <p:sldId id="366" r:id="rId111"/>
    <p:sldId id="367" r:id="rId112"/>
    <p:sldId id="368" r:id="rId113"/>
    <p:sldId id="369" r:id="rId114"/>
    <p:sldId id="370" r:id="rId115"/>
    <p:sldId id="371" r:id="rId116"/>
    <p:sldId id="372" r:id="rId117"/>
    <p:sldId id="391" r:id="rId118"/>
    <p:sldId id="373" r:id="rId119"/>
    <p:sldId id="392" r:id="rId120"/>
    <p:sldId id="393" r:id="rId121"/>
    <p:sldId id="394" r:id="rId122"/>
    <p:sldId id="374" r:id="rId123"/>
    <p:sldId id="375" r:id="rId124"/>
    <p:sldId id="376" r:id="rId125"/>
    <p:sldId id="377" r:id="rId126"/>
    <p:sldId id="378" r:id="rId127"/>
    <p:sldId id="379" r:id="rId128"/>
    <p:sldId id="380" r:id="rId129"/>
    <p:sldId id="381" r:id="rId130"/>
    <p:sldId id="382" r:id="rId131"/>
    <p:sldId id="383" r:id="rId132"/>
    <p:sldId id="384" r:id="rId133"/>
    <p:sldId id="385" r:id="rId134"/>
    <p:sldId id="386" r:id="rId135"/>
    <p:sldId id="387" r:id="rId136"/>
    <p:sldId id="388" r:id="rId137"/>
    <p:sldId id="389" r:id="rId138"/>
    <p:sldId id="390" r:id="rId139"/>
    <p:sldId id="395" r:id="rId140"/>
    <p:sldId id="396" r:id="rId141"/>
    <p:sldId id="397" r:id="rId142"/>
    <p:sldId id="398" r:id="rId143"/>
    <p:sldId id="399" r:id="rId144"/>
    <p:sldId id="400" r:id="rId145"/>
    <p:sldId id="401" r:id="rId146"/>
    <p:sldId id="402" r:id="rId147"/>
    <p:sldId id="403" r:id="rId148"/>
    <p:sldId id="404" r:id="rId149"/>
    <p:sldId id="405" r:id="rId150"/>
    <p:sldId id="406" r:id="rId151"/>
    <p:sldId id="407" r:id="rId152"/>
    <p:sldId id="409" r:id="rId153"/>
    <p:sldId id="410" r:id="rId154"/>
    <p:sldId id="411" r:id="rId155"/>
    <p:sldId id="412" r:id="rId156"/>
    <p:sldId id="408" r:id="rId157"/>
    <p:sldId id="413" r:id="rId158"/>
    <p:sldId id="414" r:id="rId159"/>
    <p:sldId id="415" r:id="rId160"/>
    <p:sldId id="416" r:id="rId161"/>
    <p:sldId id="417" r:id="rId162"/>
    <p:sldId id="418" r:id="rId163"/>
    <p:sldId id="419" r:id="rId164"/>
    <p:sldId id="420" r:id="rId165"/>
    <p:sldId id="421" r:id="rId166"/>
    <p:sldId id="422" r:id="rId167"/>
    <p:sldId id="423" r:id="rId168"/>
    <p:sldId id="424" r:id="rId169"/>
    <p:sldId id="425" r:id="rId170"/>
    <p:sldId id="426" r:id="rId171"/>
    <p:sldId id="427" r:id="rId172"/>
    <p:sldId id="428" r:id="rId173"/>
    <p:sldId id="429" r:id="rId174"/>
    <p:sldId id="430" r:id="rId175"/>
    <p:sldId id="431" r:id="rId176"/>
    <p:sldId id="432" r:id="rId177"/>
    <p:sldId id="433" r:id="rId178"/>
    <p:sldId id="434" r:id="rId179"/>
    <p:sldId id="435" r:id="rId180"/>
    <p:sldId id="436" r:id="rId181"/>
    <p:sldId id="437" r:id="rId182"/>
    <p:sldId id="438" r:id="rId183"/>
    <p:sldId id="439" r:id="rId184"/>
    <p:sldId id="440" r:id="rId185"/>
    <p:sldId id="441" r:id="rId186"/>
    <p:sldId id="442" r:id="rId187"/>
    <p:sldId id="443" r:id="rId188"/>
    <p:sldId id="444" r:id="rId189"/>
    <p:sldId id="445" r:id="rId190"/>
    <p:sldId id="446" r:id="rId191"/>
    <p:sldId id="447" r:id="rId192"/>
    <p:sldId id="448" r:id="rId193"/>
    <p:sldId id="449" r:id="rId194"/>
    <p:sldId id="450" r:id="rId195"/>
    <p:sldId id="451" r:id="rId196"/>
    <p:sldId id="452" r:id="rId197"/>
    <p:sldId id="453" r:id="rId198"/>
    <p:sldId id="483" r:id="rId199"/>
    <p:sldId id="454" r:id="rId200"/>
    <p:sldId id="455" r:id="rId201"/>
    <p:sldId id="456" r:id="rId202"/>
    <p:sldId id="457" r:id="rId203"/>
    <p:sldId id="458" r:id="rId204"/>
    <p:sldId id="459" r:id="rId205"/>
    <p:sldId id="460" r:id="rId206"/>
    <p:sldId id="461" r:id="rId207"/>
    <p:sldId id="484" r:id="rId208"/>
    <p:sldId id="462" r:id="rId209"/>
    <p:sldId id="463" r:id="rId210"/>
    <p:sldId id="464" r:id="rId211"/>
    <p:sldId id="465" r:id="rId212"/>
    <p:sldId id="466" r:id="rId213"/>
    <p:sldId id="467" r:id="rId214"/>
    <p:sldId id="468" r:id="rId215"/>
    <p:sldId id="469" r:id="rId216"/>
    <p:sldId id="474" r:id="rId217"/>
    <p:sldId id="470" r:id="rId218"/>
    <p:sldId id="471" r:id="rId219"/>
    <p:sldId id="479" r:id="rId220"/>
    <p:sldId id="472" r:id="rId221"/>
    <p:sldId id="475" r:id="rId222"/>
    <p:sldId id="476" r:id="rId223"/>
    <p:sldId id="477" r:id="rId224"/>
    <p:sldId id="478" r:id="rId225"/>
    <p:sldId id="473" r:id="rId226"/>
    <p:sldId id="480" r:id="rId227"/>
    <p:sldId id="481" r:id="rId228"/>
    <p:sldId id="482" r:id="rId2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0" d="100"/>
          <a:sy n="50" d="100"/>
        </p:scale>
        <p:origin x="-1253" y="-67"/>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226" Type="http://schemas.openxmlformats.org/officeDocument/2006/relationships/slide" Target="slides/slide22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slide" Target="slides/slide154.xml"/><Relationship Id="rId171" Type="http://schemas.openxmlformats.org/officeDocument/2006/relationships/slide" Target="slides/slide170.xml"/><Relationship Id="rId176" Type="http://schemas.openxmlformats.org/officeDocument/2006/relationships/slide" Target="slides/slide175.xml"/><Relationship Id="rId192" Type="http://schemas.openxmlformats.org/officeDocument/2006/relationships/slide" Target="slides/slide191.xml"/><Relationship Id="rId197" Type="http://schemas.openxmlformats.org/officeDocument/2006/relationships/slide" Target="slides/slide196.xml"/><Relationship Id="rId206" Type="http://schemas.openxmlformats.org/officeDocument/2006/relationships/slide" Target="slides/slide205.xml"/><Relationship Id="rId227" Type="http://schemas.openxmlformats.org/officeDocument/2006/relationships/slide" Target="slides/slide226.xml"/><Relationship Id="rId201" Type="http://schemas.openxmlformats.org/officeDocument/2006/relationships/slide" Target="slides/slide200.xml"/><Relationship Id="rId222" Type="http://schemas.openxmlformats.org/officeDocument/2006/relationships/slide" Target="slides/slide221.xml"/><Relationship Id="rId12" Type="http://schemas.openxmlformats.org/officeDocument/2006/relationships/slide" Target="slides/slide11.xml"/><Relationship Id="rId17" Type="http://schemas.openxmlformats.org/officeDocument/2006/relationships/slide" Target="slides/slide16.xml"/><Relationship Id="rId33" Type="http://schemas.openxmlformats.org/officeDocument/2006/relationships/slide" Target="slides/slide32.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08" Type="http://schemas.openxmlformats.org/officeDocument/2006/relationships/slide" Target="slides/slide107.xml"/><Relationship Id="rId124" Type="http://schemas.openxmlformats.org/officeDocument/2006/relationships/slide" Target="slides/slide123.xml"/><Relationship Id="rId129" Type="http://schemas.openxmlformats.org/officeDocument/2006/relationships/slide" Target="slides/slide128.xml"/><Relationship Id="rId54" Type="http://schemas.openxmlformats.org/officeDocument/2006/relationships/slide" Target="slides/slide53.xml"/><Relationship Id="rId70" Type="http://schemas.openxmlformats.org/officeDocument/2006/relationships/slide" Target="slides/slide69.xml"/><Relationship Id="rId75" Type="http://schemas.openxmlformats.org/officeDocument/2006/relationships/slide" Target="slides/slide74.xml"/><Relationship Id="rId91" Type="http://schemas.openxmlformats.org/officeDocument/2006/relationships/slide" Target="slides/slide90.xml"/><Relationship Id="rId96" Type="http://schemas.openxmlformats.org/officeDocument/2006/relationships/slide" Target="slides/slide95.xml"/><Relationship Id="rId140" Type="http://schemas.openxmlformats.org/officeDocument/2006/relationships/slide" Target="slides/slide139.xml"/><Relationship Id="rId145" Type="http://schemas.openxmlformats.org/officeDocument/2006/relationships/slide" Target="slides/slide144.xml"/><Relationship Id="rId161" Type="http://schemas.openxmlformats.org/officeDocument/2006/relationships/slide" Target="slides/slide160.xml"/><Relationship Id="rId166" Type="http://schemas.openxmlformats.org/officeDocument/2006/relationships/slide" Target="slides/slide165.xml"/><Relationship Id="rId182" Type="http://schemas.openxmlformats.org/officeDocument/2006/relationships/slide" Target="slides/slide181.xml"/><Relationship Id="rId187" Type="http://schemas.openxmlformats.org/officeDocument/2006/relationships/slide" Target="slides/slide186.xml"/><Relationship Id="rId217" Type="http://schemas.openxmlformats.org/officeDocument/2006/relationships/slide" Target="slides/slide216.xml"/><Relationship Id="rId1" Type="http://schemas.openxmlformats.org/officeDocument/2006/relationships/slideMaster" Target="slideMasters/slideMaster1.xml"/><Relationship Id="rId6" Type="http://schemas.openxmlformats.org/officeDocument/2006/relationships/slide" Target="slides/slide5.xml"/><Relationship Id="rId212" Type="http://schemas.openxmlformats.org/officeDocument/2006/relationships/slide" Target="slides/slide211.xml"/><Relationship Id="rId233" Type="http://schemas.openxmlformats.org/officeDocument/2006/relationships/tableStyles" Target="tableStyles.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172" Type="http://schemas.openxmlformats.org/officeDocument/2006/relationships/slide" Target="slides/slide171.xml"/><Relationship Id="rId193" Type="http://schemas.openxmlformats.org/officeDocument/2006/relationships/slide" Target="slides/slide192.xml"/><Relationship Id="rId202" Type="http://schemas.openxmlformats.org/officeDocument/2006/relationships/slide" Target="slides/slide201.xml"/><Relationship Id="rId207" Type="http://schemas.openxmlformats.org/officeDocument/2006/relationships/slide" Target="slides/slide206.xml"/><Relationship Id="rId223" Type="http://schemas.openxmlformats.org/officeDocument/2006/relationships/slide" Target="slides/slide222.xml"/><Relationship Id="rId228" Type="http://schemas.openxmlformats.org/officeDocument/2006/relationships/slide" Target="slides/slide227.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183" Type="http://schemas.openxmlformats.org/officeDocument/2006/relationships/slide" Target="slides/slide182.xml"/><Relationship Id="rId213" Type="http://schemas.openxmlformats.org/officeDocument/2006/relationships/slide" Target="slides/slide212.xml"/><Relationship Id="rId218" Type="http://schemas.openxmlformats.org/officeDocument/2006/relationships/slide" Target="slides/slide217.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199" Type="http://schemas.openxmlformats.org/officeDocument/2006/relationships/slide" Target="slides/slide198.xml"/><Relationship Id="rId203" Type="http://schemas.openxmlformats.org/officeDocument/2006/relationships/slide" Target="slides/slide202.xml"/><Relationship Id="rId208" Type="http://schemas.openxmlformats.org/officeDocument/2006/relationships/slide" Target="slides/slide207.xml"/><Relationship Id="rId229" Type="http://schemas.openxmlformats.org/officeDocument/2006/relationships/slide" Target="slides/slide228.xml"/><Relationship Id="rId19" Type="http://schemas.openxmlformats.org/officeDocument/2006/relationships/slide" Target="slides/slide18.xml"/><Relationship Id="rId224" Type="http://schemas.openxmlformats.org/officeDocument/2006/relationships/slide" Target="slides/slide223.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slide" Target="slides/slide218.xml"/><Relationship Id="rId3" Type="http://schemas.openxmlformats.org/officeDocument/2006/relationships/slide" Target="slides/slide2.xml"/><Relationship Id="rId214" Type="http://schemas.openxmlformats.org/officeDocument/2006/relationships/slide" Target="slides/slide213.xml"/><Relationship Id="rId230" Type="http://schemas.openxmlformats.org/officeDocument/2006/relationships/presProps" Target="presProps.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slide" Target="slides/slide219.xml"/><Relationship Id="rId225" Type="http://schemas.openxmlformats.org/officeDocument/2006/relationships/slide" Target="slides/slide224.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231" Type="http://schemas.openxmlformats.org/officeDocument/2006/relationships/viewProps" Target="viewProps.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slide" Target="slides/slide220.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3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4FB11C04-8B88-4C1A-9E81-7CDA7652E2EB}" type="datetimeFigureOut">
              <a:rPr lang="en-US" smtClean="0"/>
              <a:pPr/>
              <a:t>3/22/2015</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ABAA18E2-F467-48C9-9917-8AA5552F117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B11C04-8B88-4C1A-9E81-7CDA7652E2EB}" type="datetimeFigureOut">
              <a:rPr lang="en-US" smtClean="0"/>
              <a:pPr/>
              <a:t>3/22/2015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A18E2-F467-48C9-9917-8AA5552F11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B11C04-8B88-4C1A-9E81-7CDA7652E2EB}" type="datetimeFigureOut">
              <a:rPr lang="en-US" smtClean="0"/>
              <a:pPr/>
              <a:t>3/22/2015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A18E2-F467-48C9-9917-8AA5552F11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B11C04-8B88-4C1A-9E81-7CDA7652E2EB}" type="datetimeFigureOut">
              <a:rPr lang="en-US" smtClean="0"/>
              <a:pPr/>
              <a:t>3/22/2015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A18E2-F467-48C9-9917-8AA5552F11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FB11C04-8B88-4C1A-9E81-7CDA7652E2EB}" type="datetimeFigureOut">
              <a:rPr lang="en-US" smtClean="0"/>
              <a:pPr/>
              <a:t>3/22/2015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AA18E2-F467-48C9-9917-8AA5552F1170}"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B11C04-8B88-4C1A-9E81-7CDA7652E2EB}" type="datetimeFigureOut">
              <a:rPr lang="en-US" smtClean="0"/>
              <a:pPr/>
              <a:t>3/22/2015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A18E2-F467-48C9-9917-8AA5552F11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4FB11C04-8B88-4C1A-9E81-7CDA7652E2EB}" type="datetimeFigureOut">
              <a:rPr lang="en-US" smtClean="0"/>
              <a:pPr/>
              <a:t>3/22/2015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AA18E2-F467-48C9-9917-8AA5552F11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FB11C04-8B88-4C1A-9E81-7CDA7652E2EB}" type="datetimeFigureOut">
              <a:rPr lang="en-US" smtClean="0"/>
              <a:pPr/>
              <a:t>3/22/2015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AA18E2-F467-48C9-9917-8AA5552F11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FB11C04-8B88-4C1A-9E81-7CDA7652E2EB}" type="datetimeFigureOut">
              <a:rPr lang="en-US" smtClean="0"/>
              <a:pPr/>
              <a:t>3/22/2015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AA18E2-F467-48C9-9917-8AA5552F11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4FB11C04-8B88-4C1A-9E81-7CDA7652E2EB}" type="datetimeFigureOut">
              <a:rPr lang="en-US" smtClean="0"/>
              <a:pPr/>
              <a:t>3/22/2015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AA18E2-F467-48C9-9917-8AA5552F11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FB11C04-8B88-4C1A-9E81-7CDA7652E2EB}" type="datetimeFigureOut">
              <a:rPr lang="en-US" smtClean="0"/>
              <a:pPr/>
              <a:t>3/22/2015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ABAA18E2-F467-48C9-9917-8AA5552F1170}"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FB11C04-8B88-4C1A-9E81-7CDA7652E2EB}" type="datetimeFigureOut">
              <a:rPr lang="en-US" smtClean="0"/>
              <a:pPr/>
              <a:t>3/22/2015</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ABAA18E2-F467-48C9-9917-8AA5552F1170}"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685800"/>
            <a:ext cx="7851648" cy="1828800"/>
          </a:xfrm>
        </p:spPr>
        <p:txBody>
          <a:bodyPr/>
          <a:lstStyle/>
          <a:p>
            <a:pPr algn="ctr"/>
            <a:r>
              <a:rPr lang="en-US" dirty="0" smtClean="0"/>
              <a:t>1 Timothy 5</a:t>
            </a:r>
            <a:endParaRPr lang="en-US" dirty="0"/>
          </a:p>
        </p:txBody>
      </p:sp>
      <p:sp>
        <p:nvSpPr>
          <p:cNvPr id="3" name="Subtitle 2"/>
          <p:cNvSpPr>
            <a:spLocks noGrp="1"/>
          </p:cNvSpPr>
          <p:nvPr>
            <p:ph type="subTitle" idx="1"/>
          </p:nvPr>
        </p:nvSpPr>
        <p:spPr>
          <a:xfrm>
            <a:off x="609600" y="4648200"/>
            <a:ext cx="7854696" cy="1752600"/>
          </a:xfrm>
        </p:spPr>
        <p:txBody>
          <a:bodyPr/>
          <a:lstStyle/>
          <a:p>
            <a:pPr algn="ctr"/>
            <a:r>
              <a:rPr lang="en-US" sz="2800" dirty="0" smtClean="0">
                <a:latin typeface="Arial" pitchFamily="34" charset="0"/>
                <a:cs typeface="Arial" pitchFamily="34" charset="0"/>
              </a:rPr>
              <a:t>Grace Bible Church of Pullman</a:t>
            </a:r>
          </a:p>
          <a:p>
            <a:pPr algn="ctr"/>
            <a:r>
              <a:rPr lang="en-US" dirty="0" smtClean="0">
                <a:latin typeface="Arial" pitchFamily="34" charset="0"/>
                <a:cs typeface="Arial" pitchFamily="34" charset="0"/>
              </a:rPr>
              <a:t>Pastor-Teacher, Ron McMurray</a:t>
            </a:r>
            <a:endParaRPr lang="en-US" dirty="0">
              <a:latin typeface="Arial" pitchFamily="34" charset="0"/>
              <a:cs typeface="Arial" pitchFamily="34"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On day of Pentecost, these believers were taken by God the Holy Spirit, totally apart from their human merit, and entered them into union with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Immediately the royal family went from one to roughly two hundred and something.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On Pentecost the Age of Israel came to a halt.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BHS caused everyone to be royal family which enters everyone into union with Jesus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Jesus Christ Himself foretold the baptism of the Holy Spirit — </a:t>
            </a:r>
            <a:r>
              <a:rPr lang="en-US" b="1" dirty="0" smtClean="0">
                <a:solidFill>
                  <a:srgbClr val="C00000"/>
                </a:solidFill>
                <a:latin typeface="Arial" pitchFamily="34" charset="0"/>
                <a:cs typeface="Arial" pitchFamily="34" charset="0"/>
              </a:rPr>
              <a:t>John 14:20; Acts 1:5</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endParaRPr lang="en-US" dirty="0"/>
          </a:p>
        </p:txBody>
      </p:sp>
    </p:spTree>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r>
              <a:rPr lang="en-US" dirty="0" smtClean="0">
                <a:latin typeface="Arial" pitchFamily="34" charset="0"/>
                <a:cs typeface="Arial" pitchFamily="34" charset="0"/>
              </a:rPr>
              <a:t>7. Divine discipline or reversionism includes self-induced misery — </a:t>
            </a:r>
            <a:r>
              <a:rPr lang="en-US" b="1" dirty="0" smtClean="0">
                <a:solidFill>
                  <a:srgbClr val="C00000"/>
                </a:solidFill>
                <a:latin typeface="Arial" pitchFamily="34" charset="0"/>
                <a:cs typeface="Arial" pitchFamily="34" charset="0"/>
              </a:rPr>
              <a:t>Psalm 7:14-16</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8. The principle of triple-compound discipline where there is self-induced misery with divine discipline.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Remember that everything that happens to you which can be regarded as punitive is not necessarily from God. Much punitive activity is self-imposed.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First of all in triple-compound discipline you have three areas of failure and there is discipline in each area.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first is in the area of mental attitude sins. These sins always motivate verbal sins. </a:t>
            </a:r>
          </a:p>
          <a:p>
            <a:endParaRPr lang="en-US" dirty="0" smtClean="0">
              <a:latin typeface="Arial" pitchFamily="34" charset="0"/>
              <a:cs typeface="Arial" pitchFamily="34" charset="0"/>
            </a:endParaRPr>
          </a:p>
        </p:txBody>
      </p:sp>
    </p:spTree>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a:bodyPr>
          <a:lstStyle/>
          <a:p>
            <a:r>
              <a:rPr lang="en-US" dirty="0" smtClean="0">
                <a:latin typeface="Arial" pitchFamily="34" charset="0"/>
                <a:cs typeface="Arial" pitchFamily="34" charset="0"/>
              </a:rPr>
              <a:t>Verbal sins are of a very peculiar nature in that if you gossip or malign or speak disparagingly about someone else — speaking in terms of sins which you allege they have committed — you have committed a verbal sin for which there is divine discipline.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more than that, your verbal sins have mentioned sins which you have ascribed to others — they may be real or imagined.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Whether you have told the truth or have told a lie you are the one who is out of line and therefore whatever sins you mention in your judging of others, each one of them carries a divine discipline which is also added to you.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first stage of triple-compound discipline — mental attitude sins, some reaction to someone mentally.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dirty="0" smtClean="0">
                <a:latin typeface="Arial" pitchFamily="34" charset="0"/>
                <a:cs typeface="Arial" pitchFamily="34" charset="0"/>
              </a:rPr>
              <a:t>Secondly, the verbal sins are the basis for further punitive action from God — </a:t>
            </a:r>
            <a:r>
              <a:rPr lang="en-US" b="1" dirty="0" smtClean="0">
                <a:solidFill>
                  <a:srgbClr val="C00000"/>
                </a:solidFill>
                <a:latin typeface="Arial" pitchFamily="34" charset="0"/>
                <a:cs typeface="Arial" pitchFamily="34" charset="0"/>
              </a:rPr>
              <a:t>Matthew 7:1; Psalm 64:7,8; James 4:11; 5:9.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The third category: whatever sins are attributed to the victim of your maligning or judging carry a discipline which is transferred to the maligner, the gossip, the judge. God has a perfect sense of justice.</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Three categories of discipline in reversionism. </a:t>
            </a:r>
          </a:p>
          <a:p>
            <a:pPr hangingPunct="0"/>
            <a:r>
              <a:rPr lang="en-US" dirty="0" smtClean="0">
                <a:latin typeface="Arial" pitchFamily="34" charset="0"/>
                <a:cs typeface="Arial" pitchFamily="34" charset="0"/>
              </a:rPr>
              <a:t>a) The warning stage — </a:t>
            </a:r>
            <a:r>
              <a:rPr lang="en-US" b="1" dirty="0" smtClean="0">
                <a:solidFill>
                  <a:srgbClr val="C00000"/>
                </a:solidFill>
                <a:latin typeface="Arial" pitchFamily="34" charset="0"/>
                <a:cs typeface="Arial" pitchFamily="34" charset="0"/>
              </a:rPr>
              <a:t>Revelation 3:20.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This is a warning that the judge is standing at the door ready to judge, as per </a:t>
            </a:r>
            <a:r>
              <a:rPr lang="en-US" b="1" dirty="0" smtClean="0">
                <a:solidFill>
                  <a:srgbClr val="C00000"/>
                </a:solidFill>
                <a:latin typeface="Arial" pitchFamily="34" charset="0"/>
                <a:cs typeface="Arial" pitchFamily="34" charset="0"/>
              </a:rPr>
              <a:t>James 5:9</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warning stage has a relatively simple recovery involving rebound and the continued study of doctrine.  </a:t>
            </a:r>
            <a:endParaRPr lang="en-US" dirty="0"/>
          </a:p>
        </p:txBody>
      </p:sp>
    </p:spTree>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r>
              <a:rPr lang="en-US" dirty="0" smtClean="0">
                <a:latin typeface="Arial" pitchFamily="34" charset="0"/>
                <a:cs typeface="Arial" pitchFamily="34" charset="0"/>
              </a:rPr>
              <a:t>In this warning stage too much doctrine has not been lost in the right lobe; </a:t>
            </a:r>
          </a:p>
          <a:p>
            <a:pPr hangingPunct="0"/>
            <a:r>
              <a:rPr lang="en-US" dirty="0" smtClean="0">
                <a:latin typeface="Arial" pitchFamily="34" charset="0"/>
                <a:cs typeface="Arial" pitchFamily="34" charset="0"/>
              </a:rPr>
              <a:t>b) The intensive stage — </a:t>
            </a:r>
            <a:r>
              <a:rPr lang="en-US" b="1" dirty="0" smtClean="0">
                <a:solidFill>
                  <a:srgbClr val="C00000"/>
                </a:solidFill>
                <a:latin typeface="Arial" pitchFamily="34" charset="0"/>
                <a:cs typeface="Arial" pitchFamily="34" charset="0"/>
              </a:rPr>
              <a:t>Psalm 7:14; Psalm 38:1-14; </a:t>
            </a:r>
          </a:p>
          <a:p>
            <a:pPr hangingPunct="0"/>
            <a:r>
              <a:rPr lang="en-US" dirty="0" smtClean="0">
                <a:latin typeface="Arial" pitchFamily="34" charset="0"/>
                <a:cs typeface="Arial" pitchFamily="34" charset="0"/>
              </a:rPr>
              <a:t>c) The dying stage — </a:t>
            </a:r>
            <a:r>
              <a:rPr lang="en-US" b="1" dirty="0" smtClean="0">
                <a:solidFill>
                  <a:srgbClr val="C00000"/>
                </a:solidFill>
                <a:latin typeface="Arial" pitchFamily="34" charset="0"/>
                <a:cs typeface="Arial" pitchFamily="34" charset="0"/>
              </a:rPr>
              <a:t>Revelation 3:16.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“Constantly having discipline” </a:t>
            </a:r>
            <a:r>
              <a:rPr lang="en-US" dirty="0" smtClean="0">
                <a:latin typeface="Arial" pitchFamily="34" charset="0"/>
                <a:cs typeface="Arial" pitchFamily="34" charset="0"/>
              </a:rPr>
              <a:t>— the worst thing that can happen is to get to the sin unto death.</a:t>
            </a:r>
          </a:p>
          <a:p>
            <a:pPr hangingPunct="0"/>
            <a:endParaRPr lang="en-US" dirty="0" smtClean="0">
              <a:latin typeface="Arial" pitchFamily="34" charset="0"/>
              <a:cs typeface="Arial" pitchFamily="34" charset="0"/>
            </a:endParaRPr>
          </a:p>
          <a:p>
            <a:pPr hangingPunct="0"/>
            <a:r>
              <a:rPr lang="en-US" b="1" dirty="0" smtClean="0">
                <a:latin typeface="Arial" pitchFamily="34" charset="0"/>
                <a:cs typeface="Arial" pitchFamily="34" charset="0"/>
              </a:rPr>
              <a:t>The Sin unto Death</a:t>
            </a:r>
          </a:p>
          <a:p>
            <a:pPr hangingPunct="0"/>
            <a:r>
              <a:rPr lang="en-US" dirty="0" smtClean="0">
                <a:latin typeface="Arial" pitchFamily="34" charset="0"/>
                <a:cs typeface="Arial" pitchFamily="34" charset="0"/>
              </a:rPr>
              <a:t>1. Definition. The sin unto death is the means by which the reversionistic believer is transferred from time to eternity.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dying by means of maximum punitive measures from God. Dying is horrible, painful, miserable, the obvious exception to dying grace which is the way the greater-grace believer is transferred from time to eternity. There will be no rewards in eternity.	</a:t>
            </a:r>
          </a:p>
          <a:p>
            <a:endParaRPr lang="en-US" dirty="0"/>
          </a:p>
        </p:txBody>
      </p:sp>
    </p:spTree>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latin typeface="Arial" pitchFamily="34" charset="0"/>
                <a:cs typeface="Arial" pitchFamily="34" charset="0"/>
              </a:rPr>
              <a:t>2. Documentation. </a:t>
            </a:r>
            <a:r>
              <a:rPr lang="en-US" b="1" dirty="0" smtClean="0">
                <a:solidFill>
                  <a:srgbClr val="C00000"/>
                </a:solidFill>
                <a:latin typeface="Arial" pitchFamily="34" charset="0"/>
                <a:cs typeface="Arial" pitchFamily="34" charset="0"/>
              </a:rPr>
              <a:t>Psalm 118:17,18; 1 John 5:16 — “there is a sin unto death.” </a:t>
            </a:r>
          </a:p>
          <a:p>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3. The cause of the sin unto death: Prolonged and unchecked reversionism is always the cause.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you get into prolonged and unchecked reversionism you are also under the influence of evil.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combination of things leads to the sin unto death — </a:t>
            </a:r>
            <a:r>
              <a:rPr lang="en-US" b="1" dirty="0" smtClean="0">
                <a:solidFill>
                  <a:srgbClr val="C00000"/>
                </a:solidFill>
                <a:latin typeface="Arial" pitchFamily="34" charset="0"/>
                <a:cs typeface="Arial" pitchFamily="34" charset="0"/>
              </a:rPr>
              <a:t>Jeremiah 9:13-16; 44:12; Philippians 3:18,19.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sin unto death does not mean loss of salvation — </a:t>
            </a:r>
            <a:r>
              <a:rPr lang="en-US" b="1" dirty="0" smtClean="0">
                <a:solidFill>
                  <a:srgbClr val="C00000"/>
                </a:solidFill>
                <a:latin typeface="Arial" pitchFamily="34" charset="0"/>
                <a:cs typeface="Arial" pitchFamily="34" charset="0"/>
              </a:rPr>
              <a:t>2 Timothy 2:11-13.</a:t>
            </a:r>
          </a:p>
          <a:p>
            <a:endParaRPr lang="en-US" dirty="0"/>
          </a:p>
        </p:txBody>
      </p:sp>
    </p:spTree>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pPr hangingPunct="0"/>
            <a:r>
              <a:rPr lang="en-US" dirty="0" smtClean="0">
                <a:latin typeface="Arial" pitchFamily="34" charset="0"/>
                <a:cs typeface="Arial" pitchFamily="34" charset="0"/>
              </a:rPr>
              <a:t>5. There are only four ways to transfer from time to eternity: </a:t>
            </a:r>
          </a:p>
          <a:p>
            <a:pPr hangingPunct="0"/>
            <a:r>
              <a:rPr lang="en-US" dirty="0" smtClean="0">
                <a:latin typeface="Arial" pitchFamily="34" charset="0"/>
                <a:cs typeface="Arial" pitchFamily="34" charset="0"/>
              </a:rPr>
              <a:t>a) The sin unto death;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 Dying grace which is for greater-grace believers only;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 Permanent Change of Station to eternity- example:  Enoch, the illustration in </a:t>
            </a:r>
            <a:r>
              <a:rPr lang="en-US" b="1" dirty="0" smtClean="0">
                <a:solidFill>
                  <a:srgbClr val="C00000"/>
                </a:solidFill>
                <a:latin typeface="Arial" pitchFamily="34" charset="0"/>
                <a:cs typeface="Arial" pitchFamily="34" charset="0"/>
              </a:rPr>
              <a:t>Hebrews 11:5</a:t>
            </a:r>
            <a:r>
              <a:rPr lang="en-US" dirty="0" smtClean="0">
                <a:latin typeface="Arial" pitchFamily="34" charset="0"/>
                <a:cs typeface="Arial" pitchFamily="34" charset="0"/>
              </a:rPr>
              <a:t>; Elijah. This means crossing the high golden bridge between time and eternity without dying physically. The Rapture generation will have that opportunity;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 Resurrection, as the Rapture generation. </a:t>
            </a:r>
          </a:p>
          <a:p>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r>
              <a:rPr lang="en-US" dirty="0" smtClean="0">
                <a:latin typeface="Arial" pitchFamily="34" charset="0"/>
                <a:cs typeface="Arial" pitchFamily="34" charset="0"/>
              </a:rPr>
              <a:t>6. Case histories of the sin unto death. </a:t>
            </a:r>
          </a:p>
          <a:p>
            <a:pPr hangingPunct="0"/>
            <a:r>
              <a:rPr lang="en-US" dirty="0" smtClean="0">
                <a:latin typeface="Arial" pitchFamily="34" charset="0"/>
                <a:cs typeface="Arial" pitchFamily="34" charset="0"/>
              </a:rPr>
              <a:t>Monetary reversionism took Ananias and Sapphira in </a:t>
            </a:r>
            <a:r>
              <a:rPr lang="en-US" b="1" dirty="0" smtClean="0">
                <a:solidFill>
                  <a:srgbClr val="C00000"/>
                </a:solidFill>
                <a:latin typeface="Arial" pitchFamily="34" charset="0"/>
                <a:cs typeface="Arial" pitchFamily="34" charset="0"/>
              </a:rPr>
              <a:t>Acts 5:1-10.</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Phallic reversionism took the incestuous Corinthian in </a:t>
            </a:r>
            <a:r>
              <a:rPr lang="en-US" b="1" dirty="0" smtClean="0">
                <a:solidFill>
                  <a:srgbClr val="C00000"/>
                </a:solidFill>
                <a:latin typeface="Arial" pitchFamily="34" charset="0"/>
                <a:cs typeface="Arial" pitchFamily="34" charset="0"/>
              </a:rPr>
              <a:t>1 Cor 5. </a:t>
            </a:r>
            <a:r>
              <a:rPr lang="en-US" dirty="0" smtClean="0">
                <a:latin typeface="Arial" pitchFamily="34" charset="0"/>
                <a:cs typeface="Arial" pitchFamily="34" charset="0"/>
              </a:rPr>
              <a:t>(He repented).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Ritual reversionism took the carnal Corinthians — </a:t>
            </a:r>
            <a:r>
              <a:rPr lang="en-US" b="1" dirty="0" smtClean="0">
                <a:solidFill>
                  <a:srgbClr val="C00000"/>
                </a:solidFill>
                <a:latin typeface="Arial" pitchFamily="34" charset="0"/>
                <a:cs typeface="Arial" pitchFamily="34" charset="0"/>
              </a:rPr>
              <a:t>1 Corin 11:30-31.</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Mental attitude reversionism such as Saul refusing to kill the enemy — </a:t>
            </a:r>
            <a:r>
              <a:rPr lang="en-US" b="1" dirty="0" smtClean="0">
                <a:solidFill>
                  <a:srgbClr val="C00000"/>
                </a:solidFill>
                <a:latin typeface="Arial" pitchFamily="34" charset="0"/>
                <a:cs typeface="Arial" pitchFamily="34" charset="0"/>
              </a:rPr>
              <a:t>1 Samuel 13:9-14</a:t>
            </a:r>
            <a:r>
              <a:rPr lang="en-US" dirty="0" smtClean="0">
                <a:latin typeface="Arial" pitchFamily="34" charset="0"/>
                <a:cs typeface="Arial" pitchFamily="34" charset="0"/>
              </a:rPr>
              <a:t>, and his neglect of the Word —     </a:t>
            </a:r>
            <a:r>
              <a:rPr lang="en-US" b="1" dirty="0" smtClean="0">
                <a:solidFill>
                  <a:srgbClr val="C00000"/>
                </a:solidFill>
                <a:latin typeface="Arial" pitchFamily="34" charset="0"/>
                <a:cs typeface="Arial" pitchFamily="34" charset="0"/>
              </a:rPr>
              <a:t>1 Chronicles 10:13,14</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Hymenaeus and Alexander through verbal reversionism — </a:t>
            </a:r>
            <a:r>
              <a:rPr lang="en-US" b="1" dirty="0" smtClean="0">
                <a:solidFill>
                  <a:srgbClr val="C00000"/>
                </a:solidFill>
                <a:latin typeface="Arial" pitchFamily="34" charset="0"/>
                <a:cs typeface="Arial" pitchFamily="34" charset="0"/>
              </a:rPr>
              <a:t>1 Timothy 1:19,20</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p:txBody>
      </p:sp>
    </p:spTree>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pPr hangingPunct="0"/>
            <a:r>
              <a:rPr lang="en-US" dirty="0" smtClean="0">
                <a:latin typeface="Arial" pitchFamily="34" charset="0"/>
                <a:cs typeface="Arial" pitchFamily="34" charset="0"/>
              </a:rPr>
              <a:t>Anti-establishment reversionism such as King Hezekiah was guilty of — </a:t>
            </a:r>
            <a:r>
              <a:rPr lang="en-US" b="1" dirty="0" smtClean="0">
                <a:solidFill>
                  <a:srgbClr val="C00000"/>
                </a:solidFill>
                <a:latin typeface="Arial" pitchFamily="34" charset="0"/>
                <a:cs typeface="Arial" pitchFamily="34" charset="0"/>
              </a:rPr>
              <a:t>Isaiah 30:1-3; Isaiah 38</a:t>
            </a:r>
            <a:r>
              <a:rPr lang="en-US" dirty="0" smtClean="0">
                <a:latin typeface="Arial" pitchFamily="34" charset="0"/>
                <a:cs typeface="Arial" pitchFamily="34" charset="0"/>
              </a:rPr>
              <a:t>. He, too, repented.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most of these cases the people were able to reverse it once they were under the sin unto death by repentance and by reversion recovery.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Rebound is also a factor in reversion recovery — </a:t>
            </a:r>
            <a:r>
              <a:rPr lang="en-US" b="1" dirty="0" smtClean="0">
                <a:solidFill>
                  <a:srgbClr val="C00000"/>
                </a:solidFill>
                <a:latin typeface="Arial" pitchFamily="34" charset="0"/>
                <a:cs typeface="Arial" pitchFamily="34" charset="0"/>
              </a:rPr>
              <a:t>1 Cor 11:30-31; James 5:20.</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The consistent study and application of doctrine is absolutely necessary for reversion recovery — </a:t>
            </a:r>
            <a:r>
              <a:rPr lang="en-US" b="1" dirty="0" smtClean="0">
                <a:solidFill>
                  <a:srgbClr val="C00000"/>
                </a:solidFill>
                <a:latin typeface="Arial" pitchFamily="34" charset="0"/>
                <a:cs typeface="Arial" pitchFamily="34" charset="0"/>
              </a:rPr>
              <a:t>James 4:4-8. </a:t>
            </a:r>
          </a:p>
          <a:p>
            <a:endParaRPr lang="en-US" dirty="0"/>
          </a:p>
        </p:txBody>
      </p:sp>
    </p:spTree>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b="1" dirty="0" smtClean="0">
                <a:solidFill>
                  <a:srgbClr val="0070C0"/>
                </a:solidFill>
                <a:latin typeface="Arial" pitchFamily="34" charset="0"/>
                <a:cs typeface="Arial" pitchFamily="34" charset="0"/>
              </a:rPr>
              <a:t>“because they have set aside their previous pledge” </a:t>
            </a:r>
            <a:r>
              <a:rPr lang="en-US" dirty="0" smtClean="0">
                <a:latin typeface="Arial" pitchFamily="34" charset="0"/>
                <a:cs typeface="Arial" pitchFamily="34" charset="0"/>
              </a:rPr>
              <a:t>—AAIndic – AQETEO -  means to declare invalid, to set aside or reject, to swerve from.</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It is a verb of negative volition toward doctrine as related to reversionism.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“their previous pledge” – PROTOS – means rank or degree meaning first, foremost, or most important. PISTIS – doctrine.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“Constantly having divine discipline because they have swerved from [or rejected] their previous doctrine </a:t>
            </a:r>
            <a:r>
              <a:rPr lang="en-US" dirty="0" smtClean="0">
                <a:latin typeface="Arial" pitchFamily="34" charset="0"/>
                <a:cs typeface="Arial" pitchFamily="34" charset="0"/>
              </a:rPr>
              <a:t>[resident in their souls].” </a:t>
            </a:r>
          </a:p>
          <a:p>
            <a:endParaRPr lang="en-US" dirty="0"/>
          </a:p>
        </p:txBody>
      </p:sp>
    </p:spTree>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r>
              <a:rPr lang="en-US" b="1" dirty="0" smtClean="0">
                <a:solidFill>
                  <a:srgbClr val="0070C0"/>
                </a:solidFill>
                <a:latin typeface="Arial" pitchFamily="34" charset="0"/>
                <a:cs typeface="Arial" pitchFamily="34" charset="0"/>
              </a:rPr>
              <a:t>5:13 — “And at the same time they also learn to be idle, as they go around from house to house; and not merely idle, but also gossips and busybodies, talking about things not proper to mention.”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DE translated, </a:t>
            </a:r>
            <a:r>
              <a:rPr lang="en-US" b="1" dirty="0" smtClean="0">
                <a:solidFill>
                  <a:srgbClr val="0070C0"/>
                </a:solidFill>
                <a:latin typeface="Arial" pitchFamily="34" charset="0"/>
                <a:cs typeface="Arial" pitchFamily="34" charset="0"/>
              </a:rPr>
              <a:t>“And at the same time.” </a:t>
            </a:r>
            <a:r>
              <a:rPr lang="en-US" dirty="0" smtClean="0">
                <a:latin typeface="Arial" pitchFamily="34" charset="0"/>
                <a:cs typeface="Arial" pitchFamily="34" charset="0"/>
              </a:rPr>
              <a:t>AMA</a:t>
            </a:r>
            <a:r>
              <a:rPr lang="en-US" b="1" dirty="0" smtClean="0">
                <a:solidFill>
                  <a:srgbClr val="0070C0"/>
                </a:solidFill>
                <a:latin typeface="Arial" pitchFamily="34" charset="0"/>
                <a:cs typeface="Arial" pitchFamily="34" charset="0"/>
              </a:rPr>
              <a:t> – </a:t>
            </a:r>
            <a:r>
              <a:rPr lang="en-US" dirty="0" smtClean="0">
                <a:latin typeface="Arial" pitchFamily="34" charset="0"/>
                <a:cs typeface="Arial" pitchFamily="34" charset="0"/>
              </a:rPr>
              <a:t>adverb  which indicates the coincidence of two actions in time.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“they learn to be idle”</a:t>
            </a:r>
            <a:r>
              <a:rPr lang="en-US" dirty="0" smtClean="0">
                <a:latin typeface="Arial" pitchFamily="34" charset="0"/>
                <a:cs typeface="Arial" pitchFamily="34" charset="0"/>
              </a:rPr>
              <a:t> – PAIndic – MANTHANO - means to learn from someone else. This verb emphasizes reversionists associating with reversionism and when this occurs it intensifies the reversionism.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“idle” </a:t>
            </a:r>
            <a:r>
              <a:rPr lang="en-US" dirty="0" smtClean="0">
                <a:latin typeface="Arial" pitchFamily="34" charset="0"/>
                <a:cs typeface="Arial" pitchFamily="34" charset="0"/>
              </a:rPr>
              <a:t>– EIMI – PAIndic – to be, ARQOI adjective. It means lazy or nothing to do, or useless. </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a:bodyPr>
          <a:lstStyle/>
          <a:p>
            <a:pPr hangingPunct="0"/>
            <a:r>
              <a:rPr lang="en-US" dirty="0" smtClean="0">
                <a:latin typeface="Arial" pitchFamily="34" charset="0"/>
                <a:cs typeface="Arial" pitchFamily="34" charset="0"/>
              </a:rPr>
              <a:t>The Bible takes time to explain the mechanics of the baptism of the Spirit — </a:t>
            </a:r>
            <a:r>
              <a:rPr lang="en-US" b="1" dirty="0" smtClean="0">
                <a:solidFill>
                  <a:srgbClr val="C00000"/>
                </a:solidFill>
                <a:latin typeface="Arial" pitchFamily="34" charset="0"/>
                <a:cs typeface="Arial" pitchFamily="34" charset="0"/>
              </a:rPr>
              <a:t>1 Corinthians 12:13</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baptism of the Spirit occurs at salvation — </a:t>
            </a:r>
            <a:r>
              <a:rPr lang="en-US" b="1" dirty="0" smtClean="0">
                <a:solidFill>
                  <a:srgbClr val="C00000"/>
                </a:solidFill>
                <a:latin typeface="Arial" pitchFamily="34" charset="0"/>
                <a:cs typeface="Arial" pitchFamily="34" charset="0"/>
              </a:rPr>
              <a:t>Colossians 2:12.</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Positional truth means that we are royal family of God. This is also known as salvation or phase one sanctification which enters us into the royal family of God. </a:t>
            </a:r>
          </a:p>
          <a:p>
            <a:endParaRPr lang="en-US" dirty="0" smtClean="0"/>
          </a:p>
          <a:p>
            <a:r>
              <a:rPr lang="en-US" dirty="0" smtClean="0">
                <a:latin typeface="Arial" pitchFamily="34" charset="0"/>
                <a:cs typeface="Arial" pitchFamily="34" charset="0"/>
              </a:rPr>
              <a:t>5. The royal family relationship then becomes an issue. The spiritual royalty of Jesus Christ is unique. </a:t>
            </a:r>
          </a:p>
          <a:p>
            <a:r>
              <a:rPr lang="en-US" dirty="0" smtClean="0">
                <a:latin typeface="Arial" pitchFamily="34" charset="0"/>
                <a:cs typeface="Arial" pitchFamily="34" charset="0"/>
              </a:rPr>
              <a:t>As God He is sovereign, as man He is Jewish royalty, but as the God-Man seated at the right hand of the Father in His resurrection body of His humanity He is a new type of royalty — spiritual royalty, permanent royalty, King of kings, Lord of Lords. </a:t>
            </a:r>
            <a:endParaRPr lang="en-US" dirty="0">
              <a:latin typeface="Arial" pitchFamily="34" charset="0"/>
              <a:cs typeface="Arial" pitchFamily="34" charset="0"/>
            </a:endParaRPr>
          </a:p>
        </p:txBody>
      </p:sp>
    </p:spTree>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r>
              <a:rPr lang="en-US" dirty="0" smtClean="0">
                <a:latin typeface="Arial" pitchFamily="34" charset="0"/>
                <a:cs typeface="Arial" pitchFamily="34" charset="0"/>
              </a:rPr>
              <a:t>In fact they have to learn to be idle or useless and this indicates that at one time they were in greater-grace, they were productive, and they did have great capacity for life and blessing.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Now they have retrogressed into reversionism associated with others who are reversionistic, and they have learned from their association to be idle and useless.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From idleness and uselessness they become very harmful. No one ever stands still, you are either moving forward or moving backward.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Here is a picture now of those moving backward. </a:t>
            </a:r>
          </a:p>
          <a:p>
            <a:endParaRPr lang="en-US" dirty="0"/>
          </a:p>
        </p:txBody>
      </p:sp>
    </p:spTree>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r>
              <a:rPr lang="en-US" b="1" dirty="0" smtClean="0">
                <a:solidFill>
                  <a:srgbClr val="0070C0"/>
                </a:solidFill>
                <a:latin typeface="Arial" pitchFamily="34" charset="0"/>
                <a:cs typeface="Arial" pitchFamily="34" charset="0"/>
              </a:rPr>
              <a:t>“as they go around from house to house”</a:t>
            </a:r>
            <a:r>
              <a:rPr lang="en-US" dirty="0" smtClean="0">
                <a:latin typeface="Arial" pitchFamily="34" charset="0"/>
                <a:cs typeface="Arial" pitchFamily="34" charset="0"/>
              </a:rPr>
              <a:t> – PMPtc – PERIERCHOMAI - means to wander without having any objective or goal, merely trying to find someone to please you or to make you happy.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has to do with a life of no direction. The present tense denotes something begun in the past and continuing into the present time.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OIKIA</a:t>
            </a:r>
            <a:r>
              <a:rPr lang="en-US" i="1" dirty="0" smtClean="0">
                <a:latin typeface="Arial" pitchFamily="34" charset="0"/>
                <a:cs typeface="Arial" pitchFamily="34" charset="0"/>
              </a:rPr>
              <a:t> -  </a:t>
            </a:r>
            <a:r>
              <a:rPr lang="en-US" dirty="0" smtClean="0">
                <a:latin typeface="Arial" pitchFamily="34" charset="0"/>
                <a:cs typeface="Arial" pitchFamily="34" charset="0"/>
              </a:rPr>
              <a:t>means from house to house. Literally in the English it would be </a:t>
            </a:r>
            <a:r>
              <a:rPr lang="en-US" b="1" dirty="0" smtClean="0">
                <a:solidFill>
                  <a:srgbClr val="0070C0"/>
                </a:solidFill>
                <a:latin typeface="Arial" pitchFamily="34" charset="0"/>
                <a:cs typeface="Arial" pitchFamily="34" charset="0"/>
              </a:rPr>
              <a:t>“houses.” </a:t>
            </a:r>
          </a:p>
          <a:p>
            <a:pPr hangingPunct="0">
              <a:buNone/>
            </a:pPr>
            <a:r>
              <a:rPr lang="en-US" b="1" dirty="0" smtClean="0">
                <a:latin typeface="Arial" pitchFamily="34" charset="0"/>
                <a:cs typeface="Arial" pitchFamily="34" charset="0"/>
              </a:rPr>
              <a:t> Principle</a:t>
            </a:r>
          </a:p>
          <a:p>
            <a:pPr hangingPunct="0"/>
            <a:r>
              <a:rPr lang="en-US" dirty="0" smtClean="0">
                <a:latin typeface="Arial" pitchFamily="34" charset="0"/>
                <a:cs typeface="Arial" pitchFamily="34" charset="0"/>
              </a:rPr>
              <a:t>1. These young reversionistic widows are moving from house to house spreading their gossip. They are idle troublemakers.  </a:t>
            </a:r>
          </a:p>
          <a:p>
            <a:endParaRPr lang="en-US" dirty="0"/>
          </a:p>
        </p:txBody>
      </p:sp>
    </p:spTree>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latin typeface="Arial" pitchFamily="34" charset="0"/>
                <a:cs typeface="Arial" pitchFamily="34" charset="0"/>
              </a:rPr>
              <a:t>2. The wandering indicates a life without direction or purpose or definition.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There is no preposition here, the idiom is rendered into the English </a:t>
            </a:r>
            <a:r>
              <a:rPr lang="en-US" b="1" dirty="0" smtClean="0">
                <a:solidFill>
                  <a:srgbClr val="0070C0"/>
                </a:solidFill>
                <a:latin typeface="Arial" pitchFamily="34" charset="0"/>
                <a:cs typeface="Arial" pitchFamily="34" charset="0"/>
              </a:rPr>
              <a:t>“from house to house” </a:t>
            </a:r>
            <a:r>
              <a:rPr lang="en-US" dirty="0" smtClean="0">
                <a:latin typeface="Arial" pitchFamily="34" charset="0"/>
                <a:cs typeface="Arial" pitchFamily="34" charset="0"/>
              </a:rPr>
              <a:t>rather than </a:t>
            </a:r>
            <a:r>
              <a:rPr lang="en-US" b="1" dirty="0" smtClean="0">
                <a:solidFill>
                  <a:srgbClr val="0070C0"/>
                </a:solidFill>
                <a:latin typeface="Arial" pitchFamily="34" charset="0"/>
                <a:cs typeface="Arial" pitchFamily="34" charset="0"/>
              </a:rPr>
              <a:t>“houses.”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It is inevitable that people whose life has become meaningless and without purpose become idle, have nothing to do, and inevitably become trouble makers.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There is never enough time in a day for those who have a meaningful life. For the greater-grace believer with doctrine in the soul he has the capacity for life, for happiness, for blessing and there never is enough time in the day. </a:t>
            </a:r>
          </a:p>
          <a:p>
            <a:endParaRPr lang="en-US" dirty="0"/>
          </a:p>
        </p:txBody>
      </p:sp>
    </p:spTree>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pPr hangingPunct="0"/>
            <a:r>
              <a:rPr lang="en-US" dirty="0" smtClean="0">
                <a:latin typeface="Arial" pitchFamily="34" charset="0"/>
                <a:cs typeface="Arial" pitchFamily="34" charset="0"/>
              </a:rPr>
              <a:t>“</a:t>
            </a:r>
            <a:r>
              <a:rPr lang="en-US" b="1" dirty="0" smtClean="0">
                <a:solidFill>
                  <a:srgbClr val="0070C0"/>
                </a:solidFill>
                <a:latin typeface="Arial" pitchFamily="34" charset="0"/>
                <a:cs typeface="Arial" pitchFamily="34" charset="0"/>
              </a:rPr>
              <a:t>and not merely idle, but also gossips and busybodies, talking about things not proper to mention.” </a:t>
            </a:r>
            <a:r>
              <a:rPr lang="en-US" dirty="0" smtClean="0">
                <a:latin typeface="Arial" pitchFamily="34" charset="0"/>
                <a:cs typeface="Arial" pitchFamily="34" charset="0"/>
              </a:rPr>
              <a:t>— this is the first step in retrogression from uselessness.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are not only idle. Idleness is merely a status quo, a temporary place from which they go down.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circumstances for every kind of trouble making always are based upon idleness or uselessness — no enthusiasms in life of any kind. Idleness becomes a supply base or support base.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becomes a fire support base for both mental attitude and verbal sins as well as a variation in the function of evil.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this case these widows who have now come to this stage of reversionism are now declared to be </a:t>
            </a:r>
            <a:r>
              <a:rPr lang="en-US" b="1" dirty="0" smtClean="0">
                <a:solidFill>
                  <a:srgbClr val="0070C0"/>
                </a:solidFill>
                <a:latin typeface="Arial" pitchFamily="34" charset="0"/>
                <a:cs typeface="Arial" pitchFamily="34" charset="0"/>
              </a:rPr>
              <a:t>“gossips also”.</a:t>
            </a:r>
            <a:r>
              <a:rPr lang="en-US" dirty="0" smtClean="0">
                <a:latin typeface="Arial" pitchFamily="34" charset="0"/>
                <a:cs typeface="Arial" pitchFamily="34" charset="0"/>
              </a:rPr>
              <a:t> FLUAROI – means to throw up bubbles, or empty talk, foolish talk such as maligning, unjustified charges motivated by mental attitude sins.</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b="1" dirty="0" smtClean="0">
                <a:latin typeface="Arial" pitchFamily="34" charset="0"/>
                <a:cs typeface="Arial" pitchFamily="34" charset="0"/>
              </a:rPr>
              <a:t>The Doctrine of the Sins of the Tongue</a:t>
            </a:r>
          </a:p>
          <a:p>
            <a:pPr hangingPunct="0"/>
            <a:r>
              <a:rPr lang="en-US" dirty="0" smtClean="0">
                <a:latin typeface="Arial" pitchFamily="34" charset="0"/>
                <a:cs typeface="Arial" pitchFamily="34" charset="0"/>
              </a:rPr>
              <a:t>1. Definition.</a:t>
            </a:r>
          </a:p>
          <a:p>
            <a:pPr hangingPunct="0"/>
            <a:r>
              <a:rPr lang="en-US" dirty="0" smtClean="0">
                <a:latin typeface="Arial" pitchFamily="34" charset="0"/>
                <a:cs typeface="Arial" pitchFamily="34" charset="0"/>
              </a:rPr>
              <a:t>a. Sin is defined as transgression of the law of God.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 A known sin is a transgression or violation of divine law.</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 An unknown sin is likewise a transgression of divine law.</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 In both cases the violation is involved. Whether you know it or not you’ve done it and your volition is involved.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 The difference between an known and unknown sin is cognizance of divine law [Bible doctrine], especially in the field of </a:t>
            </a:r>
            <a:r>
              <a:rPr lang="en-US" dirty="0" err="1" smtClean="0">
                <a:latin typeface="Arial" pitchFamily="34" charset="0"/>
                <a:cs typeface="Arial" pitchFamily="34" charset="0"/>
              </a:rPr>
              <a:t>hamartiology</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p:txBody>
      </p:sp>
    </p:spTree>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latin typeface="Arial" pitchFamily="34" charset="0"/>
                <a:cs typeface="Arial" pitchFamily="34" charset="0"/>
              </a:rPr>
              <a:t>  f. Whether the divine law is known or not human volition is involved in transgression of the law.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g. All sin, therefore, combines the function of the old sin nature’s area of weakness with human volition.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 Three categories of sin exist in the human 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 The imputation of Adam’s sin to each member of the human race directly.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ii) The perpetuation of the old sin nature through physical birth, causing the individual to be physically alive at birth and simultaneously spiritually dead.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p:txBody>
      </p:sp>
    </p:spTree>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      iii) Personal sin which occurs after birth and before physical death.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 There are </a:t>
            </a:r>
            <a:r>
              <a:rPr lang="en-US" u="sng" dirty="0" smtClean="0">
                <a:latin typeface="Arial" pitchFamily="34" charset="0"/>
                <a:cs typeface="Arial" pitchFamily="34" charset="0"/>
              </a:rPr>
              <a:t>three categories of personal sin: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 Mental sins such as envy, pride, arrogance, jealousy, bitterness, vindictiveness, hatred, etc. If we think it and dwell on it the soul reacts and that is sin. </a:t>
            </a:r>
            <a:r>
              <a:rPr lang="en-US" b="1" dirty="0" smtClean="0">
                <a:solidFill>
                  <a:srgbClr val="C00000"/>
                </a:solidFill>
                <a:latin typeface="Arial" pitchFamily="34" charset="0"/>
                <a:cs typeface="Arial" pitchFamily="34" charset="0"/>
              </a:rPr>
              <a:t>James 1:13-15</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ii) Verbal sins such as gossip, slander, maligning, judging, lying. </a:t>
            </a:r>
            <a:r>
              <a:rPr lang="en-US" b="1" dirty="0" smtClean="0">
                <a:solidFill>
                  <a:srgbClr val="C00000"/>
                </a:solidFill>
                <a:latin typeface="Arial" pitchFamily="34" charset="0"/>
                <a:cs typeface="Arial" pitchFamily="34" charset="0"/>
              </a:rPr>
              <a:t>James 3:5-6</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iii) Overt sins such as adultery (</a:t>
            </a:r>
            <a:r>
              <a:rPr lang="en-US" b="1" dirty="0" smtClean="0">
                <a:solidFill>
                  <a:srgbClr val="C00000"/>
                </a:solidFill>
                <a:latin typeface="Arial" pitchFamily="34" charset="0"/>
                <a:cs typeface="Arial" pitchFamily="34" charset="0"/>
              </a:rPr>
              <a:t>Matt 5:27-32</a:t>
            </a:r>
            <a:r>
              <a:rPr lang="en-US" dirty="0" smtClean="0">
                <a:latin typeface="Arial" pitchFamily="34" charset="0"/>
                <a:cs typeface="Arial" pitchFamily="34" charset="0"/>
              </a:rPr>
              <a:t>), murder,  stealing, drunkenness, and so on.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smtClean="0"/>
          </a:p>
          <a:p>
            <a:endParaRPr lang="en-US" dirty="0" smtClean="0"/>
          </a:p>
          <a:p>
            <a:endParaRPr lang="en-US" dirty="0"/>
          </a:p>
        </p:txBody>
      </p:sp>
    </p:spTree>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j. All personal sins originate from the old sin nature involving the human volition. </a:t>
            </a:r>
            <a:r>
              <a:rPr lang="en-US" b="1" dirty="0" smtClean="0">
                <a:solidFill>
                  <a:srgbClr val="C00000"/>
                </a:solidFill>
                <a:latin typeface="Arial" pitchFamily="34" charset="0"/>
                <a:cs typeface="Arial" pitchFamily="34" charset="0"/>
              </a:rPr>
              <a:t>James 1:15</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k. This means that verbal sins originate from the old sin nature and are activated by human volition.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l. Human volition is involved in all sins.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 The instrument of verbal sins is that portion of the human anatomy called the tongue — </a:t>
            </a:r>
            <a:r>
              <a:rPr lang="en-US" b="1" dirty="0" smtClean="0">
                <a:solidFill>
                  <a:srgbClr val="C00000"/>
                </a:solidFill>
                <a:latin typeface="Arial" pitchFamily="34" charset="0"/>
                <a:cs typeface="Arial" pitchFamily="34" charset="0"/>
              </a:rPr>
              <a:t>James 3:6. </a:t>
            </a:r>
            <a:r>
              <a:rPr lang="en-US" dirty="0" smtClean="0">
                <a:latin typeface="Arial" pitchFamily="34" charset="0"/>
                <a:cs typeface="Arial" pitchFamily="34" charset="0"/>
              </a:rPr>
              <a:t>	</a:t>
            </a:r>
          </a:p>
          <a:p>
            <a:endParaRPr lang="en-US" dirty="0"/>
          </a:p>
        </p:txBody>
      </p:sp>
    </p:spTree>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a:bodyPr>
          <a:lstStyle/>
          <a:p>
            <a:pPr hangingPunct="0"/>
            <a:r>
              <a:rPr lang="en-US" dirty="0" smtClean="0">
                <a:latin typeface="Arial" pitchFamily="34" charset="0"/>
                <a:cs typeface="Arial" pitchFamily="34" charset="0"/>
              </a:rPr>
              <a:t>2. Out of the list of the seven worst sins three of the worst sins are sins of the tongue — </a:t>
            </a:r>
            <a:r>
              <a:rPr lang="en-US" b="1" dirty="0" smtClean="0">
                <a:solidFill>
                  <a:srgbClr val="C00000"/>
                </a:solidFill>
                <a:latin typeface="Arial" pitchFamily="34" charset="0"/>
                <a:cs typeface="Arial" pitchFamily="34" charset="0"/>
              </a:rPr>
              <a:t>Proverbs 6:16-19.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Verbal sins and reversionism. Verbal sins are always motivated by mental sins.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Sins of the mental attitude which motivate verbal sins are generally pride, jealousy, bitterness, vindictiveness, implacability, hatred, pettiness.  </a:t>
            </a:r>
            <a:r>
              <a:rPr lang="en-US" b="1" dirty="0" smtClean="0">
                <a:solidFill>
                  <a:srgbClr val="C00000"/>
                </a:solidFill>
                <a:latin typeface="Arial" pitchFamily="34" charset="0"/>
                <a:cs typeface="Arial" pitchFamily="34" charset="0"/>
              </a:rPr>
              <a:t>Psalm 5:8,9; James 4:11.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sins of the tongue produce </a:t>
            </a:r>
            <a:r>
              <a:rPr lang="en-US" u="sng" dirty="0" smtClean="0">
                <a:latin typeface="Arial" pitchFamily="34" charset="0"/>
                <a:cs typeface="Arial" pitchFamily="34" charset="0"/>
              </a:rPr>
              <a:t>Triple Compound Discipline</a:t>
            </a: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First of all there is discipline for the mental attitude sins, there is discipline for the verbal sins which result, and whatever sins are mentioned with regard to the victim whatever the judgment is for that sin it is transferred to the one who judges.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295400"/>
          </a:xfrm>
        </p:spPr>
        <p:txBody>
          <a:bodyPr>
            <a:normAutofit fontScale="90000"/>
          </a:bodyPr>
          <a:lstStyle/>
          <a:p>
            <a:pPr algn="ctr"/>
            <a:r>
              <a:rPr lang="en-US" dirty="0" smtClean="0"/>
              <a:t/>
            </a:r>
            <a:br>
              <a:rPr lang="en-US" dirty="0" smtClean="0"/>
            </a:br>
            <a:r>
              <a:rPr lang="en-US" dirty="0" smtClean="0"/>
              <a:t/>
            </a:r>
            <a:br>
              <a:rPr lang="en-US" dirty="0" smtClean="0"/>
            </a:br>
            <a:r>
              <a:rPr lang="en-US" sz="4400" b="1" dirty="0" smtClean="0"/>
              <a:t>Triple Compound Discipline</a:t>
            </a:r>
            <a:br>
              <a:rPr lang="en-US" sz="4400" b="1" dirty="0" smtClean="0"/>
            </a:br>
            <a:r>
              <a:rPr lang="en-US" sz="4400" b="1" dirty="0" smtClean="0"/>
              <a:t>Matthew 7:1 – Judging Others</a:t>
            </a:r>
            <a:endParaRPr lang="en-US" sz="4400" b="1" dirty="0"/>
          </a:p>
        </p:txBody>
      </p:sp>
      <p:sp>
        <p:nvSpPr>
          <p:cNvPr id="4" name="Content Placeholder 3"/>
          <p:cNvSpPr>
            <a:spLocks noGrp="1"/>
          </p:cNvSpPr>
          <p:nvPr>
            <p:ph idx="1"/>
          </p:nvPr>
        </p:nvSpPr>
        <p:spPr>
          <a:xfrm>
            <a:off x="0" y="1752600"/>
            <a:ext cx="9144000" cy="5105400"/>
          </a:xfrm>
        </p:spPr>
        <p:txBody>
          <a:bodyPr>
            <a:normAutofit lnSpcReduction="10000"/>
          </a:bodyPr>
          <a:lstStyle/>
          <a:p>
            <a:endParaRPr lang="en-US" dirty="0" smtClean="0"/>
          </a:p>
          <a:p>
            <a:pPr>
              <a:buNone/>
            </a:pPr>
            <a:r>
              <a:rPr lang="en-US" dirty="0" smtClean="0"/>
              <a:t>                          </a:t>
            </a:r>
            <a:r>
              <a:rPr lang="en-US" b="1" dirty="0" smtClean="0">
                <a:latin typeface="Arial" pitchFamily="34" charset="0"/>
                <a:cs typeface="Arial" pitchFamily="34" charset="0"/>
              </a:rPr>
              <a:t>Mental Sins</a:t>
            </a:r>
          </a:p>
          <a:p>
            <a:pPr>
              <a:buNone/>
            </a:pPr>
            <a:r>
              <a:rPr lang="en-US" b="1" dirty="0" smtClean="0">
                <a:latin typeface="Arial" pitchFamily="34" charset="0"/>
                <a:cs typeface="Arial" pitchFamily="34" charset="0"/>
              </a:rPr>
              <a:t>                                          Verbal Sins</a:t>
            </a:r>
          </a:p>
          <a:p>
            <a:pPr>
              <a:buNone/>
            </a:pPr>
            <a:r>
              <a:rPr lang="en-US" b="1" dirty="0" smtClean="0">
                <a:latin typeface="Arial" pitchFamily="34" charset="0"/>
                <a:cs typeface="Arial" pitchFamily="34" charset="0"/>
              </a:rPr>
              <a:t>                                                          Overt Sins</a:t>
            </a:r>
          </a:p>
          <a:p>
            <a:pPr>
              <a:buNone/>
            </a:pPr>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a:t>
            </a:r>
            <a:r>
              <a:rPr lang="en-US" b="1" dirty="0" smtClean="0">
                <a:latin typeface="Arial" pitchFamily="34" charset="0"/>
                <a:cs typeface="Arial" pitchFamily="34" charset="0"/>
              </a:rPr>
              <a:t>Each believer is responsible for </a:t>
            </a:r>
          </a:p>
          <a:p>
            <a:pPr>
              <a:buNone/>
            </a:pPr>
            <a:r>
              <a:rPr lang="en-US" b="1" dirty="0" smtClean="0">
                <a:latin typeface="Arial" pitchFamily="34" charset="0"/>
                <a:cs typeface="Arial" pitchFamily="34" charset="0"/>
              </a:rPr>
              <a:t>           his own sins and receives his</a:t>
            </a:r>
          </a:p>
          <a:p>
            <a:pPr>
              <a:buNone/>
            </a:pPr>
            <a:r>
              <a:rPr lang="en-US" b="1" dirty="0" smtClean="0">
                <a:latin typeface="Arial" pitchFamily="34" charset="0"/>
                <a:cs typeface="Arial" pitchFamily="34" charset="0"/>
              </a:rPr>
              <a:t>                    own discipline</a:t>
            </a:r>
            <a:endParaRPr lang="en-US" b="1" dirty="0">
              <a:latin typeface="Arial" pitchFamily="34" charset="0"/>
              <a:cs typeface="Arial" pitchFamily="34" charset="0"/>
            </a:endParaRPr>
          </a:p>
        </p:txBody>
      </p:sp>
      <p:sp>
        <p:nvSpPr>
          <p:cNvPr id="5" name="Oval 4"/>
          <p:cNvSpPr/>
          <p:nvPr/>
        </p:nvSpPr>
        <p:spPr>
          <a:xfrm>
            <a:off x="228600" y="2209800"/>
            <a:ext cx="2286000" cy="1981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p:cNvSpPr/>
          <p:nvPr/>
        </p:nvSpPr>
        <p:spPr>
          <a:xfrm>
            <a:off x="6705600" y="4191000"/>
            <a:ext cx="2286000" cy="1524000"/>
          </a:xfrm>
          <a:prstGeom prst="rect">
            <a:avLst/>
          </a:prstGeom>
          <a:solidFill>
            <a:schemeClr val="accent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p:cNvSpPr txBox="1"/>
          <p:nvPr/>
        </p:nvSpPr>
        <p:spPr>
          <a:xfrm>
            <a:off x="457200" y="2743200"/>
            <a:ext cx="1905000" cy="1231106"/>
          </a:xfrm>
          <a:prstGeom prst="rect">
            <a:avLst/>
          </a:prstGeom>
          <a:noFill/>
        </p:spPr>
        <p:txBody>
          <a:bodyPr wrap="square" rtlCol="0">
            <a:spAutoFit/>
          </a:bodyPr>
          <a:lstStyle/>
          <a:p>
            <a:pPr algn="ctr"/>
            <a:r>
              <a:rPr lang="en-US" sz="2800" b="1" dirty="0" smtClean="0">
                <a:solidFill>
                  <a:schemeClr val="bg1"/>
                </a:solidFill>
                <a:latin typeface="Arial" pitchFamily="34" charset="0"/>
                <a:cs typeface="Arial" pitchFamily="34" charset="0"/>
              </a:rPr>
              <a:t>Believer</a:t>
            </a:r>
          </a:p>
          <a:p>
            <a:pPr algn="ctr"/>
            <a:r>
              <a:rPr lang="en-US" sz="2800" b="1" dirty="0" smtClean="0">
                <a:solidFill>
                  <a:schemeClr val="bg1"/>
                </a:solidFill>
                <a:latin typeface="Arial" pitchFamily="34" charset="0"/>
                <a:cs typeface="Arial" pitchFamily="34" charset="0"/>
              </a:rPr>
              <a:t>Judging </a:t>
            </a:r>
          </a:p>
          <a:p>
            <a:pPr algn="ctr"/>
            <a:endParaRPr lang="en-US" b="1" dirty="0">
              <a:solidFill>
                <a:schemeClr val="bg1"/>
              </a:solidFill>
              <a:latin typeface="Arial" pitchFamily="34" charset="0"/>
              <a:cs typeface="Arial" pitchFamily="34" charset="0"/>
            </a:endParaRPr>
          </a:p>
        </p:txBody>
      </p:sp>
      <p:sp>
        <p:nvSpPr>
          <p:cNvPr id="8" name="TextBox 7"/>
          <p:cNvSpPr txBox="1"/>
          <p:nvPr/>
        </p:nvSpPr>
        <p:spPr>
          <a:xfrm>
            <a:off x="6934200" y="4495800"/>
            <a:ext cx="1828800" cy="954107"/>
          </a:xfrm>
          <a:prstGeom prst="rect">
            <a:avLst/>
          </a:prstGeom>
          <a:noFill/>
        </p:spPr>
        <p:txBody>
          <a:bodyPr wrap="square" rtlCol="0">
            <a:spAutoFit/>
          </a:bodyPr>
          <a:lstStyle/>
          <a:p>
            <a:pPr algn="ctr"/>
            <a:r>
              <a:rPr lang="en-US" sz="2800" b="1" dirty="0" smtClean="0">
                <a:latin typeface="Arial" pitchFamily="34" charset="0"/>
                <a:cs typeface="Arial" pitchFamily="34" charset="0"/>
              </a:rPr>
              <a:t>Believer </a:t>
            </a:r>
          </a:p>
          <a:p>
            <a:pPr algn="ctr"/>
            <a:r>
              <a:rPr lang="en-US" sz="2800" b="1" dirty="0" smtClean="0">
                <a:latin typeface="Arial" pitchFamily="34" charset="0"/>
                <a:cs typeface="Arial" pitchFamily="34" charset="0"/>
              </a:rPr>
              <a:t>Victim</a:t>
            </a:r>
            <a:endParaRPr lang="en-US" sz="2800" b="1" dirty="0">
              <a:latin typeface="Arial" pitchFamily="34" charset="0"/>
              <a:cs typeface="Arial" pitchFamily="34" charset="0"/>
            </a:endParaRPr>
          </a:p>
        </p:txBody>
      </p:sp>
      <p:sp>
        <p:nvSpPr>
          <p:cNvPr id="9" name="Curved Left Arrow 8"/>
          <p:cNvSpPr/>
          <p:nvPr/>
        </p:nvSpPr>
        <p:spPr>
          <a:xfrm rot="1019609">
            <a:off x="2667000" y="2743200"/>
            <a:ext cx="838200" cy="1524000"/>
          </a:xfrm>
          <a:prstGeom prst="curved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 name="Curved Left Arrow 9"/>
          <p:cNvSpPr/>
          <p:nvPr/>
        </p:nvSpPr>
        <p:spPr>
          <a:xfrm rot="747978">
            <a:off x="4038600" y="3352800"/>
            <a:ext cx="883920" cy="1524000"/>
          </a:xfrm>
          <a:prstGeom prst="curvedLeftArrow">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1" name="Curved Left Arrow 10"/>
          <p:cNvSpPr/>
          <p:nvPr/>
        </p:nvSpPr>
        <p:spPr>
          <a:xfrm rot="518241">
            <a:off x="5410200" y="3581400"/>
            <a:ext cx="914400" cy="1676400"/>
          </a:xfrm>
          <a:prstGeom prst="curvedLeftArrow">
            <a:avLst/>
          </a:prstGeom>
          <a:solidFill>
            <a:srgbClr val="FF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cxnSp>
        <p:nvCxnSpPr>
          <p:cNvPr id="13" name="Straight Arrow Connector 12"/>
          <p:cNvCxnSpPr/>
          <p:nvPr/>
        </p:nvCxnSpPr>
        <p:spPr>
          <a:xfrm>
            <a:off x="2362200" y="3200400"/>
            <a:ext cx="4495800" cy="1524000"/>
          </a:xfrm>
          <a:prstGeom prst="straightConnector1">
            <a:avLst/>
          </a:prstGeom>
          <a:ln w="57150">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fontScale="92500" lnSpcReduction="10000"/>
          </a:bodyPr>
          <a:lstStyle/>
          <a:p>
            <a:r>
              <a:rPr lang="en-US" dirty="0" smtClean="0">
                <a:latin typeface="Arial" pitchFamily="34" charset="0"/>
                <a:cs typeface="Arial" pitchFamily="34" charset="0"/>
              </a:rPr>
              <a:t>Jesus Christ in hypostatic union at the right hand of the Father was also alone when he arrived there.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was no royal family. He had no royal family at the moment of His session and so God the Father makes provision ten days later to establish a royal family for the Lord Jesus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Just as the first Adam in the garden was alone and God provided a help meet, so the last Adam was alone and God the Father provides a bride for the Lord Jesus as King of kings.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That bride is made up of the entire royal family, believers of the Church Age.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word “body” is for the pre-Rapture  royal family on earth, the word “bride” is for the royal family in resurrection body in heaven prepared to return with our Lord.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81000"/>
            <a:ext cx="8229600" cy="780288"/>
          </a:xfrm>
        </p:spPr>
        <p:txBody>
          <a:bodyPr>
            <a:normAutofit fontScale="90000"/>
          </a:bodyPr>
          <a:lstStyle/>
          <a:p>
            <a:pPr algn="ctr"/>
            <a:r>
              <a:rPr lang="en-US" dirty="0" smtClean="0"/>
              <a:t>Biblical Judging</a:t>
            </a:r>
            <a:endParaRPr lang="en-US" dirty="0"/>
          </a:p>
        </p:txBody>
      </p:sp>
      <p:sp>
        <p:nvSpPr>
          <p:cNvPr id="3" name="Content Placeholder 2"/>
          <p:cNvSpPr>
            <a:spLocks noGrp="1"/>
          </p:cNvSpPr>
          <p:nvPr>
            <p:ph idx="1"/>
          </p:nvPr>
        </p:nvSpPr>
        <p:spPr>
          <a:xfrm>
            <a:off x="0" y="1295400"/>
            <a:ext cx="9144000" cy="5562600"/>
          </a:xfrm>
        </p:spPr>
        <p:txBody>
          <a:bodyPr>
            <a:normAutofit lnSpcReduction="10000"/>
          </a:bodyPr>
          <a:lstStyle/>
          <a:p>
            <a:r>
              <a:rPr lang="en-US" b="1" dirty="0" smtClean="0">
                <a:solidFill>
                  <a:srgbClr val="C00000"/>
                </a:solidFill>
                <a:latin typeface="Arial" pitchFamily="34" charset="0"/>
                <a:cs typeface="Arial" pitchFamily="34" charset="0"/>
              </a:rPr>
              <a:t>Matthew 7:5 – “take the speck out of your own eye and then you will be clearly to remove the speck from your brother’s eye.” </a:t>
            </a:r>
            <a:r>
              <a:rPr lang="en-US" dirty="0" smtClean="0">
                <a:latin typeface="Arial" pitchFamily="34" charset="0"/>
                <a:cs typeface="Arial" pitchFamily="34" charset="0"/>
              </a:rPr>
              <a:t>We are to judge ourselves regarding sin. </a:t>
            </a:r>
          </a:p>
          <a:p>
            <a:pPr>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We can identify sin in another believer’s life, eg. “he is living in adultery” under </a:t>
            </a:r>
            <a:r>
              <a:rPr lang="en-US" b="1" dirty="0" smtClean="0">
                <a:solidFill>
                  <a:srgbClr val="C00000"/>
                </a:solidFill>
                <a:latin typeface="Arial" pitchFamily="34" charset="0"/>
                <a:cs typeface="Arial" pitchFamily="34" charset="0"/>
              </a:rPr>
              <a:t>Galatians 6:1-5</a:t>
            </a:r>
            <a:r>
              <a:rPr lang="en-US" dirty="0" smtClean="0">
                <a:latin typeface="Arial" pitchFamily="34" charset="0"/>
                <a:cs typeface="Arial" pitchFamily="34" charset="0"/>
              </a:rPr>
              <a:t> in order to help them recover from their sin. This is NOT judging.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can condemn ourselves by falsely judging others (</a:t>
            </a:r>
            <a:r>
              <a:rPr lang="en-US" b="1" dirty="0" smtClean="0">
                <a:solidFill>
                  <a:srgbClr val="C00000"/>
                </a:solidFill>
                <a:latin typeface="Arial" pitchFamily="34" charset="0"/>
                <a:cs typeface="Arial" pitchFamily="34" charset="0"/>
              </a:rPr>
              <a:t>Romans 2:1</a:t>
            </a:r>
            <a:r>
              <a:rPr lang="en-US" dirty="0" smtClean="0">
                <a:latin typeface="Arial" pitchFamily="34" charset="0"/>
                <a:cs typeface="Arial" pitchFamily="34" charset="0"/>
              </a:rPr>
              <a:t>) rather we are to stand down and trust God to use His truth to properly discipline sinners (</a:t>
            </a:r>
            <a:r>
              <a:rPr lang="en-US" b="1" dirty="0" smtClean="0">
                <a:solidFill>
                  <a:srgbClr val="C00000"/>
                </a:solidFill>
                <a:latin typeface="Arial" pitchFamily="34" charset="0"/>
                <a:cs typeface="Arial" pitchFamily="34" charset="0"/>
              </a:rPr>
              <a:t>Rom 2:2</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When </a:t>
            </a:r>
            <a:r>
              <a:rPr lang="en-US" b="1" dirty="0" smtClean="0">
                <a:latin typeface="Arial" pitchFamily="34" charset="0"/>
                <a:cs typeface="Arial" pitchFamily="34" charset="0"/>
              </a:rPr>
              <a:t>WE HAVE THE FACTS</a:t>
            </a:r>
            <a:r>
              <a:rPr lang="en-US" dirty="0" smtClean="0">
                <a:latin typeface="Arial" pitchFamily="34" charset="0"/>
                <a:cs typeface="Arial" pitchFamily="34" charset="0"/>
              </a:rPr>
              <a:t>, we are to judge false doctrine, legalism, apostasy, heresy, sin and evil. </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Judges in a court of law do this all the time. All the evidence is presented from both sides, it is evaluated by the Judge, then he renders a verdict or judgment.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Juries do this in trials and their decision should be based on the facts of the case, evidence, and what the law says rather than their feelings.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Defense attorneys are not bound by facts of the case, evidence or even the truth, rather it is their job to throw up a smoke screen to cause “reasonable doubt” for the Jury.</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r>
              <a:rPr lang="en-US" dirty="0" smtClean="0">
                <a:latin typeface="Arial" pitchFamily="34" charset="0"/>
                <a:cs typeface="Arial" pitchFamily="34" charset="0"/>
              </a:rPr>
              <a:t>5. God protects the greater-grace believer from verbal sins  </a:t>
            </a:r>
            <a:r>
              <a:rPr lang="en-US" b="1" dirty="0" smtClean="0">
                <a:solidFill>
                  <a:srgbClr val="C00000"/>
                </a:solidFill>
                <a:latin typeface="Arial" pitchFamily="34" charset="0"/>
                <a:cs typeface="Arial" pitchFamily="34" charset="0"/>
              </a:rPr>
              <a:t>Job 5:19-21.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congregation and the tongue.</a:t>
            </a:r>
          </a:p>
          <a:p>
            <a:pPr hangingPunct="0"/>
            <a:r>
              <a:rPr lang="en-US" dirty="0" smtClean="0">
                <a:latin typeface="Arial" pitchFamily="34" charset="0"/>
                <a:cs typeface="Arial" pitchFamily="34" charset="0"/>
              </a:rPr>
              <a:t>	a) Control of the tongue plus avoidance of verbal sins is a sign of spiritual maturity — </a:t>
            </a:r>
            <a:r>
              <a:rPr lang="en-US" b="1" dirty="0" smtClean="0">
                <a:solidFill>
                  <a:srgbClr val="C00000"/>
                </a:solidFill>
                <a:latin typeface="Arial" pitchFamily="34" charset="0"/>
                <a:cs typeface="Arial" pitchFamily="34" charset="0"/>
              </a:rPr>
              <a:t>James 3:2.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Verbal sins can destroy an entire congregation — </a:t>
            </a:r>
            <a:r>
              <a:rPr lang="en-US" b="1" dirty="0" smtClean="0">
                <a:solidFill>
                  <a:srgbClr val="C00000"/>
                </a:solidFill>
                <a:latin typeface="Arial" pitchFamily="34" charset="0"/>
                <a:cs typeface="Arial" pitchFamily="34" charset="0"/>
              </a:rPr>
              <a:t>James 3:5,6.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c) Since the sins of the tongue can destroy an entire congregation of believers it is the solemn duty of the pastor-teacher to warn against them — </a:t>
            </a:r>
            <a:r>
              <a:rPr lang="en-US" b="1" dirty="0" smtClean="0">
                <a:solidFill>
                  <a:srgbClr val="C00000"/>
                </a:solidFill>
                <a:latin typeface="Arial" pitchFamily="34" charset="0"/>
                <a:cs typeface="Arial" pitchFamily="34" charset="0"/>
              </a:rPr>
              <a:t>2 Timothy 2:14-17</a:t>
            </a: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d) Trouble makers in the congregation are </a:t>
            </a:r>
            <a:r>
              <a:rPr lang="en-US" dirty="0" err="1" smtClean="0">
                <a:latin typeface="Arial" pitchFamily="34" charset="0"/>
                <a:cs typeface="Arial" pitchFamily="34" charset="0"/>
              </a:rPr>
              <a:t>characterised</a:t>
            </a:r>
            <a:r>
              <a:rPr lang="en-US" dirty="0" smtClean="0">
                <a:latin typeface="Arial" pitchFamily="34" charset="0"/>
                <a:cs typeface="Arial" pitchFamily="34" charset="0"/>
              </a:rPr>
              <a:t> by sins of the tongue — </a:t>
            </a:r>
            <a:r>
              <a:rPr lang="en-US" b="1" dirty="0" smtClean="0">
                <a:solidFill>
                  <a:srgbClr val="C00000"/>
                </a:solidFill>
                <a:latin typeface="Arial" pitchFamily="34" charset="0"/>
                <a:cs typeface="Arial" pitchFamily="34" charset="0"/>
              </a:rPr>
              <a:t>Psalm 52:1-4. </a:t>
            </a:r>
            <a:r>
              <a:rPr lang="en-US" dirty="0" smtClean="0">
                <a:latin typeface="Arial" pitchFamily="34" charset="0"/>
                <a:cs typeface="Arial" pitchFamily="34" charset="0"/>
              </a:rPr>
              <a:t>		</a:t>
            </a:r>
          </a:p>
          <a:p>
            <a:endParaRPr lang="en-US" dirty="0"/>
          </a:p>
        </p:txBody>
      </p:sp>
    </p:spTree>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85000" lnSpcReduction="20000"/>
          </a:bodyPr>
          <a:lstStyle/>
          <a:p>
            <a:r>
              <a:rPr lang="en-US" dirty="0" smtClean="0">
                <a:latin typeface="Arial" pitchFamily="34" charset="0"/>
                <a:cs typeface="Arial" pitchFamily="34" charset="0"/>
              </a:rPr>
              <a:t>e) Separation from those guilty of the sins of the tongue is commanded — </a:t>
            </a:r>
            <a:r>
              <a:rPr lang="en-US" b="1" dirty="0" smtClean="0">
                <a:solidFill>
                  <a:srgbClr val="C00000"/>
                </a:solidFill>
                <a:latin typeface="Arial" pitchFamily="34" charset="0"/>
                <a:cs typeface="Arial" pitchFamily="34" charset="0"/>
              </a:rPr>
              <a:t>Romans 16:17,18</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Blessing from the avoidance of the sins of the tongue is mentioned in </a:t>
            </a:r>
            <a:r>
              <a:rPr lang="en-US" b="1" dirty="0" smtClean="0">
                <a:solidFill>
                  <a:srgbClr val="C00000"/>
                </a:solidFill>
                <a:latin typeface="Arial" pitchFamily="34" charset="0"/>
                <a:cs typeface="Arial" pitchFamily="34" charset="0"/>
              </a:rPr>
              <a:t>Psalm 34:12,13</a:t>
            </a:r>
            <a:r>
              <a:rPr lang="en-US" dirty="0" smtClean="0">
                <a:latin typeface="Arial" pitchFamily="34" charset="0"/>
                <a:cs typeface="Arial" pitchFamily="34" charset="0"/>
              </a:rPr>
              <a:t>. The </a:t>
            </a:r>
            <a:r>
              <a:rPr lang="en-US" b="1" dirty="0" smtClean="0">
                <a:solidFill>
                  <a:srgbClr val="C00000"/>
                </a:solidFill>
                <a:latin typeface="Arial" pitchFamily="34" charset="0"/>
                <a:cs typeface="Arial" pitchFamily="34" charset="0"/>
              </a:rPr>
              <a:t>“lips from speaking deceit” </a:t>
            </a:r>
            <a:r>
              <a:rPr lang="en-US" dirty="0" smtClean="0">
                <a:latin typeface="Arial" pitchFamily="34" charset="0"/>
                <a:cs typeface="Arial" pitchFamily="34" charset="0"/>
              </a:rPr>
              <a:t>refers to gossiping, maligning or judging.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“and busybodies” </a:t>
            </a:r>
            <a:r>
              <a:rPr lang="en-US" dirty="0" smtClean="0">
                <a:latin typeface="Arial" pitchFamily="34" charset="0"/>
                <a:cs typeface="Arial" pitchFamily="34" charset="0"/>
              </a:rPr>
              <a:t>— PERIERGOI - means working around someone in a sneaky way is what it connotes.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means to be meddlesome, to intrude into things that do not concern you. it means violating the privacy of others. We can translate this, </a:t>
            </a:r>
            <a:r>
              <a:rPr lang="en-US" b="1" dirty="0" smtClean="0">
                <a:solidFill>
                  <a:srgbClr val="0070C0"/>
                </a:solidFill>
                <a:latin typeface="Arial" pitchFamily="34" charset="0"/>
                <a:cs typeface="Arial" pitchFamily="34" charset="0"/>
              </a:rPr>
              <a:t>“and invaders of privacy.”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Every believer is protected by a double privacy. </a:t>
            </a:r>
          </a:p>
          <a:p>
            <a:pPr hangingPunct="0"/>
            <a:r>
              <a:rPr lang="en-US" dirty="0" smtClean="0">
                <a:latin typeface="Arial" pitchFamily="34" charset="0"/>
                <a:cs typeface="Arial" pitchFamily="34" charset="0"/>
              </a:rPr>
              <a:t>     First of all being a member of the human race he is protected by divine institution #1. He is entitled to his privacy as long as he is not a criminal. </a:t>
            </a:r>
          </a:p>
          <a:p>
            <a:pPr hangingPunct="0"/>
            <a:r>
              <a:rPr lang="en-US" dirty="0" smtClean="0">
                <a:latin typeface="Arial" pitchFamily="34" charset="0"/>
                <a:cs typeface="Arial" pitchFamily="34" charset="0"/>
              </a:rPr>
              <a:t>     Secondly, as a member of the royal priesthood he is entitled to privacy to live his life as unto the Lord. All born again believers have a double privacy. </a:t>
            </a:r>
          </a:p>
          <a:p>
            <a:endParaRPr lang="en-US" dirty="0"/>
          </a:p>
        </p:txBody>
      </p:sp>
    </p:spTree>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b="1" dirty="0" smtClean="0">
                <a:latin typeface="Arial" pitchFamily="34" charset="0"/>
                <a:cs typeface="Arial" pitchFamily="34" charset="0"/>
              </a:rPr>
              <a:t>The Doctrine of Privacy</a:t>
            </a:r>
          </a:p>
          <a:p>
            <a:pPr hangingPunct="0"/>
            <a:r>
              <a:rPr lang="en-US" dirty="0" smtClean="0">
                <a:latin typeface="Arial" pitchFamily="34" charset="0"/>
                <a:cs typeface="Arial" pitchFamily="34" charset="0"/>
              </a:rPr>
              <a:t>1. Privacy is a state of being apart from observation and the company of others.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Privacy is the innate right of the human race to seclusion. No one has the right to take it from you.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Privacy is that principle of freedom whereby the individual member of the human race has the right to retire from the company of others, remaining in seclusion from the knowledge or observation of others.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Privacy and property and life are the basic concepts of human freedom, given to us by God. </a:t>
            </a:r>
          </a:p>
          <a:p>
            <a:endParaRPr lang="en-US" dirty="0"/>
          </a:p>
        </p:txBody>
      </p:sp>
    </p:spTree>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5. The laws of divine establishment guarantee the privacy of every member of the human race so that he can exercise his freedom </a:t>
            </a:r>
            <a:r>
              <a:rPr lang="en-US" dirty="0" err="1" smtClean="0">
                <a:latin typeface="Arial" pitchFamily="34" charset="0"/>
                <a:cs typeface="Arial" pitchFamily="34" charset="0"/>
              </a:rPr>
              <a:t>uncoerced</a:t>
            </a:r>
            <a:r>
              <a:rPr lang="en-US" dirty="0" smtClean="0">
                <a:latin typeface="Arial" pitchFamily="34" charset="0"/>
                <a:cs typeface="Arial" pitchFamily="34" charset="0"/>
              </a:rPr>
              <a:t>. Exception: criminals.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In addition to freedom and establishment every believer has additional privacy from his royal priesthood to fulfill the principle of living his life as unto the Lord.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The principle of privacy and the royal priesthood — </a:t>
            </a:r>
            <a:r>
              <a:rPr lang="en-US" b="1" dirty="0" smtClean="0">
                <a:solidFill>
                  <a:srgbClr val="C00000"/>
                </a:solidFill>
                <a:latin typeface="Arial" pitchFamily="34" charset="0"/>
                <a:cs typeface="Arial" pitchFamily="34" charset="0"/>
              </a:rPr>
              <a:t>1 Peter 2:9.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royal priesthood must have privacy to fulfill its mission in phase two. It must be able to function so as to live individually as unto the Lord — </a:t>
            </a:r>
            <a:r>
              <a:rPr lang="en-US" b="1" dirty="0" smtClean="0">
                <a:solidFill>
                  <a:srgbClr val="C00000"/>
                </a:solidFill>
                <a:latin typeface="Arial" pitchFamily="34" charset="0"/>
                <a:cs typeface="Arial" pitchFamily="34" charset="0"/>
              </a:rPr>
              <a:t>Colossians 3:17 </a:t>
            </a:r>
            <a:r>
              <a:rPr lang="en-US" dirty="0" smtClean="0">
                <a:latin typeface="Arial" pitchFamily="34" charset="0"/>
                <a:cs typeface="Arial" pitchFamily="34" charset="0"/>
              </a:rPr>
              <a:t>demands privacy. </a:t>
            </a:r>
          </a:p>
          <a:p>
            <a:endParaRPr lang="en-US" dirty="0"/>
          </a:p>
        </p:txBody>
      </p:sp>
    </p:spTree>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hangingPunct="0"/>
            <a:r>
              <a:rPr lang="en-US" dirty="0" smtClean="0">
                <a:latin typeface="Arial" pitchFamily="34" charset="0"/>
                <a:cs typeface="Arial" pitchFamily="34" charset="0"/>
              </a:rPr>
              <a:t>No believer has the right to intrude into the privacy of another 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Violation of privacy means judging. When you judge other people you are violating their privacy — </a:t>
            </a:r>
            <a:r>
              <a:rPr lang="en-US" b="1" dirty="0" smtClean="0">
                <a:solidFill>
                  <a:srgbClr val="C00000"/>
                </a:solidFill>
                <a:latin typeface="Arial" pitchFamily="34" charset="0"/>
                <a:cs typeface="Arial" pitchFamily="34" charset="0"/>
              </a:rPr>
              <a:t>Romans 14:4,10.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Privacy includes, then, the principle of live and let live —           </a:t>
            </a:r>
            <a:r>
              <a:rPr lang="en-US" b="1" dirty="0" smtClean="0">
                <a:solidFill>
                  <a:srgbClr val="C00000"/>
                </a:solidFill>
                <a:latin typeface="Arial" pitchFamily="34" charset="0"/>
                <a:cs typeface="Arial" pitchFamily="34" charset="0"/>
              </a:rPr>
              <a:t>2 Thessalonians 3:11,12.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Reversionists always violate the privacy of others — </a:t>
            </a:r>
            <a:r>
              <a:rPr lang="en-US" b="1" dirty="0" smtClean="0">
                <a:solidFill>
                  <a:srgbClr val="C00000"/>
                </a:solidFill>
                <a:latin typeface="Arial" pitchFamily="34" charset="0"/>
                <a:cs typeface="Arial" pitchFamily="34" charset="0"/>
              </a:rPr>
              <a:t>1 Timothy 5:13. </a:t>
            </a:r>
            <a:r>
              <a:rPr lang="en-US" dirty="0" smtClean="0">
                <a:latin typeface="Arial" pitchFamily="34" charset="0"/>
                <a:cs typeface="Arial" pitchFamily="34" charset="0"/>
              </a:rPr>
              <a:t>Reversionists abuse privacy by living a double life so they hide behind the misapplication of privacy doctrine. </a:t>
            </a:r>
          </a:p>
          <a:p>
            <a:pPr hangingPunct="0"/>
            <a:endParaRPr lang="en-US" dirty="0" smtClean="0">
              <a:latin typeface="Arial" pitchFamily="34" charset="0"/>
              <a:cs typeface="Arial" pitchFamily="34" charset="0"/>
            </a:endParaRPr>
          </a:p>
          <a:p>
            <a:pPr hangingPunct="0"/>
            <a:r>
              <a:rPr lang="en-US" dirty="0" err="1" smtClean="0">
                <a:latin typeface="Arial" pitchFamily="34" charset="0"/>
                <a:cs typeface="Arial" pitchFamily="34" charset="0"/>
              </a:rPr>
              <a:t>Violaters</a:t>
            </a:r>
            <a:r>
              <a:rPr lang="en-US" dirty="0" smtClean="0">
                <a:latin typeface="Arial" pitchFamily="34" charset="0"/>
                <a:cs typeface="Arial" pitchFamily="34" charset="0"/>
              </a:rPr>
              <a:t> of the privacy of others is comparable to other freedom violations.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r>
              <a:rPr lang="en-US" dirty="0" smtClean="0">
                <a:latin typeface="Arial" pitchFamily="34" charset="0"/>
                <a:cs typeface="Arial" pitchFamily="34" charset="0"/>
              </a:rPr>
              <a:t>In other words, when you stick your nose into someone else’s business you are violating the very principle by which you live — freedom.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Property is violated by stealing. Intrusion into the privacy of others in effect is compared to murder and stealing in </a:t>
            </a:r>
            <a:r>
              <a:rPr lang="en-US" b="1" dirty="0" smtClean="0">
                <a:solidFill>
                  <a:srgbClr val="C00000"/>
                </a:solidFill>
                <a:latin typeface="Arial" pitchFamily="34" charset="0"/>
                <a:cs typeface="Arial" pitchFamily="34" charset="0"/>
              </a:rPr>
              <a:t>1 Peter 4:15</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“talking about things not proper to mention” </a:t>
            </a:r>
            <a:r>
              <a:rPr lang="en-US" dirty="0" smtClean="0">
                <a:latin typeface="Arial" pitchFamily="34" charset="0"/>
                <a:cs typeface="Arial" pitchFamily="34" charset="0"/>
              </a:rPr>
              <a:t>– PAPtc – LALEO - means to speak. It includes here sins of the tongue as well as nosiness and other soul kinks.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indicates what habitually occurs when a busybody starts trying to live some one else’s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meddler or the busybody produces the action of the verb through violation of privacy by means of the sins of the tongue. 	</a:t>
            </a:r>
          </a:p>
          <a:p>
            <a:endParaRPr lang="en-US" dirty="0"/>
          </a:p>
        </p:txBody>
      </p:sp>
    </p:spTree>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20000"/>
          </a:bodyPr>
          <a:lstStyle/>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“And at the same time also they learn to be idle, having wandered around from house to house; and not only idle, but also gossips and invaders of privacy, constantly saying those things which ought not to be mentioned.”</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5:14 — “Therefore, I want younger widows to get married, bear children, keep house, and give the enemy no occasion for reproach.”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BOULOMAI – PAIndic - used for the decision of the will after careful deliberation.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Always when used by an apostle, as it is in this case, it is tantamount to a strong command decision.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apostle Paul under the ministry of the Holy Spirit produces the action of the verb. The indicative mood is the reality of such a command decision.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“therefore” </a:t>
            </a:r>
            <a:r>
              <a:rPr lang="en-US" dirty="0" smtClean="0">
                <a:latin typeface="Arial" pitchFamily="34" charset="0"/>
                <a:cs typeface="Arial" pitchFamily="34" charset="0"/>
              </a:rPr>
              <a:t>– OUN - It refers back to the younger widows and states a conclusion about them.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Since they are not qualified for charity from the local church, since they have their own brand of problems, since some of them are in reversionism, we have now reached a decision about them, says the apostle. </a:t>
            </a:r>
            <a:r>
              <a:rPr lang="en-US" b="1" dirty="0" smtClean="0">
                <a:solidFill>
                  <a:srgbClr val="0070C0"/>
                </a:solidFill>
                <a:latin typeface="Arial" pitchFamily="34" charset="0"/>
                <a:cs typeface="Arial" pitchFamily="34" charset="0"/>
              </a:rPr>
              <a:t>“Therefore it is my decision that” </a:t>
            </a:r>
            <a:r>
              <a:rPr lang="en-US" dirty="0" smtClean="0">
                <a:latin typeface="Arial" pitchFamily="34" charset="0"/>
                <a:cs typeface="Arial" pitchFamily="34" charset="0"/>
              </a:rPr>
              <a:t>is the way it should be translated.</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 younger widows” </a:t>
            </a:r>
            <a:r>
              <a:rPr lang="en-US" dirty="0" smtClean="0">
                <a:latin typeface="Arial" pitchFamily="34" charset="0"/>
                <a:cs typeface="Arial" pitchFamily="34" charset="0"/>
              </a:rPr>
              <a:t>— NEOTEROI - reasonably expected for some woman who is out of line; a man has to straighten her out. </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During the Tribulation the bride will be getting her new dress, the removal of all human good, all legalism, and so on. </a:t>
            </a:r>
          </a:p>
          <a:p>
            <a:r>
              <a:rPr lang="en-US" dirty="0" smtClean="0">
                <a:latin typeface="Arial" pitchFamily="34" charset="0"/>
                <a:cs typeface="Arial" pitchFamily="34" charset="0"/>
              </a:rPr>
              <a:t>The Tribulation will continue its course, finishing the Age of Israel, and when Christ returns we return as His bride, royal family.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Positional Truth never existed before the Church Age, it will never exist after the Church Age.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Positional truth, then, belongs to all believers, it guarantees that there will be no judgment for any of us in eternity — </a:t>
            </a:r>
            <a:r>
              <a:rPr lang="en-US" b="1" dirty="0" smtClean="0">
                <a:solidFill>
                  <a:srgbClr val="C00000"/>
                </a:solidFill>
                <a:latin typeface="Arial" pitchFamily="34" charset="0"/>
                <a:cs typeface="Arial" pitchFamily="34" charset="0"/>
              </a:rPr>
              <a:t>Romans 8:1.</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guarantees that we have eternal life and also explains the mechanics by which the righteousness of God is imputed to us in this dispensation.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the key to election and predestination, both of which are related to positional truth and to nothing else</a:t>
            </a:r>
          </a:p>
          <a:p>
            <a:endParaRPr lang="en-US" dirty="0"/>
          </a:p>
        </p:txBody>
      </p:sp>
    </p:spTree>
  </p:cSld>
  <p:clrMapOvr>
    <a:masterClrMapping/>
  </p:clrMapOvr>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a:bodyPr>
          <a:lstStyle/>
          <a:p>
            <a:pPr hangingPunct="0"/>
            <a:r>
              <a:rPr lang="en-US" dirty="0" smtClean="0">
                <a:latin typeface="Arial" pitchFamily="34" charset="0"/>
                <a:cs typeface="Arial" pitchFamily="34" charset="0"/>
              </a:rPr>
              <a:t>Principles</a:t>
            </a:r>
          </a:p>
          <a:p>
            <a:pPr hangingPunct="0"/>
            <a:r>
              <a:rPr lang="en-US" dirty="0" smtClean="0">
                <a:latin typeface="Arial" pitchFamily="34" charset="0"/>
                <a:cs typeface="Arial" pitchFamily="34" charset="0"/>
              </a:rPr>
              <a:t>1. It is assumed that the younger widows have not necessarily married their right 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If they had they wouldn’t be in the shape they are in now that they are widows. They would have learned something from their first husband.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They are commanded to marry again for several reasons. The first reason is obviously to avoid the influence of evil described in verses 11-13.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It is obvious that they needed to be under the authority of a man who is a man. </a:t>
            </a:r>
          </a:p>
          <a:p>
            <a:pPr hangingPunct="0"/>
            <a:r>
              <a:rPr lang="en-US" dirty="0" smtClean="0">
                <a:latin typeface="Arial" pitchFamily="34" charset="0"/>
                <a:cs typeface="Arial" pitchFamily="34" charset="0"/>
              </a:rPr>
              <a:t>4. This also helps them to recover from reversionism because a reversionist is always in conflict, even with his right pastor. </a:t>
            </a:r>
          </a:p>
          <a:p>
            <a:endParaRPr lang="en-US" dirty="0"/>
          </a:p>
        </p:txBody>
      </p:sp>
    </p:spTree>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5. Having accepted the authority of her husband who is either her right man or a real man who assumes the spiritual leadership of the family she will also accept the authority of and the teaching of the pastor from whose messages she recovers.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They will enjoy all of the benefits and all of the blessings of category #2 love which keeps a woman out of trouble.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Therefore here is a case where it is beneficial to the spiritual as well as the physical life of a certain category of woman to get married. </a:t>
            </a:r>
          </a:p>
          <a:p>
            <a:pPr hangingPunct="0"/>
            <a:r>
              <a:rPr lang="en-US" dirty="0" smtClean="0">
                <a:latin typeface="Arial" pitchFamily="34" charset="0"/>
                <a:cs typeface="Arial" pitchFamily="34" charset="0"/>
              </a:rPr>
              <a:t>8. This command has exceptions of all kinds in widowhood. It also has exceptions for anyone who has the gift of celibacy or the law of supreme sacrifice.</a:t>
            </a:r>
          </a:p>
          <a:p>
            <a:endParaRPr lang="en-US" dirty="0"/>
          </a:p>
        </p:txBody>
      </p:sp>
    </p:spTree>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buNone/>
            </a:pPr>
            <a:endParaRPr lang="en-US" dirty="0" smtClean="0"/>
          </a:p>
          <a:p>
            <a:pPr hangingPunct="0"/>
            <a:r>
              <a:rPr lang="en-US" b="1" dirty="0" smtClean="0">
                <a:solidFill>
                  <a:srgbClr val="0070C0"/>
                </a:solidFill>
                <a:latin typeface="Arial" pitchFamily="34" charset="0"/>
                <a:cs typeface="Arial" pitchFamily="34" charset="0"/>
              </a:rPr>
              <a:t>“bear children” </a:t>
            </a:r>
            <a:r>
              <a:rPr lang="en-US" dirty="0" smtClean="0">
                <a:latin typeface="Arial" pitchFamily="34" charset="0"/>
                <a:cs typeface="Arial" pitchFamily="34" charset="0"/>
              </a:rPr>
              <a:t>– PAInfin – TEKNOGONEO – to have children.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“keep house” </a:t>
            </a:r>
            <a:r>
              <a:rPr lang="en-US" dirty="0" smtClean="0">
                <a:latin typeface="Arial" pitchFamily="34" charset="0"/>
                <a:cs typeface="Arial" pitchFamily="34" charset="0"/>
              </a:rPr>
              <a:t>— PAInfin – OIKODESPOTEO – to rule, to administer, manage the house, </a:t>
            </a:r>
            <a:r>
              <a:rPr lang="en-US" b="1" dirty="0" smtClean="0">
                <a:solidFill>
                  <a:srgbClr val="0070C0"/>
                </a:solidFill>
                <a:latin typeface="Arial" pitchFamily="34" charset="0"/>
                <a:cs typeface="Arial" pitchFamily="34" charset="0"/>
              </a:rPr>
              <a:t>“be mistress of the home.”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The present tense is a customary present for what is reasonably expected to occur in the second marriage.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She is now going to advance spiritually instead of retrogress. </a:t>
            </a:r>
          </a:p>
          <a:p>
            <a:endParaRPr lang="en-US" dirty="0"/>
          </a:p>
        </p:txBody>
      </p:sp>
    </p:spTree>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r>
              <a:rPr lang="en-US" b="1" dirty="0" smtClean="0">
                <a:solidFill>
                  <a:srgbClr val="0070C0"/>
                </a:solidFill>
                <a:latin typeface="Arial" pitchFamily="34" charset="0"/>
                <a:cs typeface="Arial" pitchFamily="34" charset="0"/>
              </a:rPr>
              <a:t>“give the enemy no occasion for reproach” </a:t>
            </a:r>
            <a:r>
              <a:rPr lang="en-US" dirty="0" smtClean="0">
                <a:latin typeface="Arial" pitchFamily="34" charset="0"/>
                <a:cs typeface="Arial" pitchFamily="34" charset="0"/>
              </a:rPr>
              <a:t>– DIDOMI – PAInfin -  to give. MEDIEIS – give no opportunity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infinitive is not the infinitive of purpose this time, it is the imperative infinitive.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added to the authority of a real man whom she marries or a right man there is an additional authority, this is a command to those ladies in case they do not quite catch on as to what that second marriage is all about.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“to the enemy” </a:t>
            </a:r>
            <a:r>
              <a:rPr lang="en-US" dirty="0" smtClean="0">
                <a:latin typeface="Arial" pitchFamily="34" charset="0"/>
                <a:cs typeface="Arial" pitchFamily="34" charset="0"/>
              </a:rPr>
              <a:t>– AETIKEIMEI -  to occupy against, enemy who is Satan.  </a:t>
            </a:r>
          </a:p>
          <a:p>
            <a:endParaRPr lang="en-US" dirty="0"/>
          </a:p>
        </p:txBody>
      </p:sp>
    </p:spTree>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r>
              <a:rPr lang="en-US" dirty="0" smtClean="0">
                <a:latin typeface="Arial" pitchFamily="34" charset="0"/>
                <a:cs typeface="Arial" pitchFamily="34" charset="0"/>
              </a:rPr>
              <a:t>The devil is the central antagonist of the angelic conflict. He is </a:t>
            </a:r>
            <a:r>
              <a:rPr lang="en-US" i="1" dirty="0" smtClean="0">
                <a:latin typeface="Arial" pitchFamily="34" charset="0"/>
                <a:cs typeface="Arial" pitchFamily="34" charset="0"/>
              </a:rPr>
              <a:t>the</a:t>
            </a:r>
            <a:r>
              <a:rPr lang="en-US" dirty="0" smtClean="0">
                <a:latin typeface="Arial" pitchFamily="34" charset="0"/>
                <a:cs typeface="Arial" pitchFamily="34" charset="0"/>
              </a:rPr>
              <a:t> enemy; all demons are enemies; all unbelievers are the enemies of God; all reversionists are the enemies of God; but the devil is </a:t>
            </a:r>
            <a:r>
              <a:rPr lang="en-US" i="1" dirty="0" smtClean="0">
                <a:latin typeface="Arial" pitchFamily="34" charset="0"/>
                <a:cs typeface="Arial" pitchFamily="34" charset="0"/>
              </a:rPr>
              <a:t>the</a:t>
            </a:r>
            <a:r>
              <a:rPr lang="en-US" dirty="0" smtClean="0">
                <a:latin typeface="Arial" pitchFamily="34" charset="0"/>
                <a:cs typeface="Arial" pitchFamily="34" charset="0"/>
              </a:rPr>
              <a:t> enemy </a:t>
            </a:r>
            <a:r>
              <a:rPr lang="en-US" b="1" dirty="0" smtClean="0">
                <a:solidFill>
                  <a:srgbClr val="C00000"/>
                </a:solidFill>
                <a:latin typeface="Arial" pitchFamily="34" charset="0"/>
                <a:cs typeface="Arial" pitchFamily="34" charset="0"/>
              </a:rPr>
              <a:t>— Hebrews 1 &amp; 2; Genesis 6; 1 Peter 3:18-22.</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Therefore the devil has a strategy regarding the nations of the world — </a:t>
            </a:r>
            <a:r>
              <a:rPr lang="en-US" b="1" dirty="0" smtClean="0">
                <a:solidFill>
                  <a:srgbClr val="C00000"/>
                </a:solidFill>
                <a:latin typeface="Arial" pitchFamily="34" charset="0"/>
                <a:cs typeface="Arial" pitchFamily="34" charset="0"/>
              </a:rPr>
              <a:t>Revelation 12:9; 20:3,8</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strategy generally makes him the opponent of doctrine and the opponent of establishment. He either tries to duplicate in a pseudo way what God has accomplished or he is directly opposed to what God has given. </a:t>
            </a:r>
          </a:p>
          <a:p>
            <a:endParaRPr lang="en-US" b="1" dirty="0">
              <a:solidFill>
                <a:srgbClr val="C00000"/>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latin typeface="Arial" pitchFamily="34" charset="0"/>
                <a:cs typeface="Arial" pitchFamily="34" charset="0"/>
              </a:rPr>
              <a:t>Therefore the devil has strategy regarding the believer as well. We are a challenge to Satan in this Church Age. We are the royal family of God, we are the ambassadors of Jesus Christ. Therefore he has a sevenfold strategy: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 To accuse us — </a:t>
            </a:r>
            <a:r>
              <a:rPr lang="en-US" b="1" dirty="0" smtClean="0">
                <a:solidFill>
                  <a:srgbClr val="C00000"/>
                </a:solidFill>
                <a:latin typeface="Arial" pitchFamily="34" charset="0"/>
                <a:cs typeface="Arial" pitchFamily="34" charset="0"/>
              </a:rPr>
              <a:t>2 Corinthians 2:11; Job 1:6-11; Zechariah 3:1,2; Revelation 12:9,10; 1 John 2:1,2.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b) He is the sponsor of reversionism — </a:t>
            </a:r>
            <a:r>
              <a:rPr lang="en-US" b="1" dirty="0" smtClean="0">
                <a:solidFill>
                  <a:srgbClr val="C00000"/>
                </a:solidFill>
                <a:latin typeface="Arial" pitchFamily="34" charset="0"/>
                <a:cs typeface="Arial" pitchFamily="34" charset="0"/>
              </a:rPr>
              <a:t>1 Corinthians 10:19-21; 2 Corinthians 11:3,13-15.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 To frustrate the will of God under 3 categories. He frustrates the mental will of God by means of the influence of evil in one’s life — </a:t>
            </a:r>
            <a:r>
              <a:rPr lang="en-US" b="1" dirty="0" smtClean="0">
                <a:solidFill>
                  <a:srgbClr val="C00000"/>
                </a:solidFill>
                <a:latin typeface="Arial" pitchFamily="34" charset="0"/>
                <a:cs typeface="Arial" pitchFamily="34" charset="0"/>
              </a:rPr>
              <a:t>Ephesians 4:14</a:t>
            </a:r>
            <a:r>
              <a:rPr lang="en-US" dirty="0" smtClean="0">
                <a:latin typeface="Arial" pitchFamily="34" charset="0"/>
                <a:cs typeface="Arial" pitchFamily="34" charset="0"/>
              </a:rPr>
              <a:t>;</a:t>
            </a:r>
          </a:p>
          <a:p>
            <a:pPr hangingPunct="0"/>
            <a:r>
              <a:rPr lang="en-US" dirty="0" smtClean="0">
                <a:latin typeface="Arial" pitchFamily="34" charset="0"/>
                <a:cs typeface="Arial" pitchFamily="34" charset="0"/>
              </a:rPr>
              <a:t> he frustrates the geographical will of God </a:t>
            </a:r>
            <a:r>
              <a:rPr lang="en-US" b="1" dirty="0" smtClean="0">
                <a:solidFill>
                  <a:srgbClr val="C00000"/>
                </a:solidFill>
                <a:latin typeface="Arial" pitchFamily="34" charset="0"/>
                <a:cs typeface="Arial" pitchFamily="34" charset="0"/>
              </a:rPr>
              <a:t>1 Thess 2:18</a:t>
            </a: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he frustrates the operational will of God — </a:t>
            </a:r>
            <a:r>
              <a:rPr lang="en-US" b="1" dirty="0" smtClean="0">
                <a:solidFill>
                  <a:srgbClr val="C00000"/>
                </a:solidFill>
                <a:latin typeface="Arial" pitchFamily="34" charset="0"/>
                <a:cs typeface="Arial" pitchFamily="34" charset="0"/>
              </a:rPr>
              <a:t>James 4:7,8. </a:t>
            </a:r>
          </a:p>
          <a:p>
            <a:endParaRPr lang="en-US" dirty="0"/>
          </a:p>
        </p:txBody>
      </p:sp>
    </p:spTree>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dirty="0" smtClean="0">
                <a:latin typeface="Arial" pitchFamily="34" charset="0"/>
                <a:cs typeface="Arial" pitchFamily="34" charset="0"/>
              </a:rPr>
              <a:t>     d) To neutralize doctrinal application, especially in the field of worry and anxiety — </a:t>
            </a:r>
            <a:r>
              <a:rPr lang="en-US" b="1" dirty="0" smtClean="0">
                <a:solidFill>
                  <a:srgbClr val="C00000"/>
                </a:solidFill>
                <a:latin typeface="Arial" pitchFamily="34" charset="0"/>
                <a:cs typeface="Arial" pitchFamily="34" charset="0"/>
              </a:rPr>
              <a:t>1 Peter 5:7-9</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e) To destroy the believer’s focus as a believer, to destroy the believer’s perspective — </a:t>
            </a:r>
            <a:r>
              <a:rPr lang="en-US" b="1" dirty="0" smtClean="0">
                <a:solidFill>
                  <a:srgbClr val="C00000"/>
                </a:solidFill>
                <a:latin typeface="Arial" pitchFamily="34" charset="0"/>
                <a:cs typeface="Arial" pitchFamily="34" charset="0"/>
              </a:rPr>
              <a:t>Jeremiah 17:5</a:t>
            </a:r>
            <a:r>
              <a:rPr lang="en-US" dirty="0" smtClean="0">
                <a:latin typeface="Arial" pitchFamily="34" charset="0"/>
                <a:cs typeface="Arial" pitchFamily="34" charset="0"/>
              </a:rPr>
              <a:t>, getting eyes on people; </a:t>
            </a:r>
            <a:r>
              <a:rPr lang="en-US" b="1" dirty="0" smtClean="0">
                <a:solidFill>
                  <a:srgbClr val="C00000"/>
                </a:solidFill>
                <a:latin typeface="Arial" pitchFamily="34" charset="0"/>
                <a:cs typeface="Arial" pitchFamily="34" charset="0"/>
              </a:rPr>
              <a:t>1 Kings 19:10,14</a:t>
            </a:r>
            <a:r>
              <a:rPr lang="en-US" dirty="0" smtClean="0">
                <a:latin typeface="Arial" pitchFamily="34" charset="0"/>
                <a:cs typeface="Arial" pitchFamily="34" charset="0"/>
              </a:rPr>
              <a:t>, getting eyes on self; </a:t>
            </a:r>
            <a:r>
              <a:rPr lang="en-US" b="1" dirty="0" smtClean="0">
                <a:solidFill>
                  <a:srgbClr val="C00000"/>
                </a:solidFill>
                <a:latin typeface="Arial" pitchFamily="34" charset="0"/>
                <a:cs typeface="Arial" pitchFamily="34" charset="0"/>
              </a:rPr>
              <a:t>Hebrews 13:5,6</a:t>
            </a:r>
            <a:r>
              <a:rPr lang="en-US" dirty="0" smtClean="0">
                <a:latin typeface="Arial" pitchFamily="34" charset="0"/>
                <a:cs typeface="Arial" pitchFamily="34" charset="0"/>
              </a:rPr>
              <a:t>, getting eyes on things.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f) To get the believer to become involved in some form of evil, especially the improvement of the devil’s world.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believer under the influence of evil becomes humanistic, occupied with temporal solutions to life, altruistic, advocating systems to improve man’s environment, he becomes socialistic, becomes involved in social action, and becomes a bleeding heart. </a:t>
            </a:r>
          </a:p>
          <a:p>
            <a:pPr hangingPunct="0">
              <a:buNone/>
            </a:pPr>
            <a:endParaRPr lang="en-US" dirty="0"/>
          </a:p>
        </p:txBody>
      </p:sp>
    </p:spTree>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fontScale="92500" lnSpcReduction="10000"/>
          </a:bodyPr>
          <a:lstStyle/>
          <a:p>
            <a:pPr hangingPunct="0"/>
            <a:r>
              <a:rPr lang="en-US" dirty="0" smtClean="0">
                <a:latin typeface="Arial" pitchFamily="34" charset="0"/>
                <a:cs typeface="Arial" pitchFamily="34" charset="0"/>
              </a:rPr>
              <a:t>      g) The inculcation of fear regarding physical death — </a:t>
            </a:r>
            <a:r>
              <a:rPr lang="en-US" b="1" dirty="0" smtClean="0">
                <a:solidFill>
                  <a:srgbClr val="C00000"/>
                </a:solidFill>
                <a:latin typeface="Arial" pitchFamily="34" charset="0"/>
                <a:cs typeface="Arial" pitchFamily="34" charset="0"/>
              </a:rPr>
              <a:t>Hebrews 2:14,15</a:t>
            </a:r>
            <a:r>
              <a:rPr lang="en-US" dirty="0" smtClean="0">
                <a:latin typeface="Arial" pitchFamily="34" charset="0"/>
                <a:cs typeface="Arial" pitchFamily="34" charset="0"/>
              </a:rPr>
              <a:t>. This only works with the reversionist and/or the believer under the influence of evil.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Religion is a part of the devil’s strategy. Basically religion has been created by the devil to counterfeit the plan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Christianity is not a religion; Christianity is a relationship with God through faith in Jesus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always a grace relationship, a relationship by which the believer enters the royal family of God forever through the baptism of the Spirit.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Religion, by way of contrast, is man seeking to gain the approbation of God through his own plans, his works, his merits, his systems, his deeds</a:t>
            </a:r>
            <a:endParaRPr lang="en-US" dirty="0"/>
          </a:p>
        </p:txBody>
      </p:sp>
    </p:spTree>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dirty="0" smtClean="0">
                <a:latin typeface="Arial" pitchFamily="34" charset="0"/>
                <a:cs typeface="Arial" pitchFamily="34" charset="0"/>
              </a:rPr>
              <a:t>While religion as a principle represents the evil genius of Satan it is viewed here from the standpoint of its many counterfeits.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Religion has a counterfeit gospel — </a:t>
            </a:r>
            <a:r>
              <a:rPr lang="en-US" b="1" dirty="0" smtClean="0">
                <a:solidFill>
                  <a:srgbClr val="C00000"/>
                </a:solidFill>
                <a:latin typeface="Arial" pitchFamily="34" charset="0"/>
                <a:cs typeface="Arial" pitchFamily="34" charset="0"/>
              </a:rPr>
              <a:t>2 Corinthians 4:3,4</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it has a counterfeit system of ministers [clergy] </a:t>
            </a:r>
            <a:r>
              <a:rPr lang="en-US" b="1" dirty="0" smtClean="0">
                <a:solidFill>
                  <a:srgbClr val="C00000"/>
                </a:solidFill>
                <a:latin typeface="Arial" pitchFamily="34" charset="0"/>
                <a:cs typeface="Arial" pitchFamily="34" charset="0"/>
              </a:rPr>
              <a:t>— 2 Cor 11:13-15;</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 it has counterfeit doctrines — </a:t>
            </a:r>
            <a:r>
              <a:rPr lang="en-US" b="1" dirty="0" smtClean="0">
                <a:solidFill>
                  <a:srgbClr val="C00000"/>
                </a:solidFill>
                <a:latin typeface="Arial" pitchFamily="34" charset="0"/>
                <a:cs typeface="Arial" pitchFamily="34" charset="0"/>
              </a:rPr>
              <a:t>2 Timothy 4:1</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has a counterfeit communion table — </a:t>
            </a:r>
            <a:r>
              <a:rPr lang="en-US" b="1" dirty="0" smtClean="0">
                <a:solidFill>
                  <a:srgbClr val="C00000"/>
                </a:solidFill>
                <a:latin typeface="Arial" pitchFamily="34" charset="0"/>
                <a:cs typeface="Arial" pitchFamily="34" charset="0"/>
              </a:rPr>
              <a:t>1 Corin 10:19-21</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it has a system of counterfeit spirituality — </a:t>
            </a:r>
            <a:r>
              <a:rPr lang="en-US" b="1" dirty="0" smtClean="0">
                <a:solidFill>
                  <a:srgbClr val="C00000"/>
                </a:solidFill>
                <a:latin typeface="Arial" pitchFamily="34" charset="0"/>
                <a:cs typeface="Arial" pitchFamily="34" charset="0"/>
              </a:rPr>
              <a:t>Galatians 3:2,3</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a:bodyPr>
          <a:lstStyle/>
          <a:p>
            <a:pPr hangingPunct="0"/>
            <a:r>
              <a:rPr lang="en-US" dirty="0" smtClean="0">
                <a:latin typeface="Arial" pitchFamily="34" charset="0"/>
                <a:cs typeface="Arial" pitchFamily="34" charset="0"/>
              </a:rPr>
              <a:t>it has a counterfeit righteousness — </a:t>
            </a:r>
            <a:r>
              <a:rPr lang="en-US" b="1" dirty="0" smtClean="0">
                <a:solidFill>
                  <a:srgbClr val="C00000"/>
                </a:solidFill>
                <a:latin typeface="Arial" pitchFamily="34" charset="0"/>
                <a:cs typeface="Arial" pitchFamily="34" charset="0"/>
              </a:rPr>
              <a:t>Matthew 19:16-28</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has a counterfeit way of life — </a:t>
            </a:r>
            <a:r>
              <a:rPr lang="en-US" b="1" dirty="0" smtClean="0">
                <a:solidFill>
                  <a:srgbClr val="C00000"/>
                </a:solidFill>
                <a:latin typeface="Arial" pitchFamily="34" charset="0"/>
                <a:cs typeface="Arial" pitchFamily="34" charset="0"/>
              </a:rPr>
              <a:t>Matthew 23:13-26</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has a counterfeit power, dynamics [tongues] </a:t>
            </a:r>
            <a:r>
              <a:rPr lang="en-US" b="1" dirty="0" smtClean="0">
                <a:solidFill>
                  <a:srgbClr val="C00000"/>
                </a:solidFill>
                <a:latin typeface="Arial" pitchFamily="34" charset="0"/>
                <a:cs typeface="Arial" pitchFamily="34" charset="0"/>
              </a:rPr>
              <a:t> 2 Thess 2:8-10</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has counterfeit gods — </a:t>
            </a:r>
            <a:r>
              <a:rPr lang="en-US" b="1" dirty="0" smtClean="0">
                <a:solidFill>
                  <a:srgbClr val="C00000"/>
                </a:solidFill>
                <a:latin typeface="Arial" pitchFamily="34" charset="0"/>
                <a:cs typeface="Arial" pitchFamily="34" charset="0"/>
              </a:rPr>
              <a:t>2 Thessalonians 2:3,4.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“to speak reproachfully” </a:t>
            </a:r>
            <a:r>
              <a:rPr lang="en-US" dirty="0" smtClean="0">
                <a:latin typeface="Arial" pitchFamily="34" charset="0"/>
                <a:cs typeface="Arial" pitchFamily="34" charset="0"/>
              </a:rPr>
              <a:t>— LOIDORIA - means abusive, abuse, or reproach; plus CHARIN – grace, “abuse grace.”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“Therefore it is my decision that the younger widows marry, have children, be mistress of the home, give no opportunity to the enemy to abuse grace.”</a:t>
            </a:r>
          </a:p>
          <a:p>
            <a:pPr hangingPunct="0">
              <a:buNone/>
            </a:pPr>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lstStyle/>
          <a:p>
            <a:r>
              <a:rPr lang="en-US" dirty="0" smtClean="0">
                <a:latin typeface="Arial" pitchFamily="34" charset="0"/>
                <a:cs typeface="Arial" pitchFamily="34" charset="0"/>
              </a:rPr>
              <a:t>It also explains why we are new creatures in Christ Jesus and even though we are new creatures in Christ Jesus we are still very sinful and we fail many times.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Being a new creature is strictly a positional concept, it is a synonym for the royal family. When it says, </a:t>
            </a:r>
            <a:r>
              <a:rPr lang="en-US" b="1" dirty="0" smtClean="0">
                <a:solidFill>
                  <a:srgbClr val="C00000"/>
                </a:solidFill>
                <a:latin typeface="Arial" pitchFamily="34" charset="0"/>
                <a:cs typeface="Arial" pitchFamily="34" charset="0"/>
              </a:rPr>
              <a:t>“Therefore if any man be in Christ he is a new creature” (2 Cor 5:17) </a:t>
            </a:r>
            <a:r>
              <a:rPr lang="en-US" b="1" dirty="0" smtClean="0">
                <a:latin typeface="Arial" pitchFamily="34" charset="0"/>
                <a:cs typeface="Arial" pitchFamily="34" charset="0"/>
              </a:rPr>
              <a:t>i</a:t>
            </a:r>
            <a:r>
              <a:rPr lang="en-US" dirty="0" smtClean="0">
                <a:latin typeface="Arial" pitchFamily="34" charset="0"/>
                <a:cs typeface="Arial" pitchFamily="34" charset="0"/>
              </a:rPr>
              <a:t>s has no experiential connotation. This insures us eternal security.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BHS is not an emotional experience, can’t feel it, see it, or experience it. </a:t>
            </a:r>
          </a:p>
          <a:p>
            <a:r>
              <a:rPr lang="en-US" dirty="0" smtClean="0">
                <a:latin typeface="Arial" pitchFamily="34" charset="0"/>
                <a:cs typeface="Arial" pitchFamily="34" charset="0"/>
              </a:rPr>
              <a:t>BHS is not progressive to mean you are more saved than someone else because you had an emotional experience.</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5: 15 — “For some have already turned aside to follow Satan.” </a:t>
            </a:r>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certain category of believers are reversionistic and under the influence of evil.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“have turned aside” </a:t>
            </a:r>
            <a:r>
              <a:rPr lang="en-US" dirty="0" smtClean="0">
                <a:latin typeface="Arial" pitchFamily="34" charset="0"/>
                <a:cs typeface="Arial" pitchFamily="34" charset="0"/>
              </a:rPr>
              <a:t>APIndic – EKTREPHO -  means to turn away, to turn away from, to swerve, to avoid.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implication is that some believers have already swerved away from doctrine and therefore are in some stage of reversionism.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every generation there will be certain believers who swerve from doctrine and enter into reversionism, coming under the influence of evil. When they do they have turned aside to Satan.</a:t>
            </a:r>
          </a:p>
          <a:p>
            <a:endParaRPr lang="en-US" dirty="0"/>
          </a:p>
        </p:txBody>
      </p:sp>
    </p:spTree>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pPr hangingPunct="0"/>
            <a:r>
              <a:rPr lang="en-US" dirty="0" smtClean="0">
                <a:latin typeface="Arial" pitchFamily="34" charset="0"/>
                <a:cs typeface="Arial" pitchFamily="34" charset="0"/>
              </a:rPr>
              <a:t>AKOLOUGEO – PAPtc – “following after Satan.”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all reversionists come under the influence of evil. Evil is the policy of Satan. A person may be a believer but if he is functioning under Satan’s policy he is Satan’s servant.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“For certain believers </a:t>
            </a:r>
            <a:r>
              <a:rPr lang="en-US" dirty="0" smtClean="0">
                <a:latin typeface="Arial" pitchFamily="34" charset="0"/>
                <a:cs typeface="Arial" pitchFamily="34" charset="0"/>
              </a:rPr>
              <a:t>[reversionists] </a:t>
            </a:r>
            <a:r>
              <a:rPr lang="en-US" b="1" dirty="0" smtClean="0">
                <a:solidFill>
                  <a:srgbClr val="0070C0"/>
                </a:solidFill>
                <a:latin typeface="Arial" pitchFamily="34" charset="0"/>
                <a:cs typeface="Arial" pitchFamily="34" charset="0"/>
              </a:rPr>
              <a:t>already have turned aside</a:t>
            </a:r>
            <a:r>
              <a:rPr lang="en-US" dirty="0" smtClean="0">
                <a:latin typeface="Arial" pitchFamily="34" charset="0"/>
                <a:cs typeface="Arial" pitchFamily="34" charset="0"/>
              </a:rPr>
              <a:t> [from doctrine], </a:t>
            </a:r>
            <a:r>
              <a:rPr lang="en-US" b="1" dirty="0" smtClean="0">
                <a:solidFill>
                  <a:srgbClr val="0070C0"/>
                </a:solidFill>
                <a:latin typeface="Arial" pitchFamily="34" charset="0"/>
                <a:cs typeface="Arial" pitchFamily="34" charset="0"/>
              </a:rPr>
              <a:t>following after Satan.” </a:t>
            </a:r>
          </a:p>
          <a:p>
            <a:pPr hangingPunct="0"/>
            <a:endParaRPr lang="en-US" b="1" dirty="0" smtClean="0">
              <a:solidFill>
                <a:srgbClr val="0070C0"/>
              </a:solidFill>
              <a:latin typeface="Arial" pitchFamily="34" charset="0"/>
              <a:cs typeface="Arial" pitchFamily="34" charset="0"/>
            </a:endParaRPr>
          </a:p>
          <a:p>
            <a:pPr hangingPunct="0"/>
            <a:endParaRPr lang="en-US" b="1" dirty="0" smtClean="0">
              <a:solidFill>
                <a:srgbClr val="0070C0"/>
              </a:solidFill>
              <a:latin typeface="Arial" pitchFamily="34" charset="0"/>
              <a:cs typeface="Arial" pitchFamily="34" charset="0"/>
            </a:endParaRPr>
          </a:p>
          <a:p>
            <a:endParaRPr lang="en-US" dirty="0"/>
          </a:p>
        </p:txBody>
      </p:sp>
    </p:spTree>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a:bodyPr>
          <a:lstStyle/>
          <a:p>
            <a:r>
              <a:rPr lang="en-US" b="1" dirty="0" smtClean="0">
                <a:solidFill>
                  <a:srgbClr val="0070C0"/>
                </a:solidFill>
                <a:latin typeface="Arial" pitchFamily="34" charset="0"/>
                <a:cs typeface="Arial" pitchFamily="34" charset="0"/>
              </a:rPr>
              <a:t>5:16</a:t>
            </a:r>
            <a:r>
              <a:rPr lang="en-US" dirty="0" smtClean="0">
                <a:latin typeface="Arial" pitchFamily="34" charset="0"/>
                <a:cs typeface="Arial" pitchFamily="34" charset="0"/>
              </a:rPr>
              <a:t> — the division of responsibility</a:t>
            </a:r>
            <a:r>
              <a:rPr lang="en-US" b="1" dirty="0" smtClean="0">
                <a:solidFill>
                  <a:srgbClr val="0070C0"/>
                </a:solidFill>
                <a:latin typeface="Arial" pitchFamily="34" charset="0"/>
                <a:cs typeface="Arial" pitchFamily="34" charset="0"/>
              </a:rPr>
              <a:t>. “If any woman who is a believer has dependent widows, let her assist them, and let not the church be burdened, so that it may assist those who are widows indeed.”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is the conjunction EI and introduces a first class condition.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“if any believer” </a:t>
            </a:r>
            <a:r>
              <a:rPr lang="en-US" dirty="0" smtClean="0">
                <a:latin typeface="Arial" pitchFamily="34" charset="0"/>
                <a:cs typeface="Arial" pitchFamily="34" charset="0"/>
              </a:rPr>
              <a:t>— TIS PISTE – anyone male or female having widows in their family. The adjective actually means believers male or female</a:t>
            </a:r>
            <a:r>
              <a:rPr lang="en-US" b="1" dirty="0" smtClean="0">
                <a:solidFill>
                  <a:srgbClr val="0070C0"/>
                </a:solidFill>
                <a:latin typeface="Arial" pitchFamily="34" charset="0"/>
                <a:cs typeface="Arial" pitchFamily="34" charset="0"/>
              </a:rPr>
              <a:t>. “If any believer.”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see a potential failure coming up. There are widows and there are believers related to them. </a:t>
            </a:r>
          </a:p>
          <a:p>
            <a:endParaRPr lang="en-US" dirty="0"/>
          </a:p>
        </p:txBody>
      </p:sp>
    </p:spTree>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latin typeface="Arial" pitchFamily="34" charset="0"/>
                <a:cs typeface="Arial" pitchFamily="34" charset="0"/>
              </a:rPr>
              <a:t>“</a:t>
            </a:r>
            <a:r>
              <a:rPr lang="en-US" b="1" dirty="0" smtClean="0">
                <a:solidFill>
                  <a:srgbClr val="0070C0"/>
                </a:solidFill>
                <a:latin typeface="Arial" pitchFamily="34" charset="0"/>
                <a:cs typeface="Arial" pitchFamily="34" charset="0"/>
              </a:rPr>
              <a:t>let her assist them” </a:t>
            </a:r>
            <a:r>
              <a:rPr lang="en-US" dirty="0" smtClean="0">
                <a:latin typeface="Arial" pitchFamily="34" charset="0"/>
                <a:cs typeface="Arial" pitchFamily="34" charset="0"/>
              </a:rPr>
              <a:t>but more correctly</a:t>
            </a:r>
            <a:r>
              <a:rPr lang="en-US" b="1" dirty="0" smtClean="0">
                <a:solidFill>
                  <a:srgbClr val="0070C0"/>
                </a:solidFill>
                <a:latin typeface="Arial" pitchFamily="34" charset="0"/>
                <a:cs typeface="Arial" pitchFamily="34" charset="0"/>
              </a:rPr>
              <a:t>, “let them relieve them” </a:t>
            </a:r>
            <a:r>
              <a:rPr lang="en-US" dirty="0" smtClean="0">
                <a:latin typeface="Arial" pitchFamily="34" charset="0"/>
                <a:cs typeface="Arial" pitchFamily="34" charset="0"/>
              </a:rPr>
              <a:t>— PAImpv of EPARKEO – means to aid, to help financially, to assist.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what you would expect from someone with a sense of responsibility in this field.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active voice: the believer with dependent widows produces the action.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dependent widows may be members of his own family, or it may be an aunt, or a servant who is a widow and who has faithfully served over the years.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imperative mood is a command and it should be translated</a:t>
            </a:r>
            <a:r>
              <a:rPr lang="en-US" b="1" dirty="0" smtClean="0">
                <a:solidFill>
                  <a:srgbClr val="0070C0"/>
                </a:solidFill>
                <a:latin typeface="Arial" pitchFamily="34" charset="0"/>
                <a:cs typeface="Arial" pitchFamily="34" charset="0"/>
              </a:rPr>
              <a:t>, “be assisting them financially.”</a:t>
            </a:r>
            <a:endParaRPr lang="en-US" dirty="0" smtClean="0">
              <a:latin typeface="Arial" pitchFamily="34" charset="0"/>
              <a:cs typeface="Arial" pitchFamily="34" charset="0"/>
            </a:endParaRPr>
          </a:p>
          <a:p>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dirty="0" smtClean="0">
                <a:latin typeface="Arial" pitchFamily="34" charset="0"/>
                <a:cs typeface="Arial" pitchFamily="34" charset="0"/>
              </a:rPr>
              <a:t>AUTOI – these helpless or dependent widows.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let not the church be burdened, so that it may assist those who are widows indeed.”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the church will always have certain people who have no relatives.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ME BAREO – PPImpv - means to be burdened and this is a customary present for what may be reasonably expected not to occur.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if a widow has relatives they should assist financially and the church should not have to carry that extra burden, the church will have sufficient who are totally dependent upon the charity list. 	</a:t>
            </a:r>
            <a:endParaRPr lang="en-US" dirty="0">
              <a:latin typeface="Arial" pitchFamily="34" charset="0"/>
              <a:cs typeface="Arial" pitchFamily="34" charset="0"/>
            </a:endParaRPr>
          </a:p>
        </p:txBody>
      </p:sp>
    </p:spTree>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r>
              <a:rPr lang="en-US" dirty="0" smtClean="0">
                <a:latin typeface="Arial" pitchFamily="34" charset="0"/>
                <a:cs typeface="Arial" pitchFamily="34" charset="0"/>
              </a:rPr>
              <a:t>The passive voice: the local church receives the action of the verb of not being burdened.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imperative plus the negative becomes an imperative of prohibition. It should be translated, </a:t>
            </a:r>
            <a:r>
              <a:rPr lang="en-US" b="1" dirty="0" smtClean="0">
                <a:solidFill>
                  <a:srgbClr val="0070C0"/>
                </a:solidFill>
                <a:latin typeface="Arial" pitchFamily="34" charset="0"/>
                <a:cs typeface="Arial" pitchFamily="34" charset="0"/>
              </a:rPr>
              <a:t>“do not let the local church be burdened.”</a:t>
            </a:r>
          </a:p>
          <a:p>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“it may assist” </a:t>
            </a:r>
            <a:r>
              <a:rPr lang="en-US" dirty="0" smtClean="0">
                <a:latin typeface="Arial" pitchFamily="34" charset="0"/>
                <a:cs typeface="Arial" pitchFamily="34" charset="0"/>
              </a:rPr>
              <a:t>— EPARKEO - to help financially, but this time it is in the aorist.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constative aorist contemplates the action of the verb in its entirety, which means that from the time the widow qualifies until the time that she dies it is gathered up into one entirety.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“them that are widows indeed” </a:t>
            </a:r>
            <a:r>
              <a:rPr lang="en-US" dirty="0" smtClean="0">
                <a:latin typeface="Arial" pitchFamily="34" charset="0"/>
                <a:cs typeface="Arial" pitchFamily="34" charset="0"/>
              </a:rPr>
              <a:t>— this is actually, </a:t>
            </a:r>
            <a:r>
              <a:rPr lang="en-US" b="1" dirty="0" smtClean="0">
                <a:solidFill>
                  <a:srgbClr val="0070C0"/>
                </a:solidFill>
                <a:latin typeface="Arial" pitchFamily="34" charset="0"/>
                <a:cs typeface="Arial" pitchFamily="34" charset="0"/>
              </a:rPr>
              <a:t>“those who are really widows.” </a:t>
            </a:r>
          </a:p>
        </p:txBody>
      </p:sp>
    </p:spTree>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“If any believers has widows dependent on him, be helping them financially, and do not permit the local church to be burdened; in order that it </a:t>
            </a:r>
            <a:r>
              <a:rPr lang="en-US" dirty="0" smtClean="0">
                <a:latin typeface="Arial" pitchFamily="34" charset="0"/>
                <a:cs typeface="Arial" pitchFamily="34" charset="0"/>
              </a:rPr>
              <a:t>[the local church] </a:t>
            </a:r>
            <a:r>
              <a:rPr lang="en-US" b="1" dirty="0" smtClean="0">
                <a:solidFill>
                  <a:srgbClr val="0070C0"/>
                </a:solidFill>
                <a:latin typeface="Arial" pitchFamily="34" charset="0"/>
                <a:cs typeface="Arial" pitchFamily="34" charset="0"/>
              </a:rPr>
              <a:t>may help financially those who are really widows.”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5: 17 — “Let the elders who rule well be considered worthy of double honor, especially those </a:t>
            </a:r>
            <a:r>
              <a:rPr lang="en-US" b="1" dirty="0" err="1" smtClean="0">
                <a:solidFill>
                  <a:srgbClr val="0070C0"/>
                </a:solidFill>
                <a:latin typeface="Arial" pitchFamily="34" charset="0"/>
                <a:cs typeface="Arial" pitchFamily="34" charset="0"/>
              </a:rPr>
              <a:t>eho</a:t>
            </a:r>
            <a:r>
              <a:rPr lang="en-US" b="1" dirty="0" smtClean="0">
                <a:solidFill>
                  <a:srgbClr val="0070C0"/>
                </a:solidFill>
                <a:latin typeface="Arial" pitchFamily="34" charset="0"/>
                <a:cs typeface="Arial" pitchFamily="34" charset="0"/>
              </a:rPr>
              <a:t> work hard at preaching and teaching.”</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PRESBUTEROI -  </a:t>
            </a:r>
            <a:r>
              <a:rPr lang="en-US" b="1" dirty="0" smtClean="0">
                <a:solidFill>
                  <a:srgbClr val="0070C0"/>
                </a:solidFill>
                <a:latin typeface="Arial" pitchFamily="34" charset="0"/>
                <a:cs typeface="Arial" pitchFamily="34" charset="0"/>
              </a:rPr>
              <a:t>“pastor-guardian.” </a:t>
            </a:r>
            <a:r>
              <a:rPr lang="en-US" dirty="0" smtClean="0">
                <a:latin typeface="Arial" pitchFamily="34" charset="0"/>
                <a:cs typeface="Arial" pitchFamily="34" charset="0"/>
              </a:rPr>
              <a:t>There are a lot of pastors, but only one per church.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“who rule well” </a:t>
            </a:r>
            <a:r>
              <a:rPr lang="en-US" dirty="0" smtClean="0">
                <a:latin typeface="Arial" pitchFamily="34" charset="0"/>
                <a:cs typeface="Arial" pitchFamily="34" charset="0"/>
              </a:rPr>
              <a:t>— PROISTEMI – Pf Act Ptc - means to rule or to govern.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describes the existing state of honorable rule by a pastor in an unusual and dramatic way.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pPr hangingPunct="0"/>
            <a:r>
              <a:rPr lang="en-US" dirty="0" smtClean="0">
                <a:latin typeface="Arial" pitchFamily="34" charset="0"/>
                <a:cs typeface="Arial" pitchFamily="34" charset="0"/>
              </a:rPr>
              <a:t>You will never grow unless you are in a local church, and in a local church there is only one final authority and that is the pastor.  We must pass our authority tests.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communicates with authority, he has a spiritual gift which makes it possible for him to teach doctrine.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“considered worthy of double honor” </a:t>
            </a:r>
            <a:r>
              <a:rPr lang="en-US" dirty="0" smtClean="0">
                <a:latin typeface="Arial" pitchFamily="34" charset="0"/>
                <a:cs typeface="Arial" pitchFamily="34" charset="0"/>
              </a:rPr>
              <a:t>— PPImpv of ACIOO - in every generation pastor guardians must be given double honor.</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are the highest authority extant in the Church Age and therefore they are worthy of double honor.</a:t>
            </a:r>
            <a:endParaRPr lang="en-US" b="1" dirty="0" smtClean="0">
              <a:solidFill>
                <a:srgbClr val="0070C0"/>
              </a:solidFill>
              <a:latin typeface="Arial" pitchFamily="34" charset="0"/>
              <a:cs typeface="Arial" pitchFamily="34" charset="0"/>
            </a:endParaRPr>
          </a:p>
          <a:p>
            <a:pPr hangingPunct="0"/>
            <a:endParaRPr lang="en-US" b="1" dirty="0" smtClean="0">
              <a:solidFill>
                <a:srgbClr val="0070C0"/>
              </a:solidFill>
              <a:latin typeface="Arial" pitchFamily="34" charset="0"/>
              <a:cs typeface="Arial" pitchFamily="34" charset="0"/>
            </a:endParaRPr>
          </a:p>
          <a:p>
            <a:endParaRPr lang="en-US" b="1" dirty="0" smtClean="0">
              <a:solidFill>
                <a:srgbClr val="0070C0"/>
              </a:solidFill>
            </a:endParaRPr>
          </a:p>
          <a:p>
            <a:endParaRPr lang="en-US" dirty="0"/>
          </a:p>
        </p:txBody>
      </p:sp>
    </p:spTree>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latin typeface="Arial" pitchFamily="34" charset="0"/>
                <a:cs typeface="Arial" pitchFamily="34" charset="0"/>
              </a:rPr>
              <a:t>The passive voice: the pastor-guardians who have ruled well produce the action of the verb.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imperative mood is a command to the congregation whose pastor has ruled well.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DIPLOOI – double, TIME – honor.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“Those pastor-guardians who have ruled well with the result that they keep ruling honorably, they must be considered worthy of double honor.”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Double honor is “respect” which goes with authority, “remuneration” which is how their time is liberated to do their job. 	</a:t>
            </a:r>
            <a:endParaRPr lang="en-US" dirty="0">
              <a:latin typeface="Arial" pitchFamily="34" charset="0"/>
              <a:cs typeface="Arial" pitchFamily="34" charset="0"/>
            </a:endParaRPr>
          </a:p>
        </p:txBody>
      </p:sp>
    </p:spTree>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a:bodyPr>
          <a:lstStyle/>
          <a:p>
            <a:r>
              <a:rPr lang="en-US" dirty="0" smtClean="0">
                <a:latin typeface="Arial" pitchFamily="34" charset="0"/>
                <a:cs typeface="Arial" pitchFamily="34" charset="0"/>
              </a:rPr>
              <a:t>Remuneration: The pastor’s income must come from congregational giving. This is the primary purpose for the worship function of the royal priesthood called giving.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Respect: The pastor has the highest authority and the purest authority in the world today.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Respect for the pastor’s authority is related to positive volition toward his teaching.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What you think of him personally is of no consequence. What God thinks of him personally is of every consequence.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respect for the pastor’s authority is related to your attitude toward the Word.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BHS is not related to human merit, ability, or good. It is not related to getting involved in anything by way of social action. </a:t>
            </a:r>
          </a:p>
          <a:p>
            <a:pPr hangingPunct="0"/>
            <a:r>
              <a:rPr lang="en-US" dirty="0" smtClean="0">
                <a:latin typeface="Arial" pitchFamily="34" charset="0"/>
                <a:cs typeface="Arial" pitchFamily="34" charset="0"/>
              </a:rPr>
              <a:t>The implications of retroactive positional truth indicate that there is no place in the plan of God for “getting involved.”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BHS is eternal in nature. Once you believe in Jesus Christ the baptism of the Spirit occurs and you will be a member of the royal family of God forever, nothing will ever change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You are royal family of God and there is no act on your part, no sin, no failure, no power in this world or in heaven that could ever change that. </a:t>
            </a:r>
          </a:p>
          <a:p>
            <a:endParaRPr lang="en-US" dirty="0"/>
          </a:p>
        </p:txBody>
      </p:sp>
    </p:spTree>
  </p:cSld>
  <p:clrMapOvr>
    <a:masterClrMapping/>
  </p:clrMapOvr>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latin typeface="Arial" pitchFamily="34" charset="0"/>
                <a:cs typeface="Arial" pitchFamily="34" charset="0"/>
              </a:rPr>
              <a:t>From here evolves the positive volition principle into respect for the policy which emerges from Bible teaching.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Divine Viewpoint application the pastor receives double blessing when he is straight and double discipline when he is out of line.</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“especially those who work hard at preaching and teaching” </a:t>
            </a:r>
            <a:r>
              <a:rPr lang="en-US" dirty="0" smtClean="0">
                <a:latin typeface="Arial" pitchFamily="34" charset="0"/>
                <a:cs typeface="Arial" pitchFamily="34" charset="0"/>
              </a:rPr>
              <a:t>-   function is the issue here — study and teach.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KOPIAO – PAPtc - means to work to exhaustion. His honor comes from his hard work of studying and teaching.</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the sphere of the Word” </a:t>
            </a:r>
            <a:r>
              <a:rPr lang="en-US" dirty="0" smtClean="0">
                <a:latin typeface="Arial" pitchFamily="34" charset="0"/>
                <a:cs typeface="Arial" pitchFamily="34" charset="0"/>
              </a:rPr>
              <a:t>– EN LOGOI – “in the sphere of the word” or in the sphere of doctrine.”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b="1" dirty="0" smtClean="0">
                <a:solidFill>
                  <a:srgbClr val="0070C0"/>
                </a:solidFill>
                <a:latin typeface="Arial" pitchFamily="34" charset="0"/>
                <a:cs typeface="Arial" pitchFamily="34" charset="0"/>
              </a:rPr>
              <a:t>“and doctrine” </a:t>
            </a:r>
            <a:r>
              <a:rPr lang="en-US" dirty="0" smtClean="0">
                <a:latin typeface="Arial" pitchFamily="34" charset="0"/>
                <a:cs typeface="Arial" pitchFamily="34" charset="0"/>
              </a:rPr>
              <a:t>– DIDASKALIA – public teaching.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What is the difference between LOGOI and DIDASKALIA? </a:t>
            </a:r>
          </a:p>
          <a:p>
            <a:pPr hangingPunct="0"/>
            <a:endParaRPr lang="en-US" i="1" dirty="0" smtClean="0">
              <a:latin typeface="Arial" pitchFamily="34" charset="0"/>
              <a:cs typeface="Arial" pitchFamily="34" charset="0"/>
            </a:endParaRPr>
          </a:p>
          <a:p>
            <a:pPr hangingPunct="0"/>
            <a:r>
              <a:rPr lang="en-US" dirty="0" smtClean="0">
                <a:latin typeface="Arial" pitchFamily="34" charset="0"/>
                <a:cs typeface="Arial" pitchFamily="34" charset="0"/>
              </a:rPr>
              <a:t>LOGOI</a:t>
            </a:r>
            <a:r>
              <a:rPr lang="en-US" i="1" dirty="0" smtClean="0">
                <a:latin typeface="Arial" pitchFamily="34" charset="0"/>
                <a:cs typeface="Arial" pitchFamily="34" charset="0"/>
              </a:rPr>
              <a:t> - the</a:t>
            </a:r>
            <a:r>
              <a:rPr lang="en-US" dirty="0" smtClean="0">
                <a:latin typeface="Arial" pitchFamily="34" charset="0"/>
                <a:cs typeface="Arial" pitchFamily="34" charset="0"/>
              </a:rPr>
              <a:t> textbook, the page of the book.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DIDASKALIA - having it in your soul. Doctrine in the page of the Bible must be transferred to your soul, the only place it is any good — </a:t>
            </a:r>
            <a:r>
              <a:rPr lang="en-US" b="1" dirty="0" smtClean="0">
                <a:solidFill>
                  <a:srgbClr val="0070C0"/>
                </a:solidFill>
                <a:latin typeface="Arial" pitchFamily="34" charset="0"/>
                <a:cs typeface="Arial" pitchFamily="34" charset="0"/>
              </a:rPr>
              <a:t>“in the study of the word and teaching.”</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pastor much be a student and communicator of the Word of God. </a:t>
            </a:r>
          </a:p>
          <a:p>
            <a:endParaRPr lang="en-US" dirty="0"/>
          </a:p>
        </p:txBody>
      </p:sp>
    </p:spTree>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“Those pastor-guardians who have ruled well with the result that they keep ruling honorably, must be considered worthy of double honor, most of all those who work hard to the point of exhaustion in the study of the word and the teaching of doctrine.” </a:t>
            </a:r>
          </a:p>
          <a:p>
            <a:pPr hangingPunct="0">
              <a:buNone/>
            </a:pPr>
            <a:endParaRPr lang="en-US" b="1" dirty="0" smtClean="0">
              <a:solidFill>
                <a:srgbClr val="0070C0"/>
              </a:solidFill>
              <a:latin typeface="Arial" pitchFamily="34" charset="0"/>
              <a:cs typeface="Arial" pitchFamily="34" charset="0"/>
            </a:endParaRPr>
          </a:p>
          <a:p>
            <a:pPr hangingPunct="0">
              <a:buNone/>
            </a:pPr>
            <a:r>
              <a:rPr lang="en-US" dirty="0" smtClean="0">
                <a:latin typeface="Arial" pitchFamily="34" charset="0"/>
                <a:cs typeface="Arial" pitchFamily="34" charset="0"/>
              </a:rPr>
              <a:t>Principles</a:t>
            </a:r>
          </a:p>
          <a:p>
            <a:pPr hangingPunct="0"/>
            <a:r>
              <a:rPr lang="en-US" dirty="0" smtClean="0">
                <a:latin typeface="Arial" pitchFamily="34" charset="0"/>
                <a:cs typeface="Arial" pitchFamily="34" charset="0"/>
              </a:rPr>
              <a:t>1. The two basic functions of the pastor are mentioned in this verse: ruling honorably, which is the exercise of his authority; studying and teaching, which is the exercise of his spiritual gift.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Both the gift and the authority were sovereignly given by the grace from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Therefore the entire life of the pastor is based on grace gifts from God plus grace provision for his daily life. </a:t>
            </a:r>
          </a:p>
          <a:p>
            <a:pPr hangingPunct="0"/>
            <a:r>
              <a:rPr lang="en-US" dirty="0" smtClean="0">
                <a:latin typeface="Arial" pitchFamily="34" charset="0"/>
                <a:cs typeface="Arial" pitchFamily="34" charset="0"/>
              </a:rPr>
              <a:t>	</a:t>
            </a:r>
            <a:r>
              <a:rPr lang="en-US" dirty="0" smtClean="0"/>
              <a:t> </a:t>
            </a:r>
          </a:p>
          <a:p>
            <a:endParaRPr lang="en-US" dirty="0"/>
          </a:p>
        </p:txBody>
      </p:sp>
    </p:spTree>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fontScale="92500" lnSpcReduction="20000"/>
          </a:bodyPr>
          <a:lstStyle/>
          <a:p>
            <a:pPr hangingPunct="0"/>
            <a:r>
              <a:rPr lang="en-US" dirty="0" smtClean="0">
                <a:latin typeface="Arial" pitchFamily="34" charset="0"/>
                <a:cs typeface="Arial" pitchFamily="34" charset="0"/>
              </a:rPr>
              <a:t>4. The pastor, then, is the maximum product of grace in the Church 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To whom much is given much is expected. Therefore we have the principle of double honor, double blessing, as well as double discipline.</a:t>
            </a:r>
            <a:r>
              <a:rPr lang="en-US" dirty="0" smtClean="0"/>
              <a:t>	</a:t>
            </a:r>
          </a:p>
          <a:p>
            <a:pPr hangingPunct="0"/>
            <a:endParaRPr lang="en-US" dirty="0" smtClean="0"/>
          </a:p>
          <a:p>
            <a:pPr hangingPunct="0"/>
            <a:r>
              <a:rPr lang="en-US" b="1" dirty="0" smtClean="0">
                <a:solidFill>
                  <a:srgbClr val="0070C0"/>
                </a:solidFill>
                <a:latin typeface="Arial" pitchFamily="34" charset="0"/>
                <a:cs typeface="Arial" pitchFamily="34" charset="0"/>
              </a:rPr>
              <a:t>5:18 — “For the Scripture says, “You shall not muzzle the ox while he is threshing,” and “the laborer is worthy of his wages.”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Scripture (GRAPHE) refers to an OT quote from </a:t>
            </a:r>
            <a:r>
              <a:rPr lang="en-US" b="1" dirty="0" smtClean="0">
                <a:solidFill>
                  <a:srgbClr val="C00000"/>
                </a:solidFill>
                <a:latin typeface="Arial" pitchFamily="34" charset="0"/>
                <a:cs typeface="Arial" pitchFamily="34" charset="0"/>
              </a:rPr>
              <a:t>Deuteronomy 25:4.</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refers to the Canon of scripture as it existed at that time in writing. The canon was not completed, it was in the process of being completed and so at this particular moment it is referring actually to the Old Testament scriptures. </a:t>
            </a:r>
          </a:p>
          <a:p>
            <a:pPr hangingPunct="0"/>
            <a:endParaRPr lang="en-US" dirty="0" smtClean="0">
              <a:latin typeface="Arial" pitchFamily="34" charset="0"/>
              <a:cs typeface="Arial" pitchFamily="34" charset="0"/>
            </a:endParaRPr>
          </a:p>
          <a:p>
            <a:pPr hangingPunct="0"/>
            <a:endParaRPr lang="en-US" dirty="0" smtClean="0"/>
          </a:p>
          <a:p>
            <a:endParaRPr lang="en-US" dirty="0"/>
          </a:p>
        </p:txBody>
      </p:sp>
    </p:spTree>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r>
              <a:rPr lang="en-US" dirty="0" smtClean="0">
                <a:latin typeface="Arial" pitchFamily="34" charset="0"/>
                <a:cs typeface="Arial" pitchFamily="34" charset="0"/>
              </a:rPr>
              <a:t>The citation recognizes the fact that the Old Testament has the same honor as the New Testament as far as being canonical.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subject is the Old Testament canon now in writing and now recognized by the Church as a part of their holy scripture.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Paul quotes from the Old Testament and he also quotes something that has already been quoted in other passages in the New Testament.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Part of the New Testament has already been formed and in this way the New Testament is considered on a par with the Old Testament.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Old Testament is considered on a par with the New Testament and that satisfies both the Old and the New dispensations.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latin typeface="Arial" pitchFamily="34" charset="0"/>
                <a:cs typeface="Arial" pitchFamily="34" charset="0"/>
              </a:rPr>
              <a:t>It also verifies the fact that the Old Testament and the New Testament together form the sacred canon of scripture.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are two quotations actually given in this passage. The first is taken from </a:t>
            </a:r>
            <a:r>
              <a:rPr lang="en-US" b="1" dirty="0" smtClean="0">
                <a:solidFill>
                  <a:srgbClr val="C00000"/>
                </a:solidFill>
                <a:latin typeface="Arial" pitchFamily="34" charset="0"/>
                <a:cs typeface="Arial" pitchFamily="34" charset="0"/>
              </a:rPr>
              <a:t>Deuteronomy 25:4 and Luke 10:7 </a:t>
            </a:r>
            <a:r>
              <a:rPr lang="en-US" dirty="0" smtClean="0">
                <a:latin typeface="Arial" pitchFamily="34" charset="0"/>
                <a:cs typeface="Arial" pitchFamily="34" charset="0"/>
              </a:rPr>
              <a:t>and the second is from </a:t>
            </a:r>
            <a:r>
              <a:rPr lang="en-US" b="1" dirty="0" smtClean="0">
                <a:solidFill>
                  <a:srgbClr val="C00000"/>
                </a:solidFill>
                <a:latin typeface="Arial" pitchFamily="34" charset="0"/>
                <a:cs typeface="Arial" pitchFamily="34" charset="0"/>
              </a:rPr>
              <a:t>1 Corinthians 9:9</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very fact that Paul uses a word that he has already quoted in a previous epistle indicates that Paul himself was aware that what he was writing was a part of the scripture.</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“You shall not muzzle the ox” </a:t>
            </a:r>
            <a:r>
              <a:rPr lang="en-US" dirty="0" smtClean="0">
                <a:latin typeface="Arial" pitchFamily="34" charset="0"/>
                <a:cs typeface="Arial" pitchFamily="34" charset="0"/>
              </a:rPr>
              <a:t>— FAIndic – QIMOO – to muzzle and keep the bull from eating while it works.  </a:t>
            </a:r>
          </a:p>
          <a:p>
            <a:endParaRPr lang="en-US" dirty="0"/>
          </a:p>
        </p:txBody>
      </p:sp>
    </p:spTree>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r>
              <a:rPr lang="en-US" b="1" dirty="0" smtClean="0">
                <a:solidFill>
                  <a:srgbClr val="0070C0"/>
                </a:solidFill>
                <a:latin typeface="Arial" pitchFamily="34" charset="0"/>
                <a:cs typeface="Arial" pitchFamily="34" charset="0"/>
              </a:rPr>
              <a:t>“while he is threshing” </a:t>
            </a:r>
            <a:r>
              <a:rPr lang="en-US" dirty="0" smtClean="0">
                <a:latin typeface="Arial" pitchFamily="34" charset="0"/>
                <a:cs typeface="Arial" pitchFamily="34" charset="0"/>
              </a:rPr>
              <a:t>– PAPtc – ALOAO - means to thresh. We have a threshing bull, he is actually pulling an instrument for threshing.</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the principle of remuneration. The same thing is true of the congregation.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church releases the time of the pastor so he can study and teach, and as a result he feeds himself while he studies.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feeds himself spiritually by taking in the Word and he feeds himself by being remunerated for studying the Word.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second quotation is also found in </a:t>
            </a:r>
            <a:r>
              <a:rPr lang="en-US" b="1" dirty="0" smtClean="0">
                <a:solidFill>
                  <a:srgbClr val="C00000"/>
                </a:solidFill>
                <a:latin typeface="Arial" pitchFamily="34" charset="0"/>
                <a:cs typeface="Arial" pitchFamily="34" charset="0"/>
              </a:rPr>
              <a:t>1 Cor 9:9.</a:t>
            </a:r>
            <a:r>
              <a:rPr lang="en-US" dirty="0" smtClean="0">
                <a:latin typeface="Arial" pitchFamily="34" charset="0"/>
                <a:cs typeface="Arial" pitchFamily="34" charset="0"/>
              </a:rPr>
              <a:t>. </a:t>
            </a:r>
          </a:p>
          <a:p>
            <a:endParaRPr lang="en-US" dirty="0">
              <a:latin typeface="Arial" pitchFamily="34" charset="0"/>
              <a:cs typeface="Arial" pitchFamily="34" charset="0"/>
            </a:endParaRPr>
          </a:p>
        </p:txBody>
      </p:sp>
    </p:spTree>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b="1" dirty="0" smtClean="0">
                <a:solidFill>
                  <a:srgbClr val="0070C0"/>
                </a:solidFill>
                <a:latin typeface="Arial" pitchFamily="34" charset="0"/>
                <a:cs typeface="Arial" pitchFamily="34" charset="0"/>
              </a:rPr>
              <a:t>“the laborer is worthy of his wages” </a:t>
            </a:r>
            <a:r>
              <a:rPr lang="en-US" dirty="0" smtClean="0">
                <a:latin typeface="Arial" pitchFamily="34" charset="0"/>
                <a:cs typeface="Arial" pitchFamily="34" charset="0"/>
              </a:rPr>
              <a:t>— ERGATHI - means a person who is working for someone else for wages.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“is worthy of his wages”  </a:t>
            </a:r>
            <a:r>
              <a:rPr lang="en-US" dirty="0" smtClean="0">
                <a:latin typeface="Arial" pitchFamily="34" charset="0"/>
                <a:cs typeface="Arial" pitchFamily="34" charset="0"/>
              </a:rPr>
              <a:t>— MISQOI – wages. This indicated that in the ancient world management set up standards and then paid on the basis of the standards being fulfilled.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word “worthy” means that there were previous standards which were fulfilled.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“For the scripture says, You will not muzzle the bull while he is threshing. Also, the laborer is worthy of his wages.”</a:t>
            </a:r>
            <a:r>
              <a:rPr lang="en-US" b="1" dirty="0" smtClean="0">
                <a:solidFill>
                  <a:srgbClr val="0070C0"/>
                </a:solidFill>
              </a:rPr>
              <a:t> </a:t>
            </a:r>
          </a:p>
          <a:p>
            <a:endParaRPr lang="en-US" dirty="0"/>
          </a:p>
        </p:txBody>
      </p:sp>
    </p:spTree>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latin typeface="Arial" pitchFamily="34" charset="0"/>
                <a:cs typeface="Arial" pitchFamily="34" charset="0"/>
              </a:rPr>
              <a:t>Summary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The passage teaches, first of all from its surface examination, the principle of fair remuneration. This principle is quoted here as documentation for remuneration of the pastor-guardian of the local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However, the principle applies to every facet of life. The dignity of humanity, the poise of mankind, is related to productive capacity.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In other words, man must work for a living since the fall of Adam.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Management must apply this principle in dealing with labor.	</a:t>
            </a:r>
            <a:endParaRPr lang="en-US" dirty="0">
              <a:latin typeface="Arial" pitchFamily="34" charset="0"/>
              <a:cs typeface="Arial" pitchFamily="34" charset="0"/>
            </a:endParaRPr>
          </a:p>
        </p:txBody>
      </p:sp>
    </p:spTree>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latin typeface="Arial" pitchFamily="34" charset="0"/>
                <a:cs typeface="Arial" pitchFamily="34" charset="0"/>
              </a:rPr>
              <a:t>5. People must apply this principle in paying their doctor bills, their dentist bills, their plumber bills, or any profession or trade where knowledge or skill is required.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we are not only talking about remuneration of the pastor, we are talking about remuneration as a principle in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This means paying your bills to doctors, lawyers, dentists, engineers, or any professional category where years have been spent in acquiring this knowledge or profession. They have a right to charge.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In effect, this bill should pay for knowledge and education of the professional type, his skill, his honor, his integrity. </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r>
              <a:rPr lang="en-US" dirty="0" smtClean="0">
                <a:latin typeface="Arial" pitchFamily="34" charset="0"/>
                <a:cs typeface="Arial" pitchFamily="34" charset="0"/>
              </a:rPr>
              <a:t>6. The coat of arms of the royal family. Inasmuch as the royal family lives in the holy of holies [the royal palace] forever God the Holy Spirit sets up a coat of arms for us.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indwells the body of every believer — </a:t>
            </a:r>
            <a:r>
              <a:rPr lang="en-US" b="1" dirty="0" smtClean="0">
                <a:solidFill>
                  <a:srgbClr val="C00000"/>
                </a:solidFill>
                <a:latin typeface="Arial" pitchFamily="34" charset="0"/>
                <a:cs typeface="Arial" pitchFamily="34" charset="0"/>
              </a:rPr>
              <a:t>1 Cor 6:19,20. </a:t>
            </a:r>
            <a:r>
              <a:rPr lang="en-US" dirty="0" smtClean="0">
                <a:latin typeface="Arial" pitchFamily="34" charset="0"/>
                <a:cs typeface="Arial" pitchFamily="34" charset="0"/>
              </a:rPr>
              <a:t>Never before in human history has God the Holy Spirit made His residence in the body of any believer.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the coat of arms of the royal family of God.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Indwelling of the Spirit is forever. The Filling of the Spirit occurs after we confess sin so it is temporary due to our freewill choosing sin and recovery. (</a:t>
            </a:r>
            <a:r>
              <a:rPr lang="en-US" b="1" dirty="0" smtClean="0">
                <a:solidFill>
                  <a:srgbClr val="C00000"/>
                </a:solidFill>
                <a:latin typeface="Arial" pitchFamily="34" charset="0"/>
                <a:cs typeface="Arial" pitchFamily="34" charset="0"/>
              </a:rPr>
              <a:t>Eph 5:18</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latin typeface="Arial" pitchFamily="34" charset="0"/>
                <a:cs typeface="Arial" pitchFamily="34" charset="0"/>
              </a:rPr>
              <a:t>8. This means that the Government should pay well its honorable profession, such as the military category.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This means that local government should pay well its professional employees — police and fire-fighters, for example.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This means that the individual should pay well the tradesman, the professional, who has acquired both technical knowledge and skill in a specific field. The abuses of labor do not change the principle of remuneration. </a:t>
            </a:r>
            <a:endParaRPr lang="en-US" dirty="0" smtClean="0"/>
          </a:p>
          <a:p>
            <a:endParaRPr lang="en-US" dirty="0"/>
          </a:p>
        </p:txBody>
      </p:sp>
    </p:spTree>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b="1" dirty="0" smtClean="0">
                <a:solidFill>
                  <a:srgbClr val="0070C0"/>
                </a:solidFill>
                <a:latin typeface="Arial" pitchFamily="34" charset="0"/>
                <a:cs typeface="Arial" pitchFamily="34" charset="0"/>
              </a:rPr>
              <a:t>5:19 </a:t>
            </a:r>
            <a:r>
              <a:rPr lang="en-US" dirty="0" smtClean="0">
                <a:latin typeface="Arial" pitchFamily="34" charset="0"/>
                <a:cs typeface="Arial" pitchFamily="34" charset="0"/>
              </a:rPr>
              <a:t>— the principle of reprimand of the pastor</a:t>
            </a:r>
            <a:r>
              <a:rPr lang="en-US" b="1" dirty="0" smtClean="0">
                <a:solidFill>
                  <a:srgbClr val="0070C0"/>
                </a:solidFill>
                <a:latin typeface="Arial" pitchFamily="34" charset="0"/>
                <a:cs typeface="Arial" pitchFamily="34" charset="0"/>
              </a:rPr>
              <a:t>. “Do not receive an accusation against an elder except on the basis of two or three witnesses.”</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“Against an elder” </a:t>
            </a:r>
            <a:r>
              <a:rPr lang="en-US" dirty="0" smtClean="0">
                <a:latin typeface="Arial" pitchFamily="34" charset="0"/>
                <a:cs typeface="Arial" pitchFamily="34" charset="0"/>
              </a:rPr>
              <a:t>— the words “plurality of elders” equals apostasy. There is no such thing as plurality of elders in a local church. KATA  PRESBUTEROI – singular, one pastor per local church.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was a plurality of elders in Ephesus but there were numbers of local churches.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You may have a complaint against the pastor but not to push it too much.</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If you are just wrong in one count then you are going to get the whole thing right back in your face.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r>
              <a:rPr lang="en-US" dirty="0" smtClean="0">
                <a:latin typeface="Arial" pitchFamily="34" charset="0"/>
                <a:cs typeface="Arial" pitchFamily="34" charset="0"/>
              </a:rPr>
              <a:t>The reprimand from the congregation must be handled in such a way so as not to bring discipline on the congregation or any individual.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there is a way to handle this. Since the pastor-guardian is responsible to God, God disciplines him.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Reprimand or censorship would only exist where someone in the congregation has been wronged.</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PARADECHOMAI – PMImpv – acknowledge or to accept an accusation.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addressed to the representatives of the congregation which would be the board of deacons. </a:t>
            </a:r>
            <a:endParaRPr lang="en-US" dirty="0">
              <a:latin typeface="Arial" pitchFamily="34" charset="0"/>
              <a:cs typeface="Arial" pitchFamily="34" charset="0"/>
            </a:endParaRPr>
          </a:p>
        </p:txBody>
      </p:sp>
    </p:spTree>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b="1" dirty="0" smtClean="0">
                <a:solidFill>
                  <a:srgbClr val="0070C0"/>
                </a:solidFill>
                <a:latin typeface="Arial" pitchFamily="34" charset="0"/>
                <a:cs typeface="Arial" pitchFamily="34" charset="0"/>
              </a:rPr>
              <a:t>“an accusation” </a:t>
            </a:r>
            <a:r>
              <a:rPr lang="en-US" dirty="0" smtClean="0">
                <a:latin typeface="Arial" pitchFamily="34" charset="0"/>
                <a:cs typeface="Arial" pitchFamily="34" charset="0"/>
              </a:rPr>
              <a:t>— KATAGORIA – means an accusation. The congregation or some portion of the congregation may approach the administrative representatives of the congregation, the board of deacons.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are never to acknowledge or entertain an accusation against the pastor from one person in the congregation. This is a principle that also applies to law.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Principle</a:t>
            </a:r>
          </a:p>
          <a:p>
            <a:pPr hangingPunct="0"/>
            <a:r>
              <a:rPr lang="en-US" dirty="0" smtClean="0">
                <a:latin typeface="Arial" pitchFamily="34" charset="0"/>
                <a:cs typeface="Arial" pitchFamily="34" charset="0"/>
              </a:rPr>
              <a:t>1. There is always someone in the congregation who is dissatisfied. There are two very real types of antagonism: a) He is doing a good job and yet steps on someone’s toes; b) He is doing a very bad job. </a:t>
            </a:r>
          </a:p>
        </p:txBody>
      </p:sp>
    </p:spTree>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dirty="0" smtClean="0">
                <a:latin typeface="Arial" pitchFamily="34" charset="0"/>
                <a:cs typeface="Arial" pitchFamily="34" charset="0"/>
              </a:rPr>
              <a:t>2. These antagonisms should never be permitted by the congregation as a means of rejecting the authority of the pastor.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Again the principle: The pastor is responsible to God who knows all the facts in the case and not only disciplines him in a just manner but where you get single discipline he gets double discipline.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Those who seek to malign or accuse a pastor receive intensified discipline for their efforts.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Therefore in the normal course of action in the congregation maligning, gossiping, judging, accusing, condemning a pastor is prohibited by the Word.	</a:t>
            </a:r>
          </a:p>
          <a:p>
            <a:endParaRPr lang="en-US" dirty="0" smtClean="0"/>
          </a:p>
          <a:p>
            <a:endParaRPr lang="en-US" dirty="0"/>
          </a:p>
        </p:txBody>
      </p:sp>
    </p:spTree>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latin typeface="Arial" pitchFamily="34" charset="0"/>
                <a:cs typeface="Arial" pitchFamily="34" charset="0"/>
              </a:rPr>
              <a:t>6. The exception is stated in the rest of this verse but first there must be some emphasis on the actual prohibition.</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Remember that the pastor should receive double honor — respect and remuneration. In the previous verse remuneration is covered, in this verse respect is covered by this prohibition.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A liar, an implacable or jealous person, may malign a pastor to someone else. This someone else may be impressed with the person who maligns and believes the lie. This someone else has no discernment or common sense to detect the vindictiveness or the jealousy. Therefore this someone else believes what is said. </a:t>
            </a:r>
          </a:p>
          <a:p>
            <a:pPr hangingPunct="0">
              <a:buNone/>
            </a:pPr>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85000" lnSpcReduction="10000"/>
          </a:bodyPr>
          <a:lstStyle/>
          <a:p>
            <a:r>
              <a:rPr lang="en-US" dirty="0" smtClean="0">
                <a:latin typeface="Arial" pitchFamily="34" charset="0"/>
                <a:cs typeface="Arial" pitchFamily="34" charset="0"/>
              </a:rPr>
              <a:t>9. This causes someone in the congregation to lose respect for the pastor, thus depriving the pastor of half of his double honor — respect.</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Furthermore, this is the half of the double honor which produces spiritual growth in you. Therefore maligning and gossiping about the pastor of any local church, whether he is good or bad, is forbidden in very strong terms.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“except on the basis of two or three witnesses” </a:t>
            </a:r>
            <a:r>
              <a:rPr lang="en-US" dirty="0" smtClean="0">
                <a:latin typeface="Arial" pitchFamily="34" charset="0"/>
                <a:cs typeface="Arial" pitchFamily="34" charset="0"/>
              </a:rPr>
              <a:t>– EI MI – except.</a:t>
            </a:r>
          </a:p>
          <a:p>
            <a:pPr hangingPunct="0">
              <a:buNone/>
            </a:pP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“except of the basis of testimony of two or three witnesses.” </a:t>
            </a:r>
          </a:p>
          <a:p>
            <a:pPr hangingPunct="0">
              <a:buNone/>
            </a:pPr>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As soon as we get into the </a:t>
            </a:r>
            <a:r>
              <a:rPr lang="en-US" b="1" dirty="0" smtClean="0">
                <a:solidFill>
                  <a:srgbClr val="0070C0"/>
                </a:solidFill>
                <a:latin typeface="Arial" pitchFamily="34" charset="0"/>
                <a:cs typeface="Arial" pitchFamily="34" charset="0"/>
              </a:rPr>
              <a:t>“two or three witnesses” </a:t>
            </a:r>
            <a:r>
              <a:rPr lang="en-US" dirty="0" smtClean="0">
                <a:latin typeface="Arial" pitchFamily="34" charset="0"/>
                <a:cs typeface="Arial" pitchFamily="34" charset="0"/>
              </a:rPr>
              <a:t>we get into the biblical laws of evidence as stated in </a:t>
            </a:r>
            <a:r>
              <a:rPr lang="en-US" b="1" dirty="0" smtClean="0">
                <a:solidFill>
                  <a:srgbClr val="C00000"/>
                </a:solidFill>
                <a:latin typeface="Arial" pitchFamily="34" charset="0"/>
                <a:cs typeface="Arial" pitchFamily="34" charset="0"/>
              </a:rPr>
              <a:t>Deuteronomy 19:15 </a:t>
            </a:r>
            <a:r>
              <a:rPr lang="en-US" dirty="0" smtClean="0">
                <a:latin typeface="Arial" pitchFamily="34" charset="0"/>
                <a:cs typeface="Arial" pitchFamily="34" charset="0"/>
              </a:rPr>
              <a:t>— </a:t>
            </a:r>
            <a:r>
              <a:rPr lang="en-US" b="1" dirty="0" smtClean="0">
                <a:solidFill>
                  <a:srgbClr val="C00000"/>
                </a:solidFill>
                <a:latin typeface="Arial" pitchFamily="34" charset="0"/>
                <a:cs typeface="Arial" pitchFamily="34" charset="0"/>
              </a:rPr>
              <a:t>“A single witness shall not rise up against a man on account of his iniquity, or any sin which he sins; on the evidence of two or three witnesses an indictment will be rendered.”</a:t>
            </a:r>
            <a:endParaRPr lang="en-US" dirty="0"/>
          </a:p>
        </p:txBody>
      </p:sp>
    </p:spTree>
  </p:cSld>
  <p:clrMapOvr>
    <a:masterClrMapping/>
  </p:clrMapOvr>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r>
              <a:rPr lang="en-US" dirty="0" smtClean="0">
                <a:latin typeface="Arial" pitchFamily="34" charset="0"/>
                <a:cs typeface="Arial" pitchFamily="34" charset="0"/>
              </a:rPr>
              <a:t>One person saying it makes it hearsay, and hearsay is not admissible as evidence.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testimony of one person is never conclusive. The reprimand or discipline of a pastor demands a formal procedure in which true evidence is introduced by a group of witnesses.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5:20</a:t>
            </a:r>
            <a:r>
              <a:rPr lang="en-US" dirty="0" smtClean="0">
                <a:latin typeface="Arial" pitchFamily="34" charset="0"/>
                <a:cs typeface="Arial" pitchFamily="34" charset="0"/>
              </a:rPr>
              <a:t> — now we come to the discipline of the congregation. </a:t>
            </a:r>
            <a:r>
              <a:rPr lang="en-US" b="1" dirty="0" smtClean="0">
                <a:solidFill>
                  <a:srgbClr val="0070C0"/>
                </a:solidFill>
                <a:latin typeface="Arial" pitchFamily="34" charset="0"/>
                <a:cs typeface="Arial" pitchFamily="34" charset="0"/>
              </a:rPr>
              <a:t>“Those who continue in sin, rebuke in the presence of all, so that the rest also may be fearful of sinning.”</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We all understand that the discipline is first of all from the Lord but when a congregation comes together and there is someone who </a:t>
            </a:r>
            <a:r>
              <a:rPr lang="en-US" u="sng" dirty="0" smtClean="0">
                <a:latin typeface="Arial" pitchFamily="34" charset="0"/>
                <a:cs typeface="Arial" pitchFamily="34" charset="0"/>
              </a:rPr>
              <a:t>is disruptive </a:t>
            </a:r>
            <a:r>
              <a:rPr lang="en-US" dirty="0" smtClean="0">
                <a:latin typeface="Arial" pitchFamily="34" charset="0"/>
                <a:cs typeface="Arial" pitchFamily="34" charset="0"/>
              </a:rPr>
              <a:t>as far as the function of the local church is concerned, then that person </a:t>
            </a:r>
            <a:r>
              <a:rPr lang="en-US" u="sng" dirty="0" smtClean="0">
                <a:latin typeface="Arial" pitchFamily="34" charset="0"/>
                <a:cs typeface="Arial" pitchFamily="34" charset="0"/>
              </a:rPr>
              <a:t>is disciplined </a:t>
            </a:r>
            <a:r>
              <a:rPr lang="en-US" dirty="0" smtClean="0">
                <a:latin typeface="Arial" pitchFamily="34" charset="0"/>
                <a:cs typeface="Arial" pitchFamily="34" charset="0"/>
              </a:rPr>
              <a:t>within the framework of the local church. This is a biblical principle.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r>
              <a:rPr lang="en-US" dirty="0" smtClean="0"/>
              <a:t>“</a:t>
            </a:r>
            <a:r>
              <a:rPr lang="en-US" b="1" dirty="0" smtClean="0">
                <a:solidFill>
                  <a:srgbClr val="0070C0"/>
                </a:solidFill>
                <a:latin typeface="Arial" pitchFamily="34" charset="0"/>
                <a:cs typeface="Arial" pitchFamily="34" charset="0"/>
              </a:rPr>
              <a:t>“Those who continue in sin”</a:t>
            </a:r>
            <a:r>
              <a:rPr lang="en-US" dirty="0" smtClean="0"/>
              <a:t> </a:t>
            </a:r>
            <a:r>
              <a:rPr lang="en-US" dirty="0" smtClean="0">
                <a:latin typeface="Arial" pitchFamily="34" charset="0"/>
                <a:cs typeface="Arial" pitchFamily="34" charset="0"/>
              </a:rPr>
              <a:t>—refers to members of the congregation. Their purpose in assembly is to take in the Word of God, there is no other objective.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intake and perception of the Word results in spiritual growth.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Spiritual growth results in glorifying God as well as receiving blessings designed in eternity past.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knew that in this stage of human history Satan would be the ruler of the world.  </a:t>
            </a:r>
            <a:endParaRPr lang="en-US" dirty="0">
              <a:latin typeface="Arial" pitchFamily="34" charset="0"/>
              <a:cs typeface="Arial" pitchFamily="34" charset="0"/>
            </a:endParaRPr>
          </a:p>
        </p:txBody>
      </p:sp>
    </p:spTree>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r>
              <a:rPr lang="en-US" dirty="0" smtClean="0">
                <a:latin typeface="Arial" pitchFamily="34" charset="0"/>
                <a:cs typeface="Arial" pitchFamily="34" charset="0"/>
              </a:rPr>
              <a:t>Therefore it is God’s objective to provide blessing for you totally apart from the Satanic system.</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The Satanic policy is called in the Bible, evil; and totally apart from evil and apart from any system under evil, you can receive wealth, success, prosperity, every type of material blessing and spiritual blessing.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MARTUREO – PAPtc – continually sin. This is not referring to the general realm of carnality which is divided into three categories: mental sins, verbal sins, overt sins.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lnSpcReduction="10000"/>
          </a:bodyPr>
          <a:lstStyle/>
          <a:p>
            <a:pPr hangingPunct="0"/>
            <a:r>
              <a:rPr lang="en-US" dirty="0" smtClean="0">
                <a:latin typeface="Arial" pitchFamily="34" charset="0"/>
                <a:cs typeface="Arial" pitchFamily="34" charset="0"/>
              </a:rPr>
              <a:t>7. The security of the royal family. The 44 things accomplished at the point of salvation provide perfect security for every member of the royal family. God is perfect; His plan is perfect.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perfection of God’s grace plan is seen in the fact that there is nothing man can do to gain salvation, there is nothing man can do to lose salvation.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the Holy Spirit not only indwells us but He seals us to the day of redemption — receiving a resurrection body.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The royal family in time — phase two. </a:t>
            </a:r>
          </a:p>
          <a:p>
            <a:pPr hangingPunct="0"/>
            <a:r>
              <a:rPr lang="en-US" dirty="0" smtClean="0">
                <a:latin typeface="Arial" pitchFamily="34" charset="0"/>
                <a:cs typeface="Arial" pitchFamily="34" charset="0"/>
              </a:rPr>
              <a:t>	a) The objective of the royal family in time is to mature establishing a command post of Bible doctrine resident in the soul. </a:t>
            </a:r>
            <a:endParaRPr lang="en-US" dirty="0">
              <a:latin typeface="Arial" pitchFamily="34" charset="0"/>
              <a:cs typeface="Arial" pitchFamily="34" charset="0"/>
            </a:endParaRPr>
          </a:p>
        </p:txBody>
      </p:sp>
    </p:spTree>
  </p:cSld>
  <p:clrMapOvr>
    <a:masterClrMapping/>
  </p:clrMapOvr>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lnSpcReduction="10000"/>
          </a:bodyPr>
          <a:lstStyle/>
          <a:p>
            <a:pPr hangingPunct="0"/>
            <a:r>
              <a:rPr lang="en-US" dirty="0" smtClean="0">
                <a:latin typeface="Arial" pitchFamily="34" charset="0"/>
                <a:cs typeface="Arial" pitchFamily="34" charset="0"/>
              </a:rPr>
              <a:t>The active voice: the believers in the congregation produce the action of the verb through maligning and gossiping about people in the congregation or the pastor or someone.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this particular type of sin is the </a:t>
            </a:r>
            <a:r>
              <a:rPr lang="en-US" u="sng" dirty="0" smtClean="0">
                <a:latin typeface="Arial" pitchFamily="34" charset="0"/>
                <a:cs typeface="Arial" pitchFamily="34" charset="0"/>
              </a:rPr>
              <a:t>invasion of the privacy of other members of the royal family of God</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principle that applies to this area is the principle of live and let live. Everyone has a right to his privacy.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sinning that is in this passage has to do with the violation of someone’s privacy — either gossiping or maligning or judging them, or some intrusion upon their privacy. </a:t>
            </a:r>
          </a:p>
          <a:p>
            <a:endParaRPr lang="en-US" dirty="0"/>
          </a:p>
        </p:txBody>
      </p:sp>
    </p:spTree>
  </p:cSld>
  <p:clrMapOvr>
    <a:masterClrMapping/>
  </p:clrMapOvr>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latin typeface="Arial" pitchFamily="34" charset="0"/>
                <a:cs typeface="Arial" pitchFamily="34" charset="0"/>
              </a:rPr>
              <a:t>The participle is circumstantial for various sins committed by the congregation in rejection of the pastor’s authority and teaching.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members of the congregation who continually sin in this matter is what is being said.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congregation who rejects one half of the pastor’s double honor, respect and remuneration.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particular section is dealing with respect for the pastor, for when you respect his authority you respect the privacy of the congregation as well as the privacy of the pastor.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Mental sins which reject the pastor’s authority include arrogance, jealousy, vindictiveness, implacability, bitterness, hatred, antagonism. </a:t>
            </a:r>
            <a:endParaRPr lang="en-US" dirty="0">
              <a:latin typeface="Arial" pitchFamily="34" charset="0"/>
              <a:cs typeface="Arial" pitchFamily="34" charset="0"/>
            </a:endParaRPr>
          </a:p>
        </p:txBody>
      </p:sp>
    </p:spTree>
  </p:cSld>
  <p:clrMapOvr>
    <a:masterClrMapping/>
  </p:clrMapOvr>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latin typeface="Arial" pitchFamily="34" charset="0"/>
                <a:cs typeface="Arial" pitchFamily="34" charset="0"/>
              </a:rPr>
              <a:t>Verbal sins such as gossip, maligning, judging, accusing, are all included as being sinning in this matter.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Since the pastor’s double honor includes respect it is his responsibility to use his authority for the maintenance of the privacy of the royal priesthood.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“rebuke” </a:t>
            </a:r>
            <a:r>
              <a:rPr lang="en-US" dirty="0" smtClean="0">
                <a:latin typeface="Arial" pitchFamily="34" charset="0"/>
                <a:cs typeface="Arial" pitchFamily="34" charset="0"/>
              </a:rPr>
              <a:t>– PAImpv EKLEGCHO - “reprimand” or to expose to discipline.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the pastor’s responsibility to discipline anyone in the congregation who is intruding upon the privacy of someone else, </a:t>
            </a:r>
            <a:r>
              <a:rPr lang="en-US" b="1" dirty="0" smtClean="0">
                <a:solidFill>
                  <a:srgbClr val="0070C0"/>
                </a:solidFill>
                <a:latin typeface="Arial" pitchFamily="34" charset="0"/>
                <a:cs typeface="Arial" pitchFamily="34" charset="0"/>
              </a:rPr>
              <a:t>“be reprimanding.”</a:t>
            </a:r>
          </a:p>
          <a:p>
            <a:endParaRPr lang="en-US" dirty="0"/>
          </a:p>
        </p:txBody>
      </p:sp>
    </p:spTree>
  </p:cSld>
  <p:clrMapOvr>
    <a:masterClrMapping/>
  </p:clrMapOvr>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r>
              <a:rPr lang="en-US" dirty="0" smtClean="0">
                <a:latin typeface="Arial" pitchFamily="34" charset="0"/>
                <a:cs typeface="Arial" pitchFamily="34" charset="0"/>
              </a:rPr>
              <a:t>Timothy must now begin a counter attack. He is on the floor, he has been trampled by everyone in his congregation.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Every pastor-guardian of the local church in every generation must be aggressive.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He must be aggressive in studying the Word of God, in teaching the Word of God, and in his counterattack of any type of bullying.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 congregation must be protected by the aggressiveness of the pastor in cutting off this type of thing. The imperative mood is a command to all pastors. </a:t>
            </a:r>
          </a:p>
          <a:p>
            <a:endParaRPr lang="en-US" dirty="0"/>
          </a:p>
        </p:txBody>
      </p:sp>
    </p:spTree>
  </p:cSld>
  <p:clrMapOvr>
    <a:masterClrMapping/>
  </p:clrMapOvr>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latin typeface="Arial" pitchFamily="34" charset="0"/>
                <a:cs typeface="Arial" pitchFamily="34" charset="0"/>
              </a:rPr>
              <a:t>“</a:t>
            </a:r>
            <a:r>
              <a:rPr lang="en-US" b="1" dirty="0" smtClean="0">
                <a:solidFill>
                  <a:srgbClr val="0070C0"/>
                </a:solidFill>
                <a:latin typeface="Arial" pitchFamily="34" charset="0"/>
                <a:cs typeface="Arial" pitchFamily="34" charset="0"/>
              </a:rPr>
              <a:t>rebuke in the presence of all, so that the rest also may be fearful of sinning.”</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the presence of all” </a:t>
            </a:r>
            <a:r>
              <a:rPr lang="en-US" dirty="0" smtClean="0">
                <a:latin typeface="Arial" pitchFamily="34" charset="0"/>
                <a:cs typeface="Arial" pitchFamily="34" charset="0"/>
              </a:rPr>
              <a:t>- when the pastor’s authority is challenged it must be handled in public. ENOPION - adverb -  </a:t>
            </a:r>
            <a:r>
              <a:rPr lang="en-US" b="1" dirty="0" smtClean="0">
                <a:solidFill>
                  <a:srgbClr val="0070C0"/>
                </a:solidFill>
                <a:latin typeface="Arial" pitchFamily="34" charset="0"/>
                <a:cs typeface="Arial" pitchFamily="34" charset="0"/>
              </a:rPr>
              <a:t>“reprimand </a:t>
            </a:r>
            <a:r>
              <a:rPr lang="en-US" dirty="0" smtClean="0">
                <a:latin typeface="Arial" pitchFamily="34" charset="0"/>
                <a:cs typeface="Arial" pitchFamily="34" charset="0"/>
              </a:rPr>
              <a:t>[or discipline] </a:t>
            </a:r>
            <a:r>
              <a:rPr lang="en-US" b="1" dirty="0" smtClean="0">
                <a:solidFill>
                  <a:srgbClr val="0070C0"/>
                </a:solidFill>
                <a:latin typeface="Arial" pitchFamily="34" charset="0"/>
                <a:cs typeface="Arial" pitchFamily="34" charset="0"/>
              </a:rPr>
              <a:t>before all </a:t>
            </a:r>
            <a:r>
              <a:rPr lang="en-US" dirty="0" smtClean="0">
                <a:latin typeface="Arial" pitchFamily="34" charset="0"/>
                <a:cs typeface="Arial" pitchFamily="34" charset="0"/>
              </a:rPr>
              <a:t>[the entire congregation]</a:t>
            </a:r>
            <a:r>
              <a:rPr lang="en-US" b="1" dirty="0" smtClean="0">
                <a:solidFill>
                  <a:srgbClr val="0070C0"/>
                </a:solidFill>
                <a:latin typeface="Arial" pitchFamily="34" charset="0"/>
                <a:cs typeface="Arial" pitchFamily="34" charset="0"/>
              </a:rPr>
              <a:t>.”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The pastor must reprimand or discipline troublemakers before the congregation or lose his authority over the congregation.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 pastor can fulfill his ministry of study and teach without the double honor principle, and this is an attack upon the first phase of double honor which is respect.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No pastor can teach without authority just as no pastor can devote his time to study without remuneration. </a:t>
            </a:r>
            <a:endParaRPr lang="en-US" dirty="0"/>
          </a:p>
        </p:txBody>
      </p:sp>
    </p:spTree>
  </p:cSld>
  <p:clrMapOvr>
    <a:masterClrMapping/>
  </p:clrMapOvr>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latin typeface="Arial" pitchFamily="34" charset="0"/>
                <a:cs typeface="Arial" pitchFamily="34" charset="0"/>
              </a:rPr>
              <a:t>Therefore to study the pastor must be paid; the pastor must have respect or authority to teach.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troublemakers not only undermines the pastor but he undermines others as well.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t>
            </a:r>
            <a:r>
              <a:rPr lang="en-US" b="1" dirty="0" smtClean="0">
                <a:solidFill>
                  <a:srgbClr val="0070C0"/>
                </a:solidFill>
                <a:latin typeface="Arial" pitchFamily="34" charset="0"/>
                <a:cs typeface="Arial" pitchFamily="34" charset="0"/>
              </a:rPr>
              <a:t>may be fearful of sinning.” - </a:t>
            </a:r>
            <a:r>
              <a:rPr lang="en-US" dirty="0" smtClean="0">
                <a:latin typeface="Arial" pitchFamily="34" charset="0"/>
                <a:cs typeface="Arial" pitchFamily="34" charset="0"/>
              </a:rPr>
              <a:t> ECHO – PASubj -  plus PHOBOI - It not only means fear but it means respect. The subjunctive mood indicates that this is the purpose.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“Those of the congregation who continually sin in this matter reprimand </a:t>
            </a:r>
            <a:r>
              <a:rPr lang="en-US" dirty="0" smtClean="0">
                <a:latin typeface="Arial" pitchFamily="34" charset="0"/>
                <a:cs typeface="Arial" pitchFamily="34" charset="0"/>
              </a:rPr>
              <a:t>(discipline) </a:t>
            </a:r>
            <a:r>
              <a:rPr lang="en-US" b="1" dirty="0" smtClean="0">
                <a:solidFill>
                  <a:srgbClr val="0070C0"/>
                </a:solidFill>
                <a:latin typeface="Arial" pitchFamily="34" charset="0"/>
                <a:cs typeface="Arial" pitchFamily="34" charset="0"/>
              </a:rPr>
              <a:t>them before the entire congregation, in order that the rest of the congregation also may have respect.”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latin typeface="Arial" pitchFamily="34" charset="0"/>
                <a:cs typeface="Arial" pitchFamily="34" charset="0"/>
              </a:rPr>
              <a:t>What does this mean?</a:t>
            </a:r>
          </a:p>
          <a:p>
            <a:pPr hangingPunct="0"/>
            <a:r>
              <a:rPr lang="en-US" dirty="0" smtClean="0">
                <a:latin typeface="Arial" pitchFamily="34" charset="0"/>
                <a:cs typeface="Arial" pitchFamily="34" charset="0"/>
              </a:rPr>
              <a:t>1. We have now come to a full explanation of the double honor of verse 17.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Double honor refers to respect and remuneration. The pastor must have respect from the congregation to communicate doctrine to them. The reason is that doctrine is controversial, it cuts like a knife. Doctrine challenges, rips apart and rebuilds.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pastor must have respect in order to effectively communicate doctrine to the congregation.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Any attack upon the authority of the pastor from the congregation must be met with emphatic, vigorous, aggressive reprimand. </a:t>
            </a:r>
          </a:p>
          <a:p>
            <a:endParaRPr lang="en-US" dirty="0"/>
          </a:p>
        </p:txBody>
      </p:sp>
    </p:spTree>
  </p:cSld>
  <p:clrMapOvr>
    <a:masterClrMapping/>
  </p:clrMapOvr>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latin typeface="Arial" pitchFamily="34" charset="0"/>
                <a:cs typeface="Arial" pitchFamily="34" charset="0"/>
              </a:rPr>
              <a:t>5. Timothy had lost control of his congregation, therefore he could not teach them the many wonderful doctrines which he knows.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Every revolution, every conspiracy in the congregation must be vigorously suppressed if the pastor is to continue having a ministry with the congregation.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No member of this congregation should ever be guilty of revolt wherever he goes, no matter how bad the pastor is.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It is true that many pastors are ineffective in their teaching. This does not give anyone the right to malign or revolt, it gives them only the option of quiet departure without stirring up any fuss, without detracting from the authority of the pastor. </a:t>
            </a:r>
          </a:p>
          <a:p>
            <a:endParaRPr lang="en-US" dirty="0">
              <a:latin typeface="Arial" pitchFamily="34" charset="0"/>
              <a:cs typeface="Arial" pitchFamily="34" charset="0"/>
            </a:endParaRPr>
          </a:p>
        </p:txBody>
      </p:sp>
    </p:spTree>
  </p:cSld>
  <p:clrMapOvr>
    <a:masterClrMapping/>
  </p:clrMapOvr>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latin typeface="Arial" pitchFamily="34" charset="0"/>
                <a:cs typeface="Arial" pitchFamily="34" charset="0"/>
              </a:rPr>
              <a:t>9. God must discipline such a pastor. Leave that to God! He does a better job. Do not bring discipline on yourself by starting a conspiracy, a revolution, or appointing yourself to be a committee to discipline the pastor.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This means that the matter of double honor has been settled at this point. There must be double honor for effective leadership in any local church.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5:21 — the objectivity of leadership</a:t>
            </a:r>
            <a:r>
              <a:rPr lang="en-US" b="1" dirty="0" smtClean="0">
                <a:solidFill>
                  <a:srgbClr val="0070C0"/>
                </a:solidFill>
                <a:latin typeface="Arial" pitchFamily="34" charset="0"/>
                <a:cs typeface="Arial" pitchFamily="34" charset="0"/>
              </a:rPr>
              <a:t>. “I solemnly charge you in the presence of God and of Christ Jesus and of His chosen angels, to maintain these principles without bias, doing nothing in a spirit of partiality.”</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“charge” </a:t>
            </a:r>
            <a:r>
              <a:rPr lang="en-US" dirty="0" smtClean="0">
                <a:latin typeface="Arial" pitchFamily="34" charset="0"/>
                <a:cs typeface="Arial" pitchFamily="34" charset="0"/>
              </a:rPr>
              <a:t>– PAIndic – DIAMARTUROMAI - means to solemnly warn or to solemnly charge. The apostle Paul is now using all of his authority as an apostle to command Timothy to a course of action. </a:t>
            </a:r>
          </a:p>
          <a:p>
            <a:endParaRPr lang="en-US" dirty="0">
              <a:latin typeface="Arial" pitchFamily="34" charset="0"/>
              <a:cs typeface="Arial" pitchFamily="34" charset="0"/>
            </a:endParaRPr>
          </a:p>
        </p:txBody>
      </p:sp>
    </p:spTree>
  </p:cSld>
  <p:clrMapOvr>
    <a:masterClrMapping/>
  </p:clrMapOvr>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pPr hangingPunct="0"/>
            <a:r>
              <a:rPr lang="en-US" dirty="0" smtClean="0">
                <a:latin typeface="Arial" pitchFamily="34" charset="0"/>
                <a:cs typeface="Arial" pitchFamily="34" charset="0"/>
              </a:rPr>
              <a:t>The command is made in three categories: before God, before the Lord Jesus Christ, and before the elect angels.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 presence of God and of Christ Jesus and of His chosen angels” –</a:t>
            </a:r>
            <a:r>
              <a:rPr lang="en-US" dirty="0" smtClean="0">
                <a:latin typeface="Arial" pitchFamily="34" charset="0"/>
                <a:cs typeface="Arial" pitchFamily="34" charset="0"/>
              </a:rPr>
              <a:t> ENOPION THEOS – in the presence of God the Father, who is the Author of the Divine Plan.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“Christ Jesus” </a:t>
            </a:r>
            <a:r>
              <a:rPr lang="en-US" dirty="0" smtClean="0">
                <a:latin typeface="Arial" pitchFamily="34" charset="0"/>
                <a:cs typeface="Arial" pitchFamily="34" charset="0"/>
              </a:rPr>
              <a:t>- who is the second person of the Trinity and the prince ruler of the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is the head of the royal family of God. He is the high priest. So why don’t we have the Holy Spirit and round out the entire Trinity?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Because the Holy Spirit remains in the background during the Church Age. His objective is to glorify Jesus Christ, to form the royal family, to shape up the royal family, to empower the royal family. </a:t>
            </a:r>
            <a:endParaRPr lang="en-US" dirty="0">
              <a:latin typeface="Arial" pitchFamily="34" charset="0"/>
              <a:cs typeface="Arial" pitchFamily="34"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a:bodyPr>
          <a:lstStyle/>
          <a:p>
            <a:pPr hangingPunct="0">
              <a:buNone/>
            </a:pPr>
            <a:r>
              <a:rPr lang="en-US" dirty="0" smtClean="0"/>
              <a:t>     </a:t>
            </a:r>
          </a:p>
          <a:p>
            <a:pPr hangingPunct="0"/>
            <a:r>
              <a:rPr lang="en-US" dirty="0" smtClean="0">
                <a:latin typeface="Arial" pitchFamily="34" charset="0"/>
                <a:cs typeface="Arial" pitchFamily="34" charset="0"/>
              </a:rPr>
              <a:t>         b) The believer must move to maturity through the study and application of doctrine to his life.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the tactical victory of the angelic conflict and it is achieved not by works or even Christian service, it is achieved by cognizance. We must have maximum doctrine in the soul.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 God is glorified when he can provide each believer his paragraph for blessings in time.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Three Categories of Blessing:  </a:t>
            </a:r>
          </a:p>
          <a:p>
            <a:pPr hangingPunct="0"/>
            <a:r>
              <a:rPr lang="en-US" dirty="0" smtClean="0">
                <a:latin typeface="Arial" pitchFamily="34" charset="0"/>
                <a:cs typeface="Arial" pitchFamily="34" charset="0"/>
              </a:rPr>
              <a:t>i) The spiritual blessings of occupation with Christ, sharing God’s happiness, the inner residency of doctrine to meet every exigency in life, capacity for life, for love, for happiness, for blessing; </a:t>
            </a:r>
          </a:p>
          <a:p>
            <a:pPr hangingPunct="0"/>
            <a:endParaRPr lang="en-US" dirty="0" smtClean="0">
              <a:latin typeface="Arial" pitchFamily="34" charset="0"/>
              <a:cs typeface="Arial" pitchFamily="34" charset="0"/>
            </a:endParaRPr>
          </a:p>
        </p:txBody>
      </p:sp>
    </p:spTree>
  </p:cSld>
  <p:clrMapOvr>
    <a:masterClrMapping/>
  </p:clrMapOvr>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pPr hangingPunct="0"/>
            <a:r>
              <a:rPr lang="en-US" dirty="0" smtClean="0">
                <a:latin typeface="Arial" pitchFamily="34" charset="0"/>
                <a:cs typeface="Arial" pitchFamily="34" charset="0"/>
              </a:rPr>
              <a:t>Therefore it is the ministry of god the Holy Spirit to stay in the background and not be mentioned in order to glorify Jesus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why many times only the two members of the Trinity are mentioned in the epistles.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the elect angels” </a:t>
            </a:r>
            <a:r>
              <a:rPr lang="en-US" dirty="0" smtClean="0">
                <a:latin typeface="Arial" pitchFamily="34" charset="0"/>
                <a:cs typeface="Arial" pitchFamily="34" charset="0"/>
              </a:rPr>
              <a:t>- a reference to the angelic observation of mankind during the course of human history, and especially during the intensified stage of the angelic conflict in which we find ourselves today.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b="1" dirty="0" smtClean="0">
                <a:solidFill>
                  <a:srgbClr val="0070C0"/>
                </a:solidFill>
                <a:latin typeface="Arial" pitchFamily="34" charset="0"/>
                <a:cs typeface="Arial" pitchFamily="34" charset="0"/>
              </a:rPr>
              <a:t>“to maintain these principles without bias, doing nothing in a spirit of partiality.”</a:t>
            </a:r>
          </a:p>
          <a:p>
            <a:pPr hangingPunct="0"/>
            <a:endParaRPr lang="en-US" dirty="0" smtClean="0"/>
          </a:p>
          <a:p>
            <a:pPr hangingPunct="0"/>
            <a:r>
              <a:rPr lang="en-US" dirty="0" smtClean="0">
                <a:latin typeface="Arial" pitchFamily="34" charset="0"/>
                <a:cs typeface="Arial" pitchFamily="34" charset="0"/>
              </a:rPr>
              <a:t>HINA -  conjunction  which introduces a final clause with PHULASSO – AASubj – means to guard or be on the alert.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takes the entire ministry of Timothy and demands that that ministry be characterized throughout his lifetime as a ministry of alertness, a ministry of protection and preservation of the Word of God.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“doing nothing in a spirit of partiality.”</a:t>
            </a:r>
            <a:r>
              <a:rPr lang="en-US" dirty="0" smtClean="0">
                <a:latin typeface="Arial" pitchFamily="34" charset="0"/>
                <a:cs typeface="Arial" pitchFamily="34" charset="0"/>
              </a:rPr>
              <a:t> -  CHORIS – without, PROKRIMA - means “prejudice.” </a:t>
            </a:r>
          </a:p>
          <a:p>
            <a:endParaRPr lang="en-US" dirty="0"/>
          </a:p>
        </p:txBody>
      </p:sp>
    </p:spTree>
  </p:cSld>
  <p:clrMapOvr>
    <a:masterClrMapping/>
  </p:clrMapOvr>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latin typeface="Arial" pitchFamily="34" charset="0"/>
                <a:cs typeface="Arial" pitchFamily="34" charset="0"/>
              </a:rPr>
              <a:t>What does this mean?</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No one can have the extensive authority possessed by the pastor of a local church and be guilty of prejudice.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Authority demands maximum objectivity in dealing with personnel. Authority is abused when pride intrudes. Pride means prejudice.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pastor can never allow his personal feelings, his likes or his dislikes, to influence him in the function of his ministry.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pastor can never judge cases or administer discipline or handle false doctrine when he has the attitude “my friends, right or wrong.” He must also be free from doctrinal prejudice, legalism.</a:t>
            </a:r>
          </a:p>
          <a:p>
            <a:endParaRPr lang="en-US" dirty="0"/>
          </a:p>
        </p:txBody>
      </p:sp>
    </p:spTree>
  </p:cSld>
  <p:clrMapOvr>
    <a:masterClrMapping/>
  </p:clrMapOvr>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pPr hangingPunct="0"/>
            <a:r>
              <a:rPr lang="en-US" dirty="0" smtClean="0">
                <a:latin typeface="Arial" pitchFamily="34" charset="0"/>
                <a:cs typeface="Arial" pitchFamily="34" charset="0"/>
              </a:rPr>
              <a:t>5. His sole criteria for everything includes the principles of Bible doctrine as he has studied them and as he has taught them, and as they become the grace policy of the local church. This is objectivity in spiritual leadership.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POIEO – PAPtc – doing, MEDE – nothing.</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“spirit of partiality” </a:t>
            </a:r>
            <a:r>
              <a:rPr lang="en-US" dirty="0" smtClean="0">
                <a:latin typeface="Arial" pitchFamily="34" charset="0"/>
                <a:cs typeface="Arial" pitchFamily="34" charset="0"/>
              </a:rPr>
              <a:t>– KATA PROSKRISIS - </a:t>
            </a:r>
            <a:r>
              <a:rPr lang="en-US" b="1" dirty="0" smtClean="0">
                <a:solidFill>
                  <a:srgbClr val="0070C0"/>
                </a:solidFill>
                <a:latin typeface="Arial" pitchFamily="34" charset="0"/>
                <a:cs typeface="Arial" pitchFamily="34" charset="0"/>
              </a:rPr>
              <a:t>“doing nothing in a spirit of partiality.”</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Principle</a:t>
            </a:r>
          </a:p>
          <a:p>
            <a:pPr hangingPunct="0"/>
            <a:r>
              <a:rPr lang="en-US" dirty="0" smtClean="0">
                <a:latin typeface="Arial" pitchFamily="34" charset="0"/>
                <a:cs typeface="Arial" pitchFamily="34" charset="0"/>
              </a:rPr>
              <a:t>1. There is no function in the ministry that calls for partiality or bias or prejudice. The life of the pastor is the Word and what the Word says is the only thing that counts.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While a minister may be closer to some members of the congregation than others he must exercise his authority in fairness and justice to all members of the congregation.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latin typeface="Arial" pitchFamily="34" charset="0"/>
                <a:cs typeface="Arial" pitchFamily="34" charset="0"/>
              </a:rPr>
              <a:t>3. Personal relationships or friendships must never be a factor in policy, in command decision in the function of authority. That is true for life anywhere.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greater the authority in leadership the greater the freedom from bias, the greater the freedom from partiality and prejudice. In other words, the higher the leader goes the more he must be absolutely stripped of any kind of prejudice.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No decision, judgment, policy, is made on the basis of influence by friends, loved ones, or relatives.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A pastor must use his authority, make his decisions, establish his policy, on the basis of what the Bible teaches.	</a:t>
            </a:r>
            <a:endParaRPr lang="en-US" dirty="0"/>
          </a:p>
        </p:txBody>
      </p:sp>
    </p:spTree>
  </p:cSld>
  <p:clrMapOvr>
    <a:masterClrMapping/>
  </p:clrMapOvr>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latin typeface="Arial" pitchFamily="34" charset="0"/>
                <a:cs typeface="Arial" pitchFamily="34" charset="0"/>
              </a:rPr>
              <a:t>7. Personal friendships have nothing to do with policy or the administrative functions of the local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People should never underrate the influence of doctrine. </a:t>
            </a:r>
          </a:p>
          <a:p>
            <a:pPr hangingPunct="0"/>
            <a:endParaRPr lang="en-US" dirty="0" smtClean="0"/>
          </a:p>
          <a:p>
            <a:pPr hangingPunct="0"/>
            <a:r>
              <a:rPr lang="en-US" dirty="0" smtClean="0"/>
              <a:t> </a:t>
            </a:r>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“I solemnly charge you before the God, and Christ Jesus, and the elect angels, that you guard </a:t>
            </a:r>
            <a:r>
              <a:rPr lang="en-US" dirty="0" smtClean="0">
                <a:latin typeface="Arial" pitchFamily="34" charset="0"/>
                <a:cs typeface="Arial" pitchFamily="34" charset="0"/>
              </a:rPr>
              <a:t>[protect, preserve] </a:t>
            </a:r>
            <a:r>
              <a:rPr lang="en-US" b="1" dirty="0" smtClean="0">
                <a:solidFill>
                  <a:srgbClr val="0070C0"/>
                </a:solidFill>
                <a:latin typeface="Arial" pitchFamily="34" charset="0"/>
                <a:cs typeface="Arial" pitchFamily="34" charset="0"/>
              </a:rPr>
              <a:t>these principles </a:t>
            </a:r>
            <a:r>
              <a:rPr lang="en-US" dirty="0" smtClean="0">
                <a:latin typeface="Arial" pitchFamily="34" charset="0"/>
                <a:cs typeface="Arial" pitchFamily="34" charset="0"/>
              </a:rPr>
              <a:t>[of leadership] </a:t>
            </a:r>
            <a:r>
              <a:rPr lang="en-US" b="1" dirty="0" smtClean="0">
                <a:solidFill>
                  <a:srgbClr val="0070C0"/>
                </a:solidFill>
                <a:latin typeface="Arial" pitchFamily="34" charset="0"/>
                <a:cs typeface="Arial" pitchFamily="34" charset="0"/>
              </a:rPr>
              <a:t>without prejudice, habitually doing nothing in a spirit of partiality.”</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5:22 — “Do not lay hands upon anyone too hastily and thereby share responsibility for the sins of others; keep yourself free from sin.”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Laying hands suddenly on no man has to do with the fact that a pastor is often conned by other people into thinking they are something that they are not.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r>
              <a:rPr lang="en-US" dirty="0" smtClean="0">
                <a:latin typeface="Arial" pitchFamily="34" charset="0"/>
                <a:cs typeface="Arial" pitchFamily="34" charset="0"/>
              </a:rPr>
              <a:t>EPITITHEMI – PAImpv – laying hands upon someone in recognition of a young man who is now qualified to enter the ministry.</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Timothy must avoid hurriedly ordaining young men. It must be done after proper and careful deliberation.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verse, therefore, is the result of the previous verse where impartiality is commanded.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imperative mood plus the negative is the imperative of prohibition, and Timothy is prohibited from ordaining unqualified in Ephesus from entering into the ministry.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TACHEOS -  “too quickly,” and it is used in an unfavorable sense. </a:t>
            </a:r>
            <a:r>
              <a:rPr lang="en-US" b="1" dirty="0" smtClean="0">
                <a:solidFill>
                  <a:srgbClr val="0070C0"/>
                </a:solidFill>
                <a:latin typeface="Arial" pitchFamily="34" charset="0"/>
                <a:cs typeface="Arial" pitchFamily="34" charset="0"/>
              </a:rPr>
              <a:t>“Do not ordain anyone too hastily.”</a:t>
            </a:r>
          </a:p>
          <a:p>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pPr hangingPunct="0"/>
            <a:r>
              <a:rPr lang="en-US" dirty="0" smtClean="0">
                <a:latin typeface="Arial" pitchFamily="34" charset="0"/>
                <a:cs typeface="Arial" pitchFamily="34" charset="0"/>
              </a:rPr>
              <a:t>This means: </a:t>
            </a:r>
          </a:p>
          <a:p>
            <a:pPr hangingPunct="0"/>
            <a:r>
              <a:rPr lang="en-US" dirty="0" smtClean="0">
                <a:latin typeface="Arial" pitchFamily="34" charset="0"/>
                <a:cs typeface="Arial" pitchFamily="34" charset="0"/>
              </a:rPr>
              <a:t>1. This is the first sign of instability in the pastor’s leadership when on the basis of partiality, on the basis of emotional appeal, on the basis of a smoke screen of sincerity, the pastor feels compelled to ordain someone.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really partiality and on the basis of partiality he is too hasty in the ordination of someone in his congregation.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Stability of leadership demands that all personnel administration in the local church be accomplished from good judgment without prejudice and without partiality.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Timothy had been over impressed with some of the young men in the Ephesian congregation.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because he has a strong trend toward asceticism and because he is ordaining those who are just like he is. </a:t>
            </a:r>
            <a:endParaRPr lang="en-US" dirty="0"/>
          </a:p>
        </p:txBody>
      </p:sp>
    </p:spTree>
  </p:cSld>
  <p:clrMapOvr>
    <a:masterClrMapping/>
  </p:clrMapOvr>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latin typeface="Arial" pitchFamily="34" charset="0"/>
                <a:cs typeface="Arial" pitchFamily="34" charset="0"/>
              </a:rPr>
              <a:t>He has been over impressed with the wrong people in the congregation and some of them have been ordained too soon.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Therefore the first area in which he is attacked for being unstable in this context is in his personnel selection.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Ordination is taken as an illustration but personnel selection can go to any facet of a local church.</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“too hastily and thereby share responsibility for the sins of others; keep yourself free from sin.” –</a:t>
            </a:r>
            <a:r>
              <a:rPr lang="en-US" dirty="0" smtClean="0">
                <a:latin typeface="Arial" pitchFamily="34" charset="0"/>
                <a:cs typeface="Arial" pitchFamily="34" charset="0"/>
              </a:rPr>
              <a:t> MEDE – neither, stop.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first prohibition was the sign of poor judgment in the field of personnel. </a:t>
            </a:r>
          </a:p>
          <a:p>
            <a:pPr>
              <a:buNone/>
            </a:pPr>
            <a:endParaRPr lang="en-US" dirty="0" smtClean="0">
              <a:latin typeface="Arial" pitchFamily="34" charset="0"/>
              <a:cs typeface="Arial" pitchFamily="34" charset="0"/>
            </a:endParaRPr>
          </a:p>
          <a:p>
            <a:endParaRPr lang="en-US" dirty="0"/>
          </a:p>
        </p:txBody>
      </p:sp>
    </p:spTree>
  </p:cSld>
  <p:clrMapOvr>
    <a:masterClrMapping/>
  </p:clrMapOvr>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a:bodyPr>
          <a:lstStyle/>
          <a:p>
            <a:pPr hangingPunct="0"/>
            <a:r>
              <a:rPr lang="en-US" dirty="0" smtClean="0">
                <a:latin typeface="Arial" pitchFamily="34" charset="0"/>
                <a:cs typeface="Arial" pitchFamily="34" charset="0"/>
              </a:rPr>
              <a:t>The second prohibition is a sign of instability by being falsely  influenced, by being led instead of leading — </a:t>
            </a:r>
            <a:r>
              <a:rPr lang="en-US" b="1" dirty="0" smtClean="0">
                <a:solidFill>
                  <a:srgbClr val="0070C0"/>
                </a:solidFill>
                <a:latin typeface="Arial" pitchFamily="34" charset="0"/>
                <a:cs typeface="Arial" pitchFamily="34" charset="0"/>
              </a:rPr>
              <a:t>“and stop.” </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“share responsibility”</a:t>
            </a:r>
            <a:r>
              <a:rPr lang="en-US" dirty="0" smtClean="0">
                <a:latin typeface="Arial" pitchFamily="34" charset="0"/>
                <a:cs typeface="Arial" pitchFamily="34" charset="0"/>
              </a:rPr>
              <a:t> – PAImpv – KOINONEO - to participate, to contribute, to share in — </a:t>
            </a:r>
            <a:r>
              <a:rPr lang="en-US" b="1" dirty="0" smtClean="0">
                <a:solidFill>
                  <a:srgbClr val="0070C0"/>
                </a:solidFill>
                <a:latin typeface="Arial" pitchFamily="34" charset="0"/>
                <a:cs typeface="Arial" pitchFamily="34" charset="0"/>
              </a:rPr>
              <a:t>“and stop participating.”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This shows something that happened in the past and continues into the present time.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imperative mood is a command to Timothy and all unstable pastors in every generation of the Church Age.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the sins of others” </a:t>
            </a:r>
            <a:r>
              <a:rPr lang="en-US" dirty="0" smtClean="0">
                <a:latin typeface="Arial" pitchFamily="34" charset="0"/>
                <a:cs typeface="Arial" pitchFamily="34" charset="0"/>
              </a:rPr>
              <a:t>- It means don’t participate in someone else’s sins. Timothy indicates that he is unstable as a leader because he is easily influenced by others.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ii) Temporal blessings — promotion, success, wealth, prosperity of every kind, leadership dynamics;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iii) Dying blessing.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The royal family of God in eternity is also an important principle.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After the Rapture every member of the royal family of God will possess a resurrection body exactly like that of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resurrection body will be minus the old sin nature, minus human good, minus the lake of fire or any condemnation. </a:t>
            </a:r>
          </a:p>
          <a:p>
            <a:pPr hangingPunct="0"/>
            <a:endParaRPr lang="en-US" dirty="0" smtClean="0">
              <a:latin typeface="Arial" pitchFamily="34" charset="0"/>
              <a:cs typeface="Arial" pitchFamily="34" charset="0"/>
            </a:endParaRPr>
          </a:p>
        </p:txBody>
      </p:sp>
    </p:spTree>
  </p:cSld>
  <p:clrMapOvr>
    <a:masterClrMapping/>
  </p:clrMapOvr>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latin typeface="Arial" pitchFamily="34" charset="0"/>
                <a:cs typeface="Arial" pitchFamily="34" charset="0"/>
              </a:rPr>
              <a:t>No one in leadership can be influenced by anything but Bible doctrine and grace policies which are found in the scripture.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To be influenced by others is a sign of weakness. To be influenced by the sins of others so as to participate in them is a sign of instability.</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third prohibition is also related to instability in leadership:</a:t>
            </a:r>
          </a:p>
          <a:p>
            <a:pPr hangingPunct="0"/>
            <a:r>
              <a:rPr lang="en-US" b="1" dirty="0" smtClean="0">
                <a:solidFill>
                  <a:srgbClr val="0070C0"/>
                </a:solidFill>
                <a:latin typeface="Arial" pitchFamily="34" charset="0"/>
                <a:cs typeface="Arial" pitchFamily="34" charset="0"/>
              </a:rPr>
              <a:t>“keep yourself free from sin.”</a:t>
            </a:r>
            <a:r>
              <a:rPr lang="en-US" dirty="0" smtClean="0">
                <a:latin typeface="Arial" pitchFamily="34" charset="0"/>
                <a:cs typeface="Arial" pitchFamily="34" charset="0"/>
              </a:rPr>
              <a:t> -  PAImpv – TEREO - means to guard.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“free from sin” </a:t>
            </a:r>
            <a:r>
              <a:rPr lang="en-US" dirty="0" smtClean="0">
                <a:latin typeface="Arial" pitchFamily="34" charset="0"/>
                <a:cs typeface="Arial" pitchFamily="34" charset="0"/>
              </a:rPr>
              <a:t>– SEAUTOU – yourself. AGNOI – mental pureness. There is no such thing as a pastor or anyone else refraining from sin.</a:t>
            </a:r>
            <a:endParaRPr lang="en-US" dirty="0">
              <a:latin typeface="Arial" pitchFamily="34" charset="0"/>
              <a:cs typeface="Arial" pitchFamily="34" charset="0"/>
            </a:endParaRPr>
          </a:p>
        </p:txBody>
      </p:sp>
    </p:spTree>
  </p:cSld>
  <p:clrMapOvr>
    <a:masterClrMapping/>
  </p:clrMapOvr>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latin typeface="Arial" pitchFamily="34" charset="0"/>
                <a:cs typeface="Arial" pitchFamily="34" charset="0"/>
              </a:rPr>
              <a:t>There is no such thing as sinless perfection in this life, we have and we carry to the grave and old sin nature, and this means that we are going to sin as long as we live.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But a pastor must be pure in one area, and he must have sinless perfection in this one area, mental attitude sins.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Timothy is to guard himself in a certain way which implies that he has been failing.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Inadequate people always move to mental attitude sins. Mental attitude sins compensate for their inadequacies. No one can exercise authority and be impure in the field of mental attitude sins. </a:t>
            </a: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“Do not ordain anyone to hastily, and stop participating in sins belonging to others: be guarding yourself with reference to a pure mental attitude.” </a:t>
            </a:r>
          </a:p>
          <a:p>
            <a:endParaRPr lang="en-US" dirty="0">
              <a:latin typeface="Arial" pitchFamily="34" charset="0"/>
              <a:cs typeface="Arial" pitchFamily="34" charset="0"/>
            </a:endParaRPr>
          </a:p>
        </p:txBody>
      </p:sp>
    </p:spTree>
  </p:cSld>
  <p:clrMapOvr>
    <a:masterClrMapping/>
  </p:clrMapOvr>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latin typeface="Arial" pitchFamily="34" charset="0"/>
                <a:cs typeface="Arial" pitchFamily="34" charset="0"/>
              </a:rPr>
              <a:t>Summary</a:t>
            </a:r>
          </a:p>
          <a:p>
            <a:pPr hangingPunct="0"/>
            <a:r>
              <a:rPr lang="en-US" dirty="0" smtClean="0">
                <a:latin typeface="Arial" pitchFamily="34" charset="0"/>
                <a:cs typeface="Arial" pitchFamily="34" charset="0"/>
              </a:rPr>
              <a:t>1. There are three weakness in Timothy which form a triad of leadership weakness, leadership instability.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Each one of these sentences relates to a different problem of instability in leadership, and also a different problem in the life of Timothy.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Timothy had </a:t>
            </a:r>
            <a:r>
              <a:rPr lang="en-US" u="sng" dirty="0" smtClean="0">
                <a:latin typeface="Arial" pitchFamily="34" charset="0"/>
                <a:cs typeface="Arial" pitchFamily="34" charset="0"/>
              </a:rPr>
              <a:t>strong partiality </a:t>
            </a:r>
            <a:r>
              <a:rPr lang="en-US" dirty="0" smtClean="0">
                <a:latin typeface="Arial" pitchFamily="34" charset="0"/>
                <a:cs typeface="Arial" pitchFamily="34" charset="0"/>
              </a:rPr>
              <a:t>resulting in rashness with regard to hasty ordination of unqualified persons.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Timothy was attracted to weak persons who impressed him as qualified for the ministry.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Timothy was creating a clergy of weak men, unstable legalists, an order of ascetics. </a:t>
            </a:r>
          </a:p>
          <a:p>
            <a:endParaRPr lang="en-US" dirty="0">
              <a:latin typeface="Arial" pitchFamily="34" charset="0"/>
              <a:cs typeface="Arial" pitchFamily="34" charset="0"/>
            </a:endParaRPr>
          </a:p>
        </p:txBody>
      </p:sp>
    </p:spTree>
  </p:cSld>
  <p:clrMapOvr>
    <a:masterClrMapping/>
  </p:clrMapOvr>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latin typeface="Arial" pitchFamily="34" charset="0"/>
                <a:cs typeface="Arial" pitchFamily="34" charset="0"/>
              </a:rPr>
              <a:t>6. Though obviously avoiding overt sins Timothy was prone to mental attitude sins which he shared with his clique.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In his clique he accepted the attitudes and evaluations of his friends, resulting in more pettiness and more ascetic legalism.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Timothy needed to become alert with regard to the fact that he had an Achilles heel.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His mental attitude sins were destroying his leadership in the local church.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He needed to be a guardian and a watch dog on his own soul because of his vulnerability to mental attitude sins. </a:t>
            </a:r>
          </a:p>
          <a:p>
            <a:endParaRPr lang="en-US" dirty="0"/>
          </a:p>
        </p:txBody>
      </p:sp>
    </p:spTree>
  </p:cSld>
  <p:clrMapOvr>
    <a:masterClrMapping/>
  </p:clrMapOvr>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5:23</a:t>
            </a:r>
            <a:r>
              <a:rPr lang="en-US" dirty="0" smtClean="0">
                <a:latin typeface="Arial" pitchFamily="34" charset="0"/>
                <a:cs typeface="Arial" pitchFamily="34" charset="0"/>
              </a:rPr>
              <a:t> — This is not a prescription for all. </a:t>
            </a:r>
            <a:r>
              <a:rPr lang="en-US" b="1" dirty="0" smtClean="0">
                <a:solidFill>
                  <a:srgbClr val="0070C0"/>
                </a:solidFill>
                <a:latin typeface="Arial" pitchFamily="34" charset="0"/>
                <a:cs typeface="Arial" pitchFamily="34" charset="0"/>
              </a:rPr>
              <a:t>“No longer drink water exclusively, but use a little wine for the sake of your stomach and your frequent ailments.”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“no longer drink water exclusively” </a:t>
            </a:r>
            <a:r>
              <a:rPr lang="en-US" dirty="0" smtClean="0">
                <a:latin typeface="Arial" pitchFamily="34" charset="0"/>
                <a:cs typeface="Arial" pitchFamily="34" charset="0"/>
              </a:rPr>
              <a:t>— a very strong negative adverb MHKETI - means “no longer”; plus the PAImpv UDROPOTEO -  drink water.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Timothy has been drinking water all of his life, he was a total abstainer from alcohol.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“but use a little wine” </a:t>
            </a:r>
            <a:r>
              <a:rPr lang="en-US" dirty="0" smtClean="0">
                <a:latin typeface="Arial" pitchFamily="34" charset="0"/>
                <a:cs typeface="Arial" pitchFamily="34" charset="0"/>
              </a:rPr>
              <a:t>— PAImpv – CHRAOMAI - means to employ, to make use of.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iterative present describes what recurs at certain intervals.  Timothy must drink moderately. The imperative mood is a command to drink moderately. </a:t>
            </a:r>
          </a:p>
          <a:p>
            <a:endParaRPr lang="en-US" dirty="0"/>
          </a:p>
        </p:txBody>
      </p:sp>
    </p:spTree>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b="1" dirty="0" smtClean="0">
                <a:solidFill>
                  <a:srgbClr val="0070C0"/>
                </a:solidFill>
                <a:latin typeface="Arial" pitchFamily="34" charset="0"/>
                <a:cs typeface="Arial" pitchFamily="34" charset="0"/>
              </a:rPr>
              <a:t>“a little wine” </a:t>
            </a:r>
            <a:r>
              <a:rPr lang="en-US" dirty="0" smtClean="0">
                <a:latin typeface="Arial" pitchFamily="34" charset="0"/>
                <a:cs typeface="Arial" pitchFamily="34" charset="0"/>
              </a:rPr>
              <a:t>— OINOS - alcoholic beverage, not grape juice; plus OLIGOI  which means a small amount.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the sake of your stomach” </a:t>
            </a:r>
            <a:r>
              <a:rPr lang="en-US" dirty="0" smtClean="0">
                <a:latin typeface="Arial" pitchFamily="34" charset="0"/>
                <a:cs typeface="Arial" pitchFamily="34" charset="0"/>
              </a:rPr>
              <a:t>– DIA STOMACHOS -  It is translated “stomach” here but it is really a transliteration. Apparently it is referring to the central nervous system in the solar plexus which is above the stomach.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“and your frequent ailments” – PUKNOI - means “frequent.” He is not a relaxed person.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“No longer be a water drinker, but be making use of a small amount of wine because of your central nervous system and your frequent illnesses.” </a:t>
            </a: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b="1" dirty="0" smtClean="0">
                <a:latin typeface="Arial" pitchFamily="34" charset="0"/>
                <a:cs typeface="Arial" pitchFamily="34" charset="0"/>
              </a:rPr>
              <a:t>The Doctrine of Drinking</a:t>
            </a:r>
          </a:p>
          <a:p>
            <a:pPr hangingPunct="0"/>
            <a:r>
              <a:rPr lang="en-US" dirty="0" smtClean="0">
                <a:latin typeface="Arial" pitchFamily="34" charset="0"/>
                <a:cs typeface="Arial" pitchFamily="34" charset="0"/>
              </a:rPr>
              <a:t>1. The importance of objectivity. </a:t>
            </a:r>
          </a:p>
          <a:p>
            <a:pPr hangingPunct="0"/>
            <a:r>
              <a:rPr lang="en-US" dirty="0" smtClean="0">
                <a:latin typeface="Arial" pitchFamily="34" charset="0"/>
                <a:cs typeface="Arial" pitchFamily="34" charset="0"/>
              </a:rPr>
              <a:t>	a) We are interested in this study in what the Bible says about drinking and alcoholic beverage.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Those who have had personal problems because of drinking or are related to those with drinking problems have difficulty in approaching this subject objectively.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 Those who have been reared in the atmosphere of Christian legalism will be shocked by what the Bible teaches. </a:t>
            </a:r>
          </a:p>
          <a:p>
            <a:pPr hangingPunct="0"/>
            <a:r>
              <a:rPr lang="en-US" dirty="0" smtClean="0">
                <a:latin typeface="Arial" pitchFamily="34" charset="0"/>
                <a:cs typeface="Arial" pitchFamily="34" charset="0"/>
              </a:rPr>
              <a:t>	d) Those who are looking for an excuse to get off the wagon will think they have smelled a cork.</a:t>
            </a:r>
          </a:p>
          <a:p>
            <a:endParaRPr lang="en-US" dirty="0"/>
          </a:p>
        </p:txBody>
      </p:sp>
    </p:spTree>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latin typeface="Arial" pitchFamily="34" charset="0"/>
                <a:cs typeface="Arial" pitchFamily="34" charset="0"/>
              </a:rPr>
              <a:t>       e) No subject has more prejudice and less reason than the subject of drinking alcoholic beverage.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f) This study is not an excuse for some weak person to start drinking again. It is none of these things.</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g) The objective is not to get believers on or off the wagon but to teach what the Bible says about drinking.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h) The fact that the Bible has a lot to say on the subject merely proves that drinking has long been an issue in the history of the human race.</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pPr hangingPunct="0"/>
            <a:r>
              <a:rPr lang="en-US" dirty="0" smtClean="0">
                <a:latin typeface="Arial" pitchFamily="34" charset="0"/>
                <a:cs typeface="Arial" pitchFamily="34" charset="0"/>
              </a:rPr>
              <a:t>2. The classification of 20th century beverage.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 We live in a time of human history when there are numerous categories of alcoholic beverage.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Alcoholic beverage is not only available but made use of in many different ways for many different purposes.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For example, medicine or, on the other hand, seduction.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Alcohol can be used for escape or frantic search for happiness, or stimulation, relaxation and celebration. </a:t>
            </a:r>
          </a:p>
          <a:p>
            <a:endParaRPr lang="en-US" dirty="0"/>
          </a:p>
        </p:txBody>
      </p:sp>
    </p:spTree>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latin typeface="Arial" pitchFamily="34" charset="0"/>
                <a:cs typeface="Arial" pitchFamily="34" charset="0"/>
              </a:rPr>
              <a:t>       b) It should be pointed out immediately that alcohol is both toxic and beneficial; it is both destructive and helpful; it is both a curse and a blessing.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 Therefore a classification of 20th century alcohol is helpful.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 Medicine. Alcohol is very good in compounding prescriptions, it is an excellent solvent and it is a preserving agent.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ii) It also comes in the form of a whiskey, and alcoholic liquor which is distilled from </a:t>
            </a:r>
            <a:r>
              <a:rPr lang="en-US" dirty="0" smtClean="0">
                <a:latin typeface="Arial" pitchFamily="34" charset="0"/>
                <a:cs typeface="Arial" pitchFamily="34" charset="0"/>
              </a:rPr>
              <a:t>cerea</a:t>
            </a:r>
            <a:r>
              <a:rPr lang="en-US" dirty="0" smtClean="0">
                <a:latin typeface="Arial" pitchFamily="34" charset="0"/>
                <a:cs typeface="Arial" pitchFamily="34" charset="0"/>
              </a:rPr>
              <a:t>l </a:t>
            </a:r>
            <a:r>
              <a:rPr lang="en-US" dirty="0" smtClean="0">
                <a:latin typeface="Arial" pitchFamily="34" charset="0"/>
                <a:cs typeface="Arial" pitchFamily="34" charset="0"/>
              </a:rPr>
              <a:t>grains. </a:t>
            </a: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838200"/>
          </a:xfrm>
        </p:spPr>
        <p:txBody>
          <a:bodyPr/>
          <a:lstStyle/>
          <a:p>
            <a:pPr algn="ctr"/>
            <a:r>
              <a:rPr lang="en-US" b="1" dirty="0" smtClean="0"/>
              <a:t>Introduction</a:t>
            </a:r>
            <a:endParaRPr lang="en-US" b="1" dirty="0"/>
          </a:p>
        </p:txBody>
      </p:sp>
      <p:sp>
        <p:nvSpPr>
          <p:cNvPr id="3" name="Content Placeholder 2"/>
          <p:cNvSpPr>
            <a:spLocks noGrp="1"/>
          </p:cNvSpPr>
          <p:nvPr>
            <p:ph idx="1"/>
          </p:nvPr>
        </p:nvSpPr>
        <p:spPr>
          <a:xfrm>
            <a:off x="0" y="1143000"/>
            <a:ext cx="9144000" cy="5715000"/>
          </a:xfrm>
        </p:spPr>
        <p:txBody>
          <a:bodyPr/>
          <a:lstStyle/>
          <a:p>
            <a:pPr hangingPunct="0"/>
            <a:r>
              <a:rPr lang="en-US" dirty="0" smtClean="0">
                <a:latin typeface="Arial" pitchFamily="34" charset="0"/>
                <a:cs typeface="Arial" pitchFamily="34" charset="0"/>
              </a:rPr>
              <a:t>The outline of chapter five is very simple:</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Verses 1-7 </a:t>
            </a:r>
            <a:r>
              <a:rPr lang="en-US" dirty="0" smtClean="0">
                <a:latin typeface="Arial" pitchFamily="34" charset="0"/>
                <a:cs typeface="Arial" pitchFamily="34" charset="0"/>
              </a:rPr>
              <a:t>— royal family relationships</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Verses 8-16 </a:t>
            </a:r>
            <a:r>
              <a:rPr lang="en-US" dirty="0" smtClean="0">
                <a:latin typeface="Arial" pitchFamily="34" charset="0"/>
                <a:cs typeface="Arial" pitchFamily="34" charset="0"/>
              </a:rPr>
              <a:t>— royal family responsibility.</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Verses 17-25 </a:t>
            </a:r>
            <a:r>
              <a:rPr lang="en-US" dirty="0" smtClean="0">
                <a:latin typeface="Arial" pitchFamily="34" charset="0"/>
                <a:cs typeface="Arial" pitchFamily="34" charset="0"/>
              </a:rPr>
              <a:t>— royal family authority. </a:t>
            </a:r>
          </a:p>
          <a:p>
            <a:pPr hangingPunct="0">
              <a:buNone/>
            </a:pPr>
            <a:r>
              <a:rPr lang="en-US" dirty="0" smtClean="0">
                <a:latin typeface="Arial" pitchFamily="34" charset="0"/>
                <a:cs typeface="Arial" pitchFamily="34" charset="0"/>
              </a:rPr>
              <a:t> </a:t>
            </a:r>
          </a:p>
          <a:p>
            <a:endParaRPr lang="en-US" dirty="0">
              <a:latin typeface="Arial" pitchFamily="34" charset="0"/>
              <a:cs typeface="Arial" pitchFamily="34"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royal family will return with Christ and share in His coronation, His millennial reign, as well as His eternal rule.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Those members of the royal family who reach maturity will have great rewards and decorations through all eternity.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a wide variation among believers in eternity. While all have a resurrection body that is where all common things stop.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Some will be highly decorated and blessed to a greater intensity than those who failed in time.  </a:t>
            </a:r>
            <a:endParaRPr lang="en-US" dirty="0" smtClean="0"/>
          </a:p>
          <a:p>
            <a:endParaRPr lang="en-US" dirty="0"/>
          </a:p>
        </p:txBody>
      </p:sp>
    </p:spTree>
  </p:cSld>
  <p:clrMapOvr>
    <a:masterClrMapping/>
  </p:clrMapOvr>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fontScale="92500" lnSpcReduction="20000"/>
          </a:bodyPr>
          <a:lstStyle/>
          <a:p>
            <a:pPr hangingPunct="0"/>
            <a:r>
              <a:rPr lang="en-US" dirty="0" smtClean="0">
                <a:latin typeface="Arial" pitchFamily="34" charset="0"/>
                <a:cs typeface="Arial" pitchFamily="34" charset="0"/>
              </a:rPr>
              <a:t>Beer. One of the oldest forms of alcoholic beverage. It is fermented of malted </a:t>
            </a:r>
            <a:r>
              <a:rPr lang="en-US" dirty="0" smtClean="0">
                <a:latin typeface="Arial" pitchFamily="34" charset="0"/>
                <a:cs typeface="Arial" pitchFamily="34" charset="0"/>
              </a:rPr>
              <a:t>cereals</a:t>
            </a:r>
            <a:r>
              <a:rPr lang="en-US" dirty="0" smtClean="0">
                <a:latin typeface="Arial" pitchFamily="34" charset="0"/>
                <a:cs typeface="Arial" pitchFamily="34" charset="0"/>
              </a:rPr>
              <a:t>, usually barley malt, to which hops have been added.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is a record of Babylonian beer going back to 4000 BC. Ramses III of Egypt consecrated to the god of Egypt 466,303 jugs of beer.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Historians like Herodotus, Pliny, Tacitus comment on beer in the ancient world. The art of brewing became well-known throughout the ancient world. The Chaldeans had it. The art spread to Egypt, Greece, and Rome, so that beer became quite a famous alcoholic beverage.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Bible condemns drunkenness and makes it very clear that drunkenness is a sin — </a:t>
            </a:r>
            <a:r>
              <a:rPr lang="en-US" b="1" dirty="0" smtClean="0">
                <a:solidFill>
                  <a:srgbClr val="C00000"/>
                </a:solidFill>
                <a:latin typeface="Arial" pitchFamily="34" charset="0"/>
                <a:cs typeface="Arial" pitchFamily="34" charset="0"/>
              </a:rPr>
              <a:t>Isaiah 5:11,22; 28:7,8; Proverbs 20:1; 23:20; Romans 13:13; 1 Corinthians 5:11; Ephesians 5:18</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latin typeface="Arial" pitchFamily="34" charset="0"/>
                <a:cs typeface="Arial" pitchFamily="34" charset="0"/>
              </a:rPr>
              <a:t>Drunkenness is a handicap to those who are in authority, temporal authority such as kings — </a:t>
            </a:r>
            <a:r>
              <a:rPr lang="en-US" b="1" dirty="0" smtClean="0">
                <a:solidFill>
                  <a:srgbClr val="C00000"/>
                </a:solidFill>
                <a:latin typeface="Arial" pitchFamily="34" charset="0"/>
                <a:cs typeface="Arial" pitchFamily="34" charset="0"/>
              </a:rPr>
              <a:t>Proverbs 31:4,5</a:t>
            </a:r>
            <a:r>
              <a:rPr lang="en-US" dirty="0" smtClean="0">
                <a:latin typeface="Arial" pitchFamily="34" charset="0"/>
                <a:cs typeface="Arial" pitchFamily="34" charset="0"/>
              </a:rPr>
              <a:t>; spiritual authority such as pastors —        </a:t>
            </a:r>
            <a:r>
              <a:rPr lang="en-US" b="1" dirty="0" smtClean="0">
                <a:solidFill>
                  <a:srgbClr val="C00000"/>
                </a:solidFill>
                <a:latin typeface="Arial" pitchFamily="34" charset="0"/>
                <a:cs typeface="Arial" pitchFamily="34" charset="0"/>
              </a:rPr>
              <a:t>1 Timothy 3:3; Titus 1:7;</a:t>
            </a:r>
            <a:r>
              <a:rPr lang="en-US" dirty="0" smtClean="0">
                <a:latin typeface="Arial" pitchFamily="34" charset="0"/>
                <a:cs typeface="Arial" pitchFamily="34" charset="0"/>
              </a:rPr>
              <a:t> or deacons — </a:t>
            </a:r>
            <a:r>
              <a:rPr lang="en-US" b="1" dirty="0" smtClean="0">
                <a:solidFill>
                  <a:srgbClr val="C00000"/>
                </a:solidFill>
                <a:latin typeface="Arial" pitchFamily="34" charset="0"/>
                <a:cs typeface="Arial" pitchFamily="34" charset="0"/>
              </a:rPr>
              <a:t>1 Timothy 3:8</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None of these categories are forbidden alcoholic beverage but all must be very temperate in keeping with the authority that they exercise.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Those is authority, then, are not forbidden alcohol but they are warned against drunkenness as a possibility of abusing their authority.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Not only is drunkenness a sin but people in that status abuse their authority.</a:t>
            </a:r>
            <a:endParaRPr lang="en-US" dirty="0"/>
          </a:p>
        </p:txBody>
      </p:sp>
    </p:spTree>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latin typeface="Arial" pitchFamily="34" charset="0"/>
                <a:cs typeface="Arial" pitchFamily="34" charset="0"/>
              </a:rPr>
              <a:t>Drunkenness is also condemned in certain Bible characters. Noah in </a:t>
            </a:r>
            <a:r>
              <a:rPr lang="en-US" b="1" dirty="0" smtClean="0">
                <a:solidFill>
                  <a:srgbClr val="C00000"/>
                </a:solidFill>
                <a:latin typeface="Arial" pitchFamily="34" charset="0"/>
                <a:cs typeface="Arial" pitchFamily="34" charset="0"/>
              </a:rPr>
              <a:t>Genesis 9:21</a:t>
            </a:r>
            <a:r>
              <a:rPr lang="en-US" dirty="0" smtClean="0">
                <a:latin typeface="Arial" pitchFamily="34" charset="0"/>
                <a:cs typeface="Arial" pitchFamily="34" charset="0"/>
              </a:rPr>
              <a:t>; Nabal in </a:t>
            </a:r>
            <a:r>
              <a:rPr lang="en-US" b="1" dirty="0" smtClean="0">
                <a:solidFill>
                  <a:srgbClr val="C00000"/>
                </a:solidFill>
                <a:latin typeface="Arial" pitchFamily="34" charset="0"/>
                <a:cs typeface="Arial" pitchFamily="34" charset="0"/>
              </a:rPr>
              <a:t>1 Samuel 25:36,37</a:t>
            </a:r>
            <a:r>
              <a:rPr lang="en-US" dirty="0" smtClean="0">
                <a:latin typeface="Arial" pitchFamily="34" charset="0"/>
                <a:cs typeface="Arial" pitchFamily="34" charset="0"/>
              </a:rPr>
              <a:t>; Lot is </a:t>
            </a:r>
            <a:r>
              <a:rPr lang="en-US" b="1" dirty="0" smtClean="0">
                <a:solidFill>
                  <a:srgbClr val="C00000"/>
                </a:solidFill>
                <a:latin typeface="Arial" pitchFamily="34" charset="0"/>
                <a:cs typeface="Arial" pitchFamily="34" charset="0"/>
              </a:rPr>
              <a:t>Genesis 19:32-36</a:t>
            </a:r>
            <a:r>
              <a:rPr lang="en-US" dirty="0" smtClean="0">
                <a:latin typeface="Arial" pitchFamily="34" charset="0"/>
                <a:cs typeface="Arial" pitchFamily="34" charset="0"/>
              </a:rPr>
              <a:t>; the tribe of Ephraim in </a:t>
            </a:r>
            <a:r>
              <a:rPr lang="en-US" b="1" dirty="0" smtClean="0">
                <a:solidFill>
                  <a:srgbClr val="C00000"/>
                </a:solidFill>
                <a:latin typeface="Arial" pitchFamily="34" charset="0"/>
                <a:cs typeface="Arial" pitchFamily="34" charset="0"/>
              </a:rPr>
              <a:t>Isaiah 28:1</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 adverse effects of alcohol. </a:t>
            </a:r>
          </a:p>
          <a:p>
            <a:pPr hangingPunct="0"/>
            <a:r>
              <a:rPr lang="en-US" dirty="0" smtClean="0">
                <a:latin typeface="Arial" pitchFamily="34" charset="0"/>
                <a:cs typeface="Arial" pitchFamily="34" charset="0"/>
              </a:rPr>
              <a:t>	a) Drunkenness or excessive use of alcohol leads to crime, suicide, divorce, traffic accidents, economic and industrial losses, loss of health, miserable circumstances, poverty, national disaster. </a:t>
            </a:r>
          </a:p>
          <a:p>
            <a:pPr hangingPunct="0">
              <a:buNone/>
            </a:pPr>
            <a:endParaRPr lang="en-US" dirty="0" smtClean="0">
              <a:latin typeface="Arial" pitchFamily="34" charset="0"/>
              <a:cs typeface="Arial" pitchFamily="34" charset="0"/>
            </a:endParaRPr>
          </a:p>
          <a:p>
            <a:r>
              <a:rPr lang="en-US" dirty="0" smtClean="0">
                <a:latin typeface="Arial" pitchFamily="34" charset="0"/>
                <a:cs typeface="Arial" pitchFamily="34" charset="0"/>
              </a:rPr>
              <a:t>       b) It should be remembered that alcohol is not a stimulant, it is a depressant. As a depressant it lowers inhibitions, dulls the reflexes, destroys common sense and good judgment, and it stimulates mental attitude sins. </a:t>
            </a:r>
            <a:r>
              <a:rPr lang="en-US" dirty="0" smtClean="0"/>
              <a:t>		</a:t>
            </a:r>
            <a:endParaRPr lang="en-US" dirty="0"/>
          </a:p>
        </p:txBody>
      </p:sp>
    </p:spTree>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hangingPunct="0"/>
            <a:r>
              <a:rPr lang="en-US" dirty="0" smtClean="0">
                <a:latin typeface="Arial" pitchFamily="34" charset="0"/>
                <a:cs typeface="Arial" pitchFamily="34" charset="0"/>
              </a:rPr>
              <a:t>       c) But drunkenness also produces more than impulsive behavior and social tragedy, it is the source of quite a number of diseases. It is also weakening of the health which leads to diseases not directly induced by alcohol.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d) Excessive alcohol affects the brain in numerous ways, including cerebral hemorrhage, delirium tremens which produce mental confusion, anxiety, terror, auditory and visual hallucinations as well as delusions.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Alcohol in excess also attacks the liver. It is the cause of </a:t>
            </a:r>
            <a:r>
              <a:rPr lang="en-US" dirty="0" err="1" smtClean="0">
                <a:latin typeface="Arial" pitchFamily="34" charset="0"/>
                <a:cs typeface="Arial" pitchFamily="34" charset="0"/>
              </a:rPr>
              <a:t>vernicese</a:t>
            </a:r>
            <a:r>
              <a:rPr lang="en-US" dirty="0" smtClean="0">
                <a:latin typeface="Arial" pitchFamily="34" charset="0"/>
                <a:cs typeface="Arial" pitchFamily="34" charset="0"/>
              </a:rPr>
              <a:t> disease: a paralysis of the eyes, uncoordinated walk, the clouding of consciousness, final coma and death.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As a </a:t>
            </a:r>
            <a:r>
              <a:rPr lang="en-US" u="sng" dirty="0" smtClean="0">
                <a:latin typeface="Arial" pitchFamily="34" charset="0"/>
                <a:cs typeface="Arial" pitchFamily="34" charset="0"/>
              </a:rPr>
              <a:t>depressant alcohol cooperates with the old sin nature </a:t>
            </a:r>
            <a:r>
              <a:rPr lang="en-US" dirty="0" smtClean="0">
                <a:latin typeface="Arial" pitchFamily="34" charset="0"/>
                <a:cs typeface="Arial" pitchFamily="34" charset="0"/>
              </a:rPr>
              <a:t>to lower standards of resistance to sins in all categories. </a:t>
            </a: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lstStyle/>
          <a:p>
            <a:r>
              <a:rPr lang="en-US" dirty="0" smtClean="0">
                <a:latin typeface="Arial" pitchFamily="34" charset="0"/>
                <a:cs typeface="Arial" pitchFamily="34" charset="0"/>
              </a:rPr>
              <a:t>This means that excessive drinking or drunkenness is not only a sin in itself but has dire spiritual consequences as well as physical.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Bible gives no encouragement and no excuse for excessive drinking.</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There are two kinds of people who have a drinking problem. Those who can’t stop from the steady drinking and those who can’t stop from heavy drinking in a short period of time.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Both of these types should avoid any use of alcohol except in medicine.</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pPr hangingPunct="0"/>
            <a:r>
              <a:rPr lang="en-US" dirty="0" smtClean="0">
                <a:latin typeface="Arial" pitchFamily="34" charset="0"/>
                <a:cs typeface="Arial" pitchFamily="34" charset="0"/>
              </a:rPr>
              <a:t>5. Proper and improper uses of alcohol. </a:t>
            </a:r>
            <a:r>
              <a:rPr lang="en-US" b="1" dirty="0" smtClean="0">
                <a:solidFill>
                  <a:srgbClr val="C00000"/>
                </a:solidFill>
                <a:latin typeface="Arial" pitchFamily="34" charset="0"/>
                <a:cs typeface="Arial" pitchFamily="34" charset="0"/>
              </a:rPr>
              <a:t>Proverbs </a:t>
            </a:r>
            <a:r>
              <a:rPr lang="en-US" b="1" dirty="0" smtClean="0">
                <a:solidFill>
                  <a:srgbClr val="C00000"/>
                </a:solidFill>
                <a:latin typeface="Arial" pitchFamily="34" charset="0"/>
                <a:cs typeface="Arial" pitchFamily="34" charset="0"/>
              </a:rPr>
              <a:t>31:4-7 </a:t>
            </a:r>
            <a:r>
              <a:rPr lang="en-US" dirty="0" smtClean="0">
                <a:latin typeface="Arial" pitchFamily="34" charset="0"/>
                <a:cs typeface="Arial" pitchFamily="34" charset="0"/>
              </a:rPr>
              <a:t>— wine attacks authority of leadership; wine attacks the function of leadership; the correct use of wine (Give strong drink to him who is dying); to those whose life is bitter.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1 Timothy 5:23 </a:t>
            </a:r>
            <a:r>
              <a:rPr lang="en-US" dirty="0" smtClean="0">
                <a:latin typeface="Arial" pitchFamily="34" charset="0"/>
                <a:cs typeface="Arial" pitchFamily="34" charset="0"/>
              </a:rPr>
              <a:t>—</a:t>
            </a:r>
          </a:p>
          <a:p>
            <a:pPr hangingPunct="0"/>
            <a:r>
              <a:rPr lang="en-US" dirty="0" smtClean="0">
                <a:latin typeface="Arial" pitchFamily="34" charset="0"/>
                <a:cs typeface="Arial" pitchFamily="34" charset="0"/>
              </a:rPr>
              <a:t>	a) This passage indicates that wine or certain alcoholic beverages had both a relaxing and beneficial effect on Timothy.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Paul is prescribing a moderate amount of alcohol to relax the nervous high-strung Timothy.</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 A limited amount of wine acts as a sedation; too much wine has a toxic effect.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d) Wine stimulates the appetite through the increase of gastric juices while at the same time relaxing the solar plexus, the area of the central nervous system, the stomach muscles, and so on. </a:t>
            </a: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latin typeface="Arial" pitchFamily="34" charset="0"/>
                <a:cs typeface="Arial" pitchFamily="34" charset="0"/>
              </a:rPr>
              <a:t>e) The benefits of wine, then, can be summarized as follows: beneficial to brain and nervous system as a depressant producing sedation; beneficial to the stomach in terms of appetite, digestion; beneficial to the circulation, especially in the case of older people.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Psalm 104:15 — “And the wine which makes man’s heart glad, maketh his well-nourished face radiant, and food which sustains man’s right lobe.” </a:t>
            </a:r>
            <a:r>
              <a:rPr lang="en-US" dirty="0" smtClean="0">
                <a:latin typeface="Arial" pitchFamily="34" charset="0"/>
                <a:cs typeface="Arial" pitchFamily="34" charset="0"/>
              </a:rPr>
              <a:t>To have the heart glad refers to a limited amount. The passage is actually saying a little wine with food is a good thing. </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incident where Jesus turned the water to wine — </a:t>
            </a:r>
            <a:r>
              <a:rPr lang="en-US" b="1" dirty="0" smtClean="0">
                <a:solidFill>
                  <a:srgbClr val="C00000"/>
                </a:solidFill>
                <a:latin typeface="Arial" pitchFamily="34" charset="0"/>
                <a:cs typeface="Arial" pitchFamily="34" charset="0"/>
              </a:rPr>
              <a:t>John 2:1-11</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 Jesus was invited to a wedding in Cana of Galilee, along with His disciples — verse 2.</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A crisis occurred when they ran out of wine — vs 3.</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 Jesus replied to His mother in verse 4</a:t>
            </a:r>
            <a:r>
              <a:rPr lang="en-US" b="1" dirty="0" smtClean="0">
                <a:solidFill>
                  <a:srgbClr val="C00000"/>
                </a:solidFill>
                <a:latin typeface="Arial" pitchFamily="34" charset="0"/>
                <a:cs typeface="Arial" pitchFamily="34" charset="0"/>
              </a:rPr>
              <a:t>. “What is this to me or to you?” </a:t>
            </a:r>
            <a:r>
              <a:rPr lang="en-US" dirty="0" smtClean="0">
                <a:latin typeface="Arial" pitchFamily="34" charset="0"/>
                <a:cs typeface="Arial" pitchFamily="34" charset="0"/>
              </a:rPr>
              <a:t>i.e. What difference does it make to us. Neither Jesus nor Mary were in any way hurt by the fact that they arrived late and hadn’t had any wine. </a:t>
            </a:r>
          </a:p>
          <a:p>
            <a:endParaRPr lang="en-US" dirty="0"/>
          </a:p>
        </p:txBody>
      </p:sp>
    </p:spTree>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10000"/>
          </a:bodyPr>
          <a:lstStyle/>
          <a:p>
            <a:pPr hangingPunct="0"/>
            <a:r>
              <a:rPr lang="en-US" dirty="0" smtClean="0">
                <a:latin typeface="Arial" pitchFamily="34" charset="0"/>
                <a:cs typeface="Arial" pitchFamily="34" charset="0"/>
              </a:rPr>
              <a:t>       d) However, Mary implied that Jesus should have left before the wine ran out.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e) Jesus said to her, ‘So what! You and I do not have to depend on wine for anything’.</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f) Then Jesus challenged Mary’s subtle hint about departure by saying, </a:t>
            </a:r>
            <a:r>
              <a:rPr lang="en-US" b="1" dirty="0" smtClean="0">
                <a:solidFill>
                  <a:srgbClr val="C00000"/>
                </a:solidFill>
                <a:latin typeface="Arial" pitchFamily="34" charset="0"/>
                <a:cs typeface="Arial" pitchFamily="34" charset="0"/>
              </a:rPr>
              <a:t>“Mine hour has not yet come.”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g) This was a reference to His saving work on the cross, and it is mentioned on numerous occasions: </a:t>
            </a:r>
            <a:r>
              <a:rPr lang="en-US" b="1" dirty="0" smtClean="0">
                <a:solidFill>
                  <a:srgbClr val="C00000"/>
                </a:solidFill>
                <a:latin typeface="Arial" pitchFamily="34" charset="0"/>
                <a:cs typeface="Arial" pitchFamily="34" charset="0"/>
              </a:rPr>
              <a:t>John 7:30; </a:t>
            </a:r>
            <a:r>
              <a:rPr lang="en-US" b="1" dirty="0" smtClean="0">
                <a:solidFill>
                  <a:srgbClr val="C00000"/>
                </a:solidFill>
                <a:latin typeface="Arial" pitchFamily="34" charset="0"/>
                <a:cs typeface="Arial" pitchFamily="34" charset="0"/>
              </a:rPr>
              <a:t>8:20</a:t>
            </a:r>
            <a:r>
              <a:rPr lang="en-US" b="1" dirty="0" smtClean="0">
                <a:solidFill>
                  <a:srgbClr val="C00000"/>
                </a:solidFill>
                <a:latin typeface="Arial" pitchFamily="34" charset="0"/>
                <a:cs typeface="Arial" pitchFamily="34" charset="0"/>
              </a:rPr>
              <a:t>; 12:23,27; 16:32; 17:1</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He begins with a very strong vocative of rebuke. It states that neither Jesus nor His mother depended upon wine for a good time. </a:t>
            </a: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latin typeface="Arial" pitchFamily="34" charset="0"/>
                <a:cs typeface="Arial" pitchFamily="34" charset="0"/>
              </a:rPr>
              <a:t>This verse states that His departure from the wedding and from this life had not yet come. This is a double entendre.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Furthermore, Jesus implied that He would stay and rectify the situation. So His mother understood that He would stay and that He would do something about it.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h) His mother said to the servants, </a:t>
            </a:r>
            <a:r>
              <a:rPr lang="en-US" b="1" dirty="0" smtClean="0">
                <a:solidFill>
                  <a:srgbClr val="C00000"/>
                </a:solidFill>
                <a:latin typeface="Arial" pitchFamily="34" charset="0"/>
                <a:cs typeface="Arial" pitchFamily="34" charset="0"/>
              </a:rPr>
              <a:t>“… do it.” </a:t>
            </a:r>
            <a:r>
              <a:rPr lang="en-US" b="1" dirty="0" smtClean="0">
                <a:solidFill>
                  <a:srgbClr val="C00000"/>
                </a:solidFill>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What about the wine? It was a wedding feast and they were serving alcoholic beverage, which was the custom. They ran out of wine which did create a crisis for hospitality.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So Jesus, to indicate that drinking wine was not an issue with regard to eternal salvation, now performs a miracle. Wine isn’t an issue. </a:t>
            </a: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a:bodyPr>
          <a:lstStyle/>
          <a:p>
            <a:pPr hangingPunct="0"/>
            <a:r>
              <a:rPr lang="en-US" dirty="0" smtClean="0">
                <a:latin typeface="Arial" pitchFamily="34" charset="0"/>
                <a:cs typeface="Arial" pitchFamily="34" charset="0"/>
              </a:rPr>
              <a:t>In anticipation of verse 1 dealing with male variations notice the parallelisms that are set up as guidelines.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verse 2 in the variations of age between women notice that guidelines are set up which are familiar — father, brother; mother, sister.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5:1 – “Do not sharply rebuke an older man, but rather appeal to him as a father, to the younger men as brothers,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“Do not sharply rebuke an older man </a:t>
            </a:r>
            <a:r>
              <a:rPr lang="en-US" dirty="0" smtClean="0">
                <a:latin typeface="Arial" pitchFamily="34" charset="0"/>
                <a:cs typeface="Arial" pitchFamily="34" charset="0"/>
              </a:rPr>
              <a:t>(in the congregation)</a:t>
            </a:r>
            <a:r>
              <a:rPr lang="en-US" b="1" dirty="0" smtClean="0">
                <a:solidFill>
                  <a:srgbClr val="0070C0"/>
                </a:solidFill>
                <a:latin typeface="Arial" pitchFamily="34" charset="0"/>
                <a:cs typeface="Arial" pitchFamily="34" charset="0"/>
              </a:rPr>
              <a:t>” </a:t>
            </a:r>
            <a:r>
              <a:rPr lang="en-US" dirty="0" smtClean="0">
                <a:latin typeface="Arial" pitchFamily="34" charset="0"/>
                <a:cs typeface="Arial" pitchFamily="34" charset="0"/>
              </a:rPr>
              <a:t>– AASubj – EPIPLESSO means to punch, to rebuke, to reprove, to reprimand. It means to reprimand here — “Do not reprimand.”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PRESBUTEROI – older man than you are. Sons do not reprimand their fathers. </a:t>
            </a:r>
          </a:p>
          <a:p>
            <a:endParaRPr lang="en-US" dirty="0"/>
          </a:p>
        </p:txBody>
      </p:sp>
    </p:spTree>
  </p:cSld>
  <p:clrMapOvr>
    <a:masterClrMapping/>
  </p:clrMapOvr>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a:bodyPr>
          <a:lstStyle/>
          <a:p>
            <a:r>
              <a:rPr lang="en-US" dirty="0" smtClean="0">
                <a:latin typeface="Arial" pitchFamily="34" charset="0"/>
                <a:cs typeface="Arial" pitchFamily="34" charset="0"/>
              </a:rPr>
              <a:t>Now He provides more wine, and the best wine that anyone ever had. Jesus truly turned water into wine.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miracle, however, neither condones nor condemns drinking.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Like all miracles, its purpose is to focus attention on who and what Christ is.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to point out that Christ is the God-Man, the unique person of the universe. He is the son of David. This is the first advent.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issue is salvation, not whether you drink wine or not. The issue is Christ, not social crisis and not a social problem.</a:t>
            </a:r>
            <a:endParaRPr lang="en-US" dirty="0"/>
          </a:p>
        </p:txBody>
      </p:sp>
    </p:spTree>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pPr hangingPunct="0"/>
            <a:r>
              <a:rPr lang="en-US" dirty="0" smtClean="0">
                <a:latin typeface="Arial" pitchFamily="34" charset="0"/>
                <a:cs typeface="Arial" pitchFamily="34" charset="0"/>
              </a:rPr>
              <a:t>There were six water pots, each one held 20-30 gallons. At 20 gallons that would be 120 gallons of water.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Wine is composed of 70-80 per cent water. There is 12-30 per cent grape sugar, 12-14 per cent ethyl alcohol, there are other alcohols.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Wine has carbon dioxide, organic acids, glycerin, organic coloring, microorganisms for fermentation.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water into wine is unexplainable, it is not a miracle if you can explain it. It was a miracle in which at least 120 gallons of water were turned into 120 gallons of wine.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Christ, not wine, is the issue here. The miracle gave everyone in Cana </a:t>
            </a:r>
            <a:r>
              <a:rPr lang="en-US" u="sng" dirty="0" smtClean="0">
                <a:latin typeface="Arial" pitchFamily="34" charset="0"/>
                <a:cs typeface="Arial" pitchFamily="34" charset="0"/>
              </a:rPr>
              <a:t>a chance to be saved, for the miracle presents God’s plan of grace in the person of Jesus Christ</a:t>
            </a:r>
            <a:r>
              <a:rPr lang="en-US" dirty="0" smtClean="0">
                <a:latin typeface="Arial" pitchFamily="34" charset="0"/>
                <a:cs typeface="Arial" pitchFamily="34" charset="0"/>
              </a:rPr>
              <a:t>, the God-Man, the only savior. It was a miracle to focus attention on who and what Christ is. </a:t>
            </a:r>
          </a:p>
          <a:p>
            <a:endParaRPr lang="en-US" dirty="0"/>
          </a:p>
        </p:txBody>
      </p:sp>
    </p:spTree>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hangingPunct="0"/>
            <a:r>
              <a:rPr lang="en-US" dirty="0" smtClean="0">
                <a:latin typeface="Arial" pitchFamily="34" charset="0"/>
                <a:cs typeface="Arial" pitchFamily="34" charset="0"/>
              </a:rPr>
              <a:t>7. Drinking should also be related to the divine laws of modus operandi.</a:t>
            </a:r>
          </a:p>
          <a:p>
            <a:pPr hangingPunct="0"/>
            <a:r>
              <a:rPr lang="en-US" dirty="0" smtClean="0">
                <a:latin typeface="Arial" pitchFamily="34" charset="0"/>
                <a:cs typeface="Arial" pitchFamily="34" charset="0"/>
              </a:rPr>
              <a:t>	a) The law of liberty. Every believer has the right to drink a moderate amount of alcoholic beverage, </a:t>
            </a:r>
            <a:r>
              <a:rPr lang="en-US" u="sng" dirty="0" smtClean="0">
                <a:latin typeface="Arial" pitchFamily="34" charset="0"/>
                <a:cs typeface="Arial" pitchFamily="34" charset="0"/>
              </a:rPr>
              <a:t>it is not a sin</a:t>
            </a:r>
            <a:r>
              <a:rPr lang="en-US" dirty="0" smtClean="0">
                <a:latin typeface="Arial" pitchFamily="34" charset="0"/>
                <a:cs typeface="Arial" pitchFamily="34" charset="0"/>
              </a:rPr>
              <a:t>. But then there are other laws that supersede at certain times.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There is the law of expediency. It is expedient not to drink under certain conditions: witnessing, and so on. Or when drinking becomes an issue to an unbeliever.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c) The law of love. It becomes necessary to refrain from drinking when it becomes a means of leading astray a weaker believer.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d) The law of supreme sacrifice. Drinking is forbidden when it hinders a specific ministry or leadership function in life. 	</a:t>
            </a:r>
            <a:endParaRPr lang="en-US" dirty="0"/>
          </a:p>
        </p:txBody>
      </p:sp>
    </p:spTree>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pPr hangingPunct="0"/>
            <a:r>
              <a:rPr lang="en-US" dirty="0" smtClean="0">
                <a:latin typeface="Arial" pitchFamily="34" charset="0"/>
                <a:cs typeface="Arial" pitchFamily="34" charset="0"/>
              </a:rPr>
              <a:t>8. Alcohol is also a part of national disaster — </a:t>
            </a:r>
            <a:r>
              <a:rPr lang="en-US" b="1" dirty="0" smtClean="0">
                <a:solidFill>
                  <a:srgbClr val="C00000"/>
                </a:solidFill>
                <a:latin typeface="Arial" pitchFamily="34" charset="0"/>
                <a:cs typeface="Arial" pitchFamily="34" charset="0"/>
              </a:rPr>
              <a:t>Joel 1:4-6; Isaiah 28:1-9; Jeremiah 13:12-17. </a:t>
            </a:r>
          </a:p>
          <a:p>
            <a:endParaRPr lang="en-US" dirty="0" smtClean="0"/>
          </a:p>
          <a:p>
            <a:pPr hangingPunct="0"/>
            <a:r>
              <a:rPr lang="en-US" dirty="0" smtClean="0">
                <a:latin typeface="Arial" pitchFamily="34" charset="0"/>
                <a:cs typeface="Arial" pitchFamily="34" charset="0"/>
              </a:rPr>
              <a:t>9. The principle of common sense in drinking. Not only does the Bible have a lot to say about drinking — pro and con, when you should and when you shouldn’t — but even an unbeliever with an average amount of common sense ought to be able to handle the problem.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 Alcohol is wasted on young people. Young people ought not to drink. They are neither smart enough or wise enough to derive any benefit from drinking.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b) Young people pick up all the pitfalls and none of the benefits of drinking.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c) Do not drink while frustrated or unhappy. When you link emotion with drinking you are going to have a problem. 		</a:t>
            </a:r>
            <a:endParaRPr lang="en-US" dirty="0"/>
          </a:p>
        </p:txBody>
      </p:sp>
    </p:spTree>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latin typeface="Arial" pitchFamily="34" charset="0"/>
                <a:cs typeface="Arial" pitchFamily="34" charset="0"/>
              </a:rPr>
              <a:t>       d) Young ladies who date strangers should be non-drinkers (on that date). Never drink with a stranger, never drink at a strange place.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e) Never drink alone. Moderate drinking is for social life.</a:t>
            </a:r>
          </a:p>
          <a:p>
            <a:pPr>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f) Never drink on the job or whole doing work.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g) Never drink while operating a motor vehicle, flying an airplane, operating any type of machinery.</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h) Never mix gunpowder and alcohol. Never drink while hunting, plinking, shooting.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i) When you get a little older drink moderately with friends whom you trust. 			</a:t>
            </a:r>
          </a:p>
          <a:p>
            <a:endParaRPr lang="en-US" dirty="0"/>
          </a:p>
        </p:txBody>
      </p:sp>
    </p:spTree>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hangingPunct="0"/>
            <a:r>
              <a:rPr lang="en-US" dirty="0" smtClean="0">
                <a:latin typeface="Arial" pitchFamily="34" charset="0"/>
                <a:cs typeface="Arial" pitchFamily="34" charset="0"/>
              </a:rPr>
              <a:t>      j) Drunkenness and dissipation is a waste of time as well as life. While drinking is not forbidden by the Bible drunkenness is stupidity as well as a sin.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k) The Christian lush is a reversionist who has failed to utilize the grace provision for learning doctrine, growing in grace, advancing to the objective.</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5:24 – “The sins of some men are quite evident, going before them to judgment; for others, their sins follow after.”</a:t>
            </a:r>
          </a:p>
          <a:p>
            <a:r>
              <a:rPr lang="en-US" dirty="0" smtClean="0">
                <a:latin typeface="Arial" pitchFamily="34" charset="0"/>
                <a:cs typeface="Arial" pitchFamily="34" charset="0"/>
              </a:rPr>
              <a:t>This is a general principle but it applies specifically to Timothy.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means, first of all by interpretation, the sins of pastor-teachers who are in the public eye, and therefore their failures and weaknesses as well as their strengths are obvious to all. </a:t>
            </a:r>
          </a:p>
          <a:p>
            <a:endParaRPr lang="en-US" b="1" dirty="0">
              <a:solidFill>
                <a:srgbClr val="0070C0"/>
              </a:solidFill>
            </a:endParaRPr>
          </a:p>
        </p:txBody>
      </p:sp>
    </p:spTree>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“quite evident”  </a:t>
            </a:r>
            <a:r>
              <a:rPr lang="en-US" dirty="0" smtClean="0">
                <a:latin typeface="Arial" pitchFamily="34" charset="0"/>
                <a:cs typeface="Arial" pitchFamily="34" charset="0"/>
              </a:rPr>
              <a:t>— EIMI – PAIndic plus PRODELOS means “conspicuous, obvious.”</a:t>
            </a:r>
            <a:r>
              <a:rPr lang="en-US" i="1" dirty="0" smtClean="0">
                <a:latin typeface="Arial" pitchFamily="34" charset="0"/>
                <a:cs typeface="Arial" pitchFamily="34" charset="0"/>
              </a:rPr>
              <a:t> </a:t>
            </a:r>
            <a:r>
              <a:rPr lang="en-US" dirty="0" smtClean="0">
                <a:latin typeface="Arial" pitchFamily="34" charset="0"/>
                <a:cs typeface="Arial" pitchFamily="34" charset="0"/>
              </a:rPr>
              <a:t>Everyone sins, so</a:t>
            </a:r>
            <a:r>
              <a:rPr lang="en-US" i="1" dirty="0" smtClean="0">
                <a:latin typeface="Arial" pitchFamily="34" charset="0"/>
                <a:cs typeface="Arial" pitchFamily="34" charset="0"/>
              </a:rPr>
              <a:t> </a:t>
            </a:r>
            <a:r>
              <a:rPr lang="en-US" dirty="0" smtClean="0">
                <a:latin typeface="Arial" pitchFamily="34" charset="0"/>
                <a:cs typeface="Arial" pitchFamily="34" charset="0"/>
              </a:rPr>
              <a:t>immediately we see two categories: those whose sins are obvious and those whose sins are hidden.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Principles</a:t>
            </a:r>
          </a:p>
          <a:p>
            <a:pPr hangingPunct="0"/>
            <a:r>
              <a:rPr lang="en-US" dirty="0" smtClean="0">
                <a:latin typeface="Arial" pitchFamily="34" charset="0"/>
                <a:cs typeface="Arial" pitchFamily="34" charset="0"/>
              </a:rPr>
              <a:t>1. Some pastors have conspicuous, prominent, and obvious sins. Their congregations know their area of weakness as well as they know it themselves. By application, many people have obvious sins known to many; others have sins that are unknown.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You will note that this does not hinder the ministry or the teaching of the pastor-teacher of the local church. He has the gift of teaching, he recovers from his carnality, and under the filling of the Spirit he goes right on in his function — just like anyone who learns the grace principle of rebound and uses it.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r>
              <a:rPr lang="en-US" dirty="0" smtClean="0">
                <a:latin typeface="Arial" pitchFamily="34" charset="0"/>
                <a:cs typeface="Arial" pitchFamily="34" charset="0"/>
              </a:rPr>
              <a:t>3. </a:t>
            </a:r>
            <a:r>
              <a:rPr lang="en-US" dirty="0" smtClean="0">
                <a:latin typeface="Arial" pitchFamily="34" charset="0"/>
                <a:cs typeface="Arial" pitchFamily="34" charset="0"/>
              </a:rPr>
              <a:t>Answer is difference between sin and evil. Sin is confessed but evil damages the soul. Recovery is more difficult from evil. So fire pastor for evil, not for just a sin.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Everyone </a:t>
            </a:r>
            <a:r>
              <a:rPr lang="en-US" dirty="0" smtClean="0">
                <a:latin typeface="Arial" pitchFamily="34" charset="0"/>
                <a:cs typeface="Arial" pitchFamily="34" charset="0"/>
              </a:rPr>
              <a:t>knew Timothy’s failures and weaknesses, and many believers in the Ephesian congregation took advantage of them.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All believers after salvation continue to have an old sin nature and all believers after salvation continue to sin. Spiritual growth leads to change in the type of sins that are committed but they continue to sin.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Through the grace provision of rebound any believer can recover from carnality.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Sin is not the issue in the Christian way of life, evil is the issue — doctrine versus evil. </a:t>
            </a:r>
          </a:p>
          <a:p>
            <a:endParaRPr lang="en-US" dirty="0"/>
          </a:p>
        </p:txBody>
      </p:sp>
    </p:spTree>
  </p:cSld>
  <p:clrMapOvr>
    <a:masterClrMapping/>
  </p:clrMapOvr>
  <p:timing>
    <p:tnLst>
      <p:par>
        <p:cTn id="1" dur="indefinite" restart="never" nodeType="tmRoot"/>
      </p:par>
    </p:tnLst>
  </p:timing>
</p:sld>
</file>

<file path=ppt/slides/slide2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fontScale="92500" lnSpcReduction="20000"/>
          </a:bodyPr>
          <a:lstStyle/>
          <a:p>
            <a:r>
              <a:rPr lang="en-US" dirty="0" smtClean="0">
                <a:latin typeface="Arial" pitchFamily="34" charset="0"/>
                <a:cs typeface="Arial" pitchFamily="34" charset="0"/>
              </a:rPr>
              <a:t>The battleground is the soul and the devil seeks to control your soul through evil; the Lord seeks to control your soul through doctrine.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both cases volition is not in any way tampered with. You can choose what you wish to think and you can choose the content of your soul.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Sin was resolved at the cross. Evil and sin are not the same, though they occasionally overlap.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While the sins of the pastor may be obvious to the congregation, just as certainly certain sins of the congregation may be obvious to the pastor.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discernment of others’ sins does not deter the function of learning and applying doctrine and does not deter the spiritual life. </a:t>
            </a:r>
          </a:p>
          <a:p>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2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latin typeface="Arial" pitchFamily="34" charset="0"/>
                <a:cs typeface="Arial" pitchFamily="34" charset="0"/>
              </a:rPr>
              <a:t>9. The pastor’s ministry depends on the Lord and no carnality has ever ruined a pastor’s ministry.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So while the pastor’s sins may be obvious it does not hinder the royal family from learning doctrine from that same pastor.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11. Again, sin is not the issue, evil is the issue in phase two. A pastor can sin and still have a wonderful ministry, courtesy of rebound. </a:t>
            </a:r>
            <a:r>
              <a:rPr lang="en-US" u="sng" dirty="0" smtClean="0">
                <a:latin typeface="Arial" pitchFamily="34" charset="0"/>
                <a:cs typeface="Arial" pitchFamily="34" charset="0"/>
              </a:rPr>
              <a:t>But he cannot be evil and have a ministry at all.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12. You can learn from sinful people. Everything you have ever learned you have learned from sinful people.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13. Everything you have ever learned in any realm of knowledge or category of life you have learned from sinful people, all people are sinful. </a:t>
            </a:r>
            <a:r>
              <a:rPr lang="en-US" dirty="0" smtClean="0"/>
              <a:t>	</a:t>
            </a:r>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“but rather appeal to him as a father” </a:t>
            </a:r>
            <a:r>
              <a:rPr lang="en-US" dirty="0" smtClean="0">
                <a:latin typeface="Arial" pitchFamily="34" charset="0"/>
                <a:cs typeface="Arial" pitchFamily="34" charset="0"/>
              </a:rPr>
              <a:t>– PAImpv – PARAKALEO – means to appeal.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is what should habitually occur when a younger man (pastor) is in some kind of a conflict with an older man.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should be some deference with regard to age where certain little problems will arise.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“as a father” </a:t>
            </a:r>
            <a:r>
              <a:rPr lang="en-US" dirty="0" smtClean="0">
                <a:latin typeface="Arial" pitchFamily="34" charset="0"/>
                <a:cs typeface="Arial" pitchFamily="34" charset="0"/>
              </a:rPr>
              <a:t>— PATER - translated “father.”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Here is a principle of respect for age. Humility and grace orientation provide the younger set with objectivity toward the older members of the congregation.  </a:t>
            </a:r>
          </a:p>
          <a:p>
            <a:endParaRPr lang="en-US" dirty="0"/>
          </a:p>
        </p:txBody>
      </p:sp>
    </p:spTree>
  </p:cSld>
  <p:clrMapOvr>
    <a:masterClrMapping/>
  </p:clrMapOvr>
</p:sld>
</file>

<file path=ppt/slides/slide2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533400"/>
            <a:ext cx="9144000" cy="6324600"/>
          </a:xfrm>
        </p:spPr>
        <p:txBody>
          <a:bodyPr>
            <a:normAutofit fontScale="92500" lnSpcReduction="20000"/>
          </a:bodyPr>
          <a:lstStyle/>
          <a:p>
            <a:pPr hangingPunct="0"/>
            <a:r>
              <a:rPr lang="en-US" b="1" dirty="0" smtClean="0">
                <a:solidFill>
                  <a:srgbClr val="0070C0"/>
                </a:solidFill>
                <a:latin typeface="Arial" pitchFamily="34" charset="0"/>
                <a:cs typeface="Arial" pitchFamily="34" charset="0"/>
              </a:rPr>
              <a:t>“going before them in judgment” – </a:t>
            </a:r>
            <a:r>
              <a:rPr lang="en-US" dirty="0" smtClean="0">
                <a:latin typeface="Arial" pitchFamily="34" charset="0"/>
                <a:cs typeface="Arial" pitchFamily="34" charset="0"/>
              </a:rPr>
              <a:t>PAPtc</a:t>
            </a:r>
            <a:r>
              <a:rPr lang="en-US" b="1" dirty="0" smtClean="0">
                <a:solidFill>
                  <a:srgbClr val="0070C0"/>
                </a:solidFill>
                <a:latin typeface="Arial" pitchFamily="34" charset="0"/>
                <a:cs typeface="Arial" pitchFamily="34" charset="0"/>
              </a:rPr>
              <a:t> – </a:t>
            </a:r>
            <a:r>
              <a:rPr lang="en-US" dirty="0" smtClean="0">
                <a:latin typeface="Arial" pitchFamily="34" charset="0"/>
                <a:cs typeface="Arial" pitchFamily="34" charset="0"/>
              </a:rPr>
              <a:t>PROAGO</a:t>
            </a:r>
          </a:p>
          <a:p>
            <a:pPr hangingPunct="0">
              <a:buNone/>
            </a:pPr>
            <a:r>
              <a:rPr lang="en-US" dirty="0" smtClean="0">
                <a:latin typeface="Arial" pitchFamily="34" charset="0"/>
                <a:cs typeface="Arial" pitchFamily="34" charset="0"/>
              </a:rPr>
              <a:t>    means to precede, to lead forward, to go forward.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present tense is a futuristic present, it denotes divine discipline which has not yet occurred, but because of obvious carnality it is anticipated as already occurring.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 sins of certain men are obvious, leading him to divine discipline.”  </a:t>
            </a:r>
            <a:r>
              <a:rPr lang="en-US" dirty="0" smtClean="0">
                <a:latin typeface="Arial" pitchFamily="34" charset="0"/>
                <a:cs typeface="Arial" pitchFamily="34" charset="0"/>
              </a:rPr>
              <a:t>KRISIS – judgment.</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Discipline as a principle. The principle of divine discipline is stated, for example, in </a:t>
            </a:r>
            <a:r>
              <a:rPr lang="en-US" b="1" dirty="0" smtClean="0">
                <a:solidFill>
                  <a:srgbClr val="C00000"/>
                </a:solidFill>
                <a:latin typeface="Arial" pitchFamily="34" charset="0"/>
                <a:cs typeface="Arial" pitchFamily="34" charset="0"/>
              </a:rPr>
              <a:t>Hebrews 12:5,6</a:t>
            </a:r>
            <a:r>
              <a:rPr lang="en-US" dirty="0" smtClean="0">
                <a:latin typeface="Arial" pitchFamily="34" charset="0"/>
                <a:cs typeface="Arial" pitchFamily="34" charset="0"/>
              </a:rPr>
              <a: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Note that punitive action from God is for the believer only. Divine discipline is based on God’s love for the believer plus His relationship — He is our Father, we are His sons. </a:t>
            </a:r>
            <a:r>
              <a:rPr lang="en-US" b="1" dirty="0" smtClean="0">
                <a:solidFill>
                  <a:srgbClr val="C00000"/>
                </a:solidFill>
                <a:latin typeface="Arial" pitchFamily="34" charset="0"/>
                <a:cs typeface="Arial" pitchFamily="34" charset="0"/>
              </a:rPr>
              <a:t>Proverbs 3:12 </a:t>
            </a:r>
            <a:r>
              <a:rPr lang="en-US" dirty="0" smtClean="0">
                <a:latin typeface="Arial" pitchFamily="34" charset="0"/>
                <a:cs typeface="Arial" pitchFamily="34" charset="0"/>
              </a:rPr>
              <a:t>says the same thing. </a:t>
            </a:r>
          </a:p>
          <a:p>
            <a:pPr hangingPunct="0"/>
            <a:endParaRPr lang="en-US" dirty="0"/>
          </a:p>
        </p:txBody>
      </p:sp>
    </p:spTree>
  </p:cSld>
  <p:clrMapOvr>
    <a:masterClrMapping/>
  </p:clrMapOvr>
  <p:timing>
    <p:tnLst>
      <p:par>
        <p:cTn id="1" dur="indefinite" restart="never" nodeType="tmRoot"/>
      </p:par>
    </p:tnLst>
  </p:timing>
</p:sld>
</file>

<file path=ppt/slides/slide2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latin typeface="Arial" pitchFamily="34" charset="0"/>
                <a:cs typeface="Arial" pitchFamily="34" charset="0"/>
              </a:rPr>
              <a:t>The purpose of divine discipline is stated in </a:t>
            </a:r>
            <a:r>
              <a:rPr lang="en-US" b="1" dirty="0" smtClean="0">
                <a:solidFill>
                  <a:srgbClr val="C00000"/>
                </a:solidFill>
                <a:latin typeface="Arial" pitchFamily="34" charset="0"/>
                <a:cs typeface="Arial" pitchFamily="34" charset="0"/>
              </a:rPr>
              <a:t>Revelation 3:19. – “Those whom I love, I reprove and discipline; therefore be zealous and repent.”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Divine discipline does not imply loss of salvation — </a:t>
            </a:r>
            <a:r>
              <a:rPr lang="en-US" b="1" dirty="0" smtClean="0">
                <a:solidFill>
                  <a:srgbClr val="C00000"/>
                </a:solidFill>
                <a:latin typeface="Arial" pitchFamily="34" charset="0"/>
                <a:cs typeface="Arial" pitchFamily="34" charset="0"/>
              </a:rPr>
              <a:t>Galatians 3:26 </a:t>
            </a:r>
            <a:r>
              <a:rPr lang="en-US" dirty="0" smtClean="0">
                <a:latin typeface="Arial" pitchFamily="34" charset="0"/>
                <a:cs typeface="Arial" pitchFamily="34" charset="0"/>
              </a:rPr>
              <a:t>approaches this from the family viewpoint. Once you are in a family you cannot get out. Cf. </a:t>
            </a:r>
            <a:r>
              <a:rPr lang="en-US" b="1" dirty="0" smtClean="0">
                <a:solidFill>
                  <a:srgbClr val="C00000"/>
                </a:solidFill>
                <a:latin typeface="Arial" pitchFamily="34" charset="0"/>
                <a:cs typeface="Arial" pitchFamily="34" charset="0"/>
              </a:rPr>
              <a:t>2 Timothy 2:11-13. </a:t>
            </a:r>
          </a:p>
          <a:p>
            <a:pPr hangingPunct="0"/>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Divine discipline of reversionism includes self-induced misery — </a:t>
            </a:r>
            <a:r>
              <a:rPr lang="en-US" b="1" dirty="0" smtClean="0">
                <a:solidFill>
                  <a:srgbClr val="C00000"/>
                </a:solidFill>
                <a:latin typeface="Arial" pitchFamily="34" charset="0"/>
                <a:cs typeface="Arial" pitchFamily="34" charset="0"/>
              </a:rPr>
              <a:t>Psalm 7:14-16. </a:t>
            </a:r>
          </a:p>
          <a:p>
            <a:pPr hangingPunct="0"/>
            <a:endParaRPr lang="en-US" dirty="0" smtClean="0">
              <a:latin typeface="Arial" pitchFamily="34" charset="0"/>
              <a:cs typeface="Arial" pitchFamily="34" charset="0"/>
            </a:endParaRPr>
          </a:p>
          <a:p>
            <a:r>
              <a:rPr lang="en-US" dirty="0" smtClean="0">
                <a:latin typeface="Arial" pitchFamily="34" charset="0"/>
                <a:cs typeface="Arial" pitchFamily="34" charset="0"/>
              </a:rPr>
              <a:t>There are three categories of discipline for reversionism. </a:t>
            </a:r>
          </a:p>
          <a:p>
            <a:r>
              <a:rPr lang="en-US" dirty="0" smtClean="0">
                <a:latin typeface="Arial" pitchFamily="34" charset="0"/>
                <a:cs typeface="Arial" pitchFamily="34" charset="0"/>
              </a:rPr>
              <a:t>a) The warning stage — </a:t>
            </a:r>
            <a:r>
              <a:rPr lang="en-US" b="1" dirty="0" smtClean="0">
                <a:solidFill>
                  <a:srgbClr val="C00000"/>
                </a:solidFill>
                <a:latin typeface="Arial" pitchFamily="34" charset="0"/>
                <a:cs typeface="Arial" pitchFamily="34" charset="0"/>
              </a:rPr>
              <a:t>Revelation 3:20</a:t>
            </a:r>
            <a:r>
              <a:rPr lang="en-US" dirty="0" smtClean="0">
                <a:latin typeface="Arial" pitchFamily="34" charset="0"/>
                <a:cs typeface="Arial" pitchFamily="34" charset="0"/>
              </a:rPr>
              <a:t>; </a:t>
            </a:r>
          </a:p>
          <a:p>
            <a:r>
              <a:rPr lang="en-US" dirty="0" smtClean="0">
                <a:latin typeface="Arial" pitchFamily="34" charset="0"/>
                <a:cs typeface="Arial" pitchFamily="34" charset="0"/>
              </a:rPr>
              <a:t>b) The intense stage — </a:t>
            </a:r>
            <a:r>
              <a:rPr lang="en-US" b="1" dirty="0" smtClean="0">
                <a:solidFill>
                  <a:srgbClr val="C00000"/>
                </a:solidFill>
                <a:latin typeface="Arial" pitchFamily="34" charset="0"/>
                <a:cs typeface="Arial" pitchFamily="34" charset="0"/>
              </a:rPr>
              <a:t>Psalm 7:14; 38:1-14</a:t>
            </a:r>
            <a:r>
              <a:rPr lang="en-US" dirty="0" smtClean="0">
                <a:latin typeface="Arial" pitchFamily="34" charset="0"/>
                <a:cs typeface="Arial" pitchFamily="34" charset="0"/>
              </a:rPr>
              <a:t>; </a:t>
            </a:r>
          </a:p>
          <a:p>
            <a:r>
              <a:rPr lang="en-US" dirty="0" smtClean="0">
                <a:latin typeface="Arial" pitchFamily="34" charset="0"/>
                <a:cs typeface="Arial" pitchFamily="34" charset="0"/>
              </a:rPr>
              <a:t>c) The dying stage — </a:t>
            </a:r>
            <a:r>
              <a:rPr lang="en-US" b="1" dirty="0" smtClean="0">
                <a:solidFill>
                  <a:srgbClr val="C00000"/>
                </a:solidFill>
                <a:latin typeface="Arial" pitchFamily="34" charset="0"/>
                <a:cs typeface="Arial" pitchFamily="34" charset="0"/>
              </a:rPr>
              <a:t>Revelation 3:16; Jeremiah 9:16; 44:12; Philippians 3:18,19. </a:t>
            </a:r>
          </a:p>
          <a:p>
            <a:endParaRPr lang="en-US" dirty="0"/>
          </a:p>
        </p:txBody>
      </p:sp>
    </p:spTree>
  </p:cSld>
  <p:clrMapOvr>
    <a:masterClrMapping/>
  </p:clrMapOvr>
  <p:timing>
    <p:tnLst>
      <p:par>
        <p:cTn id="1" dur="indefinite" restart="never" nodeType="tmRoot"/>
      </p:par>
    </p:tnLst>
  </p:timing>
</p:sld>
</file>

<file path=ppt/slides/slide2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b="1" dirty="0" smtClean="0">
                <a:solidFill>
                  <a:srgbClr val="0070C0"/>
                </a:solidFill>
                <a:latin typeface="Arial" pitchFamily="34" charset="0"/>
                <a:cs typeface="Arial" pitchFamily="34" charset="0"/>
              </a:rPr>
              <a:t>“their sins follow after” </a:t>
            </a:r>
            <a:r>
              <a:rPr lang="en-US" dirty="0" smtClean="0">
                <a:latin typeface="Arial" pitchFamily="34" charset="0"/>
                <a:cs typeface="Arial" pitchFamily="34" charset="0"/>
              </a:rPr>
              <a:t>– PAIndic EPAKOLOUQEO - Means to follow after, to appeal in sequel. </a:t>
            </a:r>
          </a:p>
          <a:p>
            <a:pPr hangingPunct="0">
              <a:buNone/>
            </a:pPr>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Notice</a:t>
            </a:r>
          </a:p>
          <a:p>
            <a:pPr hangingPunct="0"/>
            <a:r>
              <a:rPr lang="en-US" dirty="0" smtClean="0">
                <a:latin typeface="Arial" pitchFamily="34" charset="0"/>
                <a:cs typeface="Arial" pitchFamily="34" charset="0"/>
              </a:rPr>
              <a:t>1. In the second category of pastors who are especially involved, and all believers really, his sins are hidden from the congregation. Their sins are not obvious.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He sins but the congregation is not aware how he sins. They regard him as a </a:t>
            </a:r>
            <a:r>
              <a:rPr lang="en-US" u="sng" dirty="0" smtClean="0">
                <a:latin typeface="Arial" pitchFamily="34" charset="0"/>
                <a:cs typeface="Arial" pitchFamily="34" charset="0"/>
              </a:rPr>
              <a:t>plaster saint.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congregation first become aware of the pastor’s carnality through his discipline from God in this case (family falls apart, divorce, financial ruin, health fails, adultery, loses his church, etc).</a:t>
            </a:r>
          </a:p>
          <a:p>
            <a:endParaRPr lang="en-US" dirty="0">
              <a:latin typeface="Arial" pitchFamily="34" charset="0"/>
              <a:cs typeface="Arial" pitchFamily="34" charset="0"/>
            </a:endParaRPr>
          </a:p>
        </p:txBody>
      </p:sp>
    </p:spTree>
  </p:cSld>
  <p:clrMapOvr>
    <a:masterClrMapping/>
  </p:clrMapOvr>
</p:sld>
</file>

<file path=ppt/slides/slide2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latin typeface="Arial" pitchFamily="34" charset="0"/>
                <a:cs typeface="Arial" pitchFamily="34" charset="0"/>
              </a:rPr>
              <a:t>4. While his sins are obscure his discipline is obvious or clear.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 point is, it does not make any difference whether you are cognizant or ignorant of someone else’s sins.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You are not the judge; you are not the disciplinarian.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In the case of the pastor he is responsible to God, just as you are responsible to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Therefore the pastor teaches you whether his sins are obvious or hidden. </a:t>
            </a:r>
          </a:p>
          <a:p>
            <a:pPr hangingPunct="0">
              <a:buNone/>
            </a:pPr>
            <a:endParaRPr lang="en-US" dirty="0" smtClean="0"/>
          </a:p>
          <a:p>
            <a:endParaRPr lang="en-US" dirty="0"/>
          </a:p>
        </p:txBody>
      </p:sp>
    </p:spTree>
  </p:cSld>
  <p:clrMapOvr>
    <a:masterClrMapping/>
  </p:clrMapOvr>
</p:sld>
</file>

<file path=ppt/slides/slide2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dirty="0" smtClean="0">
                <a:latin typeface="Arial" pitchFamily="34" charset="0"/>
                <a:cs typeface="Arial" pitchFamily="34" charset="0"/>
              </a:rPr>
              <a:t>9. You learn doctrine from the pastor whether you know his sins or not.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“The sins of certain pastors are obvious, leading to divine discipline; on the other hand, with regard to another category of pastors they follow after.” </a:t>
            </a:r>
          </a:p>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“Their sins follow after”</a:t>
            </a:r>
          </a:p>
          <a:p>
            <a:pPr hangingPunct="0"/>
            <a:r>
              <a:rPr lang="en-US" dirty="0" smtClean="0">
                <a:latin typeface="Arial" pitchFamily="34" charset="0"/>
                <a:cs typeface="Arial" pitchFamily="34" charset="0"/>
              </a:rPr>
              <a:t>1. This is an evaluation of time or phase two. This evaluation refers to a specific category of the royal family — pastors. By application it refers to all believers.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principle applies to all categories of the royal family of God.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evaluation deals with carnality in time, it has nothing to do with eternity. </a:t>
            </a:r>
          </a:p>
          <a:p>
            <a:pPr hangingPunct="0"/>
            <a:endParaRPr lang="en-US" dirty="0" smtClean="0">
              <a:latin typeface="Arial" pitchFamily="34" charset="0"/>
              <a:cs typeface="Arial" pitchFamily="34" charset="0"/>
            </a:endParaRPr>
          </a:p>
          <a:p>
            <a:pPr hangingPunct="0"/>
            <a:endParaRPr lang="en-US" b="1" dirty="0" smtClean="0">
              <a:solidFill>
                <a:srgbClr val="0070C0"/>
              </a:solidFill>
              <a:latin typeface="Arial" pitchFamily="34" charset="0"/>
              <a:cs typeface="Arial" pitchFamily="34" charset="0"/>
            </a:endParaRPr>
          </a:p>
          <a:p>
            <a:endParaRPr lang="en-US" dirty="0"/>
          </a:p>
        </p:txBody>
      </p:sp>
    </p:spTree>
  </p:cSld>
  <p:clrMapOvr>
    <a:masterClrMapping/>
  </p:clrMapOvr>
</p:sld>
</file>

<file path=ppt/slides/slide2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Where their sins and failures are well-known this requires patience, occupation with Christ, correct application of doctrine.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 concern of the congregation should never be over the sins of the pastor but over the content of his message.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congregation must concentrate on the message, never on the person. No believer can have capacity for life and have his eyes on the pastor or someone else. </a:t>
            </a:r>
          </a:p>
          <a:p>
            <a:endParaRPr lang="en-US" dirty="0"/>
          </a:p>
        </p:txBody>
      </p:sp>
    </p:spTree>
  </p:cSld>
  <p:clrMapOvr>
    <a:masterClrMapping/>
  </p:clrMapOvr>
</p:sld>
</file>

<file path=ppt/slides/slide2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b="1" dirty="0" smtClean="0">
                <a:solidFill>
                  <a:srgbClr val="0070C0"/>
                </a:solidFill>
                <a:latin typeface="Arial" pitchFamily="34" charset="0"/>
                <a:cs typeface="Arial" pitchFamily="34" charset="0"/>
              </a:rPr>
              <a:t>5:25 — “Likewise also deeds that are good are quite evident, and those which are otherwise cannot be concealed.”</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“deeds that are good” </a:t>
            </a:r>
            <a:r>
              <a:rPr lang="en-US" dirty="0" smtClean="0">
                <a:latin typeface="Arial" pitchFamily="34" charset="0"/>
                <a:cs typeface="Arial" pitchFamily="34" charset="0"/>
              </a:rPr>
              <a:t>– ERGON - which means production.</a:t>
            </a:r>
          </a:p>
          <a:p>
            <a:pPr hangingPunct="0">
              <a:buNone/>
            </a:pPr>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“are quite evident” </a:t>
            </a:r>
            <a:r>
              <a:rPr lang="en-US" dirty="0" smtClean="0">
                <a:latin typeface="Arial" pitchFamily="34" charset="0"/>
                <a:cs typeface="Arial" pitchFamily="34" charset="0"/>
              </a:rPr>
              <a:t>– PRODELOI – obvious. What makes it obvious? Growth.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When believers start to grow then it is obvious that the ministry of teaching the Word is having its proper effect. Noble production is the spiritual growth of the congregation. </a:t>
            </a:r>
          </a:p>
        </p:txBody>
      </p:sp>
    </p:spTree>
  </p:cSld>
  <p:clrMapOvr>
    <a:masterClrMapping/>
  </p:clrMapOvr>
</p:sld>
</file>

<file path=ppt/slides/slide2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r>
              <a:rPr lang="en-US" b="1" dirty="0" smtClean="0">
                <a:solidFill>
                  <a:srgbClr val="0070C0"/>
                </a:solidFill>
                <a:latin typeface="Arial" pitchFamily="34" charset="0"/>
                <a:cs typeface="Arial" pitchFamily="34" charset="0"/>
              </a:rPr>
              <a:t>“and those which are otherwise cannot be concealed.”</a:t>
            </a:r>
          </a:p>
          <a:p>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“cannot be concealed” </a:t>
            </a:r>
            <a:r>
              <a:rPr lang="en-US" dirty="0" smtClean="0">
                <a:latin typeface="Arial" pitchFamily="34" charset="0"/>
                <a:cs typeface="Arial" pitchFamily="34" charset="0"/>
              </a:rPr>
              <a:t>– OUK plus PAIndic DUNAMAI – ‘is not able’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KRUPTO – APInfin - means really to be concealed [from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“In the same manner also their noble production is obvious; and that production which is otherwise cannot be concealed [from God].”</a:t>
            </a:r>
          </a:p>
          <a:p>
            <a:pPr hangingPunct="0">
              <a:buNone/>
            </a:pPr>
            <a:r>
              <a:rPr lang="en-US" dirty="0" smtClean="0">
                <a:solidFill>
                  <a:srgbClr val="0070C0"/>
                </a:solidFill>
                <a:latin typeface="Arial" pitchFamily="34" charset="0"/>
                <a:cs typeface="Arial" pitchFamily="34" charset="0"/>
              </a:rPr>
              <a:t> </a:t>
            </a:r>
          </a:p>
          <a:p>
            <a:pPr hangingPunct="0">
              <a:buNone/>
            </a:pPr>
            <a:r>
              <a:rPr lang="en-US" dirty="0" smtClean="0">
                <a:latin typeface="Arial" pitchFamily="34" charset="0"/>
                <a:cs typeface="Arial" pitchFamily="34" charset="0"/>
              </a:rPr>
              <a:t>Summary</a:t>
            </a:r>
          </a:p>
          <a:p>
            <a:pPr hangingPunct="0"/>
            <a:r>
              <a:rPr lang="en-US" dirty="0" smtClean="0">
                <a:latin typeface="Arial" pitchFamily="34" charset="0"/>
                <a:cs typeface="Arial" pitchFamily="34" charset="0"/>
              </a:rPr>
              <a:t>1. The evaluation of the ministry of the pastor-teacher in the local church is God’s responsibility.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congregation, therefore, should avoid judging or maligning a pastor.	</a:t>
            </a:r>
          </a:p>
          <a:p>
            <a:endParaRPr lang="en-US" dirty="0">
              <a:latin typeface="Arial" pitchFamily="34" charset="0"/>
              <a:cs typeface="Arial" pitchFamily="34" charset="0"/>
            </a:endParaRPr>
          </a:p>
        </p:txBody>
      </p:sp>
    </p:spTree>
  </p:cSld>
  <p:clrMapOvr>
    <a:masterClrMapping/>
  </p:clrMapOvr>
</p:sld>
</file>

<file path=ppt/slides/slide2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hangingPunct="0"/>
            <a:r>
              <a:rPr lang="en-US" dirty="0" smtClean="0">
                <a:latin typeface="Arial" pitchFamily="34" charset="0"/>
                <a:cs typeface="Arial" pitchFamily="34" charset="0"/>
              </a:rPr>
              <a:t>3. This is an attack upon the sovereignty of God, upon God’s divine prerogative to evaluate His own slave.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Do not get out of fellowship by confusing the man with the message.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Objectivity concentrates on the message, subjectivity focuses on the person.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 pastor is a sinner but you can learn from sinners.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God has provided the spiritual gift of pastor-teacher. He does the providing, the congregation does the concentrating, and everyone grows up together and avoids any problems. </a:t>
            </a:r>
          </a:p>
          <a:p>
            <a:pPr algn="ctr" hangingPunct="0">
              <a:buNone/>
            </a:pPr>
            <a:r>
              <a:rPr lang="en-US" dirty="0" smtClean="0">
                <a:latin typeface="Arial" pitchFamily="34" charset="0"/>
                <a:cs typeface="Arial" pitchFamily="34" charset="0"/>
              </a:rPr>
              <a:t>END CHAPTER FIVE	</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Principles</a:t>
            </a:r>
          </a:p>
          <a:p>
            <a:pPr hangingPunct="0"/>
            <a:r>
              <a:rPr lang="en-US" dirty="0" smtClean="0">
                <a:latin typeface="Arial" pitchFamily="34" charset="0"/>
                <a:cs typeface="Arial" pitchFamily="34" charset="0"/>
              </a:rPr>
              <a:t>1. The possession of authority should never be abused.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Thoughtfulness and courtesy toward older men keep them concentrating on Bible teaching in the critical sunset years of their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Young people full of ambition and arrogance often distort their own importance into a system of bullying and abusing older people in the congregation.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Unless the older man is just a total ass he is entitled to a certain amount of respect and veneration because of his advancing years.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endParaRPr lang="en-US" b="1" dirty="0" smtClean="0">
              <a:solidFill>
                <a:srgbClr val="0070C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the younger men as brothers” </a:t>
            </a:r>
            <a:r>
              <a:rPr lang="en-US" dirty="0" smtClean="0">
                <a:latin typeface="Arial" pitchFamily="34" charset="0"/>
                <a:cs typeface="Arial" pitchFamily="34" charset="0"/>
              </a:rPr>
              <a:t>— NEOTEROI -  meaning young or youthful, and so this should be translated “younger men.”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“as brothers” </a:t>
            </a:r>
            <a:r>
              <a:rPr lang="en-US" dirty="0" smtClean="0">
                <a:latin typeface="Arial" pitchFamily="34" charset="0"/>
                <a:cs typeface="Arial" pitchFamily="34" charset="0"/>
              </a:rPr>
              <a:t>— ADELPHOI - used here for members of the family.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means in the presence of authority, and you are in the presence of authority when you come to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you treat men who are your contemporaries as you would treat men in your own home when the parents are present.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20000"/>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In other words, everyone has a right to their privacy, everyone has a right to be here without someone making fun of them, someone ridiculing them, someone making life miserable for them.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emphasizes the importance of several things. </a:t>
            </a:r>
          </a:p>
          <a:p>
            <a:pPr>
              <a:buNone/>
            </a:pPr>
            <a:r>
              <a:rPr lang="en-US" dirty="0" smtClean="0">
                <a:latin typeface="Arial" pitchFamily="34" charset="0"/>
                <a:cs typeface="Arial" pitchFamily="34" charset="0"/>
              </a:rPr>
              <a:t>        </a:t>
            </a:r>
            <a:r>
              <a:rPr lang="en-US" u="sng" dirty="0" smtClean="0">
                <a:latin typeface="Arial" pitchFamily="34" charset="0"/>
                <a:cs typeface="Arial" pitchFamily="34" charset="0"/>
              </a:rPr>
              <a:t>First</a:t>
            </a:r>
            <a:r>
              <a:rPr lang="en-US" dirty="0" smtClean="0">
                <a:latin typeface="Arial" pitchFamily="34" charset="0"/>
                <a:cs typeface="Arial" pitchFamily="34" charset="0"/>
              </a:rPr>
              <a:t>, as far as Timothy is concerned, the importance of a young pastor establishing his authority by consistent Bible teaching rather than by being a rank-happy pastor.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This also provides the emphasis on grace since God has provided the authority of the pastor-teacher.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No pastor ever earns or deserves the authority given to him by God in grace, therefore he is to use the authority in a grace manner. </a:t>
            </a:r>
          </a:p>
          <a:p>
            <a:pPr>
              <a:buNone/>
            </a:pPr>
            <a:endParaRPr lang="en-US" dirty="0" smtClean="0">
              <a:latin typeface="Arial" pitchFamily="34" charset="0"/>
              <a:cs typeface="Arial" pitchFamily="34" charset="0"/>
            </a:endParaRPr>
          </a:p>
          <a:p>
            <a:pPr>
              <a:buNone/>
            </a:pPr>
            <a:r>
              <a:rPr lang="en-US" dirty="0" smtClean="0">
                <a:latin typeface="Arial" pitchFamily="34" charset="0"/>
                <a:cs typeface="Arial" pitchFamily="34" charset="0"/>
              </a:rPr>
              <a:t>       </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r>
              <a:rPr lang="en-US" dirty="0" smtClean="0">
                <a:latin typeface="Arial" pitchFamily="34" charset="0"/>
                <a:cs typeface="Arial" pitchFamily="34" charset="0"/>
              </a:rPr>
              <a:t>Therefore since the authority of a pastor is the only authority in the devil’s world it should be guarded by grace function rather than by taking ego trips and being carried away by one’s own self-importance.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In the case of one’s own contemporaries in youthful vigor in the congregation, if you have avoided blind arrogance and have listened to Bible teaching then you are going to respect the privacy and individuality of the other members of the royal family present in such a way as not to interfere with their life or in any way cause them harm or concern.</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hangingPunct="0"/>
            <a:r>
              <a:rPr lang="en-US" b="1" dirty="0" smtClean="0">
                <a:solidFill>
                  <a:srgbClr val="0070C0"/>
                </a:solidFill>
                <a:latin typeface="Arial" pitchFamily="34" charset="0"/>
                <a:cs typeface="Arial" pitchFamily="34" charset="0"/>
              </a:rPr>
              <a:t>5:2 — “the older women as mothers, and the younger women as sisters, if all purity.”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PRESBUTEROI - refers to the fact that women also get old. How should the older women in the congregation be treated?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Here again we set up standards to make it clear that this is over and above loving the brethren.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Loving the brethren doesn’t mean to even pay any attention to them, it just means that you are free from any mental attitude sins toward them.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“as mothers” </a:t>
            </a:r>
            <a:r>
              <a:rPr lang="en-US" dirty="0" smtClean="0">
                <a:latin typeface="Arial" pitchFamily="34" charset="0"/>
                <a:cs typeface="Arial" pitchFamily="34" charset="0"/>
              </a:rPr>
              <a:t>– MATER - means “mother.”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So what is the real suggestion here? Mothers should always be treated with respect by their children. Whether they are good mothers or bad mothers is totally inconsequential. </a:t>
            </a:r>
          </a:p>
          <a:p>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 younger as sisters” </a:t>
            </a:r>
            <a:r>
              <a:rPr lang="en-US" dirty="0" smtClean="0">
                <a:latin typeface="Arial" pitchFamily="34" charset="0"/>
                <a:cs typeface="Arial" pitchFamily="34" charset="0"/>
              </a:rPr>
              <a:t>— NEOI in feminine gender means  “the younger ladies” or “the younger women”; “as sisters” means to treat them with respect.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you treat ladies in the congregation through the eyes of God, not through your own judgment.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God views each lady in the congregation as being of supreme value. You treat them the same way, they are valuable to God. </a:t>
            </a:r>
          </a:p>
          <a:p>
            <a:pPr hangingPunct="0"/>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r>
              <a:rPr lang="en-US" dirty="0" smtClean="0">
                <a:latin typeface="Arial" pitchFamily="34" charset="0"/>
                <a:cs typeface="Arial" pitchFamily="34" charset="0"/>
              </a:rPr>
              <a:t>If they are valuable to God then you are to show them the same deference, that is what it is all about.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Remember that it is the divine viewpoint that counts in everything.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principle of doctrine must be kept in mind for true royal family sensitivity.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being sensitive to the divine viewpoint. It is not only looking at life from the divine viewpoint but operating from that basis. </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b="1" dirty="0" smtClean="0">
                <a:latin typeface="Arial" pitchFamily="34" charset="0"/>
                <a:cs typeface="Arial" pitchFamily="34" charset="0"/>
              </a:rPr>
              <a:t>Doctrine of the Royal Family of God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Definition. The royal family is the family of the King, Jesus Christ.</a:t>
            </a:r>
          </a:p>
          <a:p>
            <a:pPr hangingPunct="0"/>
            <a:r>
              <a:rPr lang="en-US" dirty="0" smtClean="0">
                <a:latin typeface="Arial" pitchFamily="34" charset="0"/>
                <a:cs typeface="Arial" pitchFamily="34" charset="0"/>
              </a:rPr>
              <a:t> As God and as deity He is a sovereign King. </a:t>
            </a:r>
          </a:p>
          <a:p>
            <a:pPr hangingPunct="0"/>
            <a:r>
              <a:rPr lang="en-US" dirty="0" smtClean="0">
                <a:latin typeface="Arial" pitchFamily="34" charset="0"/>
                <a:cs typeface="Arial" pitchFamily="34" charset="0"/>
              </a:rPr>
              <a:t>As humanity, by physical birth He is a King; He is the son of David.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is descended from the royal family — the tribe of Israel, the family of Jesse, the son of David.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As the God-Man seated at the right hand of the Father as a result of the ascension He is spiritual royalty.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hangingPunct="0"/>
            <a:r>
              <a:rPr lang="en-US" dirty="0" smtClean="0">
                <a:latin typeface="Arial" pitchFamily="34" charset="0"/>
                <a:cs typeface="Arial" pitchFamily="34" charset="0"/>
              </a:rPr>
              <a:t>The final phrase has to do with women; men toward women: </a:t>
            </a:r>
            <a:r>
              <a:rPr lang="en-US" b="1" dirty="0" smtClean="0">
                <a:solidFill>
                  <a:srgbClr val="0070C0"/>
                </a:solidFill>
                <a:latin typeface="Arial" pitchFamily="34" charset="0"/>
                <a:cs typeface="Arial" pitchFamily="34" charset="0"/>
              </a:rPr>
              <a:t>“with all purity”.- </a:t>
            </a:r>
            <a:r>
              <a:rPr lang="en-US" dirty="0" smtClean="0">
                <a:latin typeface="Arial" pitchFamily="34" charset="0"/>
                <a:cs typeface="Arial" pitchFamily="34" charset="0"/>
              </a:rPr>
              <a:t>EN  AGNEIA – purity of mind.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Purity of mind is integrity and honor in the soul of a man that gives him enough poise to be a gentleman under every circumstance of life where the ladies are concerned.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Ladies can be obnoxious, but it takes a lot of character, poise, honor and integrity to maintain a calm relaxed attitude toward ladies when they get that way.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Bible doctrine in the soul that produces the integrity, the attitude. </a:t>
            </a: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“Older women as mothers; younger women as sisters, with all purity </a:t>
            </a:r>
            <a:r>
              <a:rPr lang="en-US" dirty="0" smtClean="0">
                <a:latin typeface="Arial" pitchFamily="34" charset="0"/>
                <a:cs typeface="Arial" pitchFamily="34" charset="0"/>
              </a:rPr>
              <a:t>[integrity].”</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Principles</a:t>
            </a:r>
          </a:p>
          <a:p>
            <a:pPr hangingPunct="0"/>
            <a:r>
              <a:rPr lang="en-US" dirty="0" smtClean="0">
                <a:latin typeface="Arial" pitchFamily="34" charset="0"/>
                <a:cs typeface="Arial" pitchFamily="34" charset="0"/>
              </a:rPr>
              <a:t>1. Mutual respect is not based on social life, sexual life, legalistic bullying, or austere fanatical leadership. Mutual respect between a pastor and his congregation is based upon the intake and application of doctrine.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Mutual respect is centered in the most important function of the royal priesthood, the assembly of the church for the purpose of believing and learning doctrine.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3. The pastor respects the believers who are positive toward doctrine.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hangingPunct="0"/>
            <a:r>
              <a:rPr lang="en-US" dirty="0" smtClean="0">
                <a:latin typeface="Arial" pitchFamily="34" charset="0"/>
                <a:cs typeface="Arial" pitchFamily="34" charset="0"/>
              </a:rPr>
              <a:t>4. The congregation respects the pastor who through diligent study presents Bible doctrine which nourishes the soul and produces the spiritual growth necessary to glorify God in time.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Therefore mutual respect is centered in the communication and reception of the Word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No church program, no effervescent pastor or personality, no system of gimmicks, no display of emotion, will ever replace the primary system of worship in the royal family of God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Insert expository Bible teaching into the local church and the church becomes the basis for both personal and national blessing without interfering in national government. </a:t>
            </a:r>
          </a:p>
          <a:p>
            <a:endParaRPr lang="en-US"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8. Therefore, as goes the application of doctrine so goes the historical trend in any generation.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mutual respect portrayed in these two verses has an application to the pastor, his communication of doctrine, the congregation, and their response to doctrine. </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Doctrine of Old Age</a:t>
            </a:r>
          </a:p>
          <a:p>
            <a:pPr hangingPunct="0"/>
            <a:r>
              <a:rPr lang="en-US" dirty="0" smtClean="0">
                <a:latin typeface="Arial" pitchFamily="34" charset="0"/>
                <a:cs typeface="Arial" pitchFamily="34" charset="0"/>
              </a:rPr>
              <a:t>1. Definition. Old is a term of time, it connotes having exited a long time, having advanced far in years and having lost the vigor of youth. The age of sixty is the line of demarcation as a general principle — </a:t>
            </a:r>
            <a:r>
              <a:rPr lang="en-US" b="1" dirty="0" smtClean="0">
                <a:solidFill>
                  <a:srgbClr val="C00000"/>
                </a:solidFill>
                <a:latin typeface="Arial" pitchFamily="34" charset="0"/>
                <a:cs typeface="Arial" pitchFamily="34" charset="0"/>
              </a:rPr>
              <a:t>1 Timothy 5:9.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Old people are to be respected — </a:t>
            </a:r>
            <a:r>
              <a:rPr lang="en-US" b="1" dirty="0" smtClean="0">
                <a:solidFill>
                  <a:srgbClr val="C00000"/>
                </a:solidFill>
                <a:latin typeface="Arial" pitchFamily="34" charset="0"/>
                <a:cs typeface="Arial" pitchFamily="34" charset="0"/>
              </a:rPr>
              <a:t>Leviticus 19:32; Proverbs 23:22; 1 Timothy 5:1,2. </a:t>
            </a:r>
            <a:r>
              <a:rPr lang="en-US" dirty="0" smtClean="0">
                <a:latin typeface="Arial" pitchFamily="34" charset="0"/>
                <a:cs typeface="Arial" pitchFamily="34" charset="0"/>
              </a:rPr>
              <a:t>There is one category who will never respect older people: invading armies.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That is why the military must always exist to keep them out. Invading armies destroy older people — </a:t>
            </a:r>
            <a:r>
              <a:rPr lang="en-US" b="1" dirty="0" smtClean="0">
                <a:solidFill>
                  <a:srgbClr val="C00000"/>
                </a:solidFill>
                <a:latin typeface="Arial" pitchFamily="34" charset="0"/>
                <a:cs typeface="Arial" pitchFamily="34" charset="0"/>
              </a:rPr>
              <a:t>Deut 28:50 and                 2 Chronicles 36:17. </a:t>
            </a:r>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hangingPunct="0"/>
            <a:r>
              <a:rPr lang="en-US" dirty="0" smtClean="0">
                <a:latin typeface="Arial" pitchFamily="34" charset="0"/>
                <a:cs typeface="Arial" pitchFamily="34" charset="0"/>
              </a:rPr>
              <a:t>3. The problems of old age. </a:t>
            </a:r>
          </a:p>
          <a:p>
            <a:pPr hangingPunct="0"/>
            <a:r>
              <a:rPr lang="en-US" dirty="0" smtClean="0">
                <a:latin typeface="Arial" pitchFamily="34" charset="0"/>
                <a:cs typeface="Arial" pitchFamily="34" charset="0"/>
              </a:rPr>
              <a:t>a) Old age is a time of being unteachable (generally, though there are exceptions) — </a:t>
            </a:r>
            <a:r>
              <a:rPr lang="en-US" b="1" dirty="0" smtClean="0">
                <a:solidFill>
                  <a:srgbClr val="C00000"/>
                </a:solidFill>
                <a:latin typeface="Arial" pitchFamily="34" charset="0"/>
                <a:cs typeface="Arial" pitchFamily="34" charset="0"/>
              </a:rPr>
              <a:t>Ecclesiastes 4:15</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b) Old people are also helpless — </a:t>
            </a:r>
            <a:r>
              <a:rPr lang="en-US" b="1" dirty="0" smtClean="0">
                <a:solidFill>
                  <a:srgbClr val="C00000"/>
                </a:solidFill>
                <a:latin typeface="Arial" pitchFamily="34" charset="0"/>
                <a:cs typeface="Arial" pitchFamily="34" charset="0"/>
              </a:rPr>
              <a:t>John 21:18</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c) Old people are more vulnerable to disease — </a:t>
            </a:r>
            <a:r>
              <a:rPr lang="en-US" b="1" dirty="0" smtClean="0">
                <a:solidFill>
                  <a:srgbClr val="C00000"/>
                </a:solidFill>
                <a:latin typeface="Arial" pitchFamily="34" charset="0"/>
                <a:cs typeface="Arial" pitchFamily="34" charset="0"/>
              </a:rPr>
              <a:t>1 Kings 15:23;</a:t>
            </a: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d) Old people become security conscious — </a:t>
            </a:r>
            <a:r>
              <a:rPr lang="en-US" b="1" dirty="0" smtClean="0">
                <a:solidFill>
                  <a:srgbClr val="C00000"/>
                </a:solidFill>
                <a:latin typeface="Arial" pitchFamily="34" charset="0"/>
                <a:cs typeface="Arial" pitchFamily="34" charset="0"/>
              </a:rPr>
              <a:t>Psalm 71:9.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Divine discipline makes people old before their time — </a:t>
            </a:r>
            <a:r>
              <a:rPr lang="en-US" b="1" dirty="0" smtClean="0">
                <a:solidFill>
                  <a:srgbClr val="C00000"/>
                </a:solidFill>
                <a:latin typeface="Arial" pitchFamily="34" charset="0"/>
                <a:cs typeface="Arial" pitchFamily="34" charset="0"/>
              </a:rPr>
              <a:t>Psalm 6:7; 32:3.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However doctrine learned in youth is profitable in old age — </a:t>
            </a:r>
            <a:r>
              <a:rPr lang="en-US" b="1" dirty="0" smtClean="0">
                <a:solidFill>
                  <a:srgbClr val="C00000"/>
                </a:solidFill>
                <a:latin typeface="Arial" pitchFamily="34" charset="0"/>
                <a:cs typeface="Arial" pitchFamily="34" charset="0"/>
              </a:rPr>
              <a:t>Proverbs 22:6; Psalm 71:17,18</a:t>
            </a:r>
            <a:r>
              <a:rPr lang="en-US" dirty="0" smtClean="0">
                <a:latin typeface="Arial" pitchFamily="34" charset="0"/>
                <a:cs typeface="Arial" pitchFamily="34" charset="0"/>
              </a:rPr>
              <a:t>. </a:t>
            </a:r>
          </a:p>
          <a:p>
            <a:endParaRPr lang="en-US" dirty="0">
              <a:latin typeface="Arial" pitchFamily="34" charset="0"/>
              <a:cs typeface="Arial" pitchFamily="34"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r>
              <a:rPr lang="en-US" dirty="0" smtClean="0">
                <a:latin typeface="Arial" pitchFamily="34" charset="0"/>
                <a:cs typeface="Arial" pitchFamily="34" charset="0"/>
              </a:rPr>
              <a:t>6. The blessings of old age. These blessings are primarily to the greater-grace 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believer who has followed the colors to high ground of maturity and has established a command post in the soul not only has dying grace when dying comes but he has a marvelous and wonderful old 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Therefore there are many blessings set up for him. For example, old people join all categories of greater-grace believers in praising the Lord and occupation with Christ.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Old people with maximum doctrine have fantastic capacity to enjoy the Lord in their sunset years — </a:t>
            </a:r>
            <a:r>
              <a:rPr lang="en-US" b="1" dirty="0" smtClean="0">
                <a:solidFill>
                  <a:srgbClr val="C00000"/>
                </a:solidFill>
                <a:latin typeface="Arial" pitchFamily="34" charset="0"/>
                <a:cs typeface="Arial" pitchFamily="34" charset="0"/>
              </a:rPr>
              <a:t>Psalm 148:12-14</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Old people in greater-grace status have great security and blessing from that greater-grace status </a:t>
            </a:r>
            <a:r>
              <a:rPr lang="en-US" b="1" dirty="0" smtClean="0">
                <a:solidFill>
                  <a:srgbClr val="C00000"/>
                </a:solidFill>
                <a:latin typeface="Arial" pitchFamily="34" charset="0"/>
                <a:cs typeface="Arial" pitchFamily="34" charset="0"/>
              </a:rPr>
              <a:t>— Psalm 37:25</a:t>
            </a:r>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Old people in greater-grace status also have honor — </a:t>
            </a:r>
            <a:r>
              <a:rPr lang="en-US" b="1" dirty="0" smtClean="0">
                <a:solidFill>
                  <a:srgbClr val="C00000"/>
                </a:solidFill>
                <a:latin typeface="Arial" pitchFamily="34" charset="0"/>
                <a:cs typeface="Arial" pitchFamily="34" charset="0"/>
              </a:rPr>
              <a:t>Proverbs 17:6.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Grandchildren are the crown of old men and the glory of the sons of their fathers — </a:t>
            </a:r>
            <a:r>
              <a:rPr lang="en-US" b="1" dirty="0" smtClean="0">
                <a:solidFill>
                  <a:srgbClr val="C00000"/>
                </a:solidFill>
                <a:latin typeface="Arial" pitchFamily="34" charset="0"/>
                <a:cs typeface="Arial" pitchFamily="34" charset="0"/>
              </a:rPr>
              <a:t>Proverbs 20:29</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Old men in greater-grace have blessing in dying — </a:t>
            </a:r>
            <a:r>
              <a:rPr lang="en-US" b="1" dirty="0" smtClean="0">
                <a:solidFill>
                  <a:srgbClr val="C00000"/>
                </a:solidFill>
                <a:latin typeface="Arial" pitchFamily="34" charset="0"/>
                <a:cs typeface="Arial" pitchFamily="34" charset="0"/>
              </a:rPr>
              <a:t>Job 42:17, “full of days” </a:t>
            </a:r>
            <a:r>
              <a:rPr lang="en-US" dirty="0" smtClean="0">
                <a:latin typeface="Arial" pitchFamily="34" charset="0"/>
                <a:cs typeface="Arial" pitchFamily="34" charset="0"/>
              </a:rPr>
              <a:t>means full of blessing; </a:t>
            </a:r>
            <a:r>
              <a:rPr lang="en-US" b="1" dirty="0" smtClean="0">
                <a:solidFill>
                  <a:srgbClr val="C00000"/>
                </a:solidFill>
                <a:latin typeface="Arial" pitchFamily="34" charset="0"/>
                <a:cs typeface="Arial" pitchFamily="34" charset="0"/>
              </a:rPr>
              <a:t>1 Chronicles 23:1; 29:28.</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Old age is used as an analogy for blessing in </a:t>
            </a:r>
            <a:r>
              <a:rPr lang="en-US" b="1" dirty="0" smtClean="0">
                <a:solidFill>
                  <a:srgbClr val="C00000"/>
                </a:solidFill>
                <a:latin typeface="Arial" pitchFamily="34" charset="0"/>
                <a:cs typeface="Arial" pitchFamily="34" charset="0"/>
              </a:rPr>
              <a:t>Isaiah 46:4. </a:t>
            </a:r>
            <a:r>
              <a:rPr lang="en-US" dirty="0" smtClean="0">
                <a:latin typeface="Arial" pitchFamily="34" charset="0"/>
                <a:cs typeface="Arial" pitchFamily="34" charset="0"/>
              </a:rPr>
              <a:t>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7. Old age is blessed in the Millennium — </a:t>
            </a:r>
            <a:r>
              <a:rPr lang="en-US" b="1" dirty="0" smtClean="0">
                <a:solidFill>
                  <a:srgbClr val="C00000"/>
                </a:solidFill>
                <a:latin typeface="Arial" pitchFamily="34" charset="0"/>
                <a:cs typeface="Arial" pitchFamily="34" charset="0"/>
              </a:rPr>
              <a:t>Isaiah 65:20; Joel 2:28; Zechariah 8:4.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Those in authority have been ruined by ignoring the advice of older people — </a:t>
            </a:r>
            <a:r>
              <a:rPr lang="en-US" b="1" dirty="0" smtClean="0">
                <a:solidFill>
                  <a:srgbClr val="C00000"/>
                </a:solidFill>
                <a:latin typeface="Arial" pitchFamily="34" charset="0"/>
                <a:cs typeface="Arial" pitchFamily="34" charset="0"/>
              </a:rPr>
              <a:t>1 Kings 12:6-8,13.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Standards for old people in the royal family are found in many passages. E.g. </a:t>
            </a:r>
            <a:r>
              <a:rPr lang="en-US" b="1" dirty="0" smtClean="0">
                <a:solidFill>
                  <a:srgbClr val="C00000"/>
                </a:solidFill>
                <a:latin typeface="Arial" pitchFamily="34" charset="0"/>
                <a:cs typeface="Arial" pitchFamily="34" charset="0"/>
              </a:rPr>
              <a:t>Titus 2:2,3.</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5:3-6</a:t>
            </a:r>
            <a:r>
              <a:rPr lang="en-US" dirty="0" smtClean="0">
                <a:latin typeface="Arial" pitchFamily="34" charset="0"/>
                <a:cs typeface="Arial" pitchFamily="34" charset="0"/>
              </a:rPr>
              <a:t> we have relationship with widows in the local church. </a:t>
            </a:r>
          </a:p>
          <a:p>
            <a:pPr hangingPunct="0"/>
            <a:r>
              <a:rPr lang="en-US" b="1" dirty="0" smtClean="0">
                <a:solidFill>
                  <a:srgbClr val="0070C0"/>
                </a:solidFill>
                <a:latin typeface="Arial" pitchFamily="34" charset="0"/>
                <a:cs typeface="Arial" pitchFamily="34" charset="0"/>
              </a:rPr>
              <a:t>5:3 — “Honor widows who are widows indeed.”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“Honor”-  </a:t>
            </a:r>
            <a:r>
              <a:rPr lang="en-US" dirty="0" smtClean="0">
                <a:latin typeface="Arial" pitchFamily="34" charset="0"/>
                <a:cs typeface="Arial" pitchFamily="34" charset="0"/>
              </a:rPr>
              <a:t>PAImpv – TIMEO – treat graciously, continuous function throughout the Church Age. The active voice: the royal family in the local church produces the action of the verb. </a:t>
            </a:r>
          </a:p>
          <a:p>
            <a:pPr hangingPunct="0"/>
            <a:r>
              <a:rPr lang="en-US" dirty="0" smtClean="0">
                <a:latin typeface="Arial" pitchFamily="34" charset="0"/>
                <a:cs typeface="Arial" pitchFamily="34" charset="0"/>
              </a:rPr>
              <a:t>It is not just Timothy but the entire congregation that fulfils this function. </a:t>
            </a:r>
          </a:p>
          <a:p>
            <a:endParaRPr lang="en-US" dirty="0">
              <a:latin typeface="Arial" pitchFamily="34" charset="0"/>
              <a:cs typeface="Arial" pitchFamily="34"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“widows” </a:t>
            </a:r>
            <a:r>
              <a:rPr lang="en-US" dirty="0" smtClean="0">
                <a:latin typeface="Arial" pitchFamily="34" charset="0"/>
                <a:cs typeface="Arial" pitchFamily="34" charset="0"/>
              </a:rPr>
              <a:t>— CHERA -  a place for honoring of one of the more helpless categories in the human race.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“who are widows indeed” </a:t>
            </a:r>
            <a:r>
              <a:rPr lang="en-US" dirty="0" smtClean="0">
                <a:latin typeface="Arial" pitchFamily="34" charset="0"/>
                <a:cs typeface="Arial" pitchFamily="34" charset="0"/>
              </a:rPr>
              <a:t>– PAIndic – EIMI - state of being verb. ONTOI – really widows.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“Honor widows who are really widows.”</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The adverb implies that all widows are not widows. Some women are divorced and not really widows.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As will be pointed out in </a:t>
            </a:r>
            <a:r>
              <a:rPr lang="en-US" b="1" dirty="0" smtClean="0">
                <a:solidFill>
                  <a:srgbClr val="0070C0"/>
                </a:solidFill>
                <a:latin typeface="Arial" pitchFamily="34" charset="0"/>
                <a:cs typeface="Arial" pitchFamily="34" charset="0"/>
              </a:rPr>
              <a:t>verse 6 </a:t>
            </a:r>
            <a:r>
              <a:rPr lang="en-US" dirty="0" smtClean="0">
                <a:latin typeface="Arial" pitchFamily="34" charset="0"/>
                <a:cs typeface="Arial" pitchFamily="34" charset="0"/>
              </a:rPr>
              <a:t>these women are troublemakers.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also demands charity from the “shepherding committee” under certain conditions</a:t>
            </a:r>
            <a:endParaRPr lang="en-US" dirty="0" smtClean="0">
              <a:solidFill>
                <a:srgbClr val="0070C0"/>
              </a:solidFill>
              <a:latin typeface="Arial" pitchFamily="34" charset="0"/>
              <a:cs typeface="Arial" pitchFamily="34" charset="0"/>
            </a:endParaRPr>
          </a:p>
          <a:p>
            <a:endParaRPr lang="en-US"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At the time of writing widows were often destitute and helpless because of the persecution to the early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So in the following verses Paul categorizes those who can legitimately claim support and those who cannot.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Every local church should have what could be called a charity fund. </a:t>
            </a:r>
          </a:p>
          <a:p>
            <a:pPr hangingPunct="0">
              <a:buNone/>
            </a:pPr>
            <a:r>
              <a:rPr lang="en-US" dirty="0" smtClean="0"/>
              <a:t> </a:t>
            </a:r>
          </a:p>
          <a:p>
            <a:pPr hangingPunct="0">
              <a:buNone/>
            </a:pPr>
            <a:r>
              <a:rPr lang="en-US" dirty="0" smtClean="0">
                <a:latin typeface="Arial" pitchFamily="34" charset="0"/>
                <a:cs typeface="Arial" pitchFamily="34" charset="0"/>
              </a:rPr>
              <a:t>   </a:t>
            </a:r>
            <a:r>
              <a:rPr lang="en-US" b="1" dirty="0" smtClean="0">
                <a:latin typeface="Arial" pitchFamily="34" charset="0"/>
                <a:cs typeface="Arial" pitchFamily="34" charset="0"/>
              </a:rPr>
              <a:t>The Doctrine of Widows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Definition. A widow is a woman who has lost her husband by death.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 widow is also a woman who has legitimately divorced her husband under one of four kinds. </a:t>
            </a:r>
            <a:r>
              <a:rPr lang="en-US" dirty="0" smtClean="0"/>
              <a:t>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lstStyle/>
          <a:p>
            <a:r>
              <a:rPr lang="en-US" dirty="0" smtClean="0">
                <a:latin typeface="Arial" pitchFamily="34" charset="0"/>
                <a:cs typeface="Arial" pitchFamily="34" charset="0"/>
              </a:rPr>
              <a:t>There are many who are descended from the human royalty of David, many ancestors in the human royalty of David, but only those who are </a:t>
            </a:r>
            <a:r>
              <a:rPr lang="en-US" u="sng" dirty="0" smtClean="0">
                <a:latin typeface="Arial" pitchFamily="34" charset="0"/>
                <a:cs typeface="Arial" pitchFamily="34" charset="0"/>
              </a:rPr>
              <a:t>born again in the Church Age </a:t>
            </a:r>
            <a:r>
              <a:rPr lang="en-US" dirty="0" smtClean="0">
                <a:latin typeface="Arial" pitchFamily="34" charset="0"/>
                <a:cs typeface="Arial" pitchFamily="34" charset="0"/>
              </a:rPr>
              <a:t>are a part of the spiritual royalty which comes from the strategic victory.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Strategic victory comes from the right hand of the Father. So the royal family is the family of the King.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family of God includes all persons in human history who have believed in Jesus Christ.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royal family of God is made up of believers from Pentecost to the Rapture or believers in the Church Age only.</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r>
              <a:rPr lang="en-US" dirty="0" smtClean="0">
                <a:latin typeface="Arial" pitchFamily="34" charset="0"/>
                <a:cs typeface="Arial" pitchFamily="34" charset="0"/>
              </a:rPr>
              <a:t>A widow is also someone who has divorced her husband under no legitimate count.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But a widow is a woman who has had at least one husband.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She is then the female survivor of a marriage. In our context she represents a very helpless situation on the one hand and a very dangerous situation on the other.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2. The principles of protection of the helpless apply to widows and children — </a:t>
            </a:r>
            <a:r>
              <a:rPr lang="en-US" b="1" dirty="0" smtClean="0">
                <a:solidFill>
                  <a:srgbClr val="C00000"/>
                </a:solidFill>
                <a:latin typeface="Arial" pitchFamily="34" charset="0"/>
                <a:cs typeface="Arial" pitchFamily="34" charset="0"/>
              </a:rPr>
              <a:t>Exodus 22:22</a:t>
            </a:r>
            <a:r>
              <a:rPr lang="en-US" dirty="0" smtClean="0">
                <a:latin typeface="Arial" pitchFamily="34" charset="0"/>
                <a:cs typeface="Arial" pitchFamily="34" charset="0"/>
              </a:rPr>
              <a: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God Himself protects widows and orphans in the helpless category — </a:t>
            </a:r>
            <a:r>
              <a:rPr lang="en-US" b="1" dirty="0" smtClean="0">
                <a:solidFill>
                  <a:srgbClr val="C00000"/>
                </a:solidFill>
                <a:latin typeface="Arial" pitchFamily="34" charset="0"/>
                <a:cs typeface="Arial" pitchFamily="34" charset="0"/>
              </a:rPr>
              <a:t>Psalm 68:5,6; 146:9</a:t>
            </a:r>
            <a:r>
              <a:rPr lang="en-US" dirty="0" smtClean="0">
                <a:latin typeface="Arial" pitchFamily="34" charset="0"/>
                <a:cs typeface="Arial" pitchFamily="34" charset="0"/>
              </a:rPr>
              <a:t>. </a:t>
            </a:r>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God punishes those who attack or abuse the helpless — </a:t>
            </a:r>
            <a:r>
              <a:rPr lang="en-US" b="1" dirty="0" smtClean="0">
                <a:solidFill>
                  <a:srgbClr val="C00000"/>
                </a:solidFill>
                <a:latin typeface="Arial" pitchFamily="34" charset="0"/>
                <a:cs typeface="Arial" pitchFamily="34" charset="0"/>
              </a:rPr>
              <a:t>Psalm 94:6-12</a:t>
            </a:r>
            <a:r>
              <a:rPr lang="en-US" dirty="0" smtClean="0">
                <a:latin typeface="Arial" pitchFamily="34" charset="0"/>
                <a:cs typeface="Arial" pitchFamily="34" charset="0"/>
              </a:rPr>
              <a:t>.</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Divine judgment is pronounced on those who bully and abuse the helpless — </a:t>
            </a:r>
            <a:r>
              <a:rPr lang="en-US" b="1" dirty="0" smtClean="0">
                <a:solidFill>
                  <a:srgbClr val="C00000"/>
                </a:solidFill>
                <a:latin typeface="Arial" pitchFamily="34" charset="0"/>
                <a:cs typeface="Arial" pitchFamily="34" charset="0"/>
              </a:rPr>
              <a:t>Malachi 3:5.</a:t>
            </a:r>
          </a:p>
          <a:p>
            <a:endParaRPr lang="en-US" b="1" dirty="0" smtClean="0">
              <a:solidFill>
                <a:srgbClr val="C00000"/>
              </a:solidFill>
              <a:latin typeface="Arial" pitchFamily="34" charset="0"/>
              <a:cs typeface="Arial" pitchFamily="34" charset="0"/>
            </a:endParaRPr>
          </a:p>
          <a:p>
            <a:pPr hangingPunct="0"/>
            <a:r>
              <a:rPr lang="en-US" dirty="0" smtClean="0">
                <a:latin typeface="Arial" pitchFamily="34" charset="0"/>
                <a:cs typeface="Arial" pitchFamily="34" charset="0"/>
              </a:rPr>
              <a:t>3. The law of the Levirate marriage. </a:t>
            </a:r>
          </a:p>
          <a:p>
            <a:pPr hangingPunct="0"/>
            <a:r>
              <a:rPr lang="en-US" dirty="0" smtClean="0">
                <a:latin typeface="Arial" pitchFamily="34" charset="0"/>
                <a:cs typeface="Arial" pitchFamily="34" charset="0"/>
              </a:rPr>
              <a:t>	a) It was considered a tragedy in Israel for a man to die without an heir. </a:t>
            </a:r>
          </a:p>
          <a:p>
            <a:pPr hangingPunct="0"/>
            <a:r>
              <a:rPr lang="en-US" dirty="0" smtClean="0">
                <a:latin typeface="Arial" pitchFamily="34" charset="0"/>
                <a:cs typeface="Arial" pitchFamily="34" charset="0"/>
              </a:rPr>
              <a:t>	b) It was desirable to perpetuate the name of everyone in Israel and avoid the inheritance transferring to another family. </a:t>
            </a:r>
          </a:p>
          <a:p>
            <a:pPr hangingPunct="0"/>
            <a:r>
              <a:rPr lang="en-US" dirty="0" smtClean="0">
                <a:latin typeface="Arial" pitchFamily="34" charset="0"/>
                <a:cs typeface="Arial" pitchFamily="34" charset="0"/>
              </a:rPr>
              <a:t>	c) Therefore a law. The law is derived from the Latin word </a:t>
            </a:r>
            <a:r>
              <a:rPr lang="en-US" i="1" dirty="0" err="1" smtClean="0">
                <a:latin typeface="Arial" pitchFamily="34" charset="0"/>
                <a:cs typeface="Arial" pitchFamily="34" charset="0"/>
              </a:rPr>
              <a:t>levir</a:t>
            </a:r>
            <a:r>
              <a:rPr lang="en-US" dirty="0" smtClean="0">
                <a:latin typeface="Arial" pitchFamily="34" charset="0"/>
                <a:cs typeface="Arial" pitchFamily="34" charset="0"/>
              </a:rPr>
              <a:t> which means the dead man’s brother or the husband’s brother. </a:t>
            </a:r>
          </a:p>
          <a:p>
            <a:pPr hangingPunct="0"/>
            <a:r>
              <a:rPr lang="en-US" dirty="0" smtClean="0">
                <a:latin typeface="Arial" pitchFamily="34" charset="0"/>
                <a:cs typeface="Arial" pitchFamily="34" charset="0"/>
              </a:rPr>
              <a:t>	</a:t>
            </a:r>
            <a:endParaRPr lang="en-US" b="1" dirty="0">
              <a:solidFill>
                <a:srgbClr val="C00000"/>
              </a:solidFill>
              <a:latin typeface="Arial" pitchFamily="34" charset="0"/>
              <a:cs typeface="Arial" pitchFamily="34"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lnSpcReduction="10000"/>
          </a:bodyPr>
          <a:lstStyle/>
          <a:p>
            <a:pPr hangingPunct="0"/>
            <a:r>
              <a:rPr lang="en-US" dirty="0" smtClean="0">
                <a:latin typeface="Arial" pitchFamily="34" charset="0"/>
                <a:cs typeface="Arial" pitchFamily="34" charset="0"/>
              </a:rPr>
              <a:t>     d) It was the custom when a Jew died without male issue or male heir that his nearest relative, generally his brother, should marry his widow and continue the family of the deceased man so that every family in Israel would be perpetuated. </a:t>
            </a:r>
          </a:p>
          <a:p>
            <a:pPr>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e) The firstborn son of the marriage between the deceased man’s brother and his widow would be the man’s heir to perpetuate his line.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f) Therefore the family name is perpetuated through this stated law which is found in some detail in </a:t>
            </a:r>
            <a:r>
              <a:rPr lang="en-US" b="1" dirty="0" smtClean="0">
                <a:solidFill>
                  <a:srgbClr val="C00000"/>
                </a:solidFill>
                <a:latin typeface="Arial" pitchFamily="34" charset="0"/>
                <a:cs typeface="Arial" pitchFamily="34" charset="0"/>
              </a:rPr>
              <a:t>Deut 25:5-10. </a:t>
            </a:r>
          </a:p>
          <a:p>
            <a:pPr hangingPunct="0"/>
            <a:r>
              <a:rPr lang="en-US" dirty="0" smtClean="0">
                <a:latin typeface="Arial" pitchFamily="34" charset="0"/>
                <a:cs typeface="Arial" pitchFamily="34" charset="0"/>
              </a:rPr>
              <a:t>	g) A pre-Mosaic law illustration. The levirate marriage actually occurred before the law was stated — </a:t>
            </a:r>
            <a:r>
              <a:rPr lang="en-US" b="1" dirty="0" smtClean="0">
                <a:solidFill>
                  <a:srgbClr val="C00000"/>
                </a:solidFill>
                <a:latin typeface="Arial" pitchFamily="34" charset="0"/>
                <a:cs typeface="Arial" pitchFamily="34" charset="0"/>
              </a:rPr>
              <a:t>Gen 38:6-11</a:t>
            </a:r>
            <a:r>
              <a:rPr lang="en-US" dirty="0" smtClean="0">
                <a:latin typeface="Arial" pitchFamily="34" charset="0"/>
                <a:cs typeface="Arial" pitchFamily="34" charset="0"/>
              </a:rPr>
              <a:t>. </a:t>
            </a:r>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a:bodyPr>
          <a:lstStyle/>
          <a:p>
            <a:pPr hangingPunct="0"/>
            <a:r>
              <a:rPr lang="en-US" dirty="0" smtClean="0">
                <a:latin typeface="Arial" pitchFamily="34" charset="0"/>
                <a:cs typeface="Arial" pitchFamily="34" charset="0"/>
              </a:rPr>
              <a:t>This same levirate law of marriage was used by the Sadducees to attempt to discredit the Lord Jesus Christ in </a:t>
            </a:r>
            <a:r>
              <a:rPr lang="en-US" b="1" dirty="0" smtClean="0">
                <a:solidFill>
                  <a:srgbClr val="C00000"/>
                </a:solidFill>
                <a:latin typeface="Arial" pitchFamily="34" charset="0"/>
                <a:cs typeface="Arial" pitchFamily="34" charset="0"/>
              </a:rPr>
              <a:t>Matthew 22:23-33. </a:t>
            </a:r>
            <a:endParaRPr lang="en-US" dirty="0" smtClean="0"/>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Sadducees did not believe in resurrection so they used the levirate law to try to trip up our Lord regarding resurrection.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Widows are used in the condemnation of the Pharisees. The Pharisees who were highly religious and full of all kinds of pious activity had abused the most helpless class, the widows. So: </a:t>
            </a:r>
            <a:r>
              <a:rPr lang="en-US" b="1" dirty="0" smtClean="0">
                <a:solidFill>
                  <a:srgbClr val="C00000"/>
                </a:solidFill>
                <a:latin typeface="Arial" pitchFamily="34" charset="0"/>
                <a:cs typeface="Arial" pitchFamily="34" charset="0"/>
              </a:rPr>
              <a:t>Matthew 23:14. </a:t>
            </a:r>
            <a:r>
              <a:rPr lang="en-US" dirty="0" smtClean="0">
                <a:latin typeface="Arial" pitchFamily="34" charset="0"/>
                <a:cs typeface="Arial" pitchFamily="34" charset="0"/>
              </a:rPr>
              <a:t>The same principle is found </a:t>
            </a:r>
            <a:r>
              <a:rPr lang="en-US" b="1" dirty="0" smtClean="0">
                <a:solidFill>
                  <a:srgbClr val="C00000"/>
                </a:solidFill>
                <a:latin typeface="Arial" pitchFamily="34" charset="0"/>
                <a:cs typeface="Arial" pitchFamily="34" charset="0"/>
              </a:rPr>
              <a:t>in Mark 12:40 </a:t>
            </a:r>
            <a:r>
              <a:rPr lang="en-US" dirty="0" smtClean="0">
                <a:latin typeface="Arial" pitchFamily="34" charset="0"/>
                <a:cs typeface="Arial" pitchFamily="34" charset="0"/>
              </a:rPr>
              <a:t>and </a:t>
            </a:r>
            <a:r>
              <a:rPr lang="en-US" b="1" dirty="0" smtClean="0">
                <a:solidFill>
                  <a:srgbClr val="C00000"/>
                </a:solidFill>
                <a:latin typeface="Arial" pitchFamily="34" charset="0"/>
                <a:cs typeface="Arial" pitchFamily="34" charset="0"/>
              </a:rPr>
              <a:t>Luke 20:47.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 origin of deacons in the local church came out of a problem regarding widows — </a:t>
            </a:r>
            <a:r>
              <a:rPr lang="en-US" b="1" dirty="0" smtClean="0">
                <a:solidFill>
                  <a:srgbClr val="C00000"/>
                </a:solidFill>
                <a:latin typeface="Arial" pitchFamily="34" charset="0"/>
                <a:cs typeface="Arial" pitchFamily="34" charset="0"/>
              </a:rPr>
              <a:t>Acts 6:1-6</a:t>
            </a: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a:t>
            </a:r>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20000"/>
          </a:bodyPr>
          <a:lstStyle/>
          <a:p>
            <a:pPr hangingPunct="0"/>
            <a:r>
              <a:rPr lang="en-US" dirty="0" smtClean="0">
                <a:latin typeface="Arial" pitchFamily="34" charset="0"/>
                <a:cs typeface="Arial" pitchFamily="34" charset="0"/>
              </a:rPr>
              <a:t>6. The apostle Paul advises widows to remain unmarried — </a:t>
            </a:r>
            <a:r>
              <a:rPr lang="en-US" b="1" dirty="0" smtClean="0">
                <a:solidFill>
                  <a:srgbClr val="C00000"/>
                </a:solidFill>
                <a:latin typeface="Arial" pitchFamily="34" charset="0"/>
                <a:cs typeface="Arial" pitchFamily="34" charset="0"/>
              </a:rPr>
              <a:t>1 Corinthians 7:8,9</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Paul indicates widows qualified for support in the local church — </a:t>
            </a:r>
            <a:r>
              <a:rPr lang="en-US" b="1" dirty="0" smtClean="0">
                <a:solidFill>
                  <a:srgbClr val="C00000"/>
                </a:solidFill>
                <a:latin typeface="Arial" pitchFamily="34" charset="0"/>
                <a:cs typeface="Arial" pitchFamily="34" charset="0"/>
              </a:rPr>
              <a:t>1 Timothy 5:3-16. </a:t>
            </a:r>
          </a:p>
          <a:p>
            <a:pPr hangingPunct="0"/>
            <a:endParaRPr lang="en-US" b="1" dirty="0" smtClean="0">
              <a:solidFill>
                <a:srgbClr val="C00000"/>
              </a:solidFill>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5:4 — “but if any widow has children or grandchildren, they must first learn to practice piety in regard to their own family and to make some return to their parents, for this is acceptable in the sight of God.”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EI is first class condition.  DE  “but” shows a contrast between widows in the local church who are honored and supported by the charity list, and those who are exceptions because they are troublemakers, and so 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“any widow” </a:t>
            </a:r>
            <a:r>
              <a:rPr lang="en-US" dirty="0" smtClean="0">
                <a:latin typeface="Arial" pitchFamily="34" charset="0"/>
                <a:cs typeface="Arial" pitchFamily="34" charset="0"/>
              </a:rPr>
              <a:t>— TIS – pronoun - used to represent a specific category of widows who are not to be supported. They are instead troublemakers.  </a:t>
            </a:r>
            <a:r>
              <a:rPr lang="en-US" b="1" dirty="0" smtClean="0">
                <a:solidFill>
                  <a:srgbClr val="0070C0"/>
                </a:solidFill>
                <a:latin typeface="Arial" pitchFamily="34" charset="0"/>
                <a:cs typeface="Arial" pitchFamily="34" charset="0"/>
              </a:rPr>
              <a:t>“if any widow by category.” </a:t>
            </a:r>
          </a:p>
          <a:p>
            <a:pPr hangingPunct="0"/>
            <a:endParaRPr lang="en-US" b="1" dirty="0" smtClean="0">
              <a:solidFill>
                <a:srgbClr val="C00000"/>
              </a:solidFill>
              <a:latin typeface="Arial" pitchFamily="34" charset="0"/>
              <a:cs typeface="Arial" pitchFamily="34" charset="0"/>
            </a:endParaRP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r>
              <a:rPr lang="en-US" b="1" dirty="0" smtClean="0">
                <a:solidFill>
                  <a:srgbClr val="0070C0"/>
                </a:solidFill>
                <a:latin typeface="Arial" pitchFamily="34" charset="0"/>
                <a:cs typeface="Arial" pitchFamily="34" charset="0"/>
              </a:rPr>
              <a:t>“has children” </a:t>
            </a:r>
            <a:r>
              <a:rPr lang="en-US" dirty="0" smtClean="0">
                <a:latin typeface="Arial" pitchFamily="34" charset="0"/>
                <a:cs typeface="Arial" pitchFamily="34" charset="0"/>
              </a:rPr>
              <a:t>– PAIndic – ECHO - those with children or grandchildren in this particular verse. The indicative mood indicates the first class condition. TEKNON is children or grandchildren. </a:t>
            </a:r>
          </a:p>
          <a:p>
            <a:endParaRPr lang="en-US" b="1" dirty="0" smtClean="0">
              <a:solidFill>
                <a:srgbClr val="0070C0"/>
              </a:solidFill>
              <a:latin typeface="Arial" pitchFamily="34" charset="0"/>
              <a:cs typeface="Arial" pitchFamily="34" charset="0"/>
            </a:endParaRPr>
          </a:p>
          <a:p>
            <a:r>
              <a:rPr lang="en-US" b="1" dirty="0" smtClean="0">
                <a:solidFill>
                  <a:srgbClr val="0070C0"/>
                </a:solidFill>
                <a:latin typeface="Arial" pitchFamily="34" charset="0"/>
                <a:cs typeface="Arial" pitchFamily="34" charset="0"/>
              </a:rPr>
              <a:t>“they must first learn to practice piety in regard to their own family and to make some return to their parents, for this is acceptable in the sight of God.”</a:t>
            </a:r>
          </a:p>
          <a:p>
            <a:pPr>
              <a:buNone/>
            </a:pPr>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“learn” </a:t>
            </a:r>
            <a:r>
              <a:rPr lang="en-US" dirty="0" smtClean="0">
                <a:latin typeface="Arial" pitchFamily="34" charset="0"/>
                <a:cs typeface="Arial" pitchFamily="34" charset="0"/>
              </a:rPr>
              <a:t>— PAImpv – MONQANO - means to learn by practice or experience, from someone who passes on this great tradition.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A woman is a widow, she is helpless, </a:t>
            </a:r>
            <a:r>
              <a:rPr lang="en-US" u="sng" dirty="0" smtClean="0">
                <a:latin typeface="Arial" pitchFamily="34" charset="0"/>
                <a:cs typeface="Arial" pitchFamily="34" charset="0"/>
              </a:rPr>
              <a:t>she is over sixty</a:t>
            </a:r>
            <a:r>
              <a:rPr lang="en-US" dirty="0" smtClean="0">
                <a:latin typeface="Arial" pitchFamily="34" charset="0"/>
                <a:cs typeface="Arial" pitchFamily="34" charset="0"/>
              </a:rPr>
              <a:t>, she has no means of support; her children or grandchildren should provide that for her.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20000"/>
          </a:bodyPr>
          <a:lstStyle/>
          <a:p>
            <a:r>
              <a:rPr lang="en-US" dirty="0" smtClean="0">
                <a:latin typeface="Arial" pitchFamily="34" charset="0"/>
                <a:cs typeface="Arial" pitchFamily="34" charset="0"/>
              </a:rPr>
              <a:t>The active voice: the children or grandchildren learn from the experience of supporting the widowed mother or grandmother — a very wonderful principle.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imperative mood: this is a command, so this particular category is not to be enrolled on the charity list of the local church.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“to practice piety” </a:t>
            </a:r>
            <a:r>
              <a:rPr lang="en-US" dirty="0" smtClean="0">
                <a:latin typeface="Arial" pitchFamily="34" charset="0"/>
                <a:cs typeface="Arial" pitchFamily="34" charset="0"/>
              </a:rPr>
              <a:t>— PAInfin – EUSEBEO – godliness.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She is a believer and FHS which makes her a member of the royal family of God.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She studies and applies Gods Word to her life. She is a faithful woman.</a:t>
            </a:r>
          </a:p>
          <a:p>
            <a:endParaRPr lang="en-US" dirty="0" smtClean="0">
              <a:latin typeface="Arial" pitchFamily="34" charset="0"/>
              <a:cs typeface="Arial" pitchFamily="34" charset="0"/>
            </a:endParaRPr>
          </a:p>
          <a:p>
            <a:r>
              <a:rPr lang="en-US" dirty="0" smtClean="0">
                <a:latin typeface="Arial" pitchFamily="34" charset="0"/>
                <a:cs typeface="Arial" pitchFamily="34" charset="0"/>
              </a:rPr>
              <a:t>Christ is willing to assume responsibility where even establishment demands responsibility so he provides the local church the finances to help widows.</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lstStyle/>
          <a:p>
            <a:r>
              <a:rPr lang="en-US" dirty="0" smtClean="0">
                <a:latin typeface="Arial" pitchFamily="34" charset="0"/>
                <a:cs typeface="Arial" pitchFamily="34" charset="0"/>
              </a:rPr>
              <a:t>Mature believers assumes all of his obligations and responsibilities, whether it is the fact that his word is his bond or whether it is the fact that someone in his family is helpless and needs help, he assumes responsibility for his own. </a:t>
            </a:r>
          </a:p>
          <a:p>
            <a:r>
              <a:rPr lang="en-US" dirty="0" smtClean="0">
                <a:latin typeface="Arial" pitchFamily="34" charset="0"/>
                <a:cs typeface="Arial" pitchFamily="34" charset="0"/>
              </a:rPr>
              <a:t>It can be translated, </a:t>
            </a:r>
            <a:r>
              <a:rPr lang="en-US" b="1" dirty="0" smtClean="0">
                <a:solidFill>
                  <a:srgbClr val="0070C0"/>
                </a:solidFill>
                <a:latin typeface="Arial" pitchFamily="34" charset="0"/>
                <a:cs typeface="Arial" pitchFamily="34" charset="0"/>
              </a:rPr>
              <a:t>“let them learn above all to assume responsibility [or to show respect].” </a:t>
            </a:r>
          </a:p>
          <a:p>
            <a:endParaRPr lang="en-US" b="1" dirty="0" smtClean="0">
              <a:solidFill>
                <a:srgbClr val="0070C0"/>
              </a:solidFill>
              <a:latin typeface="Arial" pitchFamily="34" charset="0"/>
              <a:cs typeface="Arial" pitchFamily="34" charset="0"/>
            </a:endParaRPr>
          </a:p>
          <a:p>
            <a:r>
              <a:rPr lang="en-US" dirty="0" smtClean="0">
                <a:latin typeface="Arial" pitchFamily="34" charset="0"/>
                <a:cs typeface="Arial" pitchFamily="34" charset="0"/>
              </a:rPr>
              <a:t>The active voice: the children and grandchildren of the widows actually produce the action here.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“and to make some return to their parents, for this is acceptable in the sight of God</a:t>
            </a:r>
            <a:endParaRPr lang="en-US" dirty="0" smtClean="0">
              <a:latin typeface="Arial" pitchFamily="34" charset="0"/>
              <a:cs typeface="Arial" pitchFamily="34" charset="0"/>
            </a:endParaRP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“and to make some return to their parents” </a:t>
            </a:r>
            <a:r>
              <a:rPr lang="en-US" dirty="0" smtClean="0">
                <a:latin typeface="Arial" pitchFamily="34" charset="0"/>
                <a:cs typeface="Arial" pitchFamily="34" charset="0"/>
              </a:rPr>
              <a:t>– TON IDION OIKON – their own house.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APODIDOMI – PAInfin - means to give back, to recompense, to give out, to provide monetary support.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PROGONOI – parents and grandparents.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“for this is acceptable in the sight of God” </a:t>
            </a:r>
            <a:r>
              <a:rPr lang="en-US" dirty="0" smtClean="0">
                <a:latin typeface="Arial" pitchFamily="34" charset="0"/>
                <a:cs typeface="Arial" pitchFamily="34" charset="0"/>
              </a:rPr>
              <a:t>– ENOPION – in sight of.</a:t>
            </a:r>
          </a:p>
          <a:p>
            <a:pPr hangingPunct="0"/>
            <a:r>
              <a:rPr lang="en-US" dirty="0" smtClean="0">
                <a:latin typeface="Arial" pitchFamily="34" charset="0"/>
                <a:cs typeface="Arial" pitchFamily="34" charset="0"/>
              </a:rPr>
              <a:t>God is pleased with children or grandchildren who support that widow. Here is a place where doctrine and establishment actually meet.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This shows that the welfare state is totally rejected by the Word of God. Charity is acceptable but the welfare state is completely and totally out and, in effect, evil.</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 It destroys the population, it destroys the moral fiber or the character and the integrity of the population of a national entity. Welfare states either produce slaves or degenerate people.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both evil and sinful for the believer to neglect destitute members of his own family.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Bible always rejects socialism. Socialism inevitably leads to the intrusion upon the privacy of the national entity and therefore destroys its freedom.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“But if any widow has children or grandchildren, let them learn above all to show respect to their own family, and to provide monetary support: for this deed</a:t>
            </a: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is pleasing in the sight of God.”</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To whom much is given much is expected. Everything has been given to us and therefore everything is expected from us under God’s plan.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We are royal family, we have been given things that no-one ever possessed before — spiritual blessings, temporal blessings.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Our briefing day by day in Bible class is the means by which we fulfill the expectations of grace in the establishing of a royal family of God.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principle is that regeneration means to be born again. While regeneration has occurred in every dispensation it is only in the Church Age that the royal family of God is actually formed.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believers of the Church Age are then known as royal family.</a:t>
            </a:r>
          </a:p>
          <a:p>
            <a:pPr hangingPunct="0"/>
            <a:r>
              <a:rPr lang="en-US" dirty="0" smtClean="0">
                <a:latin typeface="Arial" pitchFamily="34" charset="0"/>
                <a:cs typeface="Arial" pitchFamily="34" charset="0"/>
              </a:rPr>
              <a:t>	</a:t>
            </a:r>
            <a:endParaRPr lang="en-US" dirty="0">
              <a:latin typeface="Arial" pitchFamily="34" charset="0"/>
              <a:cs typeface="Arial" pitchFamily="34" charset="0"/>
            </a:endParaRPr>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152400"/>
            <a:ext cx="9144000" cy="6705600"/>
          </a:xfrm>
        </p:spPr>
        <p:txBody>
          <a:bodyPr>
            <a:normAutofit/>
          </a:bodyPr>
          <a:lstStyle/>
          <a:p>
            <a:pPr hangingPunct="0">
              <a:buNone/>
            </a:pPr>
            <a:r>
              <a:rPr lang="en-US" dirty="0" smtClean="0">
                <a:latin typeface="Arial" pitchFamily="34" charset="0"/>
                <a:cs typeface="Arial" pitchFamily="34" charset="0"/>
              </a:rPr>
              <a:t>Principles</a:t>
            </a:r>
          </a:p>
          <a:p>
            <a:pPr marL="514350" indent="-514350" hangingPunct="0">
              <a:buAutoNum type="arabicPeriod"/>
            </a:pPr>
            <a:r>
              <a:rPr lang="en-US" dirty="0" smtClean="0">
                <a:latin typeface="Arial" pitchFamily="34" charset="0"/>
                <a:cs typeface="Arial" pitchFamily="34" charset="0"/>
              </a:rPr>
              <a:t>Not only does this verse recognize the principle of divine establishment (laws of establishment from God) but it emphasizes the importance of charity as originating not even in the church. </a:t>
            </a:r>
            <a:r>
              <a:rPr lang="en-US" u="sng" dirty="0" smtClean="0">
                <a:latin typeface="Arial" pitchFamily="34" charset="0"/>
                <a:cs typeface="Arial" pitchFamily="34" charset="0"/>
              </a:rPr>
              <a:t>Charity originates in the family. </a:t>
            </a:r>
            <a:r>
              <a:rPr lang="en-US" dirty="0" smtClean="0">
                <a:latin typeface="Arial" pitchFamily="34" charset="0"/>
                <a:cs typeface="Arial" pitchFamily="34" charset="0"/>
              </a:rPr>
              <a:t>Divine Institution #3 is the origin of true charity. </a:t>
            </a:r>
          </a:p>
          <a:p>
            <a:pPr marL="514350" indent="-514350" hangingPunct="0">
              <a:buAutoNum type="arabicPeriod"/>
            </a:pPr>
            <a:endParaRPr lang="en-US" dirty="0" smtClean="0">
              <a:latin typeface="Arial" pitchFamily="34" charset="0"/>
              <a:cs typeface="Arial" pitchFamily="34" charset="0"/>
            </a:endParaRPr>
          </a:p>
          <a:p>
            <a:pPr marL="514350" indent="-514350" hangingPunct="0">
              <a:buAutoNum type="arabicPeriod"/>
            </a:pPr>
            <a:r>
              <a:rPr lang="en-US" dirty="0" smtClean="0">
                <a:latin typeface="Arial" pitchFamily="34" charset="0"/>
                <a:cs typeface="Arial" pitchFamily="34" charset="0"/>
              </a:rPr>
              <a:t>Charity spreads to other places. Charity and welfare are not the same. </a:t>
            </a:r>
          </a:p>
          <a:p>
            <a:pPr marL="514350" indent="-514350" hangingPunct="0">
              <a:buNone/>
            </a:pPr>
            <a:r>
              <a:rPr lang="en-US" dirty="0" smtClean="0">
                <a:latin typeface="Arial" pitchFamily="34" charset="0"/>
                <a:cs typeface="Arial" pitchFamily="34" charset="0"/>
              </a:rPr>
              <a:t>      Welfare stems from socialism; charity stems from truly helping the helpless. </a:t>
            </a:r>
          </a:p>
          <a:p>
            <a:pPr marL="514350" indent="-514350" hangingPunct="0">
              <a:buNone/>
            </a:pPr>
            <a:endParaRPr lang="en-US" dirty="0" smtClean="0">
              <a:latin typeface="Arial" pitchFamily="34" charset="0"/>
              <a:cs typeface="Arial" pitchFamily="34" charset="0"/>
            </a:endParaRPr>
          </a:p>
          <a:p>
            <a:pPr marL="514350" indent="-514350" hangingPunct="0">
              <a:buNone/>
            </a:pPr>
            <a:r>
              <a:rPr lang="en-US" dirty="0" smtClean="0">
                <a:latin typeface="Arial" pitchFamily="34" charset="0"/>
                <a:cs typeface="Arial" pitchFamily="34" charset="0"/>
              </a:rPr>
              <a:t>      There is never anything wrong with helping the helpless but someone who can get out and work for five cents an hour is not helpless. 	</a:t>
            </a:r>
            <a:endParaRPr lang="en-US" dirty="0">
              <a:latin typeface="Arial" pitchFamily="34" charset="0"/>
              <a:cs typeface="Arial" pitchFamily="34"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20000"/>
          </a:bodyPr>
          <a:lstStyle/>
          <a:p>
            <a:r>
              <a:rPr lang="en-US" dirty="0" smtClean="0">
                <a:latin typeface="Arial" pitchFamily="34" charset="0"/>
                <a:cs typeface="Arial" pitchFamily="34" charset="0"/>
              </a:rPr>
              <a:t>3. The responsibility for the members of one’s own family providing charity is a principle of Christian doctrine as well as a principle of divine establishment.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Where the believing widow has no surviving family she becomes the responsibility of the local church.</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If not a believer then she becomes a legitimate ward of the state, she is truly a helpless person. Remember in Israel every third year they took up an additional tithe as a tax for the poor of the land, so that is a bona fide function.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This is bona fide charity in contrast to socialism or the welfare state.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There are three areas of responsibility in charity. a) The immediate family; b) The local church for believers in its local church; c) The state government for truly helpless people.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7. This principle is clearly understood by certain ethnic groups, such as the Jews, the Japanese.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This passage deals only with the responsibility of the family in charity. </a:t>
            </a:r>
          </a:p>
          <a:p>
            <a:pPr hangingPunct="0">
              <a:buNone/>
            </a:pPr>
            <a:r>
              <a:rPr lang="en-US" dirty="0" smtClean="0">
                <a:latin typeface="Arial" pitchFamily="34" charset="0"/>
                <a:cs typeface="Arial" pitchFamily="34" charset="0"/>
              </a:rPr>
              <a:t>	</a:t>
            </a:r>
          </a:p>
          <a:p>
            <a:r>
              <a:rPr lang="en-US" b="1" dirty="0" smtClean="0">
                <a:solidFill>
                  <a:srgbClr val="0070C0"/>
                </a:solidFill>
                <a:latin typeface="Arial" pitchFamily="34" charset="0"/>
                <a:cs typeface="Arial" pitchFamily="34" charset="0"/>
              </a:rPr>
              <a:t>5:5 -  “Now she who is a widow indeed and who has been left alone, has fixed her hope on God and continues in entreaties and prayers day and night.” </a:t>
            </a:r>
          </a:p>
          <a:p>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ONTOI – adverb- “really”.  </a:t>
            </a:r>
            <a:r>
              <a:rPr lang="en-US" b="1" dirty="0" smtClean="0">
                <a:solidFill>
                  <a:srgbClr val="0070C0"/>
                </a:solidFill>
                <a:latin typeface="Arial" pitchFamily="34" charset="0"/>
                <a:cs typeface="Arial" pitchFamily="34" charset="0"/>
              </a:rPr>
              <a:t>“But the one who is really a widow.”</a:t>
            </a:r>
          </a:p>
          <a:p>
            <a:pPr hangingPunct="0"/>
            <a:r>
              <a:rPr lang="en-US" b="1" dirty="0" smtClean="0">
                <a:solidFill>
                  <a:srgbClr val="0070C0"/>
                </a:solidFill>
                <a:latin typeface="Arial" pitchFamily="34" charset="0"/>
                <a:cs typeface="Arial" pitchFamily="34" charset="0"/>
              </a:rPr>
              <a:t>“and who has been left alone” </a:t>
            </a:r>
            <a:r>
              <a:rPr lang="en-US" dirty="0" smtClean="0">
                <a:latin typeface="Arial" pitchFamily="34" charset="0"/>
                <a:cs typeface="Arial" pitchFamily="34" charset="0"/>
              </a:rPr>
              <a:t>– MEMOO – Pf Pass ptc -  desolate, left alone, no means of support through no fault of her own. </a:t>
            </a:r>
          </a:p>
          <a:p>
            <a:endParaRPr lang="en-US" dirty="0">
              <a:latin typeface="Arial" pitchFamily="34" charset="0"/>
              <a:cs typeface="Arial" pitchFamily="34"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“has fixed her hope on God and continues in entreaties and prayers day and night.” </a:t>
            </a:r>
          </a:p>
          <a:p>
            <a:pPr hangingPunct="0"/>
            <a:r>
              <a:rPr lang="en-US" dirty="0" smtClean="0">
                <a:latin typeface="Arial" pitchFamily="34" charset="0"/>
                <a:cs typeface="Arial" pitchFamily="34" charset="0"/>
              </a:rPr>
              <a:t>ELPIZO – Pf Aindic - means to have confidence. The word generally means to hope but in the perfect tense it means to have very strong confidence. She demonstrates a strong faith-rest.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continues in entreaties and prayers” </a:t>
            </a:r>
            <a:r>
              <a:rPr lang="en-US" dirty="0" smtClean="0">
                <a:latin typeface="Arial" pitchFamily="34" charset="0"/>
                <a:cs typeface="Arial" pitchFamily="34" charset="0"/>
              </a:rPr>
              <a:t>— she is occupied with a great ministry of prayer. One of the things that is so dynamic in the life of many older people is their prayer ministry.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PROS MENO – PAIndic – persist in prayers.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greater-grace widow cut off from the mainstream of life actually produces the action of the verb. </a:t>
            </a:r>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r>
              <a:rPr lang="en-US" b="1" dirty="0" smtClean="0">
                <a:solidFill>
                  <a:srgbClr val="0070C0"/>
                </a:solidFill>
                <a:latin typeface="Arial" pitchFamily="34" charset="0"/>
                <a:cs typeface="Arial" pitchFamily="34" charset="0"/>
              </a:rPr>
              <a:t>“in entreaties and prayers” </a:t>
            </a:r>
            <a:r>
              <a:rPr lang="en-US" dirty="0" smtClean="0">
                <a:latin typeface="Arial" pitchFamily="34" charset="0"/>
                <a:cs typeface="Arial" pitchFamily="34" charset="0"/>
              </a:rPr>
              <a:t>— DEHSIS – prayer for own personal needs. PROSEUCHE – intercessory petitions for others.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“But the one who is really a widow, even the one who has been left alone, has confidence in God, and persists in petitions and intercessions night and day.”</a:t>
            </a:r>
          </a:p>
          <a:p>
            <a:pPr hangingPunct="0">
              <a:buNone/>
            </a:pPr>
            <a:r>
              <a:rPr lang="en-US" dirty="0" smtClean="0">
                <a:latin typeface="Arial" pitchFamily="34" charset="0"/>
                <a:cs typeface="Arial" pitchFamily="34" charset="0"/>
              </a:rPr>
              <a:t>	</a:t>
            </a:r>
          </a:p>
          <a:p>
            <a:pPr hangingPunct="0">
              <a:buNone/>
            </a:pPr>
            <a:r>
              <a:rPr lang="en-US" dirty="0" smtClean="0">
                <a:latin typeface="Arial" pitchFamily="34" charset="0"/>
                <a:cs typeface="Arial" pitchFamily="34" charset="0"/>
              </a:rPr>
              <a:t>  Principles</a:t>
            </a:r>
          </a:p>
          <a:p>
            <a:pPr hangingPunct="0"/>
            <a:r>
              <a:rPr lang="en-US" dirty="0" smtClean="0">
                <a:latin typeface="Arial" pitchFamily="34" charset="0"/>
                <a:cs typeface="Arial" pitchFamily="34" charset="0"/>
              </a:rPr>
              <a:t>1. The widow represents those believers who have matured spiritually and at the same time have been cut off from the normal social life and normal function of life, out of the mainstream of life.</a:t>
            </a:r>
          </a:p>
          <a:p>
            <a:endParaRPr lang="en-US"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2. However, being a mature believer she is occupied with Christ, she has maximum doctrine resident in the soul and is using it with maximum effectiveness.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It becomes obvious that when a person is in this state of maturity she does not depend upon people or things or circumstances for her happiness.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She has passed the point of useless lust for life and things but she has not passed the point of capacity for life or capacity for happiness; she has both.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Such people as the widow here are neither to be pitied nor disapproved.	</a:t>
            </a:r>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r>
              <a:rPr lang="en-US" dirty="0" smtClean="0">
                <a:latin typeface="Arial" pitchFamily="34" charset="0"/>
                <a:cs typeface="Arial" pitchFamily="34" charset="0"/>
              </a:rPr>
              <a:t>6. They are not the subjects for condolence but congratulation.</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Their priestly life is occupied with persistent, effective, dynamic prayer.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Her service in the royal priesthood is maximum, her recognition by others minimum. Which all goes to point out that recognition by others doesn’t mean a thing. It is what God thinks that counts.</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But these widows are totally content. They have won the greatest victory of old age. God is the total source of their blessing and no person on planet earth can contribute an iota to their happiness.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r>
              <a:rPr lang="en-US" dirty="0" smtClean="0">
                <a:latin typeface="Arial" pitchFamily="34" charset="0"/>
                <a:cs typeface="Arial" pitchFamily="34" charset="0"/>
              </a:rPr>
              <a:t>10. Therefore they have reached old age and helplessness without being obnoxious. They have avoided all the problems of old age.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What are some of the problems of old age — especially if you fail to take in doctrine?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No capacity for life. Old people minus doctrine lose the power of thinking and concentration. They have a tendency to doze and dream and become vegetables.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Old people are disoriented to life, they have no capacity for love, for blessing, for happiness or grace; they seem to have passed all these things and become indifferent to them.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3. They have intensification of mental attitude sins with emphasis on vindictiveness and implacability.</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They have a lack of a sense of security, they are unstable and poorly motivated.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In old age one of the problems is thoughtlessness, selfishness in demanding attention.</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Old age is a time of being critical and unteachable.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Old people are defeated by time, become bored, and in some cases even troublemakers. </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b="1" dirty="0" smtClean="0">
                <a:solidFill>
                  <a:srgbClr val="0070C0"/>
                </a:solidFill>
                <a:latin typeface="Arial" pitchFamily="34" charset="0"/>
                <a:cs typeface="Arial" pitchFamily="34" charset="0"/>
              </a:rPr>
              <a:t>5:6 — “But she who gives herself to wanton pleasure is dead even while she lives.”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“she who gives herself to wanton pleasure” </a:t>
            </a:r>
            <a:r>
              <a:rPr lang="en-US" dirty="0" smtClean="0">
                <a:latin typeface="Arial" pitchFamily="34" charset="0"/>
                <a:cs typeface="Arial" pitchFamily="34" charset="0"/>
              </a:rPr>
              <a:t>– PAPtc – SPATALAO - means to live voluptuously, to live riotously, to live in indulgence.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active voice refers to any widow who spends her time in sensual, sexual pleasures to the exclusion of everything else.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“is dead even while she lives” </a:t>
            </a:r>
            <a:r>
              <a:rPr lang="en-US" dirty="0" smtClean="0">
                <a:latin typeface="Arial" pitchFamily="34" charset="0"/>
                <a:cs typeface="Arial" pitchFamily="34" charset="0"/>
              </a:rPr>
              <a:t>— THENESKO – Pf Aindic - reversionistic death, the believer under the influence of evil.  — </a:t>
            </a:r>
            <a:r>
              <a:rPr lang="en-US" b="1" dirty="0" smtClean="0">
                <a:solidFill>
                  <a:srgbClr val="C00000"/>
                </a:solidFill>
                <a:latin typeface="Arial" pitchFamily="34" charset="0"/>
                <a:cs typeface="Arial" pitchFamily="34" charset="0"/>
              </a:rPr>
              <a:t>James 2:26; Ephesians 5:14; Revelation 3:1.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2. The setting for the royal family of God. </a:t>
            </a:r>
          </a:p>
          <a:p>
            <a:pPr hangingPunct="0"/>
            <a:r>
              <a:rPr lang="en-US" dirty="0" smtClean="0">
                <a:latin typeface="Arial" pitchFamily="34" charset="0"/>
                <a:cs typeface="Arial" pitchFamily="34" charset="0"/>
              </a:rPr>
              <a:t>	a) The first advent of Christ occurred in the dispensation of Israel. This includes the death, burial, resurrection, ascension and session of Jesus Christ at the right hand of the Father.</a:t>
            </a:r>
          </a:p>
          <a:p>
            <a:endParaRPr lang="en-US" dirty="0" smtClean="0"/>
          </a:p>
          <a:p>
            <a:pPr hangingPunct="0"/>
            <a:r>
              <a:rPr lang="en-US" dirty="0" smtClean="0">
                <a:latin typeface="Arial" pitchFamily="34" charset="0"/>
                <a:cs typeface="Arial" pitchFamily="34" charset="0"/>
              </a:rPr>
              <a:t>      b) Ten days after Christ was seated at the right hand of the Father the Age of Israel was interrupted before its conclusion and a new dispensation was started.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Age of Israel was brought to a halt in order to insert a dispensation whose sole purpose was to call out a royal family for Jesus Christ. So a </a:t>
            </a:r>
            <a:r>
              <a:rPr lang="en-US" u="sng" dirty="0" smtClean="0">
                <a:latin typeface="Arial" pitchFamily="34" charset="0"/>
                <a:cs typeface="Arial" pitchFamily="34" charset="0"/>
              </a:rPr>
              <a:t>royal family is in the process of being called out today. </a:t>
            </a:r>
            <a:r>
              <a:rPr lang="en-US" dirty="0" smtClean="0">
                <a:latin typeface="Arial" pitchFamily="34" charset="0"/>
                <a:cs typeface="Arial" pitchFamily="34" charset="0"/>
              </a:rPr>
              <a:t>		</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b="1" dirty="0" smtClean="0">
                <a:solidFill>
                  <a:srgbClr val="0070C0"/>
                </a:solidFill>
                <a:latin typeface="Arial" pitchFamily="34" charset="0"/>
                <a:cs typeface="Arial" pitchFamily="34" charset="0"/>
              </a:rPr>
              <a:t>“while she lives” </a:t>
            </a:r>
            <a:r>
              <a:rPr lang="en-US" dirty="0" smtClean="0">
                <a:latin typeface="Arial" pitchFamily="34" charset="0"/>
                <a:cs typeface="Arial" pitchFamily="34" charset="0"/>
              </a:rPr>
              <a:t>— ZAO – PAPtc – alive, living.</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she has totally given herself up to a completely selfish idea that excludes doctrine and actually destroys her life so that she is dead while she is living.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“But the widow who constantly indulges in wanton pleasure has died while she is still alive.”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Summary</a:t>
            </a:r>
          </a:p>
          <a:p>
            <a:pPr hangingPunct="0"/>
            <a:r>
              <a:rPr lang="en-US" dirty="0" smtClean="0">
                <a:latin typeface="Arial" pitchFamily="34" charset="0"/>
                <a:cs typeface="Arial" pitchFamily="34" charset="0"/>
              </a:rPr>
              <a:t>1. This not only applies to the specific case in context of a widow but this also applies in other areas of the spiritual life which runs parallel to this. Believers who live for pleasure and self-gratification are in effect the </a:t>
            </a:r>
            <a:r>
              <a:rPr lang="en-US" u="sng" dirty="0" smtClean="0">
                <a:latin typeface="Arial" pitchFamily="34" charset="0"/>
                <a:cs typeface="Arial" pitchFamily="34" charset="0"/>
              </a:rPr>
              <a:t>living dead. </a:t>
            </a:r>
          </a:p>
          <a:p>
            <a:pPr hangingPunct="0"/>
            <a:endParaRPr lang="en-US" b="1" dirty="0" smtClean="0">
              <a:solidFill>
                <a:srgbClr val="0070C0"/>
              </a:solidFill>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2. In this passage the category is widow, but the principle applies to all categories of the royal family of God who become involved in reversionism.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Reversionism involves a frantic search for happiness and coupled with the influence of evil results in the Christian zombie or the living dead 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Without Bible doctrine in the soul, the believer has no capacity for life, no capacity for love, no capacity for happiness or prosperity. So no capacity to appreciate God, no capacity for grace and all the other capacities produces a zombie.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The sooner that life becomes occupation with Christ the better life is. Occupation with Christ is maximum category #1 love, the experience of the super-grace believer.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a:bodyPr>
          <a:lstStyle/>
          <a:p>
            <a:r>
              <a:rPr lang="en-US" dirty="0" smtClean="0">
                <a:latin typeface="Arial" pitchFamily="34" charset="0"/>
                <a:cs typeface="Arial" pitchFamily="34" charset="0"/>
              </a:rPr>
              <a:t>6. Occupation with Christ is the status of the mature believer, the royal family with maximum doctrine resident in the soul.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Obviously the Christian zombie has both rejected and neglected the principle of the study of doctrine and application.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Zombie reversionism is a believer so glutted with pleasure in the status of reversionism, and so under the influence of evil, that any pleasure in life or all accumulated pleasure in life leaves him totally dissatisfied.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9. To be minus Bible doctrine and its accompanying capacities is to be the living dead, waiting under divine discipline for the inevitable maximum discipline of the sin unto death. So the living dead are waiting to die miserably. </a:t>
            </a:r>
          </a:p>
          <a:p>
            <a:pPr hangingPunct="0">
              <a:buNone/>
            </a:pPr>
            <a:r>
              <a:rPr lang="en-US" dirty="0" smtClean="0">
                <a:latin typeface="Arial" pitchFamily="34" charset="0"/>
                <a:cs typeface="Arial" pitchFamily="34" charset="0"/>
              </a:rPr>
              <a:t>	</a:t>
            </a:r>
          </a:p>
          <a:p>
            <a:endParaRPr lang="en-US" dirty="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20000"/>
          </a:bodyPr>
          <a:lstStyle/>
          <a:p>
            <a:pPr hangingPunct="0"/>
            <a:r>
              <a:rPr lang="en-US" dirty="0" smtClean="0">
                <a:latin typeface="Arial" pitchFamily="34" charset="0"/>
                <a:cs typeface="Arial" pitchFamily="34" charset="0"/>
              </a:rPr>
              <a:t>This brings us in verse 7 to the pastor’s responsibility in the field of human relationships.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5:7</a:t>
            </a:r>
            <a:r>
              <a:rPr lang="en-US" dirty="0" smtClean="0">
                <a:latin typeface="Arial" pitchFamily="34" charset="0"/>
                <a:cs typeface="Arial" pitchFamily="34" charset="0"/>
              </a:rPr>
              <a:t> – </a:t>
            </a:r>
            <a:r>
              <a:rPr lang="en-US" b="1" dirty="0" smtClean="0">
                <a:solidFill>
                  <a:srgbClr val="0070C0"/>
                </a:solidFill>
                <a:latin typeface="Arial" pitchFamily="34" charset="0"/>
                <a:cs typeface="Arial" pitchFamily="34" charset="0"/>
              </a:rPr>
              <a:t>“Prescribe these things as well, so that they may be above reproach.”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 “Prescribe these things” </a:t>
            </a:r>
            <a:r>
              <a:rPr lang="en-US" dirty="0" smtClean="0">
                <a:latin typeface="Arial" pitchFamily="34" charset="0"/>
                <a:cs typeface="Arial" pitchFamily="34" charset="0"/>
              </a:rPr>
              <a:t>— PAImpv – PARAGGELLO -  to command. When things get bad Timothy has to use his authority, he has to step in and command.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As the pastor-guardian he has the authority to straighten things out and it demands giving commands. “</a:t>
            </a:r>
            <a:r>
              <a:rPr lang="en-US" b="1" dirty="0" smtClean="0">
                <a:solidFill>
                  <a:srgbClr val="0070C0"/>
                </a:solidFill>
                <a:latin typeface="Arial" pitchFamily="34" charset="0"/>
                <a:cs typeface="Arial" pitchFamily="34" charset="0"/>
              </a:rPr>
              <a:t>Also be commanding.”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“so that they may be above reproach” </a:t>
            </a:r>
            <a:r>
              <a:rPr lang="en-US" dirty="0" smtClean="0">
                <a:latin typeface="Arial" pitchFamily="34" charset="0"/>
                <a:cs typeface="Arial" pitchFamily="34" charset="0"/>
              </a:rPr>
              <a:t>– PASubj – EIMI – to be.  ANEPILEPTOS – above reproach. Timothy’s deacons are to minister to widows in proper way.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Also be commanding these things in order that they may be irreproachable.”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Once again the emphasis is placed on the pastor taking command of the local church, enforcing biblical principles, whether they have to do with privacy or good manners or administration. A pastor must inevitably be responsible for his own congregation.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5:8 – “But if anyone does not provide for his own, and especially for those of his household, he has denied the faith and is worst than an unbeliever.”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“But if” </a:t>
            </a:r>
            <a:r>
              <a:rPr lang="en-US" dirty="0" smtClean="0">
                <a:latin typeface="Arial" pitchFamily="34" charset="0"/>
                <a:cs typeface="Arial" pitchFamily="34" charset="0"/>
              </a:rPr>
              <a:t>– EPI  is a conjunction introducing a first class condition.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“does not provide for his own” </a:t>
            </a:r>
            <a:r>
              <a:rPr lang="en-US" dirty="0" smtClean="0">
                <a:latin typeface="Arial" pitchFamily="34" charset="0"/>
                <a:cs typeface="Arial" pitchFamily="34" charset="0"/>
              </a:rPr>
              <a:t>– PAIndic – PRONOEO – to think beforehand, to foresee something, to provide beforehand, to anticipate, to provide something ahead of time. </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Head of a family, the man of the house, and he has not provided for his family.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active voice: certain reversionistic male believers under the influence of evil have failed to provide for their families.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evil can be operation bleeding heart altruism. The indicative mood indicates that this is a first class condition.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is assumed to be true and it is true in every generation that certain believers in reversionism under the influence of evil, for one reason or another, do not support their immediate family.</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They’re involved in something that prevents them from doing it, something that is evil, something that is related to reversionism. </a:t>
            </a:r>
            <a:r>
              <a:rPr lang="en-US" u="sng" dirty="0" smtClean="0">
                <a:latin typeface="Arial" pitchFamily="34" charset="0"/>
                <a:cs typeface="Arial" pitchFamily="34" charset="0"/>
              </a:rPr>
              <a:t>Christian giving was never designed to cause one’s family to be starved or poorly clothed. </a:t>
            </a:r>
          </a:p>
          <a:p>
            <a:endParaRPr lang="en-US" dirty="0" smtClean="0"/>
          </a:p>
          <a:p>
            <a:endParaRPr lang="en-US" dirty="0"/>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r>
              <a:rPr lang="en-US" dirty="0" smtClean="0">
                <a:latin typeface="Arial" pitchFamily="34" charset="0"/>
                <a:cs typeface="Arial" pitchFamily="34" charset="0"/>
              </a:rPr>
              <a:t>So what is the divine attitude toward men who are responsible for providing for their wife and family and they fail to do so?</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“he has denied the faith and is worse than an unbeliever”</a:t>
            </a:r>
            <a:r>
              <a:rPr lang="en-US" dirty="0" smtClean="0">
                <a:latin typeface="Arial" pitchFamily="34" charset="0"/>
                <a:cs typeface="Arial" pitchFamily="34" charset="0"/>
              </a:rPr>
              <a:t> – Pf Middle Indic – ARNEOMAI – to deny, to refuse, to repudiate.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believer in view has rejected or repudiated Bible doctrine with the result that his reversionism leads to his rejection of responsibilities to his family.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indicative mood is declarative for the reality of both reversionism and the influence of evil in the life of some male believer who is married, who has children.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For some reason or another — emotional giving, compulsive gambling, a drunkard, etc. — his family is deprived and destitute. 	</a:t>
            </a:r>
          </a:p>
          <a:p>
            <a:endParaRPr lang="en-US" dirty="0"/>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10000"/>
          </a:bodyPr>
          <a:lstStyle/>
          <a:p>
            <a:r>
              <a:rPr lang="en-US" b="1" dirty="0" smtClean="0">
                <a:solidFill>
                  <a:srgbClr val="0070C0"/>
                </a:solidFill>
                <a:latin typeface="Arial" pitchFamily="34" charset="0"/>
                <a:cs typeface="Arial" pitchFamily="34" charset="0"/>
              </a:rPr>
              <a:t>“faith” </a:t>
            </a:r>
            <a:r>
              <a:rPr lang="en-US" dirty="0" smtClean="0">
                <a:latin typeface="Arial" pitchFamily="34" charset="0"/>
                <a:cs typeface="Arial" pitchFamily="34" charset="0"/>
              </a:rPr>
              <a:t>— PISTIS - refers to doctrine.</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Principles</a:t>
            </a:r>
          </a:p>
          <a:p>
            <a:pPr hangingPunct="0"/>
            <a:r>
              <a:rPr lang="en-US" dirty="0" smtClean="0">
                <a:latin typeface="Arial" pitchFamily="34" charset="0"/>
                <a:cs typeface="Arial" pitchFamily="34" charset="0"/>
              </a:rPr>
              <a:t>1. Two doctrines help understand this verse: reversionism and evil. Both explain why men come to this situation.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These two doctrines are two sides of the same coin. The coin is called apostasy. One side is reversionism, the other side is the influence of evil.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Reversionism is the mechanics of apostasy while the influence of evil is the result of apostasy.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This believer has entered into some stage of reversionism where he is giving or spending money which deprives his family of food, shelter, and clothing. </a:t>
            </a:r>
          </a:p>
          <a:p>
            <a:pPr hangingPunct="0"/>
            <a:r>
              <a:rPr lang="en-US" dirty="0" smtClean="0">
                <a:latin typeface="Arial" pitchFamily="34" charset="0"/>
                <a:cs typeface="Arial" pitchFamily="34" charset="0"/>
              </a:rPr>
              <a:t>	</a:t>
            </a:r>
            <a:endParaRPr lang="en-US" dirty="0"/>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r>
              <a:rPr lang="en-US" dirty="0" smtClean="0">
                <a:latin typeface="Arial" pitchFamily="34" charset="0"/>
                <a:cs typeface="Arial" pitchFamily="34" charset="0"/>
              </a:rPr>
              <a:t>5. In the second stage of reversionism it could be exhausting his financial resources in a frantic search for happiness (get rich quick schemes, pleasure spending)</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In the second or fourth stages of reversionism it could be emotional — emotional giving, compulsive gambling, which exhausts the family treasury and causes starvation.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The influence of evil always results in one man either giving or gambling or spending his money so that his entire family is impoverished, starving, in rags, suffering because of his stupidity in the handling of money.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This is why compulsive gamblers should never marry	</a:t>
            </a:r>
          </a:p>
          <a:p>
            <a:endParaRPr lang="en-US" dirty="0"/>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9. This is why emotional revolt is incapable of any relationship in life, incapable of taking responsibility.</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On the other side is the fact that insurance programs give poor and moderate income men a chance to provide for their families. </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“and is worse than an unbeliever” – </a:t>
            </a:r>
            <a:r>
              <a:rPr lang="en-US" dirty="0" smtClean="0">
                <a:latin typeface="Arial" pitchFamily="34" charset="0"/>
                <a:cs typeface="Arial" pitchFamily="34" charset="0"/>
              </a:rPr>
              <a:t>EIMI – PAIndic- is and keeps on being. CHEIRON – more evil.</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“than an unbeliever” </a:t>
            </a:r>
            <a:r>
              <a:rPr lang="en-US" dirty="0" smtClean="0">
                <a:latin typeface="Arial" pitchFamily="34" charset="0"/>
                <a:cs typeface="Arial" pitchFamily="34" charset="0"/>
              </a:rPr>
              <a:t>— APISTOS -  an unbeliever.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a:t>
            </a:r>
            <a:r>
              <a:rPr lang="en-US" b="1" dirty="0" smtClean="0">
                <a:solidFill>
                  <a:srgbClr val="0070C0"/>
                </a:solidFill>
                <a:latin typeface="Arial" pitchFamily="34" charset="0"/>
                <a:cs typeface="Arial" pitchFamily="34" charset="0"/>
              </a:rPr>
              <a:t>: “If, however, anyone does not provide for his own, and especially for the members of his own family, he has denied the doctrine with the result that he has repudiated Bible doctrine; also he is more evil than an unbeliever.”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10000"/>
          </a:bodyPr>
          <a:lstStyle/>
          <a:p>
            <a:r>
              <a:rPr lang="en-US" dirty="0" smtClean="0">
                <a:latin typeface="Arial" pitchFamily="34" charset="0"/>
                <a:cs typeface="Arial" pitchFamily="34" charset="0"/>
              </a:rPr>
              <a:t>      c) Jesus Christ was royalty by birth, royalty by deity, and He became royalty by strategical victory — session at the right hand of the Father.</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d) The spiritual royalty of Christ occurred as a result of His ascension — His death on the cross for our salvation, followed by His physical death, followed by His resurrection, ascension and session. All of these things occurred in order to provide a spiritual royalty. </a:t>
            </a:r>
          </a:p>
          <a:p>
            <a:pPr hangingPunct="0">
              <a:buNone/>
            </a:pPr>
            <a:r>
              <a:rPr lang="en-US" dirty="0" smtClean="0">
                <a:latin typeface="Arial" pitchFamily="34" charset="0"/>
                <a:cs typeface="Arial" pitchFamily="34" charset="0"/>
              </a:rPr>
              <a:t>		</a:t>
            </a:r>
          </a:p>
          <a:p>
            <a:pPr hangingPunct="0"/>
            <a:r>
              <a:rPr lang="en-US" dirty="0" smtClean="0">
                <a:latin typeface="Arial" pitchFamily="34" charset="0"/>
                <a:cs typeface="Arial" pitchFamily="34" charset="0"/>
              </a:rPr>
              <a:t>       e) Seated at the right hand of the Father Jesus Christ has a new title — King. That makes Him King of all kings, a super royalty.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 is Lord of all lords. Because He is King of all kings and Lord of all lords, as a man, He is a new type of royalty, a superior royalty, a permanent royalty, and a spiritual royalty. </a:t>
            </a:r>
          </a:p>
          <a:p>
            <a:pPr hangingPunct="0"/>
            <a:endParaRPr lang="en-US" dirty="0" smtClean="0">
              <a:latin typeface="Arial" pitchFamily="34" charset="0"/>
              <a:cs typeface="Arial" pitchFamily="34" charset="0"/>
            </a:endParaRPr>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lnSpcReduction="10000"/>
          </a:bodyPr>
          <a:lstStyle/>
          <a:p>
            <a:pPr hangingPunct="0"/>
            <a:r>
              <a:rPr lang="en-US" dirty="0" smtClean="0">
                <a:latin typeface="Arial" pitchFamily="34" charset="0"/>
                <a:cs typeface="Arial" pitchFamily="34" charset="0"/>
              </a:rPr>
              <a:t>Principles</a:t>
            </a:r>
          </a:p>
          <a:p>
            <a:pPr hangingPunct="0"/>
            <a:r>
              <a:rPr lang="en-US" dirty="0" smtClean="0">
                <a:latin typeface="Arial" pitchFamily="34" charset="0"/>
                <a:cs typeface="Arial" pitchFamily="34" charset="0"/>
              </a:rPr>
              <a:t>1. There are numerous cases within the framework of reversionism where believers under the influence of evil are more evil than the unbeliever. There are at least seven cases that we have already observed:</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a) Emotional giving from emotional appeals. Emotional giving from an emotional basis keeps a man from providing for his own. </a:t>
            </a:r>
          </a:p>
          <a:p>
            <a:pPr hangingPunct="0"/>
            <a:r>
              <a:rPr lang="en-US" dirty="0" smtClean="0">
                <a:latin typeface="Arial" pitchFamily="34" charset="0"/>
                <a:cs typeface="Arial" pitchFamily="34" charset="0"/>
              </a:rPr>
              <a:t>	b) Evil altruism which deprives a family of needs. Operation bleeding heart. </a:t>
            </a:r>
          </a:p>
          <a:p>
            <a:pPr hangingPunct="0"/>
            <a:r>
              <a:rPr lang="en-US" dirty="0" smtClean="0">
                <a:latin typeface="Arial" pitchFamily="34" charset="0"/>
                <a:cs typeface="Arial" pitchFamily="34" charset="0"/>
              </a:rPr>
              <a:t>	c) A frantic search for happiness by spending in a way that deprives the family of necessities. </a:t>
            </a:r>
          </a:p>
          <a:p>
            <a:pPr hangingPunct="0"/>
            <a:r>
              <a:rPr lang="en-US" dirty="0" smtClean="0">
                <a:latin typeface="Arial" pitchFamily="34" charset="0"/>
                <a:cs typeface="Arial" pitchFamily="34" charset="0"/>
              </a:rPr>
              <a:t>	d) Compulsive gambling, compulsive drinking and drug addiction. </a:t>
            </a:r>
          </a:p>
          <a:p>
            <a:pPr hangingPunct="0"/>
            <a:r>
              <a:rPr lang="en-US" dirty="0" smtClean="0">
                <a:latin typeface="Arial" pitchFamily="34" charset="0"/>
                <a:cs typeface="Arial" pitchFamily="34" charset="0"/>
              </a:rPr>
              <a:t>	e) Loss of a sense of responsibility through reversionism. </a:t>
            </a:r>
          </a:p>
          <a:p>
            <a:pPr hangingPunct="0">
              <a:buNone/>
            </a:pPr>
            <a:r>
              <a:rPr lang="en-US" dirty="0" smtClean="0">
                <a:latin typeface="Arial" pitchFamily="34" charset="0"/>
                <a:cs typeface="Arial" pitchFamily="34" charset="0"/>
              </a:rPr>
              <a:t>	</a:t>
            </a:r>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r>
              <a:rPr lang="en-US" dirty="0" smtClean="0">
                <a:latin typeface="Arial" pitchFamily="34" charset="0"/>
                <a:cs typeface="Arial" pitchFamily="34" charset="0"/>
              </a:rPr>
              <a:t>       f) Irresponsible stupidity in getting married when you shouldn’t and then making a botch of it after you do — a sexual relationship that produces more children than you can afford.</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g) Overextension in business or business investment without using capital for making provision for family or loved ones.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Whatever the mechanics the cause is always the same. A male believer is involved, he rejects Bible doctrine, enters into some stage of reversionism, comes under the influence of evil and does not provide for his own.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growing believer or the mature believer never falls into this rat race.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endParaRPr lang="en-US" dirty="0" smtClean="0">
              <a:latin typeface="Arial" pitchFamily="34" charset="0"/>
              <a:cs typeface="Arial" pitchFamily="34" charset="0"/>
            </a:endParaRPr>
          </a:p>
          <a:p>
            <a:r>
              <a:rPr lang="en-US" dirty="0" smtClean="0">
                <a:latin typeface="Arial" pitchFamily="34" charset="0"/>
                <a:cs typeface="Arial" pitchFamily="34" charset="0"/>
              </a:rPr>
              <a:t>4. The reversionistic believer practicing any form of evil becomes more evil than an unbeliever — says verse 8.</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5. Why? Because the believer has more safeguards against evil than the unbeliever.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believer has doctrine as well as the laws of establishment to protect him from this.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While the unbeliever is limited to his own integrity and the laws of establishment the believer who repudiates Bible doctrine always becomes more evil than any unbeliever. </a:t>
            </a:r>
          </a:p>
          <a:p>
            <a:endParaRPr lang="en-US" dirty="0"/>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lstStyle/>
          <a:p>
            <a:pPr hangingPunct="0"/>
            <a:r>
              <a:rPr lang="en-US" dirty="0" smtClean="0">
                <a:latin typeface="Arial" pitchFamily="34" charset="0"/>
                <a:cs typeface="Arial" pitchFamily="34" charset="0"/>
              </a:rPr>
              <a:t>Note that while this believer is more evil than the unbeliever he does not lose his salvation, he cannot lose his salvation.</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5:9 and 10</a:t>
            </a:r>
            <a:r>
              <a:rPr lang="en-US" dirty="0" smtClean="0">
                <a:latin typeface="Arial" pitchFamily="34" charset="0"/>
                <a:cs typeface="Arial" pitchFamily="34" charset="0"/>
              </a:rPr>
              <a:t>: the enrolment of qualified widows. </a:t>
            </a:r>
          </a:p>
          <a:p>
            <a:pPr hangingPunct="0">
              <a:buNone/>
            </a:pPr>
            <a:r>
              <a:rPr lang="en-US" dirty="0" smtClean="0">
                <a:latin typeface="Arial" pitchFamily="34" charset="0"/>
                <a:cs typeface="Arial" pitchFamily="34" charset="0"/>
              </a:rPr>
              <a:t>  </a:t>
            </a:r>
            <a:r>
              <a:rPr lang="en-US" b="1" dirty="0" smtClean="0">
                <a:solidFill>
                  <a:srgbClr val="0070C0"/>
                </a:solidFill>
                <a:latin typeface="Arial" pitchFamily="34" charset="0"/>
                <a:cs typeface="Arial" pitchFamily="34" charset="0"/>
              </a:rPr>
              <a:t>5:9 “A widow is to be ‘put on the list only if she is not less than sixty years old, having been the wife of one man.’”</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Remember that the widow is taken as a category of helpless individual.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However, we have noted that some widows are not helpless at all, they are totally capable of taking care of themselves. </a:t>
            </a:r>
          </a:p>
          <a:p>
            <a:endParaRPr lang="en-US"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hangingPunct="0"/>
            <a:r>
              <a:rPr lang="en-US" b="1" dirty="0" smtClean="0">
                <a:solidFill>
                  <a:srgbClr val="0070C0"/>
                </a:solidFill>
                <a:latin typeface="Arial" pitchFamily="34" charset="0"/>
                <a:cs typeface="Arial" pitchFamily="34" charset="0"/>
              </a:rPr>
              <a:t>“widow is to be put on the list” </a:t>
            </a:r>
            <a:r>
              <a:rPr lang="en-US" dirty="0" smtClean="0">
                <a:latin typeface="Arial" pitchFamily="34" charset="0"/>
                <a:cs typeface="Arial" pitchFamily="34" charset="0"/>
              </a:rPr>
              <a:t>– KATALEGO – PAImpv – enrolled on the list.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There will be a need in favor of certain qualified widows. “Widows may be enrolled on the charity list.”</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“not less than sixty years old” </a:t>
            </a:r>
            <a:r>
              <a:rPr lang="en-US" dirty="0" smtClean="0">
                <a:latin typeface="Arial" pitchFamily="34" charset="0"/>
                <a:cs typeface="Arial" pitchFamily="34" charset="0"/>
              </a:rPr>
              <a:t>– ME ELATTON ETON ECHONTA -  “not less than sixty years old.” </a:t>
            </a:r>
          </a:p>
          <a:p>
            <a:pPr hangingPunct="0"/>
            <a:endParaRPr lang="en-US" dirty="0" smtClean="0">
              <a:latin typeface="Arial" pitchFamily="34" charset="0"/>
              <a:cs typeface="Arial" pitchFamily="34" charset="0"/>
            </a:endParaRPr>
          </a:p>
          <a:p>
            <a:pPr hangingPunct="0">
              <a:buNone/>
            </a:pPr>
            <a:r>
              <a:rPr lang="en-US" dirty="0" smtClean="0">
                <a:latin typeface="Arial" pitchFamily="34" charset="0"/>
                <a:cs typeface="Arial" pitchFamily="34" charset="0"/>
              </a:rPr>
              <a:t> Notice:</a:t>
            </a:r>
          </a:p>
          <a:p>
            <a:pPr hangingPunct="0"/>
            <a:r>
              <a:rPr lang="en-US" dirty="0" smtClean="0">
                <a:latin typeface="Arial" pitchFamily="34" charset="0"/>
                <a:cs typeface="Arial" pitchFamily="34" charset="0"/>
              </a:rPr>
              <a:t>1. This passage does not teach the existence of deaconesses.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enrolment is for charity or support of widows over sixty who are otherwise destitute.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The age of sixty indicates that by that time all other sources of income have disappeared and in the case of a believing widow who is otherwise qualified she become a ward of her local church.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Her helplessness which requires financial help from the charity committee of the local church would only occur after sixty.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This also implies that women under sixty should not be given charity as they will up to that time have other means of support.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Widows to be qualified for the charity list, then, must be over sixty years of age. </a:t>
            </a:r>
            <a:r>
              <a:rPr lang="en-US" dirty="0" smtClean="0"/>
              <a:t> </a:t>
            </a:r>
          </a:p>
          <a:p>
            <a:endParaRPr lang="en-US"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r>
              <a:rPr lang="en-US" b="1" dirty="0" smtClean="0">
                <a:solidFill>
                  <a:srgbClr val="0070C0"/>
                </a:solidFill>
                <a:latin typeface="Arial" pitchFamily="34" charset="0"/>
                <a:cs typeface="Arial" pitchFamily="34" charset="0"/>
              </a:rPr>
              <a:t>“having been the wife of one man” </a:t>
            </a:r>
            <a:r>
              <a:rPr lang="en-US" dirty="0" smtClean="0">
                <a:latin typeface="Arial" pitchFamily="34" charset="0"/>
                <a:cs typeface="Arial" pitchFamily="34" charset="0"/>
              </a:rPr>
              <a:t>– Pf AI – GINOMAI -  The perfect tense is an intensive perfect which means that they must arrive at sixty before they are eligible.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 wife of one man”</a:t>
            </a:r>
            <a:r>
              <a:rPr lang="en-US" dirty="0" smtClean="0">
                <a:latin typeface="Arial" pitchFamily="34" charset="0"/>
                <a:cs typeface="Arial" pitchFamily="34" charset="0"/>
              </a:rPr>
              <a:t> —“the wife of one husband.” It is an idiom that means married only once.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Apparently some women had more than one husband. This qualification is obviously designed to indicate some stability factor.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principle was that a widow who had been married once and had successfully served a housewife under that marriage had a certain amount of stability.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She had the stability to stay with it whether it was a good or a bad marriage. </a:t>
            </a:r>
          </a:p>
          <a:p>
            <a:endParaRPr lang="en-US"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lstStyle/>
          <a:p>
            <a:r>
              <a:rPr lang="en-US" dirty="0" smtClean="0">
                <a:latin typeface="Arial" pitchFamily="34" charset="0"/>
                <a:cs typeface="Arial" pitchFamily="34" charset="0"/>
              </a:rPr>
              <a:t>Secondly, this would imply also maturity, lack of promiscuity or approbation lust.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enrolment of widows on the charity list implied some function around the local church which required stability.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A widow can have just as wonderful life as anyone else, and under the principles of Bible doctrine and capacity for life.</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r>
              <a:rPr lang="en-US" b="1" dirty="0" smtClean="0">
                <a:solidFill>
                  <a:srgbClr val="0070C0"/>
                </a:solidFill>
                <a:latin typeface="Arial" pitchFamily="34" charset="0"/>
                <a:cs typeface="Arial" pitchFamily="34" charset="0"/>
              </a:rPr>
              <a:t>5:10 – “having a reputation for good works; and if she has brought up children, if she has shown hospitality to strangers, if she has washed the saints’ feet, if she has assisted those in distress, and if she has devoted herself to every good work.”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“reputation” </a:t>
            </a:r>
            <a:r>
              <a:rPr lang="en-US" dirty="0" smtClean="0">
                <a:latin typeface="Arial" pitchFamily="34" charset="0"/>
                <a:cs typeface="Arial" pitchFamily="34" charset="0"/>
              </a:rPr>
              <a:t>– PPPtc MARTUREO – approved, well attested, verified, certified.</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present tense is retroactive progressive present which denotes what was begun in the past and continues into the present time, the time of her enrolment.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She is well certified as a mature believer — verification of her dynamic spiritual life. </a:t>
            </a:r>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a:bodyPr>
          <a:lstStyle/>
          <a:p>
            <a:pPr hangingPunct="0"/>
            <a:r>
              <a:rPr lang="en-US" b="1" dirty="0" smtClean="0">
                <a:solidFill>
                  <a:srgbClr val="0070C0"/>
                </a:solidFill>
                <a:latin typeface="Arial" pitchFamily="34" charset="0"/>
                <a:cs typeface="Arial" pitchFamily="34" charset="0"/>
              </a:rPr>
              <a:t>“for good works” </a:t>
            </a:r>
            <a:r>
              <a:rPr lang="en-US" dirty="0" smtClean="0">
                <a:latin typeface="Arial" pitchFamily="34" charset="0"/>
                <a:cs typeface="Arial" pitchFamily="34" charset="0"/>
              </a:rPr>
              <a:t>– EN ERGON KALOI – honorable accomplishments.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In other words, her honorable greater-grace production from maximum doctrine resident in her soul is certification of her qualification.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standards for certification are based on the content of the following five first class conditions.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“if she have brought up children” </a:t>
            </a:r>
            <a:r>
              <a:rPr lang="en-US" dirty="0" smtClean="0">
                <a:latin typeface="Arial" pitchFamily="34" charset="0"/>
                <a:cs typeface="Arial" pitchFamily="34" charset="0"/>
              </a:rPr>
              <a:t>– AAIndic – TEKNOTROPHEO -  </a:t>
            </a:r>
            <a:r>
              <a:rPr lang="en-US" b="1" dirty="0" smtClean="0">
                <a:solidFill>
                  <a:srgbClr val="0070C0"/>
                </a:solidFill>
                <a:latin typeface="Arial" pitchFamily="34" charset="0"/>
                <a:cs typeface="Arial" pitchFamily="34" charset="0"/>
              </a:rPr>
              <a:t>“if she has reared children well.” </a:t>
            </a:r>
          </a:p>
          <a:p>
            <a:pPr hangingPunct="0"/>
            <a:endParaRPr lang="en-US" b="1" dirty="0" smtClean="0">
              <a:solidFill>
                <a:srgbClr val="0070C0"/>
              </a:solidFill>
              <a:latin typeface="Arial" pitchFamily="34" charset="0"/>
              <a:cs typeface="Arial" pitchFamily="34" charset="0"/>
            </a:endParaRPr>
          </a:p>
          <a:p>
            <a:pPr hangingPunct="0"/>
            <a:r>
              <a:rPr lang="en-US" dirty="0" smtClean="0">
                <a:latin typeface="Arial" pitchFamily="34" charset="0"/>
                <a:cs typeface="Arial" pitchFamily="34" charset="0"/>
              </a:rPr>
              <a:t>She doesn’t have to have children but this particular one comes in if she does have children. The active voice: the widow over sixty must have been at some time in her life a good mother.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lnSpcReduction="10000"/>
          </a:bodyPr>
          <a:lstStyle/>
          <a:p>
            <a:pPr hangingPunct="0"/>
            <a:r>
              <a:rPr lang="en-US" dirty="0" smtClean="0">
                <a:latin typeface="Arial" pitchFamily="34" charset="0"/>
                <a:cs typeface="Arial" pitchFamily="34" charset="0"/>
              </a:rPr>
              <a:t>At this moment His title of King of kings and Lord of lords means that even though Satan rules this world, and even though Satan often administers through various world rulers, </a:t>
            </a:r>
            <a:r>
              <a:rPr lang="en-US" u="sng" dirty="0" smtClean="0">
                <a:latin typeface="Arial" pitchFamily="34" charset="0"/>
                <a:cs typeface="Arial" pitchFamily="34" charset="0"/>
              </a:rPr>
              <a:t>the Lord Jesus Christ is superior to all of these as the God-Man </a:t>
            </a:r>
            <a:r>
              <a:rPr lang="en-US" dirty="0" smtClean="0">
                <a:latin typeface="Arial" pitchFamily="34" charset="0"/>
                <a:cs typeface="Arial" pitchFamily="34" charset="0"/>
              </a:rPr>
              <a:t>and that He is now a new type of royalty and a permanent type of royalty.</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f) Therefore as the King of kings and Lord of lords Jesus Christ must have a royal family to share His reign. It is unthinkable that a royal family would exist with only one person in it.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       g) Therefore the Age of Israel had to be halted in order to introduce a dispensation in which the specific objective is to form a royal family for Jesus Christ, a royal family forever. </a:t>
            </a:r>
          </a:p>
          <a:p>
            <a:endParaRPr lang="en-US" dirty="0" smtClean="0">
              <a:latin typeface="Arial" pitchFamily="34" charset="0"/>
              <a:cs typeface="Arial" pitchFamily="34" charset="0"/>
            </a:endParaRP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What does it mean to be a good mother? It means training, teaching, influencing, inculcating in both physical and spiritual areas of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means, for example, that where the son is concerned, when a woman has a male child that man’s attitude toward the female of the species for the rest of his life is going to depend upon how well he respected his mother and how beautifully she trained him in those first years of his life when he was highly impressionable.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Many men are not born gentlemen but they grow to be gentlemen because their mothers did such a magnificent job. </a:t>
            </a:r>
          </a:p>
          <a:p>
            <a:endParaRPr lang="en-US" dirty="0">
              <a:latin typeface="Arial" pitchFamily="34" charset="0"/>
              <a:cs typeface="Arial" pitchFamily="34" charset="0"/>
            </a:endParaRPr>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a:bodyPr>
          <a:lstStyle/>
          <a:p>
            <a:r>
              <a:rPr lang="en-US" b="1" dirty="0" smtClean="0">
                <a:solidFill>
                  <a:srgbClr val="0070C0"/>
                </a:solidFill>
                <a:latin typeface="Arial" pitchFamily="34" charset="0"/>
                <a:cs typeface="Arial" pitchFamily="34" charset="0"/>
              </a:rPr>
              <a:t>“if she has shown hospitality to strangers” </a:t>
            </a:r>
            <a:r>
              <a:rPr lang="en-US" dirty="0" smtClean="0">
                <a:latin typeface="Arial" pitchFamily="34" charset="0"/>
                <a:cs typeface="Arial" pitchFamily="34" charset="0"/>
              </a:rPr>
              <a:t>– AAIndic – CENODOCHEO - means to exercise hospitality, to show hospitality.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This is a constative aorist which covers her adult life from the time that she began as a wife or a mother or as a woman in her home, and right up to the point of her qualification for being on the charity list of the local church.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What does it really mean? It means the type of character which is outgoing. (Inhospitable people are subjective people).</a:t>
            </a:r>
          </a:p>
          <a:p>
            <a:endParaRPr lang="en-US" dirty="0" smtClean="0">
              <a:latin typeface="Arial" pitchFamily="34" charset="0"/>
              <a:cs typeface="Arial" pitchFamily="34" charset="0"/>
            </a:endParaRPr>
          </a:p>
          <a:p>
            <a:r>
              <a:rPr lang="en-US" dirty="0" smtClean="0">
                <a:latin typeface="Arial" pitchFamily="34" charset="0"/>
                <a:cs typeface="Arial" pitchFamily="34" charset="0"/>
              </a:rPr>
              <a:t> Hospitality is an attitude of soul. It is integrity of soul, it is an attitude of being outgoing, thoughtful of others, and sensitive to the needs of others without being subjective in any way or without seeking to gain anything from it. </a:t>
            </a:r>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b="1" dirty="0" smtClean="0">
                <a:solidFill>
                  <a:srgbClr val="0070C0"/>
                </a:solidFill>
                <a:latin typeface="Arial" pitchFamily="34" charset="0"/>
                <a:cs typeface="Arial" pitchFamily="34" charset="0"/>
              </a:rPr>
              <a:t>“if she have washed the saints’ feet” </a:t>
            </a:r>
            <a:r>
              <a:rPr lang="en-US" dirty="0" smtClean="0">
                <a:latin typeface="Arial" pitchFamily="34" charset="0"/>
                <a:cs typeface="Arial" pitchFamily="34" charset="0"/>
              </a:rPr>
              <a:t>— AAIndic NIPTO -       to wash, to bath.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Summary</a:t>
            </a:r>
          </a:p>
          <a:p>
            <a:pPr hangingPunct="0"/>
            <a:r>
              <a:rPr lang="en-US" dirty="0" smtClean="0">
                <a:latin typeface="Arial" pitchFamily="34" charset="0"/>
                <a:cs typeface="Arial" pitchFamily="34" charset="0"/>
              </a:rPr>
              <a:t>1. This does not refer to the foot washing ceremony practiced by the River Brethren, a famous German group.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foot washing ceremony accomplished by our Lord in </a:t>
            </a:r>
            <a:r>
              <a:rPr lang="en-US" b="1" dirty="0" smtClean="0">
                <a:solidFill>
                  <a:srgbClr val="C00000"/>
                </a:solidFill>
                <a:latin typeface="Arial" pitchFamily="34" charset="0"/>
                <a:cs typeface="Arial" pitchFamily="34" charset="0"/>
              </a:rPr>
              <a:t>John 13:4-20 </a:t>
            </a:r>
            <a:r>
              <a:rPr lang="en-US" dirty="0" smtClean="0">
                <a:latin typeface="Arial" pitchFamily="34" charset="0"/>
                <a:cs typeface="Arial" pitchFamily="34" charset="0"/>
              </a:rPr>
              <a:t>has nothing to do with the Church Age.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was to teach a principle of doctrine for every dispensation but it was not a command to continue the process of washing the feet of believers. </a:t>
            </a:r>
          </a:p>
          <a:p>
            <a:endParaRPr lang="en-US" dirty="0">
              <a:latin typeface="Arial" pitchFamily="34" charset="0"/>
              <a:cs typeface="Arial" pitchFamily="34" charset="0"/>
            </a:endParaRP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a:bodyPr>
          <a:lstStyle/>
          <a:p>
            <a:pPr hangingPunct="0"/>
            <a:r>
              <a:rPr lang="en-US" dirty="0" smtClean="0">
                <a:latin typeface="Arial" pitchFamily="34" charset="0"/>
                <a:cs typeface="Arial" pitchFamily="34" charset="0"/>
              </a:rPr>
              <a:t>3. In </a:t>
            </a:r>
            <a:r>
              <a:rPr lang="en-US" b="1" dirty="0" smtClean="0">
                <a:solidFill>
                  <a:srgbClr val="C00000"/>
                </a:solidFill>
                <a:latin typeface="Arial" pitchFamily="34" charset="0"/>
                <a:cs typeface="Arial" pitchFamily="34" charset="0"/>
              </a:rPr>
              <a:t>John 13 </a:t>
            </a:r>
            <a:r>
              <a:rPr lang="en-US" dirty="0" smtClean="0">
                <a:latin typeface="Arial" pitchFamily="34" charset="0"/>
                <a:cs typeface="Arial" pitchFamily="34" charset="0"/>
              </a:rPr>
              <a:t>the disciples had been guilty of a breach of etiquette. They had been guilty of entering the upper room where they would hear one of the greatest messages ever with unwashed feet.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That means that they went through the streets of the city where they accumulated dust and dirt on their feet.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came to the upper room where they were about to observe the Passover in this condition. They had what might be classified as stinking feet.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were an offensive group to the Lord, not only from the standpoint of etiquette but they were also malodorous.</a:t>
            </a:r>
          </a:p>
          <a:p>
            <a:pPr hangingPunct="0"/>
            <a:r>
              <a:rPr lang="en-US" dirty="0" smtClean="0">
                <a:latin typeface="Arial" pitchFamily="34" charset="0"/>
                <a:cs typeface="Arial" pitchFamily="34" charset="0"/>
              </a:rPr>
              <a:t> 	</a:t>
            </a:r>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r>
              <a:rPr lang="en-US" dirty="0" smtClean="0">
                <a:latin typeface="Arial" pitchFamily="34" charset="0"/>
                <a:cs typeface="Arial" pitchFamily="34" charset="0"/>
              </a:rPr>
              <a:t>4. The disciples were also occupied with a debate as to which of them was the greatest, that none of them would wash anyone else’s feet when they came in.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They refused to take the place of a servant and wash the feet of anyone else before entering. Cf. </a:t>
            </a:r>
            <a:r>
              <a:rPr lang="en-US" b="1" dirty="0" smtClean="0">
                <a:solidFill>
                  <a:srgbClr val="C00000"/>
                </a:solidFill>
                <a:latin typeface="Arial" pitchFamily="34" charset="0"/>
                <a:cs typeface="Arial" pitchFamily="34" charset="0"/>
              </a:rPr>
              <a:t>Luke 22:24. </a:t>
            </a:r>
          </a:p>
          <a:p>
            <a:endParaRPr lang="en-US" b="1" dirty="0" smtClean="0">
              <a:solidFill>
                <a:srgbClr val="C00000"/>
              </a:solidFill>
              <a:latin typeface="Arial" pitchFamily="34" charset="0"/>
              <a:cs typeface="Arial" pitchFamily="34" charset="0"/>
            </a:endParaRPr>
          </a:p>
          <a:p>
            <a:r>
              <a:rPr lang="en-US" dirty="0" smtClean="0">
                <a:latin typeface="Arial" pitchFamily="34" charset="0"/>
                <a:cs typeface="Arial" pitchFamily="34" charset="0"/>
              </a:rPr>
              <a:t>5. So Jesus washed their feet demonstrating the principle of doctrine that greatness cannot exist apart from flexibility, grace humility.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Great people are never degraded. In their souls they have those principles of doctrine, character and integrity so they cannot be degraded. </a:t>
            </a:r>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a:bodyPr>
          <a:lstStyle/>
          <a:p>
            <a:r>
              <a:rPr lang="en-US" dirty="0" smtClean="0">
                <a:latin typeface="Arial" pitchFamily="34" charset="0"/>
                <a:cs typeface="Arial" pitchFamily="34" charset="0"/>
              </a:rPr>
              <a:t>Even degrading circumstances cannot degrade a great person. Only blind arrogance is degraded by degrading circumstances.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Furthermore, there was an analogy in our Lord’s washing of the disciples’ feet. The disciples are bathed before coming to the last supper — a picture of salvation. The idea in salvation is once bathed, always bathed.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7. It was customary to wash one’s feet before entering a home or a hall in the ancient world. This is analogous to </a:t>
            </a:r>
            <a:r>
              <a:rPr lang="en-US" u="sng" dirty="0" smtClean="0">
                <a:latin typeface="Arial" pitchFamily="34" charset="0"/>
                <a:cs typeface="Arial" pitchFamily="34" charset="0"/>
              </a:rPr>
              <a:t>confession of sin</a:t>
            </a:r>
            <a:r>
              <a:rPr lang="en-US" dirty="0" smtClean="0">
                <a:latin typeface="Arial" pitchFamily="34" charset="0"/>
                <a:cs typeface="Arial" pitchFamily="34" charset="0"/>
              </a:rPr>
              <a:t>. The principle by analogy: one salvation, many rebounds.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8. In coming to the upper room the filth of the streets has accumulated on the feet of the disciples, analogous to </a:t>
            </a:r>
            <a:r>
              <a:rPr lang="en-US" u="sng" dirty="0" smtClean="0">
                <a:latin typeface="Arial" pitchFamily="34" charset="0"/>
                <a:cs typeface="Arial" pitchFamily="34" charset="0"/>
              </a:rPr>
              <a:t>carnality.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smtClean="0"/>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9. Jesus commanded rebound in </a:t>
            </a:r>
            <a:r>
              <a:rPr lang="en-US" b="1" dirty="0" smtClean="0">
                <a:solidFill>
                  <a:srgbClr val="C00000"/>
                </a:solidFill>
                <a:latin typeface="Arial" pitchFamily="34" charset="0"/>
                <a:cs typeface="Arial" pitchFamily="34" charset="0"/>
              </a:rPr>
              <a:t>John 13:15</a:t>
            </a:r>
            <a:r>
              <a:rPr lang="en-US" dirty="0" smtClean="0">
                <a:latin typeface="Arial" pitchFamily="34" charset="0"/>
                <a:cs typeface="Arial" pitchFamily="34" charset="0"/>
              </a:rPr>
              <a:t>, not literal foot washing. The heritage of grace is perpetuated through rebound is the principle of the foot washing ceremony.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10. If the significance of foot washing had been in the literal ceremony then Peter would have understood the Lord’s command.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11. But Peter did not understand because the significance of foot washing is not in the literal ceremony, it is in the doctrinal analogy to the rebound technique.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12. Jesus, in John 13:16, emphasized the importance of grace orientation, taking the place of the servant. </a:t>
            </a: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dirty="0" smtClean="0">
                <a:latin typeface="Arial" pitchFamily="34" charset="0"/>
                <a:cs typeface="Arial" pitchFamily="34" charset="0"/>
              </a:rPr>
              <a:t>13. To the widow, </a:t>
            </a:r>
            <a:r>
              <a:rPr lang="en-US" b="1" dirty="0" smtClean="0">
                <a:solidFill>
                  <a:srgbClr val="0070C0"/>
                </a:solidFill>
                <a:latin typeface="Arial" pitchFamily="34" charset="0"/>
                <a:cs typeface="Arial" pitchFamily="34" charset="0"/>
              </a:rPr>
              <a:t>“if she has washed the feet of the saints” </a:t>
            </a:r>
            <a:r>
              <a:rPr lang="en-US" dirty="0" smtClean="0">
                <a:latin typeface="Arial" pitchFamily="34" charset="0"/>
                <a:cs typeface="Arial" pitchFamily="34" charset="0"/>
              </a:rPr>
              <a:t>refers purely the fact of her grace orientation.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Her grace orientation refers to the content of doctrine in her soul — if she has taken a place of serving without feeling degradation, if she has maintained her poise through degrading circumstances of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These could never be degrading because they could never touch her soul when she has doctrine.</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“if she has assisted those in distress” </a:t>
            </a:r>
            <a:r>
              <a:rPr lang="en-US" dirty="0" smtClean="0">
                <a:latin typeface="Arial" pitchFamily="34" charset="0"/>
                <a:cs typeface="Arial" pitchFamily="34" charset="0"/>
              </a:rPr>
              <a:t>– AAIndic – EPARKEO - to help or aid someone, to be of assistance. The constative aorist gathers into one entirety all the help given to others in distress, whether it is a mental distress or a physical distress. 	</a:t>
            </a:r>
            <a:endParaRPr lang="en-US" dirty="0">
              <a:latin typeface="Arial" pitchFamily="34" charset="0"/>
              <a:cs typeface="Arial" pitchFamily="34" charset="0"/>
            </a:endParaRPr>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a:bodyPr>
          <a:lstStyle/>
          <a:p>
            <a:r>
              <a:rPr lang="en-US" b="1" dirty="0" smtClean="0">
                <a:solidFill>
                  <a:srgbClr val="0070C0"/>
                </a:solidFill>
                <a:latin typeface="Arial" pitchFamily="34" charset="0"/>
                <a:cs typeface="Arial" pitchFamily="34" charset="0"/>
              </a:rPr>
              <a:t>“those in distress” </a:t>
            </a:r>
            <a:r>
              <a:rPr lang="en-US" dirty="0" smtClean="0">
                <a:latin typeface="Arial" pitchFamily="34" charset="0"/>
                <a:cs typeface="Arial" pitchFamily="34" charset="0"/>
              </a:rPr>
              <a:t>— PPPtc – THLIBO - means to be oppressed or to be afflicted. </a:t>
            </a:r>
          </a:p>
          <a:p>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to our advantage to have adversity, pressure, and difficulty. This is also the dative of indirect object indicating that the one’s in affliction for whom she performed the acts of aid were benefited by this.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“if she has devoted herself to every good work” -  </a:t>
            </a:r>
            <a:r>
              <a:rPr lang="en-US" dirty="0" smtClean="0">
                <a:latin typeface="Arial" pitchFamily="34" charset="0"/>
                <a:cs typeface="Arial" pitchFamily="34" charset="0"/>
              </a:rPr>
              <a:t>EPAKOLOUTHEO - means to devote one’s self to something.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“every good work” </a:t>
            </a:r>
            <a:r>
              <a:rPr lang="en-US" dirty="0" smtClean="0">
                <a:latin typeface="Arial" pitchFamily="34" charset="0"/>
                <a:cs typeface="Arial" pitchFamily="34" charset="0"/>
              </a:rPr>
              <a:t>should be </a:t>
            </a:r>
            <a:r>
              <a:rPr lang="en-US" b="1" dirty="0" smtClean="0">
                <a:solidFill>
                  <a:srgbClr val="0070C0"/>
                </a:solidFill>
                <a:latin typeface="Arial" pitchFamily="34" charset="0"/>
                <a:cs typeface="Arial" pitchFamily="34" charset="0"/>
              </a:rPr>
              <a:t>“every intrinsic good production.” </a:t>
            </a:r>
            <a:r>
              <a:rPr lang="en-US" dirty="0" smtClean="0">
                <a:latin typeface="Arial" pitchFamily="34" charset="0"/>
                <a:cs typeface="Arial" pitchFamily="34" charset="0"/>
              </a:rPr>
              <a:t>This does not means that there is any such thing as a perfect widow for there is no such thing as a perfect person. These are administrative guidelines. </a:t>
            </a:r>
          </a:p>
          <a:p>
            <a:pPr hangingPunct="0">
              <a:buNone/>
            </a:pP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endParaRPr lang="en-US" dirty="0">
              <a:latin typeface="Arial" pitchFamily="34" charset="0"/>
              <a:cs typeface="Arial" pitchFamily="34" charset="0"/>
            </a:endParaRPr>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r>
              <a:rPr lang="en-US" dirty="0" smtClean="0">
                <a:latin typeface="Arial" pitchFamily="34" charset="0"/>
                <a:cs typeface="Arial" pitchFamily="34" charset="0"/>
              </a:rPr>
              <a:t>What does it mean?</a:t>
            </a:r>
          </a:p>
          <a:p>
            <a:pPr hangingPunct="0"/>
            <a:r>
              <a:rPr lang="en-US" dirty="0" smtClean="0">
                <a:latin typeface="Arial" pitchFamily="34" charset="0"/>
                <a:cs typeface="Arial" pitchFamily="34" charset="0"/>
              </a:rPr>
              <a:t>1. This means production totally divorced from every form of evil and every stage of reversionism.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It means production based on Bible doctrine resident in the soul under the principle of balance of residency.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3. It means production from the greater-grace life — the filling of the Spirit plus maximum doctrine.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It means production which is sacrifice on the altar of the royal priesthood. The altar itself is doctrine in the soul. The sacrificing is the actual offering on the altar — production.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This means production totally divorced from any form of apostasy, religionism, legalism, reversionism. 	</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28600"/>
            <a:ext cx="9144000" cy="6629400"/>
          </a:xfrm>
        </p:spPr>
        <p:txBody>
          <a:bodyPr>
            <a:normAutofit fontScale="92500"/>
          </a:bodyPr>
          <a:lstStyle/>
          <a:p>
            <a:pPr hangingPunct="0"/>
            <a:r>
              <a:rPr lang="en-US" dirty="0" smtClean="0">
                <a:latin typeface="Arial" pitchFamily="34" charset="0"/>
                <a:cs typeface="Arial" pitchFamily="34" charset="0"/>
              </a:rPr>
              <a:t>3. The documentation for this royal family is so extensive that it covers the entire book of </a:t>
            </a:r>
            <a:r>
              <a:rPr lang="en-US" b="1" dirty="0" smtClean="0">
                <a:solidFill>
                  <a:srgbClr val="C00000"/>
                </a:solidFill>
                <a:latin typeface="Arial" pitchFamily="34" charset="0"/>
                <a:cs typeface="Arial" pitchFamily="34" charset="0"/>
              </a:rPr>
              <a:t>Ephesians</a:t>
            </a:r>
            <a:r>
              <a:rPr lang="en-US" dirty="0" smtClean="0">
                <a:latin typeface="Arial" pitchFamily="34" charset="0"/>
                <a:cs typeface="Arial" pitchFamily="34" charset="0"/>
              </a:rPr>
              <a:t> as well as </a:t>
            </a:r>
            <a:r>
              <a:rPr lang="en-US" b="1" dirty="0" smtClean="0">
                <a:solidFill>
                  <a:srgbClr val="C00000"/>
                </a:solidFill>
                <a:latin typeface="Arial" pitchFamily="34" charset="0"/>
                <a:cs typeface="Arial" pitchFamily="34" charset="0"/>
              </a:rPr>
              <a:t>Hebrews</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covers many passages of the scripture but two areas of documentation alone pretty well cover it. </a:t>
            </a:r>
          </a:p>
          <a:p>
            <a:pPr hangingPunct="0"/>
            <a:endParaRPr lang="en-US" dirty="0" smtClean="0">
              <a:latin typeface="Arial" pitchFamily="34" charset="0"/>
              <a:cs typeface="Arial" pitchFamily="34" charset="0"/>
            </a:endParaRPr>
          </a:p>
          <a:p>
            <a:pPr hangingPunct="0"/>
            <a:r>
              <a:rPr lang="en-US" b="1" dirty="0" smtClean="0">
                <a:solidFill>
                  <a:srgbClr val="C00000"/>
                </a:solidFill>
                <a:latin typeface="Arial" pitchFamily="34" charset="0"/>
                <a:cs typeface="Arial" pitchFamily="34" charset="0"/>
              </a:rPr>
              <a:t>Ephesians</a:t>
            </a:r>
            <a:r>
              <a:rPr lang="en-US" dirty="0" smtClean="0">
                <a:latin typeface="Arial" pitchFamily="34" charset="0"/>
                <a:cs typeface="Arial" pitchFamily="34" charset="0"/>
              </a:rPr>
              <a:t> emphasizes the position of the royal family forever; </a:t>
            </a:r>
            <a:r>
              <a:rPr lang="en-US" b="1" dirty="0" smtClean="0">
                <a:solidFill>
                  <a:srgbClr val="C00000"/>
                </a:solidFill>
                <a:latin typeface="Arial" pitchFamily="34" charset="0"/>
                <a:cs typeface="Arial" pitchFamily="34" charset="0"/>
              </a:rPr>
              <a:t>Hebrews</a:t>
            </a:r>
            <a:r>
              <a:rPr lang="en-US" dirty="0" smtClean="0">
                <a:latin typeface="Arial" pitchFamily="34" charset="0"/>
                <a:cs typeface="Arial" pitchFamily="34" charset="0"/>
              </a:rPr>
              <a:t> emphasizes the priesthood of the royal family forever.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4. The formation of the royal family of God. There are three basic principles in the formation of the royal family. </a:t>
            </a:r>
          </a:p>
          <a:p>
            <a:r>
              <a:rPr lang="en-US" dirty="0" smtClean="0">
                <a:latin typeface="Arial" pitchFamily="34" charset="0"/>
                <a:cs typeface="Arial" pitchFamily="34" charset="0"/>
              </a:rPr>
              <a:t>    a. The first of these is the baptism of the Spirit.</a:t>
            </a:r>
          </a:p>
          <a:p>
            <a:r>
              <a:rPr lang="en-US" dirty="0" smtClean="0">
                <a:latin typeface="Arial" pitchFamily="34" charset="0"/>
                <a:cs typeface="Arial" pitchFamily="34" charset="0"/>
              </a:rPr>
              <a:t>    b. The second is positional truth</a:t>
            </a:r>
          </a:p>
          <a:p>
            <a:r>
              <a:rPr lang="en-US" dirty="0" smtClean="0">
                <a:latin typeface="Arial" pitchFamily="34" charset="0"/>
                <a:cs typeface="Arial" pitchFamily="34" charset="0"/>
              </a:rPr>
              <a:t>    c.  The third is some of the principles found in sanctification. </a:t>
            </a:r>
            <a:endParaRPr lang="en-US" dirty="0">
              <a:latin typeface="Arial" pitchFamily="34" charset="0"/>
              <a:cs typeface="Arial" pitchFamily="34" charset="0"/>
            </a:endParaRPr>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a:bodyPr>
          <a:lstStyle/>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“Certified by honorable accomplishments; if she has reared children well, if she has demonstrated hospitality to strangers, if she has washed the feet of the saints, if she has helped those being afflicted, if she has devoted herself to every intrinsic good production.” </a:t>
            </a:r>
          </a:p>
          <a:p>
            <a:pPr hangingPunct="0">
              <a:buNone/>
            </a:pPr>
            <a:r>
              <a:rPr lang="en-US" dirty="0" smtClean="0">
                <a:latin typeface="Arial" pitchFamily="34" charset="0"/>
                <a:cs typeface="Arial" pitchFamily="34" charset="0"/>
              </a:rPr>
              <a:t> </a:t>
            </a:r>
          </a:p>
          <a:p>
            <a:pPr hangingPunct="0"/>
            <a:r>
              <a:rPr lang="en-US" b="1" dirty="0" smtClean="0">
                <a:solidFill>
                  <a:srgbClr val="0070C0"/>
                </a:solidFill>
                <a:latin typeface="Arial" pitchFamily="34" charset="0"/>
                <a:cs typeface="Arial" pitchFamily="34" charset="0"/>
              </a:rPr>
              <a:t>5:11 — “But refuse to put younger widows on the list, for when they feel sensual desires in disregard of Christ, they want to get married,”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“the younger widows” </a:t>
            </a:r>
            <a:r>
              <a:rPr lang="en-US" dirty="0" smtClean="0">
                <a:latin typeface="Arial" pitchFamily="34" charset="0"/>
                <a:cs typeface="Arial" pitchFamily="34" charset="0"/>
              </a:rPr>
              <a:t>— NEOTEROI - means young, and this is the comparative.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r>
              <a:rPr lang="en-US" b="1" dirty="0" smtClean="0">
                <a:solidFill>
                  <a:srgbClr val="0070C0"/>
                </a:solidFill>
                <a:latin typeface="Arial" pitchFamily="34" charset="0"/>
                <a:cs typeface="Arial" pitchFamily="34" charset="0"/>
              </a:rPr>
              <a:t>“refuse” </a:t>
            </a:r>
            <a:r>
              <a:rPr lang="en-US" dirty="0" smtClean="0">
                <a:latin typeface="Arial" pitchFamily="34" charset="0"/>
                <a:cs typeface="Arial" pitchFamily="34" charset="0"/>
              </a:rPr>
              <a:t>— PMImpv – PARAITEOMAI - means to excuse one’s self, to avoid, to decline, to reject, to refuse.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It means that the deacon board must definitely refuse non-qualified types.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must be no emotional involvement, it must be based upon biblical principles. The imperative mood is a command. </a:t>
            </a:r>
            <a:r>
              <a:rPr lang="en-US" b="1" dirty="0" smtClean="0">
                <a:solidFill>
                  <a:srgbClr val="0070C0"/>
                </a:solidFill>
                <a:latin typeface="Arial" pitchFamily="34" charset="0"/>
                <a:cs typeface="Arial" pitchFamily="34" charset="0"/>
              </a:rPr>
              <a:t>“But keep rejecting younger widows.” </a:t>
            </a:r>
          </a:p>
          <a:p>
            <a:endParaRPr lang="en-US" dirty="0" smtClean="0">
              <a:latin typeface="Arial" pitchFamily="34" charset="0"/>
              <a:cs typeface="Arial" pitchFamily="34" charset="0"/>
            </a:endParaRPr>
          </a:p>
          <a:p>
            <a:r>
              <a:rPr lang="en-US" b="1" dirty="0" smtClean="0">
                <a:solidFill>
                  <a:srgbClr val="0070C0"/>
                </a:solidFill>
                <a:latin typeface="Arial" pitchFamily="34" charset="0"/>
                <a:cs typeface="Arial" pitchFamily="34" charset="0"/>
              </a:rPr>
              <a:t>“for when they feel sensual desires in disregard of Christ, they want to get married,” -</a:t>
            </a:r>
            <a:r>
              <a:rPr lang="en-US" dirty="0" smtClean="0">
                <a:latin typeface="Arial" pitchFamily="34" charset="0"/>
                <a:cs typeface="Arial" pitchFamily="34" charset="0"/>
              </a:rPr>
              <a:t> AASubj – KATASTRENIAO - means </a:t>
            </a:r>
            <a:r>
              <a:rPr lang="en-US" b="1" dirty="0" smtClean="0">
                <a:solidFill>
                  <a:srgbClr val="0070C0"/>
                </a:solidFill>
                <a:latin typeface="Arial" pitchFamily="34" charset="0"/>
                <a:cs typeface="Arial" pitchFamily="34" charset="0"/>
              </a:rPr>
              <a:t>“when they have maximum libido.” </a:t>
            </a:r>
          </a:p>
          <a:p>
            <a:endParaRPr lang="en-US"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fontScale="92500" lnSpcReduction="20000"/>
          </a:bodyPr>
          <a:lstStyle/>
          <a:p>
            <a:pPr hangingPunct="0"/>
            <a:r>
              <a:rPr lang="en-US" dirty="0" smtClean="0">
                <a:latin typeface="Arial" pitchFamily="34" charset="0"/>
                <a:cs typeface="Arial" pitchFamily="34" charset="0"/>
              </a:rPr>
              <a:t>It means to have strong or unusually strong sexual impulses. The present tense is a constative aorist for a pattern of strong libido, intense sexual desire.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active voice: younger widows have waves of strong, intense desire. The subjunctive mood is potential.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“in disregard of Christ” - </a:t>
            </a:r>
            <a:r>
              <a:rPr lang="en-US" dirty="0" smtClean="0">
                <a:latin typeface="Arial" pitchFamily="34" charset="0"/>
                <a:cs typeface="Arial" pitchFamily="34" charset="0"/>
              </a:rPr>
              <a:t> translated, </a:t>
            </a:r>
            <a:r>
              <a:rPr lang="en-US" b="1" dirty="0" smtClean="0">
                <a:solidFill>
                  <a:srgbClr val="0070C0"/>
                </a:solidFill>
                <a:latin typeface="Arial" pitchFamily="34" charset="0"/>
                <a:cs typeface="Arial" pitchFamily="34" charset="0"/>
              </a:rPr>
              <a:t>“which separates them from Christ.” </a:t>
            </a:r>
            <a:r>
              <a:rPr lang="en-US" dirty="0" smtClean="0">
                <a:latin typeface="Arial" pitchFamily="34" charset="0"/>
                <a:cs typeface="Arial" pitchFamily="34" charset="0"/>
              </a:rPr>
              <a:t>Younger widows and their maximum libido become so distracted by their sexual impulses that they become apathetic toward doctrine, toward Christ.</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They enter into the worst thing that could ever happen to an older woman: an adult stage of being man-crazy.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whole principle is that they lose occupation with Christ , they enter into reversionism, they become involved in the adult stage of being man-crazy. </a:t>
            </a:r>
          </a:p>
          <a:p>
            <a:pPr hangingPunct="0"/>
            <a:endParaRPr lang="en-US" dirty="0" smtClean="0">
              <a:latin typeface="Arial" pitchFamily="34" charset="0"/>
              <a:cs typeface="Arial" pitchFamily="34" charset="0"/>
            </a:endParaRP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lnSpcReduction="10000"/>
          </a:bodyPr>
          <a:lstStyle/>
          <a:p>
            <a:pPr hangingPunct="0"/>
            <a:r>
              <a:rPr lang="en-US" b="1" dirty="0" smtClean="0">
                <a:solidFill>
                  <a:srgbClr val="0070C0"/>
                </a:solidFill>
                <a:latin typeface="Arial" pitchFamily="34" charset="0"/>
                <a:cs typeface="Arial" pitchFamily="34" charset="0"/>
              </a:rPr>
              <a:t>“they want to get married” </a:t>
            </a:r>
            <a:r>
              <a:rPr lang="en-US" dirty="0" smtClean="0">
                <a:latin typeface="Arial" pitchFamily="34" charset="0"/>
                <a:cs typeface="Arial" pitchFamily="34" charset="0"/>
              </a:rPr>
              <a:t>– PAIndic – QELO -  means a strong emotional desire here.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It is not a rational desire because they under the condition of being man-crazy, but it is a strong emotional desire.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The present tense is a static present representing perpetual libido which makes the woman emotional instead of rational. </a:t>
            </a:r>
          </a:p>
          <a:p>
            <a:pPr hangingPunct="0"/>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“to get married” </a:t>
            </a:r>
            <a:r>
              <a:rPr lang="en-US" dirty="0" smtClean="0">
                <a:latin typeface="Arial" pitchFamily="34" charset="0"/>
                <a:cs typeface="Arial" pitchFamily="34" charset="0"/>
              </a:rPr>
              <a:t>– PAInfin – GAMEO - means to marry. </a:t>
            </a:r>
          </a:p>
          <a:p>
            <a:pPr hangingPunct="0">
              <a:buNone/>
            </a:pPr>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Translation: </a:t>
            </a:r>
            <a:r>
              <a:rPr lang="en-US" b="1" dirty="0" smtClean="0">
                <a:solidFill>
                  <a:srgbClr val="0070C0"/>
                </a:solidFill>
                <a:latin typeface="Arial" pitchFamily="34" charset="0"/>
                <a:cs typeface="Arial" pitchFamily="34" charset="0"/>
              </a:rPr>
              <a:t>“But keep rejecting younger widows: for you see when they have maximum libido which is separating them from Christ, they keep desiring to marry.”  </a:t>
            </a:r>
          </a:p>
          <a:p>
            <a:endParaRPr lang="en-US"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latin typeface="Arial" pitchFamily="34" charset="0"/>
                <a:cs typeface="Arial" pitchFamily="34" charset="0"/>
              </a:rPr>
              <a:t>Principle</a:t>
            </a:r>
          </a:p>
          <a:p>
            <a:pPr hangingPunct="0"/>
            <a:r>
              <a:rPr lang="en-US" dirty="0" smtClean="0">
                <a:latin typeface="Arial" pitchFamily="34" charset="0"/>
                <a:cs typeface="Arial" pitchFamily="34" charset="0"/>
              </a:rPr>
              <a:t>1. Category #2 love can be a distraction to category #1 love. This is true in the category of young widows.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2. The young widow in the stage of man-craziness is the worst of all. </a:t>
            </a:r>
          </a:p>
          <a:p>
            <a:pPr hangingPunct="0"/>
            <a:r>
              <a:rPr lang="en-US" dirty="0" smtClean="0">
                <a:latin typeface="Arial" pitchFamily="34" charset="0"/>
                <a:cs typeface="Arial" pitchFamily="34" charset="0"/>
              </a:rPr>
              <a:t>3. The widow so afflicted loses all of her perspective and discernment from doctrine or from common sense.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4. She usually makes a mistake in marriage or has an affair with a total jackass.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5. However, the only reason for category #2 distraction from category #1 love is reversionism, neglect of doctrine. </a:t>
            </a:r>
            <a:endParaRPr lang="en-US" dirty="0">
              <a:latin typeface="Arial" pitchFamily="34" charset="0"/>
              <a:cs typeface="Arial" pitchFamily="34" charset="0"/>
            </a:endParaRPr>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b="1" dirty="0" smtClean="0">
                <a:solidFill>
                  <a:srgbClr val="0070C0"/>
                </a:solidFill>
                <a:latin typeface="Arial" pitchFamily="34" charset="0"/>
                <a:cs typeface="Arial" pitchFamily="34" charset="0"/>
              </a:rPr>
              <a:t>5:12 — “thus incurring condemnation because they have set aside their previous pledge.”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ECHO – PAPtc – to have and to hold. Present tense means reversionism began in the past and continues into the present time.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Younger widows experience extreme libido, sexual lust takes over and they desire to marry. </a:t>
            </a:r>
          </a:p>
          <a:p>
            <a:pPr hangingPunct="0">
              <a:buNone/>
            </a:pPr>
            <a:endParaRPr lang="en-US" dirty="0" smtClean="0">
              <a:latin typeface="Arial" pitchFamily="34" charset="0"/>
              <a:cs typeface="Arial" pitchFamily="34" charset="0"/>
            </a:endParaRPr>
          </a:p>
          <a:p>
            <a:pPr hangingPunct="0"/>
            <a:r>
              <a:rPr lang="en-US" b="1" dirty="0" smtClean="0">
                <a:solidFill>
                  <a:srgbClr val="0070C0"/>
                </a:solidFill>
                <a:latin typeface="Arial" pitchFamily="34" charset="0"/>
                <a:cs typeface="Arial" pitchFamily="34" charset="0"/>
              </a:rPr>
              <a:t>“condemnation” </a:t>
            </a:r>
            <a:r>
              <a:rPr lang="en-US" dirty="0" smtClean="0">
                <a:latin typeface="Arial" pitchFamily="34" charset="0"/>
                <a:cs typeface="Arial" pitchFamily="34" charset="0"/>
              </a:rPr>
              <a:t>— KRIMA - refers to judgment, and here it refers to the various stages of divine discipline for the reversionists. </a:t>
            </a:r>
          </a:p>
          <a:p>
            <a:endParaRPr lang="en-US" dirty="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04800"/>
            <a:ext cx="9144000" cy="6553200"/>
          </a:xfrm>
        </p:spPr>
        <p:txBody>
          <a:bodyPr>
            <a:normAutofit fontScale="92500" lnSpcReduction="10000"/>
          </a:bodyPr>
          <a:lstStyle/>
          <a:p>
            <a:pPr hangingPunct="0"/>
            <a:r>
              <a:rPr lang="en-US" b="1" dirty="0" smtClean="0">
                <a:latin typeface="Arial" pitchFamily="34" charset="0"/>
                <a:cs typeface="Arial" pitchFamily="34" charset="0"/>
              </a:rPr>
              <a:t>The Doctrine of Divine Discipline</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1. Definition. Divine discipline is the sum total of punitive measures by which God corrects and judges the believer in time.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All believers receive a certain amount of divine discipline administered from God Himself.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Discipline is always the alternative to blessing in the Christian way of life.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Two areas of discipline actually exist in phase two. There is discipline for carnality and there is discipline for reversionism.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Discipline for carnality is always temporary, it is cancelled by the rebound technique. </a:t>
            </a:r>
          </a:p>
          <a:p>
            <a:pPr hangingPunct="0"/>
            <a:endParaRPr lang="en-US" dirty="0" smtClean="0">
              <a:latin typeface="Arial" pitchFamily="34" charset="0"/>
              <a:cs typeface="Arial" pitchFamily="34" charset="0"/>
            </a:endParaRPr>
          </a:p>
          <a:p>
            <a:endParaRPr lang="en-US"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lstStyle/>
          <a:p>
            <a:r>
              <a:rPr lang="en-US" dirty="0" smtClean="0">
                <a:latin typeface="Arial" pitchFamily="34" charset="0"/>
                <a:cs typeface="Arial" pitchFamily="34" charset="0"/>
              </a:rPr>
              <a:t>Discipline for reversionism is a permanent type of discipline, it always terminates in the sin unto death.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Divine discipline never implies loss of salvation no matter how severe the discipline may be. </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purpose of divine discipline in time is to correct the believer, to bring the believer to the point of reality with regard to either carnality or reversionism, to produce rebound for carnality and to produce recovery for reversionism. </a:t>
            </a:r>
          </a:p>
          <a:p>
            <a:endParaRPr lang="en-US" dirty="0" smtClean="0">
              <a:latin typeface="Arial" pitchFamily="34" charset="0"/>
              <a:cs typeface="Arial" pitchFamily="34" charset="0"/>
            </a:endParaRPr>
          </a:p>
          <a:p>
            <a:endParaRPr lang="en-US" dirty="0" smtClean="0">
              <a:latin typeface="Arial" pitchFamily="34" charset="0"/>
              <a:cs typeface="Arial" pitchFamily="34" charset="0"/>
            </a:endParaRPr>
          </a:p>
          <a:p>
            <a:endParaRPr lang="en-US" dirty="0"/>
          </a:p>
        </p:txBody>
      </p:sp>
    </p:spTree>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57200"/>
            <a:ext cx="9144000" cy="6400800"/>
          </a:xfrm>
        </p:spPr>
        <p:txBody>
          <a:bodyPr>
            <a:normAutofit/>
          </a:bodyPr>
          <a:lstStyle/>
          <a:p>
            <a:pPr hangingPunct="0"/>
            <a:r>
              <a:rPr lang="en-US" dirty="0" smtClean="0">
                <a:latin typeface="Arial" pitchFamily="34" charset="0"/>
                <a:cs typeface="Arial" pitchFamily="34" charset="0"/>
              </a:rPr>
              <a:t>2. The principle of divine discipline is found in </a:t>
            </a:r>
            <a:r>
              <a:rPr lang="en-US" b="1" dirty="0" smtClean="0">
                <a:solidFill>
                  <a:srgbClr val="C00000"/>
                </a:solidFill>
                <a:latin typeface="Arial" pitchFamily="34" charset="0"/>
                <a:cs typeface="Arial" pitchFamily="34" charset="0"/>
              </a:rPr>
              <a:t>Hebrews 12:5,6.</a:t>
            </a:r>
            <a:r>
              <a:rPr lang="en-US" dirty="0" smtClean="0">
                <a:latin typeface="Arial" pitchFamily="34" charset="0"/>
                <a:cs typeface="Arial" pitchFamily="34" charset="0"/>
              </a:rPr>
              <a:t> The punitive action from God is for the believer only. </a:t>
            </a:r>
          </a:p>
          <a:p>
            <a:pPr hangingPunct="0"/>
            <a:r>
              <a:rPr lang="en-US" dirty="0" smtClean="0">
                <a:latin typeface="Arial" pitchFamily="34" charset="0"/>
                <a:cs typeface="Arial" pitchFamily="34" charset="0"/>
              </a:rPr>
              <a:t>Divine discipline is actually an extension of God’s love to the believer, it is an indication of relationship.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Discipline is for children — </a:t>
            </a:r>
            <a:r>
              <a:rPr lang="en-US" b="1" dirty="0" smtClean="0">
                <a:solidFill>
                  <a:srgbClr val="C00000"/>
                </a:solidFill>
                <a:latin typeface="Arial" pitchFamily="34" charset="0"/>
                <a:cs typeface="Arial" pitchFamily="34" charset="0"/>
              </a:rPr>
              <a:t>“my son.” Proverbs 3:12 — “For whom the Lord loves he judges by punitive action; therefore like a father to a son in whom he delights.” </a:t>
            </a:r>
          </a:p>
          <a:p>
            <a:pPr hangingPunct="0"/>
            <a:r>
              <a:rPr lang="en-US" dirty="0" smtClean="0">
                <a:latin typeface="Arial" pitchFamily="34" charset="0"/>
                <a:cs typeface="Arial" pitchFamily="34" charset="0"/>
              </a:rPr>
              <a:t>3. The purpose of divine discipline — </a:t>
            </a:r>
            <a:r>
              <a:rPr lang="en-US" b="1" dirty="0" smtClean="0">
                <a:solidFill>
                  <a:srgbClr val="C00000"/>
                </a:solidFill>
                <a:latin typeface="Arial" pitchFamily="34" charset="0"/>
                <a:cs typeface="Arial" pitchFamily="34" charset="0"/>
              </a:rPr>
              <a:t>Revelation 3:19. “Those whom I love I punish and correct...” </a:t>
            </a:r>
            <a:r>
              <a:rPr lang="en-US" dirty="0" smtClean="0">
                <a:latin typeface="Arial" pitchFamily="34" charset="0"/>
                <a:cs typeface="Arial" pitchFamily="34" charset="0"/>
              </a:rPr>
              <a:t>The purpose of the discipline there is to get them to change their mind about doctrine and recover from reversionism. This is called the </a:t>
            </a:r>
            <a:r>
              <a:rPr lang="en-US" u="sng" dirty="0" smtClean="0">
                <a:latin typeface="Arial" pitchFamily="34" charset="0"/>
                <a:cs typeface="Arial" pitchFamily="34" charset="0"/>
              </a:rPr>
              <a:t>warning stage </a:t>
            </a:r>
            <a:r>
              <a:rPr lang="en-US" dirty="0" smtClean="0">
                <a:latin typeface="Arial" pitchFamily="34" charset="0"/>
                <a:cs typeface="Arial" pitchFamily="34" charset="0"/>
              </a:rPr>
              <a:t>of divine discipline.</a:t>
            </a:r>
          </a:p>
          <a:p>
            <a:endParaRPr lang="en-US" dirty="0"/>
          </a:p>
        </p:txBody>
      </p:sp>
    </p:spTree>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81000"/>
            <a:ext cx="9144000" cy="6477000"/>
          </a:xfrm>
        </p:spPr>
        <p:txBody>
          <a:bodyPr>
            <a:normAutofit/>
          </a:bodyPr>
          <a:lstStyle/>
          <a:p>
            <a:pPr hangingPunct="0"/>
            <a:r>
              <a:rPr lang="en-US" dirty="0" smtClean="0">
                <a:latin typeface="Arial" pitchFamily="34" charset="0"/>
                <a:cs typeface="Arial" pitchFamily="34" charset="0"/>
              </a:rPr>
              <a:t>4. Divine discipline never implies loss of salvation — </a:t>
            </a:r>
            <a:r>
              <a:rPr lang="en-US" b="1" dirty="0" smtClean="0">
                <a:solidFill>
                  <a:srgbClr val="C00000"/>
                </a:solidFill>
                <a:latin typeface="Arial" pitchFamily="34" charset="0"/>
                <a:cs typeface="Arial" pitchFamily="34" charset="0"/>
              </a:rPr>
              <a:t>Galatians 3:26</a:t>
            </a:r>
            <a:r>
              <a:rPr lang="en-US" dirty="0" smtClean="0">
                <a:latin typeface="Arial" pitchFamily="34" charset="0"/>
                <a:cs typeface="Arial" pitchFamily="34" charset="0"/>
              </a:rPr>
              <a:t>. Once a child, always a child.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5. Divine discipline is confined to time — </a:t>
            </a:r>
            <a:r>
              <a:rPr lang="en-US" b="1" dirty="0" smtClean="0">
                <a:solidFill>
                  <a:srgbClr val="C00000"/>
                </a:solidFill>
                <a:latin typeface="Arial" pitchFamily="34" charset="0"/>
                <a:cs typeface="Arial" pitchFamily="34" charset="0"/>
              </a:rPr>
              <a:t>Revelation 21:4</a:t>
            </a:r>
            <a:r>
              <a:rPr lang="en-US" dirty="0" smtClean="0">
                <a:latin typeface="Arial" pitchFamily="34" charset="0"/>
                <a:cs typeface="Arial" pitchFamily="34" charset="0"/>
              </a:rPr>
              <a:t>. No one will ever be disciplined in eternity.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6. Discipline, therefore, is designed to turn cursing into blessing — </a:t>
            </a:r>
            <a:r>
              <a:rPr lang="en-US" b="1" dirty="0" smtClean="0">
                <a:solidFill>
                  <a:srgbClr val="C00000"/>
                </a:solidFill>
                <a:latin typeface="Arial" pitchFamily="34" charset="0"/>
                <a:cs typeface="Arial" pitchFamily="34" charset="0"/>
              </a:rPr>
              <a:t>1 Corinthians 11:30,31</a:t>
            </a:r>
            <a:r>
              <a:rPr lang="en-US" dirty="0" smtClean="0">
                <a:latin typeface="Arial" pitchFamily="34" charset="0"/>
                <a:cs typeface="Arial" pitchFamily="34" charset="0"/>
              </a:rPr>
              <a:t>. </a:t>
            </a:r>
          </a:p>
          <a:p>
            <a:pPr hangingPunct="0"/>
            <a:endParaRPr lang="en-US" dirty="0" smtClean="0">
              <a:latin typeface="Arial" pitchFamily="34" charset="0"/>
              <a:cs typeface="Arial" pitchFamily="34" charset="0"/>
            </a:endParaRPr>
          </a:p>
          <a:p>
            <a:pPr hangingPunct="0"/>
            <a:r>
              <a:rPr lang="en-US" dirty="0" smtClean="0">
                <a:latin typeface="Arial" pitchFamily="34" charset="0"/>
                <a:cs typeface="Arial" pitchFamily="34" charset="0"/>
              </a:rPr>
              <a:t>Rebound generally cancels discipline which is related to carnality. However, if the believer and suffering continues the purpose of that suffering is blessing, it no longer has any punitive connotation — </a:t>
            </a:r>
            <a:r>
              <a:rPr lang="en-US" b="1" dirty="0" smtClean="0">
                <a:solidFill>
                  <a:srgbClr val="C00000"/>
                </a:solidFill>
                <a:latin typeface="Arial" pitchFamily="34" charset="0"/>
                <a:cs typeface="Arial" pitchFamily="34" charset="0"/>
              </a:rPr>
              <a:t>Job 5:17,18</a:t>
            </a:r>
            <a:r>
              <a:rPr lang="en-US" dirty="0" smtClean="0">
                <a:latin typeface="Arial" pitchFamily="34" charset="0"/>
                <a:cs typeface="Arial" pitchFamily="34" charset="0"/>
              </a:rPr>
              <a:t>. 	</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1063</TotalTime>
  <Words>22218</Words>
  <Application>Microsoft Office PowerPoint</Application>
  <PresentationFormat>On-screen Show (4:3)</PresentationFormat>
  <Paragraphs>1881</Paragraphs>
  <Slides>228</Slides>
  <Notes>0</Notes>
  <HiddenSlides>0</HiddenSlides>
  <MMClips>0</MMClips>
  <ScaleCrop>false</ScaleCrop>
  <HeadingPairs>
    <vt:vector size="4" baseType="variant">
      <vt:variant>
        <vt:lpstr>Theme</vt:lpstr>
      </vt:variant>
      <vt:variant>
        <vt:i4>1</vt:i4>
      </vt:variant>
      <vt:variant>
        <vt:lpstr>Slide Titles</vt:lpstr>
      </vt:variant>
      <vt:variant>
        <vt:i4>228</vt:i4>
      </vt:variant>
    </vt:vector>
  </HeadingPairs>
  <TitlesOfParts>
    <vt:vector size="229" baseType="lpstr">
      <vt:lpstr>Flow</vt:lpstr>
      <vt:lpstr>1 Timothy 5</vt:lpstr>
      <vt:lpstr>Introduction</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lpstr>Slide 35</vt:lpstr>
      <vt:lpstr>Slide 36</vt:lpstr>
      <vt:lpstr>Slide 37</vt:lpstr>
      <vt:lpstr>Slide 38</vt:lpstr>
      <vt:lpstr>Slide 39</vt:lpstr>
      <vt:lpstr>Slide 40</vt:lpstr>
      <vt:lpstr>Slide 41</vt:lpstr>
      <vt:lpstr>Slide 42</vt:lpstr>
      <vt:lpstr>Slide 43</vt:lpstr>
      <vt:lpstr>Slide 44</vt:lpstr>
      <vt:lpstr>Slide 45</vt:lpstr>
      <vt:lpstr>Slide 46</vt:lpstr>
      <vt:lpstr>Slide 47</vt:lpstr>
      <vt:lpstr>Slide 48</vt:lpstr>
      <vt:lpstr>Slide 49</vt:lpstr>
      <vt:lpstr>Slide 50</vt:lpstr>
      <vt:lpstr>Slide 51</vt:lpstr>
      <vt:lpstr>Slide 52</vt:lpstr>
      <vt:lpstr>Slide 53</vt:lpstr>
      <vt:lpstr>Slide 54</vt:lpstr>
      <vt:lpstr>Slide 55</vt:lpstr>
      <vt:lpstr>Slide 56</vt:lpstr>
      <vt:lpstr>Slide 57</vt:lpstr>
      <vt:lpstr>Slide 58</vt:lpstr>
      <vt:lpstr>Slide 59</vt:lpstr>
      <vt:lpstr>Slide 60</vt:lpstr>
      <vt:lpstr>Slide 61</vt:lpstr>
      <vt:lpstr>Slide 62</vt:lpstr>
      <vt:lpstr>Slide 63</vt:lpstr>
      <vt:lpstr>Slide 64</vt:lpstr>
      <vt:lpstr>Slide 65</vt:lpstr>
      <vt:lpstr>Slide 66</vt:lpstr>
      <vt:lpstr>Slide 67</vt:lpstr>
      <vt:lpstr>Slide 68</vt:lpstr>
      <vt:lpstr>Slide 69</vt:lpstr>
      <vt:lpstr>Slide 70</vt:lpstr>
      <vt:lpstr>Slide 71</vt:lpstr>
      <vt:lpstr>Slide 72</vt:lpstr>
      <vt:lpstr>Slide 73</vt:lpstr>
      <vt:lpstr>Slide 74</vt:lpstr>
      <vt:lpstr>Slide 75</vt:lpstr>
      <vt:lpstr>Slide 76</vt:lpstr>
      <vt:lpstr>Slide 77</vt:lpstr>
      <vt:lpstr>Slide 78</vt:lpstr>
      <vt:lpstr>Slide 79</vt:lpstr>
      <vt:lpstr>Slide 80</vt:lpstr>
      <vt:lpstr>Slide 81</vt:lpstr>
      <vt:lpstr>Slide 82</vt:lpstr>
      <vt:lpstr>Slide 83</vt:lpstr>
      <vt:lpstr>Slide 84</vt:lpstr>
      <vt:lpstr>Slide 85</vt:lpstr>
      <vt:lpstr>Slide 86</vt:lpstr>
      <vt:lpstr>Slide 87</vt:lpstr>
      <vt:lpstr>Slide 88</vt:lpstr>
      <vt:lpstr>Slide 89</vt:lpstr>
      <vt:lpstr>Slide 90</vt:lpstr>
      <vt:lpstr>Slide 91</vt:lpstr>
      <vt:lpstr>Slide 92</vt:lpstr>
      <vt:lpstr>Slide 93</vt:lpstr>
      <vt:lpstr>Slide 94</vt:lpstr>
      <vt:lpstr>Slide 95</vt:lpstr>
      <vt:lpstr>Slide 96</vt:lpstr>
      <vt:lpstr>Slide 97</vt:lpstr>
      <vt:lpstr>Slide 98</vt:lpstr>
      <vt:lpstr>Slide 99</vt:lpstr>
      <vt:lpstr>Slide 100</vt:lpstr>
      <vt:lpstr>Slide 101</vt:lpstr>
      <vt:lpstr>Slide 102</vt:lpstr>
      <vt:lpstr>Slide 103</vt:lpstr>
      <vt:lpstr>Slide 104</vt:lpstr>
      <vt:lpstr>Slide 105</vt:lpstr>
      <vt:lpstr>Slide 106</vt:lpstr>
      <vt:lpstr>Slide 107</vt:lpstr>
      <vt:lpstr>Slide 108</vt:lpstr>
      <vt:lpstr>Slide 109</vt:lpstr>
      <vt:lpstr>Slide 110</vt:lpstr>
      <vt:lpstr>Slide 111</vt:lpstr>
      <vt:lpstr>Slide 112</vt:lpstr>
      <vt:lpstr>Slide 113</vt:lpstr>
      <vt:lpstr>Slide 114</vt:lpstr>
      <vt:lpstr>Slide 115</vt:lpstr>
      <vt:lpstr>Slide 116</vt:lpstr>
      <vt:lpstr>Slide 117</vt:lpstr>
      <vt:lpstr>Slide 118</vt:lpstr>
      <vt:lpstr>  Triple Compound Discipline Matthew 7:1 – Judging Others</vt:lpstr>
      <vt:lpstr>Biblical Judging</vt:lpstr>
      <vt:lpstr>Slide 121</vt:lpstr>
      <vt:lpstr>Slide 122</vt:lpstr>
      <vt:lpstr>Slide 123</vt:lpstr>
      <vt:lpstr>Slide 124</vt:lpstr>
      <vt:lpstr>Slide 125</vt:lpstr>
      <vt:lpstr>Slide 126</vt:lpstr>
      <vt:lpstr>Slide 127</vt:lpstr>
      <vt:lpstr>Slide 128</vt:lpstr>
      <vt:lpstr>Slide 129</vt:lpstr>
      <vt:lpstr>Slide 130</vt:lpstr>
      <vt:lpstr>Slide 131</vt:lpstr>
      <vt:lpstr>Slide 132</vt:lpstr>
      <vt:lpstr>Slide 133</vt:lpstr>
      <vt:lpstr>Slide 134</vt:lpstr>
      <vt:lpstr>Slide 135</vt:lpstr>
      <vt:lpstr>Slide 136</vt:lpstr>
      <vt:lpstr>Slide 137</vt:lpstr>
      <vt:lpstr>Slide 138</vt:lpstr>
      <vt:lpstr>Slide 139</vt:lpstr>
      <vt:lpstr>Slide 140</vt:lpstr>
      <vt:lpstr>Slide 141</vt:lpstr>
      <vt:lpstr>Slide 142</vt:lpstr>
      <vt:lpstr>Slide 143</vt:lpstr>
      <vt:lpstr>Slide 144</vt:lpstr>
      <vt:lpstr>Slide 145</vt:lpstr>
      <vt:lpstr>Slide 146</vt:lpstr>
      <vt:lpstr>Slide 147</vt:lpstr>
      <vt:lpstr>Slide 148</vt:lpstr>
      <vt:lpstr>Slide 149</vt:lpstr>
      <vt:lpstr>Slide 150</vt:lpstr>
      <vt:lpstr>Slide 151</vt:lpstr>
      <vt:lpstr>Slide 152</vt:lpstr>
      <vt:lpstr>Slide 153</vt:lpstr>
      <vt:lpstr>Slide 154</vt:lpstr>
      <vt:lpstr>Slide 155</vt:lpstr>
      <vt:lpstr>Slide 156</vt:lpstr>
      <vt:lpstr>Slide 157</vt:lpstr>
      <vt:lpstr>Slide 158</vt:lpstr>
      <vt:lpstr>Slide 159</vt:lpstr>
      <vt:lpstr>Slide 160</vt:lpstr>
      <vt:lpstr>Slide 161</vt:lpstr>
      <vt:lpstr>Slide 162</vt:lpstr>
      <vt:lpstr>Slide 163</vt:lpstr>
      <vt:lpstr>Slide 164</vt:lpstr>
      <vt:lpstr>Slide 165</vt:lpstr>
      <vt:lpstr>Slide 166</vt:lpstr>
      <vt:lpstr>Slide 167</vt:lpstr>
      <vt:lpstr>Slide 168</vt:lpstr>
      <vt:lpstr>Slide 169</vt:lpstr>
      <vt:lpstr>Slide 170</vt:lpstr>
      <vt:lpstr>Slide 171</vt:lpstr>
      <vt:lpstr>Slide 172</vt:lpstr>
      <vt:lpstr>Slide 173</vt:lpstr>
      <vt:lpstr>Slide 174</vt:lpstr>
      <vt:lpstr>Slide 175</vt:lpstr>
      <vt:lpstr>Slide 176</vt:lpstr>
      <vt:lpstr>Slide 177</vt:lpstr>
      <vt:lpstr>Slide 178</vt:lpstr>
      <vt:lpstr>Slide 179</vt:lpstr>
      <vt:lpstr>Slide 180</vt:lpstr>
      <vt:lpstr>Slide 181</vt:lpstr>
      <vt:lpstr>Slide 182</vt:lpstr>
      <vt:lpstr>Slide 183</vt:lpstr>
      <vt:lpstr>Slide 184</vt:lpstr>
      <vt:lpstr>Slide 185</vt:lpstr>
      <vt:lpstr>Slide 186</vt:lpstr>
      <vt:lpstr>Slide 187</vt:lpstr>
      <vt:lpstr>Slide 188</vt:lpstr>
      <vt:lpstr>Slide 189</vt:lpstr>
      <vt:lpstr>Slide 190</vt:lpstr>
      <vt:lpstr>Slide 191</vt:lpstr>
      <vt:lpstr>Slide 192</vt:lpstr>
      <vt:lpstr>Slide 193</vt:lpstr>
      <vt:lpstr>Slide 194</vt:lpstr>
      <vt:lpstr>Slide 195</vt:lpstr>
      <vt:lpstr>Slide 196</vt:lpstr>
      <vt:lpstr>Slide 197</vt:lpstr>
      <vt:lpstr>Slide 198</vt:lpstr>
      <vt:lpstr>Slide 199</vt:lpstr>
      <vt:lpstr>Slide 200</vt:lpstr>
      <vt:lpstr>Slide 201</vt:lpstr>
      <vt:lpstr>Slide 202</vt:lpstr>
      <vt:lpstr>Slide 203</vt:lpstr>
      <vt:lpstr>Slide 204</vt:lpstr>
      <vt:lpstr>Slide 205</vt:lpstr>
      <vt:lpstr>Slide 206</vt:lpstr>
      <vt:lpstr>Slide 207</vt:lpstr>
      <vt:lpstr>Slide 208</vt:lpstr>
      <vt:lpstr>Slide 209</vt:lpstr>
      <vt:lpstr>Slide 210</vt:lpstr>
      <vt:lpstr>Slide 211</vt:lpstr>
      <vt:lpstr>Slide 212</vt:lpstr>
      <vt:lpstr>Slide 213</vt:lpstr>
      <vt:lpstr>Slide 214</vt:lpstr>
      <vt:lpstr>Slide 215</vt:lpstr>
      <vt:lpstr>Slide 216</vt:lpstr>
      <vt:lpstr>Slide 217</vt:lpstr>
      <vt:lpstr>Slide 218</vt:lpstr>
      <vt:lpstr>Slide 219</vt:lpstr>
      <vt:lpstr>Slide 220</vt:lpstr>
      <vt:lpstr>Slide 221</vt:lpstr>
      <vt:lpstr>Slide 222</vt:lpstr>
      <vt:lpstr>Slide 223</vt:lpstr>
      <vt:lpstr>Slide 224</vt:lpstr>
      <vt:lpstr>Slide 225</vt:lpstr>
      <vt:lpstr>Slide 226</vt:lpstr>
      <vt:lpstr>Slide 227</vt:lpstr>
      <vt:lpstr>Slide 228</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Timothy 5</dc:title>
  <dc:creator>Ron McMurray</dc:creator>
  <cp:lastModifiedBy>Ron McMurray</cp:lastModifiedBy>
  <cp:revision>48</cp:revision>
  <dcterms:created xsi:type="dcterms:W3CDTF">2015-01-16T18:18:41Z</dcterms:created>
  <dcterms:modified xsi:type="dcterms:W3CDTF">2015-03-22T19:04:29Z</dcterms:modified>
</cp:coreProperties>
</file>