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slides/slide257.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s/slide2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25"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400" r:id="rId143"/>
    <p:sldId id="397" r:id="rId144"/>
    <p:sldId id="398" r:id="rId145"/>
    <p:sldId id="399"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31" r:id="rId174"/>
    <p:sldId id="432" r:id="rId175"/>
    <p:sldId id="433" r:id="rId176"/>
    <p:sldId id="428" r:id="rId177"/>
    <p:sldId id="429" r:id="rId178"/>
    <p:sldId id="430"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61" r:id="rId205"/>
    <p:sldId id="462" r:id="rId206"/>
    <p:sldId id="463" r:id="rId207"/>
    <p:sldId id="464" r:id="rId208"/>
    <p:sldId id="465" r:id="rId209"/>
    <p:sldId id="459" r:id="rId210"/>
    <p:sldId id="460"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6" r:id="rId251"/>
    <p:sldId id="507" r:id="rId252"/>
    <p:sldId id="508" r:id="rId253"/>
    <p:sldId id="509" r:id="rId254"/>
    <p:sldId id="515" r:id="rId255"/>
    <p:sldId id="510" r:id="rId256"/>
    <p:sldId id="505" r:id="rId257"/>
    <p:sldId id="511" r:id="rId258"/>
    <p:sldId id="512" r:id="rId259"/>
    <p:sldId id="513" r:id="rId260"/>
    <p:sldId id="514" r:id="rId2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FA467FF-A3BE-4EE6-B909-888A7C77986C}"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A467FF-A3BE-4EE6-B909-888A7C77986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A467FF-A3BE-4EE6-B909-888A7C77986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A467FF-A3BE-4EE6-B909-888A7C77986C}"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CFA467FF-A3BE-4EE6-B909-888A7C77986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A467FF-A3BE-4EE6-B909-888A7C77986C}"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A467FF-A3BE-4EE6-B909-888A7C77986C}"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A467FF-A3BE-4EE6-B909-888A7C77986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A467FF-A3BE-4EE6-B909-888A7C77986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A467FF-A3BE-4EE6-B909-888A7C77986C}"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2521DD-7883-46A7-8765-4DE5DEE8F81D}" type="datetimeFigureOut">
              <a:rPr lang="en-US" smtClean="0"/>
              <a:pPr/>
              <a:t>8/1/2015</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CFA467FF-A3BE-4EE6-B909-888A7C77986C}"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C2521DD-7883-46A7-8765-4DE5DEE8F81D}" type="datetimeFigureOut">
              <a:rPr lang="en-US" smtClean="0"/>
              <a:pPr/>
              <a:t>8/1/2015</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FA467FF-A3BE-4EE6-B909-888A7C77986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953000"/>
            <a:ext cx="6400800" cy="1600200"/>
          </a:xfrm>
        </p:spPr>
        <p:txBody>
          <a:bodyPr/>
          <a:lstStyle/>
          <a:p>
            <a:r>
              <a:rPr lang="en-US" dirty="0" smtClean="0">
                <a:latin typeface="Arial" pitchFamily="34" charset="0"/>
                <a:cs typeface="Arial" pitchFamily="34" charset="0"/>
              </a:rPr>
              <a:t>Grace Bible Church of Pullman</a:t>
            </a:r>
          </a:p>
          <a:p>
            <a:r>
              <a:rPr lang="en-US" sz="2400" dirty="0" smtClean="0">
                <a:latin typeface="Arial" pitchFamily="34" charset="0"/>
                <a:cs typeface="Arial" pitchFamily="34" charset="0"/>
              </a:rPr>
              <a:t>Pastor-Teacher, Ron McMurray</a:t>
            </a:r>
            <a:endParaRPr lang="en-US" sz="2400" dirty="0">
              <a:latin typeface="Arial" pitchFamily="34" charset="0"/>
              <a:cs typeface="Arial" pitchFamily="34" charset="0"/>
            </a:endParaRPr>
          </a:p>
        </p:txBody>
      </p:sp>
      <p:sp>
        <p:nvSpPr>
          <p:cNvPr id="2" name="Title 1"/>
          <p:cNvSpPr>
            <a:spLocks noGrp="1"/>
          </p:cNvSpPr>
          <p:nvPr>
            <p:ph type="ctrTitle"/>
          </p:nvPr>
        </p:nvSpPr>
        <p:spPr/>
        <p:txBody>
          <a:bodyPr/>
          <a:lstStyle/>
          <a:p>
            <a:r>
              <a:rPr lang="en-US" b="1" dirty="0" smtClean="0"/>
              <a:t>1 Timothy 6</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Man returns to the dust; Christ was brought up from the dust in resurrection.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Man by an act of disobedience dies spiritually; Christ by bearing our sins died spiritually.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Man dies twice — spiritual death, physical death; Christ died twice on the cross — spiritual death, physical death. </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Business</a:t>
            </a:r>
          </a:p>
          <a:p>
            <a:pPr hangingPunct="0"/>
            <a:r>
              <a:rPr lang="en-US" dirty="0" smtClean="0">
                <a:latin typeface="Arial" pitchFamily="34" charset="0"/>
                <a:cs typeface="Arial" pitchFamily="34" charset="0"/>
              </a:rPr>
              <a:t>1. Business is a part of the laws of divine establishment: those laws of divine establishment that deal with the economy.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principle of business is the antithesis of the principle of grace. You work for a living; you do nothing for blessing under grace.</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“food and covering” </a:t>
            </a:r>
            <a:r>
              <a:rPr lang="en-US" dirty="0" smtClean="0">
                <a:latin typeface="Arial" pitchFamily="34" charset="0"/>
                <a:cs typeface="Arial" pitchFamily="34" charset="0"/>
              </a:rPr>
              <a:t>-  DIATROFE - something that is edible and nourishing plus SKEPASMA which means something that covers the body.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Both of these are in the plural. It should be </a:t>
            </a:r>
            <a:r>
              <a:rPr lang="en-US" b="1" dirty="0" smtClean="0">
                <a:solidFill>
                  <a:srgbClr val="0070C0"/>
                </a:solidFill>
                <a:latin typeface="Arial" pitchFamily="34" charset="0"/>
                <a:cs typeface="Arial" pitchFamily="34" charset="0"/>
              </a:rPr>
              <a:t>“nourishing foods and clothes.”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plural tells us that you have to have more than one change of raiment.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plurals indicate the need for some variety in food and for some variety in clothes.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 are two of the three basic necessities of life. What is missing is </a:t>
            </a:r>
            <a:r>
              <a:rPr lang="en-US" u="sng" dirty="0" smtClean="0">
                <a:latin typeface="Arial" pitchFamily="34" charset="0"/>
                <a:cs typeface="Arial" pitchFamily="34" charset="0"/>
              </a:rPr>
              <a:t>shelter</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You can be very happy with food and clothing. They are necessary to be alive; shelter is not.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food and clothing are the minimum standards of possession for happiness.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you are </a:t>
            </a:r>
            <a:r>
              <a:rPr lang="en-US" u="sng" dirty="0" smtClean="0">
                <a:latin typeface="Arial" pitchFamily="34" charset="0"/>
                <a:cs typeface="Arial" pitchFamily="34" charset="0"/>
              </a:rPr>
              <a:t>not happy </a:t>
            </a:r>
            <a:r>
              <a:rPr lang="en-US" dirty="0" smtClean="0">
                <a:latin typeface="Arial" pitchFamily="34" charset="0"/>
                <a:cs typeface="Arial" pitchFamily="34" charset="0"/>
              </a:rPr>
              <a:t>it is not because of what you have it is because of lack of doctrine in the soul.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“with these we shall be content” </a:t>
            </a:r>
            <a:r>
              <a:rPr lang="en-US" dirty="0" smtClean="0">
                <a:latin typeface="Arial" pitchFamily="34" charset="0"/>
                <a:cs typeface="Arial" pitchFamily="34" charset="0"/>
              </a:rPr>
              <a:t>– ARKEO – FPIndic - to be content but it is technical for capacity for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imperative future tense expressing a command to a believer with doctrine resident in his soul.</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“Now having nourishing foods and a change of clothes we shall be content with these things.”</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a:t>
            </a:r>
            <a:r>
              <a:rPr lang="en-US" b="1" dirty="0" smtClean="0">
                <a:latin typeface="Arial" pitchFamily="34" charset="0"/>
                <a:cs typeface="Arial" pitchFamily="34" charset="0"/>
              </a:rPr>
              <a:t>The Doctrine of Happiness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Happiness is defined as a state of well-being. Happiness is synonymous with welfare and prosperity. Happiness is the enjoyment of and the pleasure in one’s status in life, the enthusiasm about one’s circumstances, one’s possessions, and one’s relationships.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Blessedness is another English word for happiness, it refers to happiness related to God and His plan of grace.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Happiness becomes the state of quality of being happy. Happiness in its full extent is the utmost pleasure we are capable of enjoying. </a:t>
            </a:r>
            <a:endParaRPr lang="en-US" b="1" dirty="0" smtClean="0">
              <a:solidFill>
                <a:srgbClr val="0070C0"/>
              </a:solidFill>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10000"/>
          </a:bodyPr>
          <a:lstStyle/>
          <a:p>
            <a:pPr hangingPunct="0"/>
            <a:r>
              <a:rPr lang="en-US" dirty="0" smtClean="0">
                <a:latin typeface="Arial" pitchFamily="34" charset="0"/>
                <a:cs typeface="Arial" pitchFamily="34" charset="0"/>
              </a:rPr>
              <a:t>Generally, then, happiness connotes welfare, enjoyment, comfort, security, stimulation, interest.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Happiness is the awareness that one’s status is highly satisfactory, being in a favorable or advantageous set of circumstances, and all of this is related to the soul.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relationships of happiness. </a:t>
            </a:r>
          </a:p>
          <a:p>
            <a:pPr hangingPunct="0"/>
            <a:r>
              <a:rPr lang="en-US" dirty="0" smtClean="0">
                <a:latin typeface="Arial" pitchFamily="34" charset="0"/>
                <a:cs typeface="Arial" pitchFamily="34" charset="0"/>
              </a:rPr>
              <a:t>            a) In </a:t>
            </a:r>
            <a:r>
              <a:rPr lang="en-US" b="1" dirty="0" smtClean="0">
                <a:solidFill>
                  <a:srgbClr val="C00000"/>
                </a:solidFill>
                <a:latin typeface="Arial" pitchFamily="34" charset="0"/>
                <a:cs typeface="Arial" pitchFamily="34" charset="0"/>
              </a:rPr>
              <a:t>Psalm 128 </a:t>
            </a:r>
            <a:r>
              <a:rPr lang="en-US" dirty="0" smtClean="0">
                <a:latin typeface="Arial" pitchFamily="34" charset="0"/>
                <a:cs typeface="Arial" pitchFamily="34" charset="0"/>
              </a:rPr>
              <a:t>happiness is related to prosperity. Occupation with Christ produces happiness. </a:t>
            </a:r>
          </a:p>
          <a:p>
            <a:pPr hangingPunct="0"/>
            <a:r>
              <a:rPr lang="en-US" dirty="0" smtClean="0">
                <a:latin typeface="Arial" pitchFamily="34" charset="0"/>
                <a:cs typeface="Arial" pitchFamily="34" charset="0"/>
              </a:rPr>
              <a:t>            b) Happiness is also related to adversity — </a:t>
            </a:r>
            <a:r>
              <a:rPr lang="en-US" b="1" dirty="0" smtClean="0">
                <a:solidFill>
                  <a:srgbClr val="C00000"/>
                </a:solidFill>
                <a:latin typeface="Arial" pitchFamily="34" charset="0"/>
                <a:cs typeface="Arial" pitchFamily="34" charset="0"/>
              </a:rPr>
              <a:t>1 Peter 3:14; 4:14</a:t>
            </a: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c) Happiness is related to the intake of doctrine — </a:t>
            </a:r>
            <a:r>
              <a:rPr lang="en-US" b="1" dirty="0" smtClean="0">
                <a:solidFill>
                  <a:srgbClr val="C00000"/>
                </a:solidFill>
                <a:latin typeface="Arial" pitchFamily="34" charset="0"/>
                <a:cs typeface="Arial" pitchFamily="34" charset="0"/>
              </a:rPr>
              <a:t>“happinesses” </a:t>
            </a:r>
            <a:r>
              <a:rPr lang="en-US" dirty="0" smtClean="0">
                <a:latin typeface="Arial" pitchFamily="34" charset="0"/>
                <a:cs typeface="Arial" pitchFamily="34" charset="0"/>
              </a:rPr>
              <a:t>(pl), is related to paragraph SG</a:t>
            </a:r>
            <a:r>
              <a:rPr lang="en-US" baseline="30000" dirty="0" smtClean="0">
                <a:latin typeface="Arial" pitchFamily="34" charset="0"/>
                <a:cs typeface="Arial" pitchFamily="34" charset="0"/>
              </a:rPr>
              <a:t>2</a:t>
            </a:r>
            <a:r>
              <a:rPr lang="en-US" b="1" dirty="0" smtClean="0">
                <a:solidFill>
                  <a:srgbClr val="C00000"/>
                </a:solidFill>
                <a:latin typeface="Arial" pitchFamily="34" charset="0"/>
                <a:cs typeface="Arial" pitchFamily="34" charset="0"/>
              </a:rPr>
              <a:t>. Proverbs 3:13 </a:t>
            </a:r>
            <a:r>
              <a:rPr lang="en-US" dirty="0" smtClean="0">
                <a:latin typeface="Arial" pitchFamily="34" charset="0"/>
                <a:cs typeface="Arial" pitchFamily="34" charset="0"/>
              </a:rPr>
              <a:t>relates happiness to Bible doctrine in the soul. The Hebrew word in that passage for “wisdom” is CHAKMAH and it means doctrine in the soul.   	</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       d) Happiness is related to grace function — </a:t>
            </a:r>
            <a:r>
              <a:rPr lang="en-US" b="1" dirty="0" smtClean="0">
                <a:solidFill>
                  <a:srgbClr val="C00000"/>
                </a:solidFill>
                <a:latin typeface="Arial" pitchFamily="34" charset="0"/>
                <a:cs typeface="Arial" pitchFamily="34" charset="0"/>
              </a:rPr>
              <a:t>Proverbs 14:21</a:t>
            </a: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e) Happiness is related to grace status — </a:t>
            </a:r>
            <a:r>
              <a:rPr lang="en-US" b="1" dirty="0" smtClean="0">
                <a:solidFill>
                  <a:srgbClr val="C00000"/>
                </a:solidFill>
                <a:latin typeface="Arial" pitchFamily="34" charset="0"/>
                <a:cs typeface="Arial" pitchFamily="34" charset="0"/>
              </a:rPr>
              <a:t>Psalm 146:5.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Occupation with Christ characterizes super-grace and happiness goes along with it — </a:t>
            </a:r>
            <a:r>
              <a:rPr lang="en-US" b="1" dirty="0" smtClean="0">
                <a:solidFill>
                  <a:srgbClr val="C00000"/>
                </a:solidFill>
                <a:latin typeface="Arial" pitchFamily="34" charset="0"/>
                <a:cs typeface="Arial" pitchFamily="34" charset="0"/>
              </a:rPr>
              <a:t>Proverbs 16:20; 28:14.</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g) Happiness is related to a clear conscience — </a:t>
            </a:r>
            <a:r>
              <a:rPr lang="en-US" b="1" dirty="0" smtClean="0">
                <a:solidFill>
                  <a:srgbClr val="C00000"/>
                </a:solidFill>
                <a:latin typeface="Arial" pitchFamily="34" charset="0"/>
                <a:cs typeface="Arial" pitchFamily="34" charset="0"/>
              </a:rPr>
              <a:t>Romans 14:22. </a:t>
            </a:r>
          </a:p>
          <a:p>
            <a:pPr hangingPunct="0"/>
            <a:r>
              <a:rPr lang="en-US" dirty="0" smtClean="0">
                <a:latin typeface="Arial" pitchFamily="34" charset="0"/>
                <a:cs typeface="Arial" pitchFamily="34" charset="0"/>
              </a:rPr>
              <a:t>	h) Happiness is also related to the laws of divine establishment — </a:t>
            </a:r>
            <a:r>
              <a:rPr lang="en-US" b="1" dirty="0" smtClean="0">
                <a:solidFill>
                  <a:srgbClr val="C00000"/>
                </a:solidFill>
                <a:latin typeface="Arial" pitchFamily="34" charset="0"/>
                <a:cs typeface="Arial" pitchFamily="34" charset="0"/>
              </a:rPr>
              <a:t>Proverbs 29:18. </a:t>
            </a:r>
          </a:p>
          <a:p>
            <a:pPr hangingPunct="0"/>
            <a:r>
              <a:rPr lang="en-US" dirty="0" smtClean="0">
                <a:latin typeface="Arial" pitchFamily="34" charset="0"/>
                <a:cs typeface="Arial" pitchFamily="34" charset="0"/>
              </a:rPr>
              <a:t>	i) Happiness is also related to total military victory — </a:t>
            </a:r>
            <a:r>
              <a:rPr lang="en-US" b="1" dirty="0" smtClean="0">
                <a:solidFill>
                  <a:srgbClr val="C00000"/>
                </a:solidFill>
                <a:latin typeface="Arial" pitchFamily="34" charset="0"/>
                <a:cs typeface="Arial" pitchFamily="34" charset="0"/>
              </a:rPr>
              <a:t>Psalm 137:8,9.</a:t>
            </a:r>
          </a:p>
          <a:p>
            <a:pPr hangingPunct="0"/>
            <a:r>
              <a:rPr lang="en-US" dirty="0" smtClean="0">
                <a:latin typeface="Arial" pitchFamily="34" charset="0"/>
                <a:cs typeface="Arial" pitchFamily="34" charset="0"/>
              </a:rPr>
              <a:t>	j) Happiness is related to national prosperity — </a:t>
            </a:r>
            <a:r>
              <a:rPr lang="en-US" b="1" dirty="0" smtClean="0">
                <a:solidFill>
                  <a:srgbClr val="C00000"/>
                </a:solidFill>
                <a:latin typeface="Arial" pitchFamily="34" charset="0"/>
                <a:cs typeface="Arial" pitchFamily="34" charset="0"/>
              </a:rPr>
              <a:t>Psalm 144:15. </a:t>
            </a:r>
            <a:r>
              <a:rPr lang="en-US" dirty="0" smtClean="0">
                <a:latin typeface="Arial" pitchFamily="34" charset="0"/>
                <a:cs typeface="Arial" pitchFamily="34" charset="0"/>
              </a:rPr>
              <a:t> </a:t>
            </a:r>
          </a:p>
          <a:p>
            <a:endParaRPr lang="en-US" dirty="0" smtClean="0"/>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3. Happiness is related to the essence of God. There are three persons in the Godhead and they all have identical essence. </a:t>
            </a:r>
          </a:p>
          <a:p>
            <a:r>
              <a:rPr lang="en-US" dirty="0" smtClean="0">
                <a:latin typeface="Arial" pitchFamily="34" charset="0"/>
                <a:cs typeface="Arial" pitchFamily="34" charset="0"/>
              </a:rPr>
              <a:t>When the Bible says God is one it is emphasizing essence. When the persons of the Godhead are distinguished — the Father, the Son, and the Spirit — then there is an emphasis on person.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essence the members of the Trinity all have sovereignty, absolute righteousness, justice, love, eternal life, omnipotence, omniscience, omnipresence, immutability, veracity.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in His essence, because He has these characteristics, also has absolute happiness. </a:t>
            </a:r>
            <a:r>
              <a:rPr lang="en-US" b="1" dirty="0" smtClean="0">
                <a:solidFill>
                  <a:srgbClr val="C00000"/>
                </a:solidFill>
                <a:latin typeface="Arial" pitchFamily="34" charset="0"/>
                <a:cs typeface="Arial" pitchFamily="34" charset="0"/>
              </a:rPr>
              <a:t>Psalm 43:4 </a:t>
            </a:r>
            <a:r>
              <a:rPr lang="en-US" dirty="0" smtClean="0">
                <a:latin typeface="Arial" pitchFamily="34" charset="0"/>
                <a:cs typeface="Arial" pitchFamily="34" charset="0"/>
              </a:rPr>
              <a:t>— David’s dancing is related to the fact that God has perfect happiness and shares it through the race principle of the altar. Jesus Christ is God and He is said to be happy in </a:t>
            </a:r>
            <a:r>
              <a:rPr lang="en-US" b="1" dirty="0" smtClean="0">
                <a:solidFill>
                  <a:srgbClr val="C00000"/>
                </a:solidFill>
                <a:latin typeface="Arial" pitchFamily="34" charset="0"/>
                <a:cs typeface="Arial" pitchFamily="34" charset="0"/>
              </a:rPr>
              <a:t>1 Timothy 6:15 </a:t>
            </a:r>
            <a:r>
              <a:rPr lang="en-US" dirty="0" smtClean="0">
                <a:latin typeface="Arial" pitchFamily="34" charset="0"/>
                <a:cs typeface="Arial" pitchFamily="34" charset="0"/>
              </a:rPr>
              <a:t>(Greek). </a:t>
            </a: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4. Happiness must be related to the plan of God. God can’t have a plan without inserting happiness into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perfect God can only come up with a perfect plan.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has +H and it is inevitable that His plan will include provisions whereby the beneficiaries of His plan receive +H.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That is the whole point of doctrine. </a:t>
            </a:r>
            <a:r>
              <a:rPr lang="en-US" b="1" dirty="0" smtClean="0">
                <a:solidFill>
                  <a:srgbClr val="C00000"/>
                </a:solidFill>
                <a:latin typeface="Arial" pitchFamily="34" charset="0"/>
                <a:cs typeface="Arial" pitchFamily="34" charset="0"/>
              </a:rPr>
              <a:t>Psalm 97:12</a:t>
            </a:r>
            <a:r>
              <a:rPr lang="en-US" dirty="0" smtClean="0">
                <a:latin typeface="Arial" pitchFamily="34" charset="0"/>
                <a:cs typeface="Arial" pitchFamily="34" charset="0"/>
              </a:rPr>
              <a:t>. Christ satisfied the holiness of God on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God is free to give us happiness under certain conditions of doctrine in the soul and still not compromise His character. </a:t>
            </a:r>
            <a:r>
              <a:rPr lang="en-US" b="1" dirty="0" smtClean="0">
                <a:solidFill>
                  <a:srgbClr val="C00000"/>
                </a:solidFill>
                <a:latin typeface="Arial" pitchFamily="34" charset="0"/>
                <a:cs typeface="Arial" pitchFamily="34" charset="0"/>
              </a:rPr>
              <a:t>Habakkuk 3:18; Psalm 9:4</a:t>
            </a:r>
            <a:r>
              <a:rPr lang="en-US" dirty="0" smtClean="0">
                <a:latin typeface="Arial" pitchFamily="34" charset="0"/>
                <a:cs typeface="Arial" pitchFamily="34" charset="0"/>
              </a:rPr>
              <a:t>. </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5. Happiness is accomplished through grace — </a:t>
            </a:r>
            <a:r>
              <a:rPr lang="en-US" b="1" dirty="0" smtClean="0">
                <a:solidFill>
                  <a:srgbClr val="C00000"/>
                </a:solidFill>
                <a:latin typeface="Arial" pitchFamily="34" charset="0"/>
                <a:cs typeface="Arial" pitchFamily="34" charset="0"/>
              </a:rPr>
              <a:t>Psalm 31:7.</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grace God found a way to share His happiness with believers in time without compromising His essence, and now since happiness means benefit, welfare, grace happiness comes through the intake of Bible doctrine. </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Psalm 32:10 — “Many are the sorrows of the reversionist, but the one who trusts in the Lord grace will completely envelop him.” Psalm 32:11; John 17:13.</a:t>
            </a:r>
            <a:endParaRPr lang="en-US" b="1" dirty="0">
              <a:solidFill>
                <a:srgbClr val="C00000"/>
              </a:solidFill>
              <a:latin typeface="Arial" pitchFamily="34" charset="0"/>
              <a:cs typeface="Arial" pitchFamily="34"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1 Tim 6:9 &amp; 10, </a:t>
            </a:r>
            <a:r>
              <a:rPr lang="en-US" dirty="0" smtClean="0">
                <a:latin typeface="Arial" pitchFamily="34" charset="0"/>
                <a:cs typeface="Arial" pitchFamily="34" charset="0"/>
              </a:rPr>
              <a:t>the occupational hazards of management.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6:9 — “But those who want to get rich fall into temptation and a snare and many foolish and harmful desires which plunge men into ruin and destruction.”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 contrast between labor in the previous paragraph and management in this section, </a:t>
            </a:r>
            <a:r>
              <a:rPr lang="en-US" b="1" dirty="0" smtClean="0">
                <a:solidFill>
                  <a:srgbClr val="0070C0"/>
                </a:solidFill>
                <a:latin typeface="Arial" pitchFamily="34" charset="0"/>
                <a:cs typeface="Arial" pitchFamily="34" charset="0"/>
              </a:rPr>
              <a:t>verses 9-19.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“those who want to get rich” </a:t>
            </a:r>
            <a:r>
              <a:rPr lang="en-US" dirty="0" smtClean="0">
                <a:latin typeface="Arial" pitchFamily="34" charset="0"/>
                <a:cs typeface="Arial" pitchFamily="34" charset="0"/>
              </a:rPr>
              <a:t>– PMPtc of BOULOUMAI -  means a sovereign decision that an individual makes. It means a decision based upon what you have in your soul. It should be translated so far, </a:t>
            </a:r>
            <a:r>
              <a:rPr lang="en-US" b="1" dirty="0" smtClean="0">
                <a:solidFill>
                  <a:srgbClr val="0070C0"/>
                </a:solidFill>
                <a:latin typeface="Arial" pitchFamily="34" charset="0"/>
                <a:cs typeface="Arial" pitchFamily="34" charset="0"/>
              </a:rPr>
              <a:t>“But those who desire.”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present tense is a customary present indicating that it is honorable for certain believers, led of the Lord, to desire to go into the business of making money.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It is a legitimate thing, it is not wrong to want to make money. It isn’t evil to be rich.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participle expresses a principle that it is a good thing, a right thing, a smart thing, to get into some ambition or desire to become a capitalist, to become great in management.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“be rich” </a:t>
            </a:r>
            <a:r>
              <a:rPr lang="en-US" dirty="0" smtClean="0">
                <a:latin typeface="Arial" pitchFamily="34" charset="0"/>
                <a:cs typeface="Arial" pitchFamily="34" charset="0"/>
              </a:rPr>
              <a:t>— PAInfin of PLUTEO - a customary present, it denotes what habitually occurs in management.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infinitive of purpose tells us it is God’s purpose for certain believers to be rich and then they get doctrine that purpose of God is transferred to them.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And they desire to be rich, not in a wrong way in the sense of covetousness or lust, but in the sense of a legitimate desire before the Lord.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dirty="0" smtClean="0">
                <a:latin typeface="Arial" pitchFamily="34" charset="0"/>
                <a:cs typeface="Arial" pitchFamily="34" charset="0"/>
              </a:rPr>
              <a:t>3. In business you must work to produce; in grace you cannot work to receive divine blessing, whether it is salvation or some blessing in phase two, or some future blessing in phase three. </a:t>
            </a:r>
          </a:p>
          <a:p>
            <a:endParaRPr lang="en-US" dirty="0" smtClean="0">
              <a:latin typeface="Arial" pitchFamily="34" charset="0"/>
              <a:cs typeface="Arial" pitchFamily="34" charset="0"/>
            </a:endParaRPr>
          </a:p>
          <a:p>
            <a:pPr hangingPunct="0">
              <a:buNone/>
            </a:pPr>
            <a:r>
              <a:rPr lang="en-US" b="1" dirty="0" smtClean="0">
                <a:latin typeface="Arial" pitchFamily="34" charset="0"/>
                <a:cs typeface="Arial" pitchFamily="34" charset="0"/>
              </a:rPr>
              <a:t>The Function of Business</a:t>
            </a:r>
          </a:p>
          <a:p>
            <a:pPr hangingPunct="0"/>
            <a:r>
              <a:rPr lang="en-US" dirty="0" smtClean="0">
                <a:latin typeface="Arial" pitchFamily="34" charset="0"/>
                <a:cs typeface="Arial" pitchFamily="34" charset="0"/>
              </a:rPr>
              <a:t>1. The function of the believer in business is found in a number of passages of the scripture. The royal family believer, Church Age believer, is found in </a:t>
            </a:r>
            <a:r>
              <a:rPr lang="en-US" b="1" dirty="0" smtClean="0">
                <a:solidFill>
                  <a:srgbClr val="C00000"/>
                </a:solidFill>
                <a:latin typeface="Arial" pitchFamily="34" charset="0"/>
                <a:cs typeface="Arial" pitchFamily="34" charset="0"/>
              </a:rPr>
              <a:t>Eph 6:5-9; Colossians 3:22-4:1; 1 Timothy 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It is a part of the divine plan for every believer in the royal family of God to represent the Lord in the business world in time. </a:t>
            </a:r>
            <a:r>
              <a:rPr lang="en-US" b="1" dirty="0" smtClean="0">
                <a:solidFill>
                  <a:srgbClr val="C00000"/>
                </a:solidFill>
                <a:latin typeface="Arial" pitchFamily="34" charset="0"/>
                <a:cs typeface="Arial" pitchFamily="34" charset="0"/>
              </a:rPr>
              <a:t>John 17:15-17 </a:t>
            </a:r>
            <a:r>
              <a:rPr lang="en-US" dirty="0" smtClean="0">
                <a:latin typeface="Arial" pitchFamily="34" charset="0"/>
                <a:cs typeface="Arial" pitchFamily="34" charset="0"/>
              </a:rPr>
              <a:t>is a business passage.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This does not refer to an illegitimate desire. It is legitimate for certain believers to desire wealth.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However, there is an occupational hazard which we anticipate: If when you become rich you become reversionistic.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Under the influence of evil the reversionist seeks to become rich through cosmic systems of evil rather than the grace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This means that the reversionist who has made money has  mixed up priorities.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In other words, the principle of cheating, stealing, lying, misrepresenting, using extortion, flattery, hypocrisy, to become rich. 	</a:t>
            </a:r>
            <a:endParaRPr lang="en-US" dirty="0">
              <a:latin typeface="Arial" pitchFamily="34" charset="0"/>
              <a:cs typeface="Arial" pitchFamily="34"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6. The believer who puts money first has the wrong perspective. He is the slave to money.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When money is first in one’s scale of values the believer can note the fact that he is now in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There is nothing wrong with being rich, there is only something wrong with giving money top priority to the exclusion of doctrine or grace function.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Since wealth and money is in focus we will consider the issue that the greater-grace believer is the master of money, and money is his good slave. The reversionist is the slave to money and money is a cruel taskmaster. </a:t>
            </a:r>
            <a:endParaRPr lang="en-US" dirty="0" smtClean="0"/>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latin typeface="Arial" pitchFamily="34" charset="0"/>
                <a:cs typeface="Arial" pitchFamily="34" charset="0"/>
              </a:rPr>
              <a:t>The Doctrine of Money</a:t>
            </a:r>
          </a:p>
          <a:p>
            <a:pPr hangingPunct="0"/>
            <a:r>
              <a:rPr lang="en-US" dirty="0" smtClean="0">
                <a:latin typeface="Arial" pitchFamily="34" charset="0"/>
                <a:cs typeface="Arial" pitchFamily="34" charset="0"/>
              </a:rPr>
              <a:t>1. Definition:</a:t>
            </a:r>
          </a:p>
          <a:p>
            <a:pPr hangingPunct="0"/>
            <a:r>
              <a:rPr lang="en-US" dirty="0" smtClean="0">
                <a:latin typeface="Arial" pitchFamily="34" charset="0"/>
                <a:cs typeface="Arial" pitchFamily="34" charset="0"/>
              </a:rPr>
              <a:t>	a) Our English word “money” is derived from the Latin </a:t>
            </a:r>
            <a:r>
              <a:rPr lang="en-US" i="1" dirty="0" smtClean="0">
                <a:latin typeface="Arial" pitchFamily="34" charset="0"/>
                <a:cs typeface="Arial" pitchFamily="34" charset="0"/>
              </a:rPr>
              <a:t>moneta</a:t>
            </a:r>
            <a:r>
              <a:rPr lang="en-US" dirty="0" smtClean="0">
                <a:latin typeface="Arial" pitchFamily="34" charset="0"/>
                <a:cs typeface="Arial" pitchFamily="34" charset="0"/>
              </a:rPr>
              <a:t> which means a mint. It refers to a stamped coin of gold, silver, or other metals used in a medium of exchange.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Money is the medium in which prices are expressed, debts are discharged, goods and services are paid for, and bank reserves are held.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The term is synonymous with a circulating medium and may be regarded as comprising demand deposits, common money or currency.</a:t>
            </a:r>
          </a:p>
          <a:p>
            <a:pPr hangingPunct="0"/>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d) Money is one of those concepts which is like a teaspoon or an umbrella but unlike an earthquake or a buttercup, definable primarily by the use or purpose which they serve. Money must be defined, then, in terms of its function and related to its value.</a:t>
            </a: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         e) Money, then, is a medium of exchange whereby goods and services are paid for and debts are discharged.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Money is the means of stating the prices of these goods and services as well as expressing debts, salaries, wages, rents, insurance, obligations, and innumerable contracts.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Money serves as a reserve for ready purchasing power. Therefore money is the only complete liquid asset.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g) In the ancient world money was used as a store of value.</a:t>
            </a:r>
          </a:p>
          <a:p>
            <a:pPr hangingPunct="0"/>
            <a:r>
              <a:rPr lang="en-US" dirty="0" smtClean="0">
                <a:latin typeface="Arial" pitchFamily="34" charset="0"/>
                <a:cs typeface="Arial" pitchFamily="34" charset="0"/>
              </a:rPr>
              <a:t>	h) The rise of commercial banking and central banking resulted in a corresponding increase in the importance of money used as reserves for a banking system. </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        i) Money is unique among economic goods. It is regarded not as wealth but as a device for exchanging and measuring wealth.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j) An increase in the quantity of money in a country does not necessarily constitute and increase in the country’s wealth.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history of money. </a:t>
            </a:r>
          </a:p>
          <a:p>
            <a:pPr hangingPunct="0"/>
            <a:r>
              <a:rPr lang="en-US" dirty="0" smtClean="0">
                <a:latin typeface="Arial" pitchFamily="34" charset="0"/>
                <a:cs typeface="Arial" pitchFamily="34" charset="0"/>
              </a:rPr>
              <a:t>Different objects have been used for mediums of exchange in the past: slaves, gunpowder, in primitive areas the jawbones of a pig, in Homeric times the ox was used, the elephant in Ceylon, wool, barley, wheat, timber.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most widely used monetary system is gold and silver. Before coins money was used in terms of rings or ingots, bars or shekels, talents or other weight demarcations. </a:t>
            </a:r>
          </a:p>
          <a:p>
            <a:pPr hangingPunct="0"/>
            <a:endParaRPr lang="en-US" dirty="0" smtClean="0">
              <a:latin typeface="Arial" pitchFamily="34" charset="0"/>
              <a:cs typeface="Arial" pitchFamily="34"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Coin type money was first invented by Croesus, king of Lydia, who lived between 561-546 BC. </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Darius, king of Persia, picked up the concept from Cyrus the Great who had conquered Croesus.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Three kinds of coinage actually existed in the New Testament at the time of writing.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First of all, the imperial Roman coins. Secondly, the provincial coins, and then the Jews had their own money coined at Caesarea.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3. The Bible teaches the legitimate function of money.</a:t>
            </a:r>
          </a:p>
          <a:p>
            <a:pPr hangingPunct="0"/>
            <a:r>
              <a:rPr lang="en-US" dirty="0" smtClean="0">
                <a:latin typeface="Arial" pitchFamily="34" charset="0"/>
                <a:cs typeface="Arial" pitchFamily="34" charset="0"/>
              </a:rPr>
              <a:t>	a) For monetary transactions — </a:t>
            </a:r>
            <a:r>
              <a:rPr lang="en-US" b="1" dirty="0" smtClean="0">
                <a:solidFill>
                  <a:srgbClr val="C00000"/>
                </a:solidFill>
                <a:latin typeface="Arial" pitchFamily="34" charset="0"/>
                <a:cs typeface="Arial" pitchFamily="34" charset="0"/>
              </a:rPr>
              <a:t>Genesis 29:3; Jeremiah 32:44</a:t>
            </a:r>
            <a:r>
              <a:rPr lang="en-US" dirty="0" smtClean="0">
                <a:latin typeface="Arial" pitchFamily="34" charset="0"/>
                <a:cs typeface="Arial" pitchFamily="34" charset="0"/>
              </a:rPr>
              <a:t>. In that span, from Genesis to Jeremiah, the principle is established many times over that money is a legitimate system for business transactions.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Money was used to pay taxes — </a:t>
            </a:r>
            <a:r>
              <a:rPr lang="en-US" b="1" dirty="0" smtClean="0">
                <a:solidFill>
                  <a:srgbClr val="C00000"/>
                </a:solidFill>
                <a:latin typeface="Arial" pitchFamily="34" charset="0"/>
                <a:cs typeface="Arial" pitchFamily="34" charset="0"/>
              </a:rPr>
              <a:t>Matthew 22:17-22; Mark 12:13-17; Luke 20:20-26.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Money is necessary for the function of an economy, therefore it is not wrong or sinful for believers to possess money, even in large amounts.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d) Money, therefore, becomes a very wonderful slave or a cruel master, depending upon one’s spiritual condition — </a:t>
            </a:r>
            <a:r>
              <a:rPr lang="en-US" b="1" dirty="0" smtClean="0">
                <a:solidFill>
                  <a:srgbClr val="C00000"/>
                </a:solidFill>
                <a:latin typeface="Arial" pitchFamily="34" charset="0"/>
                <a:cs typeface="Arial" pitchFamily="34" charset="0"/>
              </a:rPr>
              <a:t>Jude 11. </a:t>
            </a:r>
          </a:p>
          <a:p>
            <a:endParaRPr lang="en-US" dirty="0">
              <a:latin typeface="Arial" pitchFamily="34" charset="0"/>
              <a:cs typeface="Arial" pitchFamily="34" charset="0"/>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e) The word for “deceit” in the Greek, PLANE, connotes three areas of deceit regarding money.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First: Money is a means of happiness. But money is not the means of happiness, happiness comes from capacity for happiness and this comes from doctrine resident in the soul; second: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Second: Money is the means of security. But security is provided through living grace not through monetary principles — </a:t>
            </a:r>
            <a:r>
              <a:rPr lang="en-US" b="1" dirty="0" smtClean="0">
                <a:solidFill>
                  <a:srgbClr val="C00000"/>
                </a:solidFill>
                <a:latin typeface="Arial" pitchFamily="34" charset="0"/>
                <a:cs typeface="Arial" pitchFamily="34" charset="0"/>
              </a:rPr>
              <a:t>Matthew 6:24-33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Third: Money can buy anything. Anything money can buy that is corruptible is going to corrupt.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“Everyone has their price” is not true of the greater-grace believer. There is no price if you have maximum doctrine in your soul, but if you are in reversionism you have a price, and so it becomes a manifestation of reversionism. </a:t>
            </a: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       f) There are many things, therefore, that money cannot buy. Salvation, for example, true love, security, peace of mind, happiness or stability.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g) While Balaam is an illustration of monetary reversionism the emphasis in doctrine is that money does not provide any of these things.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h) The giving of money is an expression of the royal priesthood is a legitimate function in the Church Age —     </a:t>
            </a:r>
            <a:r>
              <a:rPr lang="en-US" b="1" dirty="0" smtClean="0">
                <a:solidFill>
                  <a:srgbClr val="C00000"/>
                </a:solidFill>
                <a:latin typeface="Arial" pitchFamily="34" charset="0"/>
                <a:cs typeface="Arial" pitchFamily="34" charset="0"/>
              </a:rPr>
              <a:t>2 Corin 8 &amp; 9.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 Consequently money is legitimate. It’s accumulation is legitimate, its spending is legitimate, its giving is legitimate. </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i) Therefore it is not carnal, it is not sinful for the believer to possess money. The believer with wealth is </a:t>
            </a:r>
            <a:r>
              <a:rPr lang="en-US" u="sng" dirty="0" smtClean="0">
                <a:latin typeface="Arial" pitchFamily="34" charset="0"/>
                <a:cs typeface="Arial" pitchFamily="34" charset="0"/>
              </a:rPr>
              <a:t>not required</a:t>
            </a:r>
            <a:r>
              <a:rPr lang="en-US" dirty="0" smtClean="0">
                <a:latin typeface="Arial" pitchFamily="34" charset="0"/>
                <a:cs typeface="Arial" pitchFamily="34" charset="0"/>
              </a:rPr>
              <a:t>, by the way, to give all of his money to the church to prove his spirituality.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illegitimate uses of money of bribery, to buy power, to buy love, to corrupt character, are all forbidden.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dangers of money to the unbeliever. The unbeliever cannot purchase with all of the money in the world salvation.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Salvation is paid for by Christ on the cross. Money causes the rich man to have the wrong priorities often — </a:t>
            </a:r>
            <a:r>
              <a:rPr lang="en-US" b="1" dirty="0" smtClean="0">
                <a:solidFill>
                  <a:srgbClr val="C00000"/>
                </a:solidFill>
                <a:latin typeface="Arial" pitchFamily="34" charset="0"/>
                <a:cs typeface="Arial" pitchFamily="34" charset="0"/>
              </a:rPr>
              <a:t>Mark 10:25</a:t>
            </a:r>
            <a:r>
              <a:rPr lang="en-US" dirty="0" smtClean="0">
                <a:latin typeface="Arial" pitchFamily="34" charset="0"/>
                <a:cs typeface="Arial" pitchFamily="34" charset="0"/>
              </a:rPr>
              <a:t>, which deals with a matter of priorities. </a:t>
            </a:r>
          </a:p>
          <a:p>
            <a:pPr hangingPunct="0"/>
            <a:endParaRPr lang="en-US"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3. God has a plan for the believer in the business world. His plan calls for </a:t>
            </a:r>
            <a:r>
              <a:rPr lang="en-US" u="sng" dirty="0" smtClean="0">
                <a:latin typeface="Arial" pitchFamily="34" charset="0"/>
                <a:cs typeface="Arial" pitchFamily="34" charset="0"/>
              </a:rPr>
              <a:t>believers to be blessed in the business world.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God’s plan calls for believers not only to be in the business world but to be fortified with doctrine in the business world.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makes a believer in the </a:t>
            </a:r>
            <a:r>
              <a:rPr lang="en-US" u="sng" dirty="0" smtClean="0">
                <a:latin typeface="Arial" pitchFamily="34" charset="0"/>
                <a:cs typeface="Arial" pitchFamily="34" charset="0"/>
              </a:rPr>
              <a:t>business world a very definite part of the angelic conflict.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Outline of </a:t>
            </a:r>
            <a:r>
              <a:rPr lang="en-US" b="1" dirty="0" smtClean="0">
                <a:solidFill>
                  <a:srgbClr val="0070C0"/>
                </a:solidFill>
                <a:latin typeface="Arial" pitchFamily="34" charset="0"/>
                <a:cs typeface="Arial" pitchFamily="34" charset="0"/>
              </a:rPr>
              <a:t>1 Timothy chapter six</a:t>
            </a:r>
          </a:p>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Verses 1-8 </a:t>
            </a:r>
            <a:r>
              <a:rPr lang="en-US" dirty="0" smtClean="0">
                <a:latin typeface="Arial" pitchFamily="34" charset="0"/>
                <a:cs typeface="Arial" pitchFamily="34" charset="0"/>
              </a:rPr>
              <a:t>deal with labor</a:t>
            </a:r>
          </a:p>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Verses 9-19 </a:t>
            </a:r>
            <a:r>
              <a:rPr lang="en-US" dirty="0" smtClean="0">
                <a:latin typeface="Arial" pitchFamily="34" charset="0"/>
                <a:cs typeface="Arial" pitchFamily="34" charset="0"/>
              </a:rPr>
              <a:t>deal with management</a:t>
            </a:r>
          </a:p>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Verses 20,21 </a:t>
            </a:r>
            <a:r>
              <a:rPr lang="en-US" dirty="0" smtClean="0">
                <a:latin typeface="Arial" pitchFamily="34" charset="0"/>
                <a:cs typeface="Arial" pitchFamily="34" charset="0"/>
              </a:rPr>
              <a:t>is a final dissertation to Timothy.  </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Money hinders the unbeliever from seeking salvation — </a:t>
            </a:r>
            <a:r>
              <a:rPr lang="en-US" b="1" dirty="0" smtClean="0">
                <a:solidFill>
                  <a:srgbClr val="C00000"/>
                </a:solidFill>
                <a:latin typeface="Arial" pitchFamily="34" charset="0"/>
                <a:cs typeface="Arial" pitchFamily="34" charset="0"/>
              </a:rPr>
              <a:t>Luke 16:19-31.</a:t>
            </a:r>
            <a:r>
              <a:rPr lang="en-US" dirty="0" smtClean="0">
                <a:latin typeface="Arial" pitchFamily="34" charset="0"/>
                <a:cs typeface="Arial" pitchFamily="34" charset="0"/>
              </a:rPr>
              <a:t> </a:t>
            </a:r>
          </a:p>
          <a:p>
            <a:r>
              <a:rPr lang="en-US" dirty="0" smtClean="0"/>
              <a:t>	</a:t>
            </a:r>
          </a:p>
          <a:p>
            <a:r>
              <a:rPr lang="en-US" dirty="0" smtClean="0">
                <a:latin typeface="Arial" pitchFamily="34" charset="0"/>
                <a:cs typeface="Arial" pitchFamily="34" charset="0"/>
              </a:rPr>
              <a:t>Money has credit with people but no credit with God — </a:t>
            </a:r>
            <a:r>
              <a:rPr lang="en-US" b="1" dirty="0" smtClean="0">
                <a:solidFill>
                  <a:srgbClr val="C00000"/>
                </a:solidFill>
                <a:latin typeface="Arial" pitchFamily="34" charset="0"/>
                <a:cs typeface="Arial" pitchFamily="34" charset="0"/>
              </a:rPr>
              <a:t>Proverbs 11:4, 28</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Money does not mean capacity for life — </a:t>
            </a:r>
            <a:r>
              <a:rPr lang="en-US" b="1" dirty="0" smtClean="0">
                <a:solidFill>
                  <a:srgbClr val="C00000"/>
                </a:solidFill>
                <a:latin typeface="Arial" pitchFamily="34" charset="0"/>
                <a:cs typeface="Arial" pitchFamily="34" charset="0"/>
              </a:rPr>
              <a:t>Proverbs 13:7</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principle of monetary reversionism. Three cases: Solomon — </a:t>
            </a:r>
            <a:r>
              <a:rPr lang="en-US" b="1" dirty="0" smtClean="0">
                <a:solidFill>
                  <a:srgbClr val="C00000"/>
                </a:solidFill>
                <a:latin typeface="Arial" pitchFamily="34" charset="0"/>
                <a:cs typeface="Arial" pitchFamily="34" charset="0"/>
              </a:rPr>
              <a:t>Ecclesiastes 5:10-6:2</a:t>
            </a:r>
            <a:r>
              <a:rPr lang="en-US" dirty="0" smtClean="0">
                <a:latin typeface="Arial" pitchFamily="34" charset="0"/>
                <a:cs typeface="Arial" pitchFamily="34" charset="0"/>
              </a:rPr>
              <a:t>; Balaam — </a:t>
            </a:r>
            <a:r>
              <a:rPr lang="en-US" b="1" dirty="0" smtClean="0">
                <a:solidFill>
                  <a:srgbClr val="C00000"/>
                </a:solidFill>
                <a:latin typeface="Arial" pitchFamily="34" charset="0"/>
                <a:cs typeface="Arial" pitchFamily="34" charset="0"/>
              </a:rPr>
              <a:t>Jude 11; </a:t>
            </a:r>
            <a:r>
              <a:rPr lang="en-US" dirty="0" smtClean="0">
                <a:latin typeface="Arial" pitchFamily="34" charset="0"/>
                <a:cs typeface="Arial" pitchFamily="34" charset="0"/>
              </a:rPr>
              <a:t>Annanias and Sapphira — </a:t>
            </a:r>
            <a:r>
              <a:rPr lang="en-US" b="1" dirty="0" smtClean="0">
                <a:solidFill>
                  <a:srgbClr val="C00000"/>
                </a:solidFill>
                <a:latin typeface="Arial" pitchFamily="34" charset="0"/>
                <a:cs typeface="Arial" pitchFamily="34" charset="0"/>
              </a:rPr>
              <a:t>Acts 5:1-10</a:t>
            </a:r>
            <a:r>
              <a:rPr lang="en-US" dirty="0" smtClean="0">
                <a:latin typeface="Arial" pitchFamily="34" charset="0"/>
                <a:cs typeface="Arial" pitchFamily="34" charset="0"/>
              </a:rPr>
              <a:t>. Cf. </a:t>
            </a:r>
            <a:r>
              <a:rPr lang="en-US" b="1" dirty="0" smtClean="0">
                <a:solidFill>
                  <a:srgbClr val="C00000"/>
                </a:solidFill>
                <a:latin typeface="Arial" pitchFamily="34" charset="0"/>
                <a:cs typeface="Arial" pitchFamily="34" charset="0"/>
              </a:rPr>
              <a:t>James 5:1-6.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Monetary prosperity is a part of greater-grace blessing in time.  Men like Abraham, David, and Solomon were all blessed with monetary prosperity. </a:t>
            </a:r>
            <a:r>
              <a:rPr lang="en-US" b="1" dirty="0" smtClean="0">
                <a:solidFill>
                  <a:srgbClr val="C00000"/>
                </a:solidFill>
                <a:latin typeface="Arial" pitchFamily="34" charset="0"/>
                <a:cs typeface="Arial" pitchFamily="34" charset="0"/>
              </a:rPr>
              <a:t>Proverbs 13:8.   </a:t>
            </a:r>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“fall into temptation and a snare and many foolish and harmful desires which plunge men into ruin and destruction.”</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“fall into temptation” </a:t>
            </a:r>
            <a:r>
              <a:rPr lang="en-US" dirty="0" smtClean="0">
                <a:latin typeface="Arial" pitchFamily="34" charset="0"/>
                <a:cs typeface="Arial" pitchFamily="34" charset="0"/>
              </a:rPr>
              <a:t>— PAIndic – EMPIPTO - means to fall into something where it is not pleasant.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reversionistic believer produces the action of the verb. If you are a reversionist then money is your master and you are going to be miserable.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“temptation” </a:t>
            </a:r>
            <a:r>
              <a:rPr lang="en-US" dirty="0" smtClean="0">
                <a:latin typeface="Arial" pitchFamily="34" charset="0"/>
                <a:cs typeface="Arial" pitchFamily="34" charset="0"/>
              </a:rPr>
              <a:t>— PEIRASMOI - it means temptation in the sense of enticement to sin. </a:t>
            </a:r>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“and a snare” </a:t>
            </a:r>
            <a:r>
              <a:rPr lang="en-US" dirty="0" smtClean="0">
                <a:latin typeface="Arial" pitchFamily="34" charset="0"/>
                <a:cs typeface="Arial" pitchFamily="34" charset="0"/>
              </a:rPr>
              <a:t>— PAGIS - means a trap. While temptation is an enticement to sin the trap here is self-induced misery of the believer in reversionism having money but no capacity for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trap emphasizes again the importance of Bible doctrine in the soul and resultant capacity for life.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“many foolish and harmful desires which plunge men into ruin and destruction.” </a:t>
            </a:r>
            <a:r>
              <a:rPr lang="en-US" dirty="0" smtClean="0">
                <a:latin typeface="Arial" pitchFamily="34" charset="0"/>
                <a:cs typeface="Arial" pitchFamily="34" charset="0"/>
              </a:rPr>
              <a:t>ANOETOI - “stupid.”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“harmful” </a:t>
            </a:r>
            <a:r>
              <a:rPr lang="en-US" dirty="0" smtClean="0">
                <a:latin typeface="Arial" pitchFamily="34" charset="0"/>
                <a:cs typeface="Arial" pitchFamily="34" charset="0"/>
              </a:rPr>
              <a:t>– BLABERAI - means “injurious.” The word </a:t>
            </a:r>
            <a:r>
              <a:rPr lang="en-US" b="1" dirty="0" smtClean="0">
                <a:solidFill>
                  <a:srgbClr val="0070C0"/>
                </a:solidFill>
                <a:latin typeface="Arial" pitchFamily="34" charset="0"/>
                <a:cs typeface="Arial" pitchFamily="34" charset="0"/>
              </a:rPr>
              <a:t>“desires” </a:t>
            </a:r>
            <a:r>
              <a:rPr lang="en-US" dirty="0" smtClean="0">
                <a:latin typeface="Arial" pitchFamily="34" charset="0"/>
                <a:cs typeface="Arial" pitchFamily="34" charset="0"/>
              </a:rPr>
              <a:t>is EPITHUMIA. It should read</a:t>
            </a:r>
            <a:r>
              <a:rPr lang="en-US" b="1" dirty="0" smtClean="0">
                <a:solidFill>
                  <a:srgbClr val="0070C0"/>
                </a:solidFill>
                <a:latin typeface="Arial" pitchFamily="34" charset="0"/>
                <a:cs typeface="Arial" pitchFamily="34" charset="0"/>
              </a:rPr>
              <a:t>, “also numerous stupid and injurious lusts [desires].”</a:t>
            </a:r>
            <a:endParaRPr lang="en-US" dirty="0" smtClean="0">
              <a:latin typeface="Arial" pitchFamily="34" charset="0"/>
              <a:cs typeface="Arial" pitchFamily="34" charset="0"/>
            </a:endParaRP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The lusts include approbation lust, power lust, sex lust, materialism lust, plus the many desires for money, wealth, success, power, status symbols, etc.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These desires are related to reversionism. This means a believer having false standards, a believer with confused priorities.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These desires are described as injurious and harmful because they exist apart from capacity for life based on doctrine resident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putting the cart before the horse. You must have capacity for life before you have the great blessings of life.</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4. When doctrine is first these things come in God’s perfect timing and you enjoy them to the maximum.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When doctrine is rejected these things become stupid lusts and you walk into the trap of self-induced misery.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objective of the royal family of God in life is to glorify God. This is to be done in prosperity as well as in adversity, but without doctrine you will never do it in prosperity or adversity.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only way that you can fulfill your objective as royal family of God in time is to reach greater-grace status and resultant blessings from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Then the blessings are based upon God’s gracious gift to you and you have the capacity of soul to have maximum happiness from them. </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8. But when wealth, success, prosperity, promotion, are attained in reversionism (and they can be) then God is not glorified, the believer is never satisfied; he becomes simply a miserable person with wealth, success, and status symbols, but nothing ever makes him happy.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If your priorities are right then doctrine is first.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Right priorities lead to right priorities. Doctrine is that right priority which leads to occupation with Christ, sharing the happiness of God, capacity for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way God is glorified in your life.</a:t>
            </a:r>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r>
              <a:rPr lang="en-US" b="1" dirty="0" smtClean="0">
                <a:solidFill>
                  <a:srgbClr val="0070C0"/>
                </a:solidFill>
                <a:latin typeface="Arial" pitchFamily="34" charset="0"/>
                <a:cs typeface="Arial" pitchFamily="34" charset="0"/>
              </a:rPr>
              <a:t>“which  plunge men into ruin and destruction”  </a:t>
            </a:r>
            <a:r>
              <a:rPr lang="en-US" dirty="0" smtClean="0">
                <a:latin typeface="Arial" pitchFamily="34" charset="0"/>
                <a:cs typeface="Arial" pitchFamily="34" charset="0"/>
              </a:rPr>
              <a:t>BUQIZO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PAIndic - means to be in too deep, to be drowned therefore.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expected to occur when a believer gets into reversionism and distorts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Drowning actually illustrates the end result and becomes analogous to the sin unto death.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Just as there is a painful struggle in drowning, so there is a painful struggle at the end of one’s life. It is an intense struggle. </a:t>
            </a:r>
          </a:p>
          <a:p>
            <a:endParaRPr lang="en-US" dirty="0">
              <a:latin typeface="Arial" pitchFamily="34" charset="0"/>
              <a:cs typeface="Arial" pitchFamily="34" charset="0"/>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70C0"/>
                </a:solidFill>
                <a:latin typeface="Arial" pitchFamily="34" charset="0"/>
                <a:cs typeface="Arial" pitchFamily="34" charset="0"/>
              </a:rPr>
              <a:t>“in ruin” </a:t>
            </a:r>
            <a:r>
              <a:rPr lang="en-US" dirty="0" smtClean="0">
                <a:latin typeface="Arial" pitchFamily="34" charset="0"/>
                <a:cs typeface="Arial" pitchFamily="34" charset="0"/>
              </a:rPr>
              <a:t>— EIS OLEGROI - means “ruin.” The life is ruined by reversionism.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destruction” </a:t>
            </a:r>
            <a:r>
              <a:rPr lang="en-US" dirty="0" smtClean="0">
                <a:latin typeface="Arial" pitchFamily="34" charset="0"/>
                <a:cs typeface="Arial" pitchFamily="34" charset="0"/>
              </a:rPr>
              <a:t>-  APOLEIA -  means destruction, useless or wasteful destruction. This refers to the sin unto death. It is a waste when God has for each believer a blessing paragraph in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those believers who desire to be rich </a:t>
            </a:r>
            <a:r>
              <a:rPr lang="en-US" dirty="0" smtClean="0">
                <a:latin typeface="Arial" pitchFamily="34" charset="0"/>
                <a:cs typeface="Arial" pitchFamily="34" charset="0"/>
              </a:rPr>
              <a:t>[apart from greater-grace blessings] </a:t>
            </a:r>
            <a:r>
              <a:rPr lang="en-US" b="1" dirty="0" smtClean="0">
                <a:solidFill>
                  <a:srgbClr val="0070C0"/>
                </a:solidFill>
                <a:latin typeface="Arial" pitchFamily="34" charset="0"/>
                <a:cs typeface="Arial" pitchFamily="34" charset="0"/>
              </a:rPr>
              <a:t>fall into temptation and a trap, also into many stupid and harmful desires, which drown those men in ruin</a:t>
            </a:r>
            <a:r>
              <a:rPr lang="en-US" dirty="0" smtClean="0">
                <a:latin typeface="Arial" pitchFamily="34" charset="0"/>
                <a:cs typeface="Arial" pitchFamily="34" charset="0"/>
              </a:rPr>
              <a:t> [reversionism] </a:t>
            </a:r>
            <a:r>
              <a:rPr lang="en-US" b="1" dirty="0" smtClean="0">
                <a:solidFill>
                  <a:srgbClr val="0070C0"/>
                </a:solidFill>
                <a:latin typeface="Arial" pitchFamily="34" charset="0"/>
                <a:cs typeface="Arial" pitchFamily="34" charset="0"/>
              </a:rPr>
              <a:t>and wasteful destruction.” </a:t>
            </a:r>
          </a:p>
          <a:p>
            <a:endParaRPr lang="en-US" dirty="0">
              <a:latin typeface="Arial" pitchFamily="34" charset="0"/>
              <a:cs typeface="Arial" pitchFamily="34"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6:10</a:t>
            </a:r>
            <a:r>
              <a:rPr lang="en-US" dirty="0" smtClean="0">
                <a:latin typeface="Arial" pitchFamily="34" charset="0"/>
                <a:cs typeface="Arial" pitchFamily="34" charset="0"/>
              </a:rPr>
              <a:t> — </a:t>
            </a:r>
            <a:r>
              <a:rPr lang="en-US" b="1" dirty="0" smtClean="0">
                <a:solidFill>
                  <a:srgbClr val="0070C0"/>
                </a:solidFill>
                <a:latin typeface="Arial" pitchFamily="34" charset="0"/>
                <a:cs typeface="Arial" pitchFamily="34" charset="0"/>
              </a:rPr>
              <a:t>“For the love of money is a root of all sorts of evil, and some by longing for it have wandered away from the faith and pierced themselves with many griefs”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love of money” </a:t>
            </a:r>
            <a:r>
              <a:rPr lang="en-US" dirty="0" smtClean="0">
                <a:latin typeface="Arial" pitchFamily="34" charset="0"/>
                <a:cs typeface="Arial" pitchFamily="34" charset="0"/>
              </a:rPr>
              <a:t>— PHILARGURIA – love or lust for silver or gold.  This is, in effect, monetary reversionism. It is a root and the tree is full-blown reversionism. This is the occupational hazard of management especially.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“is a root of all sorts of evil” </a:t>
            </a:r>
            <a:r>
              <a:rPr lang="en-US" dirty="0" smtClean="0">
                <a:latin typeface="Arial" pitchFamily="34" charset="0"/>
                <a:cs typeface="Arial" pitchFamily="34" charset="0"/>
              </a:rPr>
              <a:t>– PAIndic – EIMI - means a situation that always exists under the circumstances portrayed by the subject. Monetary reversionism here.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keeps on being and it never changes as a reality in life. </a:t>
            </a:r>
          </a:p>
          <a:p>
            <a:endParaRPr lang="en-US" dirty="0">
              <a:latin typeface="Arial" pitchFamily="34" charset="0"/>
              <a:cs typeface="Arial" pitchFamily="34" charset="0"/>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r>
              <a:rPr lang="en-US" dirty="0" smtClean="0">
                <a:latin typeface="Arial" pitchFamily="34" charset="0"/>
                <a:cs typeface="Arial" pitchFamily="34" charset="0"/>
              </a:rPr>
              <a:t>RIZA - the love of money becomes a root. The tree of reversionism has a lot of roots.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Love of money is only one of the roots that goes to make up the tree of reversionism.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money is your master and you are the slave you are in reversionism.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“of all evil” </a:t>
            </a:r>
            <a:r>
              <a:rPr lang="en-US" dirty="0" smtClean="0">
                <a:latin typeface="Arial" pitchFamily="34" charset="0"/>
                <a:cs typeface="Arial" pitchFamily="34" charset="0"/>
              </a:rPr>
              <a:t>— genitive plural of PAS, the adjective translated “all,” and the genitive plural of KAKOS, and in the plural it should be </a:t>
            </a:r>
            <a:r>
              <a:rPr lang="en-US" b="1" dirty="0" smtClean="0">
                <a:solidFill>
                  <a:srgbClr val="0070C0"/>
                </a:solidFill>
                <a:latin typeface="Arial" pitchFamily="34" charset="0"/>
                <a:cs typeface="Arial" pitchFamily="34" charset="0"/>
              </a:rPr>
              <a:t>“evils.”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Evil has many categories. Therefore a better translation is, </a:t>
            </a:r>
            <a:r>
              <a:rPr lang="en-US" b="1" dirty="0" smtClean="0">
                <a:solidFill>
                  <a:srgbClr val="0070C0"/>
                </a:solidFill>
                <a:latin typeface="Arial" pitchFamily="34" charset="0"/>
                <a:cs typeface="Arial" pitchFamily="34" charset="0"/>
              </a:rPr>
              <a:t>“For the love of money is a root of all those different kinds </a:t>
            </a:r>
            <a:r>
              <a:rPr lang="en-US" dirty="0" smtClean="0">
                <a:latin typeface="Arial" pitchFamily="34" charset="0"/>
                <a:cs typeface="Arial" pitchFamily="34" charset="0"/>
              </a:rPr>
              <a:t>[categories] </a:t>
            </a:r>
            <a:r>
              <a:rPr lang="en-US" b="1" dirty="0" smtClean="0">
                <a:solidFill>
                  <a:srgbClr val="0070C0"/>
                </a:solidFill>
                <a:latin typeface="Arial" pitchFamily="34" charset="0"/>
                <a:cs typeface="Arial" pitchFamily="34" charset="0"/>
              </a:rPr>
              <a:t>of evil.”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r>
              <a:rPr lang="en-US" b="1" dirty="0" smtClean="0">
                <a:solidFill>
                  <a:srgbClr val="0070C0"/>
                </a:solidFill>
                <a:latin typeface="Arial" pitchFamily="34" charset="0"/>
                <a:cs typeface="Arial" pitchFamily="34" charset="0"/>
              </a:rPr>
              <a:t>6:1</a:t>
            </a:r>
            <a:r>
              <a:rPr lang="en-US" dirty="0" smtClean="0">
                <a:latin typeface="Arial" pitchFamily="34" charset="0"/>
                <a:cs typeface="Arial" pitchFamily="34" charset="0"/>
              </a:rPr>
              <a:t> — relationship with unbelieving management. </a:t>
            </a:r>
            <a:r>
              <a:rPr lang="en-US" b="1" dirty="0" smtClean="0">
                <a:solidFill>
                  <a:srgbClr val="0070C0"/>
                </a:solidFill>
                <a:latin typeface="Arial" pitchFamily="34" charset="0"/>
                <a:cs typeface="Arial" pitchFamily="34" charset="0"/>
              </a:rPr>
              <a:t>“All who are under the yoke as slaves are to regard their own masters as worthy of all honor so that the name of God and our doctrine will not be spoken against.”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DOULOI – in the first century referred to slaves but here it refers to the working class, anyone who works for someone else even an unbelieving boss, workers or employees.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EIMI – PAIndic – to keep on regarding their own masters. Being in the category of labor in the business world. The indicative mood is the declarative indicative for historical reality. </a:t>
            </a:r>
            <a:r>
              <a:rPr lang="en-US" b="1" dirty="0" smtClean="0">
                <a:solidFill>
                  <a:srgbClr val="0070C0"/>
                </a:solidFill>
                <a:latin typeface="Arial" pitchFamily="34" charset="0"/>
                <a:cs typeface="Arial" pitchFamily="34" charset="0"/>
              </a:rPr>
              <a:t>“As many as are workers.”</a:t>
            </a:r>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latin typeface="Arial" pitchFamily="34" charset="0"/>
                <a:cs typeface="Arial" pitchFamily="34" charset="0"/>
              </a:rPr>
              <a:t>The Doctrine of the Categories of Evil</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 Religion, the worst thing that ever happened to this world. Religion is the greatest expression of Satan’s genius, it is the policy of Satan using this policy as a pseudo grace system.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Religion is of Satan. The greatest of all the categories of evil is religion (Christian Fundamentalism to extreme, Cults, Islam, Judaism, Catholicism, Hinduism, etc.)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religion we always have the Satanic principle of works, of legalism.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religion man seeks to gain the approbation of God by his own works. </a:t>
            </a:r>
            <a:endParaRPr lang="en-US" dirty="0">
              <a:latin typeface="Arial" pitchFamily="34" charset="0"/>
              <a:cs typeface="Arial" pitchFamily="34" charset="0"/>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dirty="0" smtClean="0">
                <a:latin typeface="Arial" pitchFamily="34" charset="0"/>
                <a:cs typeface="Arial" pitchFamily="34" charset="0"/>
              </a:rPr>
              <a:t>Christianity is not a religion because in Christianity God seeks man through the work of Jesus Christ on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a vast difference, then, between grace and legalism or grace and works. In religion we have, therefore, the epitome of evil.</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things that have been done in the name of religion are everything from murder to persecution, and one of them is to steal money from people.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Religion makes people think that they are going to heaven because they have given money, or making them think that they’re spiritual, or making them think that if they contribute to some cause God is going to bless them. </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Bible Christianity never asks you for your money.</a:t>
            </a:r>
            <a:r>
              <a:rPr lang="en-US" dirty="0" smtClean="0">
                <a:latin typeface="Arial" pitchFamily="34" charset="0"/>
                <a:cs typeface="Arial" pitchFamily="34" charset="0"/>
              </a:rPr>
              <a:t> </a:t>
            </a:r>
          </a:p>
          <a:p>
            <a:endParaRPr lang="en-US" dirty="0">
              <a:latin typeface="Arial" pitchFamily="34" charset="0"/>
              <a:cs typeface="Arial" pitchFamily="34" charset="0"/>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2. Legalism is a byproduct of religion which overflows into every facet of life, including taboos, social life, manner of dress, deportment, grooming, how you live, etc.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Politics. Not all politics is evil, only that which pertains to socialism, social action, and the abuse or distortion of law to try to solve the problems of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Politics related to the laws of establishment and the proper use of law is good, </a:t>
            </a:r>
            <a:r>
              <a:rPr lang="en-US" u="sng" dirty="0" smtClean="0">
                <a:latin typeface="Arial" pitchFamily="34" charset="0"/>
                <a:cs typeface="Arial" pitchFamily="34" charset="0"/>
              </a:rPr>
              <a:t>but politics </a:t>
            </a:r>
            <a:r>
              <a:rPr lang="en-US" dirty="0" smtClean="0">
                <a:latin typeface="Arial" pitchFamily="34" charset="0"/>
                <a:cs typeface="Arial" pitchFamily="34" charset="0"/>
              </a:rPr>
              <a:t>which seeks to establish a welfare state, interfere with industry and free enterprise, cater to minorities, and establish a double standard for white and black, disarm law-abiding citizens, encourage loafing, and destroy the military, </a:t>
            </a:r>
            <a:r>
              <a:rPr lang="en-US" u="sng" dirty="0" smtClean="0">
                <a:latin typeface="Arial" pitchFamily="34" charset="0"/>
                <a:cs typeface="Arial" pitchFamily="34" charset="0"/>
              </a:rPr>
              <a:t>is evil</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4. Psychology is not all evil but it is evil in the sense that it is the </a:t>
            </a:r>
            <a:r>
              <a:rPr lang="en-US" u="sng" dirty="0" smtClean="0">
                <a:latin typeface="Arial" pitchFamily="34" charset="0"/>
                <a:cs typeface="Arial" pitchFamily="34" charset="0"/>
              </a:rPr>
              <a:t>human viewpoint of life</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represents two of Satan’s policies: </a:t>
            </a:r>
          </a:p>
          <a:p>
            <a:pPr hangingPunct="0">
              <a:buNone/>
            </a:pPr>
            <a:r>
              <a:rPr lang="en-US" dirty="0" smtClean="0">
                <a:latin typeface="Arial" pitchFamily="34" charset="0"/>
                <a:cs typeface="Arial" pitchFamily="34" charset="0"/>
              </a:rPr>
              <a:t>     a) that if you are sinful and evil and a nasty person in every way there has to be an explanation why you are the way you are, and if we go back far enough into your background we will discover there certain things that happened in your environment that explain you.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b) the remedy is to take you and change your environment, give you better environment, improve your environment. This is evil because it isn’t the answer to life.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Psychology and Christianity are antithetical in this area. Psychology also has related fields that express these ideas — sociology, counseling, and psychiatry. 	</a:t>
            </a:r>
            <a:endParaRPr lang="en-US" dirty="0">
              <a:latin typeface="Arial" pitchFamily="34" charset="0"/>
              <a:cs typeface="Arial" pitchFamily="34" charset="0"/>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All these offer human viewpoint solutions that inevitably become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evil is found in such conclusions as the problems of life are resolved by improved environment or abnormal behavior that must be explained on the basis of past environment.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a:t>
            </a:r>
            <a:r>
              <a:rPr lang="en-US" u="sng" dirty="0" smtClean="0">
                <a:latin typeface="Arial" pitchFamily="34" charset="0"/>
                <a:cs typeface="Arial" pitchFamily="34" charset="0"/>
              </a:rPr>
              <a:t>some truth </a:t>
            </a:r>
            <a:r>
              <a:rPr lang="en-US" dirty="0" smtClean="0">
                <a:latin typeface="Arial" pitchFamily="34" charset="0"/>
                <a:cs typeface="Arial" pitchFamily="34" charset="0"/>
              </a:rPr>
              <a:t>in these things up to a point but they are not remedies for anything.</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5. Revolution is evil as a system which seeks to overthrow the authority of establishment in nationalism.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Nationalism is God’s order until the second advent, it is the protection of the human race from self-destruction.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Revolution in the name of problem-solving transfers power from establishment to non-establishment types. Revolution is a power grab based on power lust.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Internationalism is also a category of evil. This is Satan’s system for the administration of this world in opposition to nationalism. Both political and religious systems of internationalism are in opposition to the Word of God.  </a:t>
            </a: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“For the love of money is a root of all categories of evil”</a:t>
            </a:r>
          </a:p>
          <a:p>
            <a:pPr hangingPunct="0"/>
            <a:r>
              <a:rPr lang="en-US" dirty="0" smtClean="0">
                <a:latin typeface="Arial" pitchFamily="34" charset="0"/>
                <a:cs typeface="Arial" pitchFamily="34" charset="0"/>
              </a:rPr>
              <a:t>1. All these categories of evil have many roots, but the specific root in context is avariciousness or lust for money.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While religion is avaricious people are constantly being victimized by evil gimmicks and money raising systems.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Legalism falsely contends that the giving of money to the church is a means of divine blessing.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Policy in politics: Money is always a big issue, influence peddling, bribery, plundering the law-abiding citizen in order to take care of the political group.</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5. Avariciousness manifests itself in fields of psychology, revolution, and internationalism.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In all of these categories of evil — such as religion, legalism, politics, internationalism, psychology, revolution — avariciousness has only one root. Love of money is only one root.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Notice the absence of the definite article in front of </a:t>
            </a:r>
            <a:r>
              <a:rPr lang="en-US" b="1" dirty="0" smtClean="0">
                <a:solidFill>
                  <a:srgbClr val="0070C0"/>
                </a:solidFill>
                <a:latin typeface="Arial" pitchFamily="34" charset="0"/>
                <a:cs typeface="Arial" pitchFamily="34" charset="0"/>
              </a:rPr>
              <a:t>“root.” </a:t>
            </a:r>
            <a:r>
              <a:rPr lang="en-US" dirty="0" smtClean="0">
                <a:latin typeface="Arial" pitchFamily="34" charset="0"/>
                <a:cs typeface="Arial" pitchFamily="34" charset="0"/>
              </a:rPr>
              <a:t>There are many other roots which support the tree of reversionism.</a:t>
            </a:r>
          </a:p>
          <a:p>
            <a:pPr hangingPunct="0">
              <a:buNone/>
            </a:pPr>
            <a:r>
              <a:rPr lang="en-US" dirty="0" smtClean="0">
                <a:latin typeface="Arial" pitchFamily="34" charset="0"/>
                <a:cs typeface="Arial" pitchFamily="34" charset="0"/>
              </a:rPr>
              <a:t> </a:t>
            </a:r>
          </a:p>
          <a:p>
            <a:r>
              <a:rPr lang="en-US" b="1" dirty="0" smtClean="0">
                <a:solidFill>
                  <a:srgbClr val="0070C0"/>
                </a:solidFill>
                <a:latin typeface="Arial" pitchFamily="34" charset="0"/>
                <a:cs typeface="Arial" pitchFamily="34" charset="0"/>
              </a:rPr>
              <a:t>“and some by longing for it” </a:t>
            </a:r>
            <a:r>
              <a:rPr lang="en-US" dirty="0" smtClean="0">
                <a:latin typeface="Arial" pitchFamily="34" charset="0"/>
                <a:cs typeface="Arial" pitchFamily="34" charset="0"/>
              </a:rPr>
              <a:t>— PHILAGURIA – lust or love for silver and gold. </a:t>
            </a:r>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TIS – “some”- refers to believers in management whose reversion is characterized by avariciousness.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By application it applies to any believer in any period of history who under his reversionism has his priorities mixed up and puts money before anything else.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“longing for it” </a:t>
            </a:r>
            <a:r>
              <a:rPr lang="en-US" dirty="0" smtClean="0">
                <a:latin typeface="Arial" pitchFamily="34" charset="0"/>
                <a:cs typeface="Arial" pitchFamily="34" charset="0"/>
              </a:rPr>
              <a:t>-  PMPtc – OREGEO - means to stretch out, to reach out for something. It also means to aspire to, to strive for, and it means to long for.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has a good and a bad connotation in the Greek language. Here it has an evil connotation to reach out for something with the idea of longing for it to the point of lust.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“have wandered away from the faith” </a:t>
            </a:r>
            <a:r>
              <a:rPr lang="en-US" dirty="0" smtClean="0">
                <a:latin typeface="Arial" pitchFamily="34" charset="0"/>
                <a:cs typeface="Arial" pitchFamily="34" charset="0"/>
              </a:rPr>
              <a:t>– APIndic – APOPLANAO - means to swerve from. to deviate from, to be perverted, to go astray.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reversionistic believer receives the action of the verb of wandering away when he makes money his god.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“from the faith” </a:t>
            </a:r>
            <a:r>
              <a:rPr lang="en-US" dirty="0" smtClean="0">
                <a:latin typeface="Arial" pitchFamily="34" charset="0"/>
                <a:cs typeface="Arial" pitchFamily="34" charset="0"/>
              </a:rPr>
              <a:t>– APO PISTIS - refers to what is believed: doctrine — </a:t>
            </a:r>
            <a:r>
              <a:rPr lang="en-US" b="1" dirty="0" smtClean="0">
                <a:solidFill>
                  <a:srgbClr val="0070C0"/>
                </a:solidFill>
                <a:latin typeface="Arial" pitchFamily="34" charset="0"/>
                <a:cs typeface="Arial" pitchFamily="34" charset="0"/>
              </a:rPr>
              <a:t>“who have swerved from the doctrine.” </a:t>
            </a:r>
            <a:r>
              <a:rPr lang="en-US" dirty="0" smtClean="0">
                <a:latin typeface="Arial" pitchFamily="34" charset="0"/>
                <a:cs typeface="Arial" pitchFamily="34" charset="0"/>
              </a:rPr>
              <a:t>This is the basic problem and why people get their priorities mixed up.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pierced themselves with many griefs” </a:t>
            </a:r>
            <a:r>
              <a:rPr lang="en-US" dirty="0" smtClean="0">
                <a:latin typeface="Arial" pitchFamily="34" charset="0"/>
                <a:cs typeface="Arial" pitchFamily="34" charset="0"/>
              </a:rPr>
              <a:t>— PERIPEIRO - means to skewer yourself, to impale.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 is the eight stages of reversionism, and in this case monetary reversionism. The result of these stages of reversionism is divine discipline.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Bible must be interpreted in the time in which it was written.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passage was written around AD 66, in the first one hundred years of the Roman empire.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At this time slavery was one of the chief sources of labor, and the reason why slavery was the source of labor was because the labor unions had priced themselves out of the market.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was a strong labor union movement that began at the time of the second Punic War and it reached such a tremendous peak that it was impossible for industry to keep going with these labor unions. </a:t>
            </a:r>
          </a:p>
          <a:p>
            <a:endParaRPr lang="en-US" dirty="0" smtClean="0">
              <a:latin typeface="Arial" pitchFamily="34" charset="0"/>
              <a:cs typeface="Arial" pitchFamily="34" charset="0"/>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20000"/>
          </a:bodyPr>
          <a:lstStyle/>
          <a:p>
            <a:pPr hangingPunct="0"/>
            <a:r>
              <a:rPr lang="en-US" b="1" dirty="0" smtClean="0">
                <a:solidFill>
                  <a:srgbClr val="0070C0"/>
                </a:solidFill>
                <a:latin typeface="Arial" pitchFamily="34" charset="0"/>
                <a:cs typeface="Arial" pitchFamily="34" charset="0"/>
              </a:rPr>
              <a:t>“with many griefs” </a:t>
            </a:r>
            <a:r>
              <a:rPr lang="en-US" dirty="0" smtClean="0">
                <a:latin typeface="Arial" pitchFamily="34" charset="0"/>
                <a:cs typeface="Arial" pitchFamily="34" charset="0"/>
              </a:rPr>
              <a:t>— ODUNE - means torments of mind as well as body: </a:t>
            </a:r>
            <a:r>
              <a:rPr lang="en-US" b="1" dirty="0" smtClean="0">
                <a:solidFill>
                  <a:srgbClr val="0070C0"/>
                </a:solidFill>
                <a:latin typeface="Arial" pitchFamily="34" charset="0"/>
                <a:cs typeface="Arial" pitchFamily="34" charset="0"/>
              </a:rPr>
              <a:t>“with many types of pain.” </a:t>
            </a:r>
            <a:r>
              <a:rPr lang="en-US" dirty="0" smtClean="0">
                <a:latin typeface="Arial" pitchFamily="34" charset="0"/>
                <a:cs typeface="Arial" pitchFamily="34" charset="0"/>
              </a:rPr>
              <a:t>It refers to the intense stage of divine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“For the love of money </a:t>
            </a:r>
            <a:r>
              <a:rPr lang="en-US" dirty="0" smtClean="0">
                <a:latin typeface="Arial" pitchFamily="34" charset="0"/>
                <a:cs typeface="Arial" pitchFamily="34" charset="0"/>
              </a:rPr>
              <a:t>[monetary reversionism] </a:t>
            </a:r>
            <a:r>
              <a:rPr lang="en-US" b="1" dirty="0" smtClean="0">
                <a:solidFill>
                  <a:srgbClr val="0070C0"/>
                </a:solidFill>
                <a:latin typeface="Arial" pitchFamily="34" charset="0"/>
                <a:cs typeface="Arial" pitchFamily="34" charset="0"/>
              </a:rPr>
              <a:t>is a root of all those different kinds of evil: through which certain reversionists by intensely desiring it </a:t>
            </a:r>
            <a:r>
              <a:rPr lang="en-US" dirty="0" smtClean="0">
                <a:latin typeface="Arial" pitchFamily="34" charset="0"/>
                <a:cs typeface="Arial" pitchFamily="34" charset="0"/>
              </a:rPr>
              <a:t>[money], </a:t>
            </a:r>
            <a:r>
              <a:rPr lang="en-US" b="1" dirty="0" smtClean="0">
                <a:solidFill>
                  <a:srgbClr val="0070C0"/>
                </a:solidFill>
                <a:latin typeface="Arial" pitchFamily="34" charset="0"/>
                <a:cs typeface="Arial" pitchFamily="34" charset="0"/>
              </a:rPr>
              <a:t>have swerved from doctrine, and have impaled themselves on many types of pain.” </a:t>
            </a:r>
          </a:p>
          <a:p>
            <a:pPr hangingPunct="0">
              <a:buNone/>
            </a:pPr>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This verse not only amplifies the occupational hazard of certain believers but mechanically relates it to reversionism.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In the mechanics of reversionism the apostasy is broken down into two general classifications which coincide with the first four stages of reversionism and then the last four.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effect, this verse tells us when the intensive stage of divine discipline begins: somewhere in the middle of the fourth stage of reversionism.		</a:t>
            </a:r>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u="sng" dirty="0" smtClean="0">
                <a:latin typeface="Arial" pitchFamily="34" charset="0"/>
                <a:cs typeface="Arial" pitchFamily="34" charset="0"/>
              </a:rPr>
              <a:t>Stage 1 Reversionism – Reaction Stage </a:t>
            </a:r>
            <a:r>
              <a:rPr lang="en-US" dirty="0" smtClean="0">
                <a:latin typeface="Arial" pitchFamily="34" charset="0"/>
                <a:cs typeface="Arial" pitchFamily="34" charset="0"/>
              </a:rPr>
              <a:t>- The reaction stage means instability and includes discouragement, boredom, disillusion, inability to cope with loneliness, being overcome by self-pity, being in some stage of frustration.  </a:t>
            </a:r>
            <a:r>
              <a:rPr lang="en-US" b="1" dirty="0" smtClean="0">
                <a:solidFill>
                  <a:srgbClr val="C00000"/>
                </a:solidFill>
                <a:latin typeface="Arial" pitchFamily="34" charset="0"/>
                <a:cs typeface="Arial" pitchFamily="34" charset="0"/>
              </a:rPr>
              <a:t>WARNING  DISCIPLINE  BEGINS – Rev 3:20, James 5:9</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Stage 2 – Frantic Search for Happiness </a:t>
            </a:r>
            <a:r>
              <a:rPr lang="en-US" dirty="0" smtClean="0">
                <a:latin typeface="Arial" pitchFamily="34" charset="0"/>
                <a:cs typeface="Arial" pitchFamily="34" charset="0"/>
              </a:rPr>
              <a:t>- The frantic search for happiness. This is how you try to assuage the reaction. The function of the reactor factors in the life of the believer result in the frantic search for happiness. </a:t>
            </a:r>
          </a:p>
          <a:p>
            <a:pPr lvl="0" hangingPunct="0"/>
            <a:r>
              <a:rPr lang="en-US" dirty="0" smtClean="0">
                <a:latin typeface="Arial" pitchFamily="34" charset="0"/>
                <a:cs typeface="Arial" pitchFamily="34" charset="0"/>
              </a:rPr>
              <a:t>This becomes the alternative to the study and application of doctrine and is the accepted solution for the frustrations in the first stage called reaction. </a:t>
            </a:r>
          </a:p>
          <a:p>
            <a:pPr lvl="0"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lvl="0"/>
            <a:r>
              <a:rPr lang="en-US" u="sng" dirty="0" smtClean="0">
                <a:latin typeface="Arial" pitchFamily="34" charset="0"/>
                <a:cs typeface="Arial" pitchFamily="34" charset="0"/>
              </a:rPr>
              <a:t>Stage 3 Reversionism </a:t>
            </a:r>
            <a:r>
              <a:rPr lang="en-US" dirty="0" smtClean="0">
                <a:latin typeface="Arial" pitchFamily="34" charset="0"/>
                <a:cs typeface="Arial" pitchFamily="34" charset="0"/>
              </a:rPr>
              <a:t>- Operation boomerang. This means the frantic search for happiness intensifies the reaction stage. </a:t>
            </a:r>
          </a:p>
          <a:p>
            <a:pPr lvl="0"/>
            <a:r>
              <a:rPr lang="en-US" dirty="0" smtClean="0">
                <a:latin typeface="Arial" pitchFamily="34" charset="0"/>
                <a:cs typeface="Arial" pitchFamily="34" charset="0"/>
              </a:rPr>
              <a:t>Frustration becomes intensified. In other words, greater frustration. Whatever the problem, whatever the search for happiness, it will only make the individual more miserable rather than solving anything. </a:t>
            </a:r>
          </a:p>
          <a:p>
            <a:pPr lvl="0"/>
            <a:endParaRPr lang="en-US" dirty="0" smtClean="0">
              <a:latin typeface="Arial" pitchFamily="34" charset="0"/>
              <a:cs typeface="Arial" pitchFamily="34" charset="0"/>
            </a:endParaRPr>
          </a:p>
          <a:p>
            <a:r>
              <a:rPr lang="en-US" u="sng" dirty="0" smtClean="0">
                <a:latin typeface="Arial" pitchFamily="34" charset="0"/>
                <a:cs typeface="Arial" pitchFamily="34" charset="0"/>
              </a:rPr>
              <a:t>Stage 4 Reversionism </a:t>
            </a:r>
            <a:r>
              <a:rPr lang="en-US" dirty="0" smtClean="0">
                <a:latin typeface="Arial" pitchFamily="34" charset="0"/>
                <a:cs typeface="Arial" pitchFamily="34" charset="0"/>
              </a:rPr>
              <a:t>- The emotional revolt of the soul. The emotion is a responder of the soul and it was designed to respond to the heart or the right lobe.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Emotion is equivalent to the right woman whereas the heart is equivalent to the right man. </a:t>
            </a:r>
          </a:p>
          <a:p>
            <a:pPr lvl="0"/>
            <a:endParaRPr lang="en-US" dirty="0" smtClean="0">
              <a:latin typeface="Arial" pitchFamily="34" charset="0"/>
              <a:cs typeface="Arial" pitchFamily="34" charset="0"/>
            </a:endParaRPr>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C00000"/>
                </a:solidFill>
                <a:latin typeface="Arial" pitchFamily="34" charset="0"/>
                <a:cs typeface="Arial" pitchFamily="34" charset="0"/>
              </a:rPr>
              <a:t>INTENSIVE  DIVINE DISCIPLINE BEGINS – Psalm 38:1-14,        2 Thessalonians 2:11 (strong delusion)</a:t>
            </a:r>
          </a:p>
          <a:p>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Stage 5 Reversionism </a:t>
            </a:r>
            <a:r>
              <a:rPr lang="en-US" dirty="0" smtClean="0">
                <a:latin typeface="Arial" pitchFamily="34" charset="0"/>
                <a:cs typeface="Arial" pitchFamily="34" charset="0"/>
              </a:rPr>
              <a:t>- Negative volition toward doctrine. This is characterized by many types: </a:t>
            </a:r>
          </a:p>
          <a:p>
            <a:pPr hangingPunct="0">
              <a:buNone/>
            </a:pPr>
            <a:r>
              <a:rPr lang="en-US" dirty="0" smtClean="0">
                <a:latin typeface="Arial" pitchFamily="34" charset="0"/>
                <a:cs typeface="Arial" pitchFamily="34" charset="0"/>
              </a:rPr>
              <a:t>         1. Indifference or apathy to doctrine; </a:t>
            </a:r>
          </a:p>
          <a:p>
            <a:pPr hangingPunct="0">
              <a:buNone/>
            </a:pPr>
            <a:r>
              <a:rPr lang="en-US" dirty="0" smtClean="0">
                <a:latin typeface="Arial" pitchFamily="34" charset="0"/>
                <a:cs typeface="Arial" pitchFamily="34" charset="0"/>
              </a:rPr>
              <a:t>         2. Too busy for Bible teaching; </a:t>
            </a:r>
          </a:p>
          <a:p>
            <a:pPr hangingPunct="0">
              <a:buNone/>
            </a:pPr>
            <a:r>
              <a:rPr lang="en-US" dirty="0" smtClean="0">
                <a:latin typeface="Arial" pitchFamily="34" charset="0"/>
                <a:cs typeface="Arial" pitchFamily="34" charset="0"/>
              </a:rPr>
              <a:t>         3. Antagonism or personality hang-ups regarding the pastor; </a:t>
            </a:r>
          </a:p>
          <a:p>
            <a:pPr hangingPunct="0">
              <a:buNone/>
            </a:pPr>
            <a:r>
              <a:rPr lang="en-US" dirty="0" smtClean="0">
                <a:latin typeface="Arial" pitchFamily="34" charset="0"/>
                <a:cs typeface="Arial" pitchFamily="34" charset="0"/>
              </a:rPr>
              <a:t>         4. Antagonism or personality conflict with other members of the congregation;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5. Failure to utilize grace provision for learning doctrine, including assembly at the local church, failure to rebound, lack of respect for authority, and no objectivity in the function of the local church in the intake of the Word of God;</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6. Inability to handle prosperity; </a:t>
            </a:r>
          </a:p>
          <a:p>
            <a:pPr hangingPunct="0">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7086600"/>
          </a:xfrm>
        </p:spPr>
        <p:txBody>
          <a:bodyPr>
            <a:normAutofit fontScale="77500" lnSpcReduction="20000"/>
          </a:bodyPr>
          <a:lstStyle/>
          <a:p>
            <a:pPr hangingPunct="0">
              <a:buNone/>
            </a:pPr>
            <a:r>
              <a:rPr lang="en-US" dirty="0" smtClean="0">
                <a:latin typeface="Arial" pitchFamily="34" charset="0"/>
                <a:cs typeface="Arial" pitchFamily="34" charset="0"/>
              </a:rPr>
              <a:t>    </a:t>
            </a:r>
            <a:r>
              <a:rPr lang="en-US" sz="3300" dirty="0" smtClean="0">
                <a:latin typeface="Arial" pitchFamily="34" charset="0"/>
                <a:cs typeface="Arial" pitchFamily="34" charset="0"/>
              </a:rPr>
              <a:t>7. Disorientation to the factors of living grace. Under living grace God keeps us alive in the devil’s world. </a:t>
            </a:r>
          </a:p>
          <a:p>
            <a:pPr hangingPunct="0">
              <a:buNone/>
            </a:pPr>
            <a:endParaRPr lang="en-US" sz="3300" dirty="0" smtClean="0">
              <a:latin typeface="Arial" pitchFamily="34" charset="0"/>
              <a:cs typeface="Arial" pitchFamily="34" charset="0"/>
            </a:endParaRPr>
          </a:p>
          <a:p>
            <a:pPr hangingPunct="0"/>
            <a:r>
              <a:rPr lang="en-US" sz="3300" dirty="0" smtClean="0">
                <a:latin typeface="Arial" pitchFamily="34" charset="0"/>
                <a:cs typeface="Arial" pitchFamily="34" charset="0"/>
              </a:rPr>
              <a:t>He provides food, shelter, clothing, transportation. Disorientation is failure to appreciate these factors and utilize them in the assimilation of doctrine; </a:t>
            </a:r>
          </a:p>
          <a:p>
            <a:pPr hangingPunct="0">
              <a:buNone/>
            </a:pPr>
            <a:r>
              <a:rPr lang="en-US" sz="3300" dirty="0" smtClean="0">
                <a:latin typeface="Arial" pitchFamily="34" charset="0"/>
                <a:cs typeface="Arial" pitchFamily="34" charset="0"/>
              </a:rPr>
              <a:t> </a:t>
            </a:r>
          </a:p>
          <a:p>
            <a:pPr hangingPunct="0">
              <a:buNone/>
            </a:pPr>
            <a:r>
              <a:rPr lang="en-US" sz="3300" dirty="0" smtClean="0">
                <a:latin typeface="Arial" pitchFamily="34" charset="0"/>
                <a:cs typeface="Arial" pitchFamily="34" charset="0"/>
              </a:rPr>
              <a:t>     8. An active campaign to discredit, remove or destroy the ministry of one’s own pastor. </a:t>
            </a:r>
          </a:p>
          <a:p>
            <a:pPr hangingPunct="0">
              <a:buNone/>
            </a:pPr>
            <a:endParaRPr lang="en-US" sz="3300" dirty="0" smtClean="0">
              <a:latin typeface="Arial" pitchFamily="34" charset="0"/>
              <a:cs typeface="Arial" pitchFamily="34" charset="0"/>
            </a:endParaRPr>
          </a:p>
          <a:p>
            <a:pPr hangingPunct="0"/>
            <a:r>
              <a:rPr lang="en-US" sz="3300" u="sng" dirty="0" smtClean="0">
                <a:latin typeface="Arial" pitchFamily="34" charset="0"/>
                <a:cs typeface="Arial" pitchFamily="34" charset="0"/>
              </a:rPr>
              <a:t>Stage 6 Reversionism </a:t>
            </a:r>
            <a:r>
              <a:rPr lang="en-US" sz="3300" dirty="0" smtClean="0">
                <a:latin typeface="Arial" pitchFamily="34" charset="0"/>
                <a:cs typeface="Arial" pitchFamily="34" charset="0"/>
              </a:rPr>
              <a:t>- The blackout of the soul. This is the opening up of MATAIOTOI, the vacuum through which doctrine of demons comes. </a:t>
            </a:r>
          </a:p>
          <a:p>
            <a:pPr lvl="0" hangingPunct="0"/>
            <a:endParaRPr lang="en-US" sz="3300" dirty="0" smtClean="0">
              <a:latin typeface="Arial" pitchFamily="34" charset="0"/>
              <a:cs typeface="Arial" pitchFamily="34" charset="0"/>
            </a:endParaRPr>
          </a:p>
          <a:p>
            <a:pPr lvl="0" hangingPunct="0"/>
            <a:r>
              <a:rPr lang="en-US" sz="3300" dirty="0" smtClean="0">
                <a:latin typeface="Arial" pitchFamily="34" charset="0"/>
                <a:cs typeface="Arial" pitchFamily="34" charset="0"/>
              </a:rPr>
              <a:t>These doctrines of demons include religionism, liberalism, every form of evil and therefore being influenced by evil. </a:t>
            </a:r>
          </a:p>
          <a:p>
            <a:pPr lvl="0" hangingPunct="0"/>
            <a:endParaRPr lang="en-US" sz="3300" dirty="0" smtClean="0">
              <a:latin typeface="Arial" pitchFamily="34" charset="0"/>
              <a:cs typeface="Arial" pitchFamily="34" charset="0"/>
            </a:endParaRPr>
          </a:p>
          <a:p>
            <a:pPr hangingPunct="0">
              <a:buNone/>
            </a:pPr>
            <a:endParaRPr lang="en-US" sz="3300" dirty="0" smtClean="0">
              <a:latin typeface="Arial" pitchFamily="34" charset="0"/>
              <a:cs typeface="Arial" pitchFamily="34" charset="0"/>
            </a:endParaRPr>
          </a:p>
          <a:p>
            <a:pPr hangingPunct="0">
              <a:buNone/>
            </a:pPr>
            <a:r>
              <a:rPr lang="en-US" sz="3300" dirty="0" smtClean="0">
                <a:latin typeface="Arial" pitchFamily="34" charset="0"/>
                <a:cs typeface="Arial" pitchFamily="34" charset="0"/>
              </a:rPr>
              <a:t>	</a:t>
            </a:r>
            <a:endParaRPr lang="en-US" sz="3300"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lvl="0" hangingPunct="0"/>
            <a:r>
              <a:rPr lang="en-US" dirty="0" smtClean="0">
                <a:latin typeface="Arial" pitchFamily="34" charset="0"/>
                <a:cs typeface="Arial" pitchFamily="34" charset="0"/>
              </a:rPr>
              <a:t>This stage always find anyone totally under the influence of evil. The infiltration of Satanic doctrine leads to demon influence, the blackout of the soul, and coming under the control of evil — Ephesians 4:17,18. </a:t>
            </a:r>
          </a:p>
          <a:p>
            <a:pPr lvl="0"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Stage 7 Reversionism - Scar tissue of the soul whereby the valves of the soul are frozen, the right lobe’s frame of reference, memory center, vocabulary, categorical storage, conscience and launching pad malfunction and doctrine is no longer applied. </a:t>
            </a:r>
          </a:p>
          <a:p>
            <a:pPr lvl="0" hangingPunct="0"/>
            <a:endParaRPr lang="en-US" dirty="0" smtClean="0">
              <a:latin typeface="Arial" pitchFamily="34" charset="0"/>
              <a:cs typeface="Arial" pitchFamily="34" charset="0"/>
            </a:endParaRPr>
          </a:p>
          <a:p>
            <a:pPr lvl="0" hangingPunct="0"/>
            <a:r>
              <a:rPr lang="en-US" dirty="0" smtClean="0">
                <a:latin typeface="Arial" pitchFamily="34" charset="0"/>
                <a:cs typeface="Arial" pitchFamily="34" charset="0"/>
              </a:rPr>
              <a:t>Doctrine is eventually destroyed by misuse or no use. It is also known as hardness of the heart. Proverbs 21:29-31. </a:t>
            </a:r>
          </a:p>
          <a:p>
            <a:pPr lvl="0" hangingPunct="0"/>
            <a:endParaRPr lang="en-US" dirty="0" smtClean="0">
              <a:latin typeface="Arial" pitchFamily="34" charset="0"/>
              <a:cs typeface="Arial" pitchFamily="34" charset="0"/>
            </a:endParaRPr>
          </a:p>
          <a:p>
            <a:pPr lvl="0" hangingPunct="0"/>
            <a:r>
              <a:rPr lang="en-US" dirty="0" smtClean="0">
                <a:latin typeface="Arial" pitchFamily="34" charset="0"/>
                <a:cs typeface="Arial" pitchFamily="34" charset="0"/>
              </a:rPr>
              <a:t>Scar tissue is also a state of revolt against the Lord — Jeremiah 9:16,17. </a:t>
            </a:r>
          </a:p>
          <a:p>
            <a:pPr lvl="0" hangingPunct="0"/>
            <a:endParaRPr lang="en-US" dirty="0" smtClean="0">
              <a:latin typeface="Arial" pitchFamily="34" charset="0"/>
              <a:cs typeface="Arial" pitchFamily="34" charset="0"/>
            </a:endParaRPr>
          </a:p>
          <a:p>
            <a:pPr hangingPunct="0">
              <a:buNone/>
            </a:pPr>
            <a:endParaRPr lang="en-US" dirty="0" smtClean="0">
              <a:latin typeface="Arial" pitchFamily="34" charset="0"/>
              <a:cs typeface="Arial" pitchFamily="34" charset="0"/>
            </a:endParaRPr>
          </a:p>
          <a:p>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fontScale="92500" lnSpcReduction="20000"/>
          </a:bodyPr>
          <a:lstStyle/>
          <a:p>
            <a:pPr lvl="0" hangingPunct="0"/>
            <a:r>
              <a:rPr lang="en-US" dirty="0" smtClean="0">
                <a:latin typeface="Arial" pitchFamily="34" charset="0"/>
                <a:cs typeface="Arial" pitchFamily="34" charset="0"/>
              </a:rPr>
              <a:t>Hardness of the neck is a synonym and it means insubordination to the point of revolution. </a:t>
            </a:r>
          </a:p>
          <a:p>
            <a:pPr lvl="0" hangingPunct="0"/>
            <a:endParaRPr lang="en-US" dirty="0" smtClean="0">
              <a:latin typeface="Arial" pitchFamily="34" charset="0"/>
              <a:cs typeface="Arial" pitchFamily="34" charset="0"/>
            </a:endParaRPr>
          </a:p>
          <a:p>
            <a:pPr lvl="0" hangingPunct="0"/>
            <a:r>
              <a:rPr lang="en-US" dirty="0" smtClean="0">
                <a:latin typeface="Arial" pitchFamily="34" charset="0"/>
                <a:cs typeface="Arial" pitchFamily="34" charset="0"/>
              </a:rPr>
              <a:t>Scar tissue of the soul, then, is related to negative volition toward doctrine — Jeremiah 7:25-27.</a:t>
            </a:r>
          </a:p>
          <a:p>
            <a:pPr lvl="0" hangingPunct="0">
              <a:buNone/>
            </a:pPr>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Stage 8 Reversionism - The final stage is Reverse Process Reversionism</a:t>
            </a:r>
            <a:r>
              <a:rPr lang="en-US" dirty="0" smtClean="0">
                <a:latin typeface="Arial" pitchFamily="34" charset="0"/>
                <a:cs typeface="Arial" pitchFamily="34" charset="0"/>
              </a:rPr>
              <a:t>. This is the stage where all of the values are destroyed and one becomes occupied with the things that are the opposite of spiritual values. </a:t>
            </a:r>
          </a:p>
          <a:p>
            <a:pPr lvl="0" hangingPunct="0"/>
            <a:endParaRPr lang="en-US" dirty="0" smtClean="0">
              <a:latin typeface="Arial" pitchFamily="34" charset="0"/>
              <a:cs typeface="Arial" pitchFamily="34" charset="0"/>
            </a:endParaRPr>
          </a:p>
          <a:p>
            <a:pPr lvl="0" hangingPunct="0"/>
            <a:r>
              <a:rPr lang="en-US" dirty="0" smtClean="0">
                <a:latin typeface="Arial" pitchFamily="34" charset="0"/>
                <a:cs typeface="Arial" pitchFamily="34" charset="0"/>
              </a:rPr>
              <a:t>In category #1, blind arrogance. Instead of occupation with the person of Christ, having the Christian vocabulary (“Isn’t Jesus wonderful!”) but on an ego trip. Common sense, judgment, poise, goes in a different direction. </a:t>
            </a:r>
          </a:p>
          <a:p>
            <a:pPr lvl="0" hangingPunct="0"/>
            <a:endParaRPr lang="en-US" dirty="0" smtClean="0">
              <a:latin typeface="Arial" pitchFamily="34" charset="0"/>
              <a:cs typeface="Arial" pitchFamily="34" charset="0"/>
            </a:endParaRPr>
          </a:p>
          <a:p>
            <a:pPr lvl="0" hangingPunct="0"/>
            <a:r>
              <a:rPr lang="en-US" dirty="0" smtClean="0">
                <a:latin typeface="Arial" pitchFamily="34" charset="0"/>
                <a:cs typeface="Arial" pitchFamily="34" charset="0"/>
              </a:rPr>
              <a:t>In category #2 (marriage) love there are false lovers. </a:t>
            </a:r>
          </a:p>
          <a:p>
            <a:pPr lvl="0" hangingPunct="0"/>
            <a:r>
              <a:rPr lang="en-US" dirty="0" smtClean="0">
                <a:latin typeface="Arial" pitchFamily="34" charset="0"/>
                <a:cs typeface="Arial" pitchFamily="34" charset="0"/>
              </a:rPr>
              <a:t>In category #3 love, false friends.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SIN UNTO DEATH – James 5 – Dying Stage</a:t>
            </a: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endParaRPr lang="en-US" b="1" dirty="0" smtClean="0">
              <a:solidFill>
                <a:srgbClr val="C0000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6:11 — “But flee from these things, you man of God, and pursue righteousness, godliness, faith, love, perseverance and gentleness.”</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 man of God” </a:t>
            </a:r>
            <a:r>
              <a:rPr lang="en-US" dirty="0" smtClean="0">
                <a:latin typeface="Arial" pitchFamily="34" charset="0"/>
                <a:cs typeface="Arial" pitchFamily="34" charset="0"/>
              </a:rPr>
              <a:t>is not referring to Timothy. This is any believer in discipline and it is a </a:t>
            </a:r>
            <a:r>
              <a:rPr lang="en-US" u="sng" dirty="0" smtClean="0">
                <a:latin typeface="Arial" pitchFamily="34" charset="0"/>
                <a:cs typeface="Arial" pitchFamily="34" charset="0"/>
              </a:rPr>
              <a:t>sarcastic reminder </a:t>
            </a:r>
            <a:r>
              <a:rPr lang="en-US" dirty="0" smtClean="0">
                <a:latin typeface="Arial" pitchFamily="34" charset="0"/>
                <a:cs typeface="Arial" pitchFamily="34" charset="0"/>
              </a:rPr>
              <a:t>that you are still saved.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is immutable and will never remove your salvation even when in reversionism. He is still a man of God but under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Believers in management are the ones involved directly here. The one doctrine that you should cling to in reversionism is the doctrine of eternal security.</a:t>
            </a:r>
            <a:r>
              <a:rPr lang="en-US" dirty="0" smtClean="0"/>
              <a:t>	</a:t>
            </a:r>
            <a:endParaRPr lang="en-US" dirty="0">
              <a:latin typeface="Arial" pitchFamily="34" charset="0"/>
              <a:cs typeface="Arial" pitchFamily="34" charset="0"/>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“flee these things” </a:t>
            </a:r>
            <a:r>
              <a:rPr lang="en-US" dirty="0" smtClean="0">
                <a:latin typeface="Arial" pitchFamily="34" charset="0"/>
                <a:cs typeface="Arial" pitchFamily="34" charset="0"/>
              </a:rPr>
              <a:t>– PAImpv – PHEUGO - means to flee, to escape, to avoid, to guard against all kinds of reversionism.</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“pursue righteousness” </a:t>
            </a:r>
            <a:r>
              <a:rPr lang="en-US" dirty="0" smtClean="0">
                <a:latin typeface="Arial" pitchFamily="34" charset="0"/>
                <a:cs typeface="Arial" pitchFamily="34" charset="0"/>
              </a:rPr>
              <a:t>– PAImpv – DIOKO - means to pursue vigorously by studying and applying doctrine until you reach righteousness or greater grace. .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“godliness”</a:t>
            </a:r>
            <a:r>
              <a:rPr lang="en-US" dirty="0" smtClean="0">
                <a:latin typeface="Arial" pitchFamily="34" charset="0"/>
                <a:cs typeface="Arial" pitchFamily="34" charset="0"/>
              </a:rPr>
              <a:t> – EUSEBEIA - emphasis on the balance of residency between the filling of the Spirit and doctrine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faith” – </a:t>
            </a:r>
            <a:r>
              <a:rPr lang="en-US" dirty="0" smtClean="0">
                <a:latin typeface="Arial" pitchFamily="34" charset="0"/>
                <a:cs typeface="Arial" pitchFamily="34" charset="0"/>
              </a:rPr>
              <a:t>PISTIS - emphasizes maturity on the basis of doctrine. We have </a:t>
            </a:r>
            <a:r>
              <a:rPr lang="en-US" i="1" dirty="0" err="1" smtClean="0">
                <a:latin typeface="Arial" pitchFamily="34" charset="0"/>
                <a:cs typeface="Arial" pitchFamily="34" charset="0"/>
              </a:rPr>
              <a:t>pistij</a:t>
            </a:r>
            <a:r>
              <a:rPr lang="en-US" dirty="0" smtClean="0">
                <a:latin typeface="Arial" pitchFamily="34" charset="0"/>
                <a:cs typeface="Arial" pitchFamily="34" charset="0"/>
              </a:rPr>
              <a:t> and it refers to doctrine resident in the soul.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“love” </a:t>
            </a:r>
            <a:r>
              <a:rPr lang="en-US" dirty="0" smtClean="0">
                <a:latin typeface="Arial" pitchFamily="34" charset="0"/>
                <a:cs typeface="Arial" pitchFamily="34" charset="0"/>
              </a:rPr>
              <a:t>– AGAPE - the relaxed mental attitude in the ECS. Means the filling of the Spirit in passages like </a:t>
            </a:r>
            <a:r>
              <a:rPr lang="en-US" b="1" dirty="0" smtClean="0">
                <a:solidFill>
                  <a:srgbClr val="C00000"/>
                </a:solidFill>
                <a:latin typeface="Arial" pitchFamily="34" charset="0"/>
                <a:cs typeface="Arial" pitchFamily="34" charset="0"/>
              </a:rPr>
              <a:t>Romans 5</a:t>
            </a:r>
            <a:r>
              <a:rPr lang="en-US" dirty="0" smtClean="0">
                <a:latin typeface="Arial" pitchFamily="34" charset="0"/>
                <a:cs typeface="Arial" pitchFamily="34" charset="0"/>
              </a:rPr>
              <a:t> and </a:t>
            </a:r>
            <a:r>
              <a:rPr lang="en-US" b="1" dirty="0" smtClean="0">
                <a:solidFill>
                  <a:srgbClr val="C00000"/>
                </a:solidFill>
                <a:latin typeface="Arial" pitchFamily="34" charset="0"/>
                <a:cs typeface="Arial" pitchFamily="34" charset="0"/>
              </a:rPr>
              <a:t>Galatians 5</a:t>
            </a:r>
            <a:r>
              <a:rPr lang="en-US" dirty="0" smtClean="0">
                <a:latin typeface="Arial" pitchFamily="34" charset="0"/>
                <a:cs typeface="Arial" pitchFamily="34" charset="0"/>
              </a:rPr>
              <a:t>, but here it refers to the relaxed mental attitude that comes to the believer who is constructing the ECS.</a:t>
            </a:r>
          </a:p>
          <a:p>
            <a:pPr hangingPunct="0"/>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lstStyle/>
          <a:p>
            <a:pPr hangingPunct="0"/>
            <a:r>
              <a:rPr lang="en-US" b="1" dirty="0" smtClean="0">
                <a:solidFill>
                  <a:srgbClr val="0070C0"/>
                </a:solidFill>
                <a:latin typeface="Arial" pitchFamily="34" charset="0"/>
                <a:cs typeface="Arial" pitchFamily="34" charset="0"/>
              </a:rPr>
              <a:t>“perseverance” </a:t>
            </a:r>
            <a:r>
              <a:rPr lang="en-US" dirty="0" smtClean="0">
                <a:latin typeface="Arial" pitchFamily="34" charset="0"/>
                <a:cs typeface="Arial" pitchFamily="34" charset="0"/>
              </a:rPr>
              <a:t>– HUPOMONE means the one characteristic of self-discipline which is absolutely necessary for spiritual growth.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self-discipline plus consistency = </a:t>
            </a:r>
            <a:r>
              <a:rPr lang="en-US" b="1" dirty="0" smtClean="0">
                <a:solidFill>
                  <a:srgbClr val="0070C0"/>
                </a:solidFill>
                <a:latin typeface="Arial" pitchFamily="34" charset="0"/>
                <a:cs typeface="Arial" pitchFamily="34" charset="0"/>
              </a:rPr>
              <a:t>“perseverance.”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It takes a lot of self-discipline, consistent decisions, to come to Bible class or to study God’s Word night after night after night.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is what is meant here, that the road to greater-grace is one where you have to keep driving.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By application to the 20th century this passage refers to those who work for unsaved management under the category of labor.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Christian slaves often had masters who were unbelievers. While slavery was in many ways a social evil Paul did not become diverted long enough to condemn it or to seek to rectify the problem.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answer was always doctrine and Paul stayed on the track.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Paul’s approach is that of a greater-grace believer rather than a reversionistic bleeding heart or some believer under the influence of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much greater issues than the problem of slavery — issues like salvation by grace, growth in grace on the part of believers, blessings in time, dying grace, and rewards.  </a:t>
            </a:r>
            <a:endParaRPr lang="en-US" dirty="0">
              <a:latin typeface="Arial" pitchFamily="34" charset="0"/>
              <a:cs typeface="Arial" pitchFamily="34" charset="0"/>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“gentleness” </a:t>
            </a:r>
            <a:r>
              <a:rPr lang="en-US" dirty="0" smtClean="0">
                <a:latin typeface="Arial" pitchFamily="34" charset="0"/>
                <a:cs typeface="Arial" pitchFamily="34" charset="0"/>
              </a:rPr>
              <a:t>— you are not teachable unless you have PRAUPATHEIA which means a mental attitude of humility or grace orientation.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“But you. O man of God, keep avoiding these things; instead keep pursuing righteousness, godliness, doctrine, love, perseverance</a:t>
            </a:r>
            <a:r>
              <a:rPr lang="en-US" dirty="0" smtClean="0">
                <a:latin typeface="Arial" pitchFamily="34" charset="0"/>
                <a:cs typeface="Arial" pitchFamily="34" charset="0"/>
              </a:rPr>
              <a:t> [self-discipline necessary to get to maturity], </a:t>
            </a:r>
            <a:r>
              <a:rPr lang="en-US" b="1" dirty="0" smtClean="0">
                <a:solidFill>
                  <a:srgbClr val="0070C0"/>
                </a:solidFill>
                <a:latin typeface="Arial" pitchFamily="34" charset="0"/>
                <a:cs typeface="Arial" pitchFamily="34" charset="0"/>
              </a:rPr>
              <a:t>humility.”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6:12 — Fight the good fight of faith; take hold of the eternal life to which you were called, and you made the good confession in the presence of many witnesses.”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an athletic metaphor which summarizes what we have had in the last few verses.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a kind of crowning jewel on the solution to the problem of reversionism. We are told to be AGONIZOMAI – PMImpv – means to engage in competition, compete in Olympic games, to struggle, to labor, strive.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“the good fight of faith” </a:t>
            </a:r>
            <a:r>
              <a:rPr lang="en-US" dirty="0" smtClean="0">
                <a:latin typeface="Arial" pitchFamily="34" charset="0"/>
                <a:cs typeface="Arial" pitchFamily="34" charset="0"/>
              </a:rPr>
              <a:t>– KALOS AGON – means “noble.” “that noble contest.”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“faith” </a:t>
            </a:r>
            <a:r>
              <a:rPr lang="en-US" dirty="0" smtClean="0">
                <a:latin typeface="Arial" pitchFamily="34" charset="0"/>
                <a:cs typeface="Arial" pitchFamily="34" charset="0"/>
              </a:rPr>
              <a:t>— PISTIS – doctrine.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Timothy must get back to studying and teaching as a pastor. Timothy has failed as a pastor because he didn’t have the self-discipline to maintain his studying.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didn’t have the proper use of his authority. So he needs to learn some doctrine again, study, and then teach. He has to teach with authority.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Bible must be interpreted in the time in which it was written. This is an athletic metaphor and therefore we need to understand its background at the time of writing. </a:t>
            </a:r>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1. To qualify for any of the various games of the ancient world, such as the Olympics, the athlete had to train in the gymnasium for ten months prior to the contest.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registration of the athlete is comparable to salvation and is analogous, then, to the citizenship. He had to prove he was a citizen. Citizenship is simply a demonstration here by analogy that you have personally believed in Jesus Christ, you are born again.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Then the athlete entered the gym for ten months of agonizing self-discipline under very strict rules enforced by game marshals. No wine, no women, no rich foods. Wheat, cheese, figs lean meat. 	</a:t>
            </a:r>
            <a:endParaRPr lang="en-US" dirty="0">
              <a:latin typeface="Arial" pitchFamily="34" charset="0"/>
              <a:cs typeface="Arial" pitchFamily="34" charset="0"/>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4. The training was also very physical, but they didn’t train in their event — as a boxer, a wrestler, etc. They had to do all kinds of exercises.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this was completed they were allowed to work on their </a:t>
            </a:r>
            <a:r>
              <a:rPr lang="en-US" dirty="0" err="1" smtClean="0">
                <a:latin typeface="Arial" pitchFamily="34" charset="0"/>
                <a:cs typeface="Arial" pitchFamily="34" charset="0"/>
              </a:rPr>
              <a:t>speciality</a:t>
            </a:r>
            <a:r>
              <a:rPr lang="en-US" dirty="0" smtClean="0">
                <a:latin typeface="Arial" pitchFamily="34" charset="0"/>
                <a:cs typeface="Arial" pitchFamily="34" charset="0"/>
              </a:rPr>
              <a:t> only at the end of the day. If an athlete loafed he was dismissed from the gym by the judges and was not eligible to compete.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the word we have in our passage, AGONIZOMAI. It means to be working out for ten months in that gym, it means tremendous self-discipline. It becomes a matter of recognizing the authority of the system.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of the way through the system the men who won in games, who were able to compete, became famous in the ancient world. They were great lovers. </a:t>
            </a:r>
          </a:p>
          <a:p>
            <a:pPr hangingPunct="0"/>
            <a:r>
              <a:rPr lang="en-US" dirty="0" smtClean="0">
                <a:latin typeface="Arial" pitchFamily="34" charset="0"/>
                <a:cs typeface="Arial" pitchFamily="34" charset="0"/>
              </a:rPr>
              <a:t> </a:t>
            </a:r>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Their self-discipline overflowed into their love life. They became great soldiers, and they also made great businessmen, successful statesmen.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good in anything they did because they had all gone through this system and they had learned a principle that all capacity in life is based on self-discipline.</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“take hold of the eternal life”</a:t>
            </a:r>
            <a:r>
              <a:rPr lang="en-US" dirty="0" smtClean="0">
                <a:latin typeface="Arial" pitchFamily="34" charset="0"/>
                <a:cs typeface="Arial" pitchFamily="34" charset="0"/>
              </a:rPr>
              <a:t> — </a:t>
            </a:r>
            <a:r>
              <a:rPr lang="en-US" dirty="0" err="1" smtClean="0">
                <a:latin typeface="Arial" pitchFamily="34" charset="0"/>
                <a:cs typeface="Arial" pitchFamily="34" charset="0"/>
              </a:rPr>
              <a:t>AMImpv</a:t>
            </a:r>
            <a:r>
              <a:rPr lang="en-US" dirty="0" smtClean="0">
                <a:latin typeface="Arial" pitchFamily="34" charset="0"/>
                <a:cs typeface="Arial" pitchFamily="34" charset="0"/>
              </a:rPr>
              <a:t> – EPILAMBANO - it is talking to believers so it is not telling believers to get eternal life, they already have it. This word means to take hold of, to seize, to grasp, to obtain, to be concerned with, to take an interest in. Here it means to take hold of.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Timothy is already a believer so it means to take hold of the blessings associated with eternal life.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you get to this point and hold it over dying grace then you have the blessings associated with eternal life. </a:t>
            </a:r>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C00000"/>
                </a:solidFill>
                <a:latin typeface="Arial" pitchFamily="34" charset="0"/>
                <a:cs typeface="Arial" pitchFamily="34" charset="0"/>
              </a:rPr>
              <a:t>Philippians 3:12-16 — “Not that I have before now received permanent greater-grace status, nor have I before now reached the objective; now then I keep on pressing, that also I might seize and hold the high ground on account of which high ground I was also seized and held by Jesus Christ.</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“Brethren </a:t>
            </a:r>
            <a:r>
              <a:rPr lang="en-US" dirty="0" smtClean="0">
                <a:latin typeface="Arial" pitchFamily="34" charset="0"/>
                <a:cs typeface="Arial" pitchFamily="34" charset="0"/>
              </a:rPr>
              <a:t>[royal family</a:t>
            </a:r>
            <a:r>
              <a:rPr lang="en-US" b="1" dirty="0" smtClean="0">
                <a:solidFill>
                  <a:srgbClr val="C00000"/>
                </a:solidFill>
                <a:latin typeface="Arial" pitchFamily="34" charset="0"/>
                <a:cs typeface="Arial" pitchFamily="34" charset="0"/>
              </a:rPr>
              <a:t>], I evaluate myself as not yet having seized and held</a:t>
            </a:r>
            <a:r>
              <a:rPr lang="en-US" dirty="0" smtClean="0">
                <a:latin typeface="Arial" pitchFamily="34" charset="0"/>
                <a:cs typeface="Arial" pitchFamily="34" charset="0"/>
              </a:rPr>
              <a:t> [he has seized but he hasn’t held]; </a:t>
            </a:r>
            <a:r>
              <a:rPr lang="en-US" b="1" dirty="0" smtClean="0">
                <a:solidFill>
                  <a:srgbClr val="C00000"/>
                </a:solidFill>
                <a:latin typeface="Arial" pitchFamily="34" charset="0"/>
                <a:cs typeface="Arial" pitchFamily="34" charset="0"/>
              </a:rPr>
              <a:t>but one thing on which I concentrate, forgetting what lies behind, and pressing toward what lies before</a:t>
            </a:r>
            <a:r>
              <a:rPr lang="en-US" dirty="0" smtClean="0">
                <a:latin typeface="Arial" pitchFamily="34" charset="0"/>
                <a:cs typeface="Arial" pitchFamily="34" charset="0"/>
              </a:rPr>
              <a:t> [he keeps plugging</a:t>
            </a:r>
            <a:r>
              <a:rPr lang="en-US" b="1" dirty="0" smtClean="0">
                <a:solidFill>
                  <a:srgbClr val="C00000"/>
                </a:solidFill>
                <a:latin typeface="Arial" pitchFamily="34" charset="0"/>
                <a:cs typeface="Arial" pitchFamily="34" charset="0"/>
              </a:rPr>
              <a:t>], I keep advancing to the objective</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for the purpose of reward of the upward station from God in Christ Jesus.</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“Therefore, as many as are mature</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let us continue objective type thinking; of you think differently in anything at all </a:t>
            </a:r>
            <a:r>
              <a:rPr lang="en-US" dirty="0" smtClean="0">
                <a:latin typeface="Arial" pitchFamily="34" charset="0"/>
                <a:cs typeface="Arial" pitchFamily="34" charset="0"/>
              </a:rPr>
              <a:t>[sometimes you do], </a:t>
            </a:r>
            <a:r>
              <a:rPr lang="en-US" b="1" dirty="0" smtClean="0">
                <a:solidFill>
                  <a:srgbClr val="C00000"/>
                </a:solidFill>
                <a:latin typeface="Arial" pitchFamily="34" charset="0"/>
                <a:cs typeface="Arial" pitchFamily="34" charset="0"/>
              </a:rPr>
              <a:t>this God will reveal to you.</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C00000"/>
                </a:solidFill>
                <a:latin typeface="Arial" pitchFamily="34" charset="0"/>
                <a:cs typeface="Arial" pitchFamily="34" charset="0"/>
              </a:rPr>
              <a:t>“However, with reference to as far as we have progressed, keep moving </a:t>
            </a:r>
            <a:r>
              <a:rPr lang="en-US" dirty="0" smtClean="0">
                <a:latin typeface="Arial" pitchFamily="34" charset="0"/>
                <a:cs typeface="Arial" pitchFamily="34" charset="0"/>
              </a:rPr>
              <a:t>[advancing]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“which you were called, and you made the good confession in the presence of many witnesses.”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KALEO – Aorist – called,  it gathers the action of the verb into one entirety.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eternity past every blessing that will come from God in time and eternity was already provided.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only thing that has to come then is eventually in the sequence of time you must come into the world, live in the world, believe in Christ as God knew you would, and you must mature then live out the blessings He provides.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r>
              <a:rPr lang="en-US" b="1" dirty="0" smtClean="0">
                <a:solidFill>
                  <a:srgbClr val="0070C0"/>
                </a:solidFill>
                <a:latin typeface="Arial" pitchFamily="34" charset="0"/>
                <a:cs typeface="Arial" pitchFamily="34" charset="0"/>
              </a:rPr>
              <a:t>“and you made the good confession in the presence of many witnesses” - </a:t>
            </a:r>
            <a:r>
              <a:rPr lang="en-US" dirty="0" smtClean="0">
                <a:latin typeface="Arial" pitchFamily="34" charset="0"/>
                <a:cs typeface="Arial" pitchFamily="34" charset="0"/>
              </a:rPr>
              <a:t>and you have declared the honorable declaration in the presence of [or before] many witnesses.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ENOPION  POLUI – many witnesses, many people you have contact with in life, those who observe you.</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we actually have </a:t>
            </a:r>
            <a:r>
              <a:rPr lang="en-US" b="1" dirty="0" smtClean="0">
                <a:solidFill>
                  <a:srgbClr val="0070C0"/>
                </a:solidFill>
                <a:latin typeface="Arial" pitchFamily="34" charset="0"/>
                <a:cs typeface="Arial" pitchFamily="34" charset="0"/>
              </a:rPr>
              <a:t>“in the presence of many observers.” </a:t>
            </a:r>
            <a:r>
              <a:rPr lang="en-US" dirty="0" smtClean="0">
                <a:latin typeface="Arial" pitchFamily="34" charset="0"/>
                <a:cs typeface="Arial" pitchFamily="34" charset="0"/>
              </a:rPr>
              <a:t>This is also applied to Timothy and in the past many believers observed Timothy’s progress.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Many people would have something to say about Timothy. For example, Timothy has been intimidated in his ministry in Ephesus. </a:t>
            </a:r>
          </a:p>
          <a:p>
            <a:endParaRPr lang="en-US" dirty="0">
              <a:latin typeface="Arial" pitchFamily="34" charset="0"/>
              <a:cs typeface="Arial" pitchFamily="34" charset="0"/>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The tragedy is that this bullying and baiting of Timothy has resulted in his neglect of Bible doctrine. He is looking for some gimmick to assuage the bullies.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Timothy has also reacted and withdrawn, he has a very sensitive soul. His sensitive soul causes him to withdraw, this is his reaction.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is trying to be sweet and nice to all of the ladies in the congregation in the assembly. They are not ladies, they are not nice.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These are the many witnesses, there are his contacts. He has neglected the very source of his strength and nourishment which is doctrine, so Paul now commands him to get back with it. </a:t>
            </a:r>
          </a:p>
          <a:p>
            <a:endParaRPr lang="en-US" dirty="0" smtClean="0"/>
          </a:p>
          <a:p>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“Be competing in that noble contest of the same doctrine, seize now the blessings and rewards of eternal life, into which you have been elected, and you have declared the honorable declaration in the presence of those who observe you.”</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Timothy as a pastor cannot help management with their occupational hazards unless he is faithful in teaching the Word.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cannot help labor in their occupational hazards unless he is faithful in teaching the Word. But Timothy has been bullied into withdrawing.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has given up studying and teaching, he is in a state of shock, he is being pushed around by the bullies of the local church is Ephesus. </a:t>
            </a:r>
            <a:endParaRPr lang="en-US"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dirty="0" smtClean="0">
                <a:latin typeface="Arial" pitchFamily="34" charset="0"/>
                <a:cs typeface="Arial" pitchFamily="34" charset="0"/>
              </a:rPr>
              <a:t>The angelic conflict, then, is more important than the status of the individual in the devil’s world.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Once you believe in Christ you belong to Christ, so you need not be concerned about your own status.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Your concern must be directed toward doctrine, the written Word, and Jesus Christ, the living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At this time of writing slaves had a great deal of freedom. They had working hours and then they could attend the local church and advance to maturity.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important to realize that slavery did not ever hinder spiritual growth in the Roman empire, and furthermore slavery did not hinder evangelism in the Roman empire. </a:t>
            </a:r>
            <a:endParaRPr lang="en-US" dirty="0">
              <a:latin typeface="Arial" pitchFamily="34" charset="0"/>
              <a:cs typeface="Arial" pitchFamily="34" charset="0"/>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lstStyle/>
          <a:p>
            <a:pPr hangingPunct="0"/>
            <a:r>
              <a:rPr lang="en-US" dirty="0" smtClean="0">
                <a:latin typeface="Arial" pitchFamily="34" charset="0"/>
                <a:cs typeface="Arial" pitchFamily="34" charset="0"/>
              </a:rPr>
              <a:t>Therefore, since he has </a:t>
            </a:r>
            <a:r>
              <a:rPr lang="en-US" u="sng" dirty="0" smtClean="0">
                <a:latin typeface="Arial" pitchFamily="34" charset="0"/>
                <a:cs typeface="Arial" pitchFamily="34" charset="0"/>
              </a:rPr>
              <a:t>neglected doctrine he cannot teach.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Timothy is to help those in the business world or labor he must return to the principle of study and teach, a principle which he used in the past in the presence of many witnesses.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a:t>
            </a:r>
            <a:r>
              <a:rPr lang="en-US" b="1" dirty="0" smtClean="0">
                <a:solidFill>
                  <a:srgbClr val="0070C0"/>
                </a:solidFill>
                <a:latin typeface="Arial" pitchFamily="34" charset="0"/>
                <a:cs typeface="Arial" pitchFamily="34" charset="0"/>
              </a:rPr>
              <a:t>6:13-14</a:t>
            </a:r>
            <a:r>
              <a:rPr lang="en-US" dirty="0" smtClean="0">
                <a:latin typeface="Arial" pitchFamily="34" charset="0"/>
                <a:cs typeface="Arial" pitchFamily="34" charset="0"/>
              </a:rPr>
              <a:t> we change over to the importance of Bible teaching in problem-solving, a new paragraph. </a:t>
            </a:r>
          </a:p>
          <a:p>
            <a:r>
              <a:rPr lang="en-US" b="1" dirty="0" smtClean="0">
                <a:solidFill>
                  <a:srgbClr val="0070C0"/>
                </a:solidFill>
                <a:latin typeface="Arial" pitchFamily="34" charset="0"/>
                <a:cs typeface="Arial" pitchFamily="34" charset="0"/>
              </a:rPr>
              <a:t>6:13 “I charge you in the presence of God, who gives life to all things, and to Christ Jesus, who testified the good confession before Pontius Pilate,”</a:t>
            </a:r>
          </a:p>
          <a:p>
            <a:r>
              <a:rPr lang="en-US" b="1" dirty="0" smtClean="0">
                <a:solidFill>
                  <a:srgbClr val="0070C0"/>
                </a:solidFill>
                <a:latin typeface="Arial" pitchFamily="34" charset="0"/>
                <a:cs typeface="Arial" pitchFamily="34" charset="0"/>
              </a:rPr>
              <a:t>6:14 “that you keep the commandment without stain or reproach until the appearing of our Lord Jesus Christ,”</a:t>
            </a:r>
            <a:endParaRPr lang="en-US" b="1" dirty="0">
              <a:solidFill>
                <a:srgbClr val="0070C0"/>
              </a:solidFill>
              <a:latin typeface="Arial" pitchFamily="34" charset="0"/>
              <a:cs typeface="Arial" pitchFamily="34" charset="0"/>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r>
              <a:rPr lang="en-US" dirty="0" smtClean="0"/>
              <a:t> </a:t>
            </a:r>
            <a:r>
              <a:rPr lang="en-US" b="1" dirty="0" smtClean="0">
                <a:solidFill>
                  <a:srgbClr val="0070C0"/>
                </a:solidFill>
                <a:latin typeface="Arial" pitchFamily="34" charset="0"/>
                <a:cs typeface="Arial" pitchFamily="34" charset="0"/>
              </a:rPr>
              <a:t>6:13  “I charge you in the presence of God” </a:t>
            </a:r>
            <a:r>
              <a:rPr lang="en-US" dirty="0" smtClean="0">
                <a:latin typeface="Arial" pitchFamily="34" charset="0"/>
                <a:cs typeface="Arial" pitchFamily="34" charset="0"/>
              </a:rPr>
              <a:t>– PAIndic – PARAGGELLO means to command. Paul is an apostle and he throws his rank — </a:t>
            </a:r>
            <a:r>
              <a:rPr lang="en-US" b="1" dirty="0" smtClean="0">
                <a:solidFill>
                  <a:srgbClr val="0070C0"/>
                </a:solidFill>
                <a:latin typeface="Arial" pitchFamily="34" charset="0"/>
                <a:cs typeface="Arial" pitchFamily="34" charset="0"/>
              </a:rPr>
              <a:t>“I order you.”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He gives the order now before it is too late to both Timothy and the great church which is at Ephesus.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 “who gives life to all things” </a:t>
            </a:r>
            <a:r>
              <a:rPr lang="en-US" dirty="0" smtClean="0">
                <a:latin typeface="Arial" pitchFamily="34" charset="0"/>
                <a:cs typeface="Arial" pitchFamily="34" charset="0"/>
              </a:rPr>
              <a:t>— PAPtc – ZOOGONEO – who preserves alive.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Once you have accepted Christ as savior every day you live is by the grace of God. You and I are alive for one reason: because of who and what Jesus Christ is.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devil would have us out of here in two seconds were it not for the fact that greater is He that is in us than he which is in the world. </a:t>
            </a:r>
            <a:endParaRPr lang="en-US" dirty="0">
              <a:latin typeface="Arial" pitchFamily="34" charset="0"/>
              <a:cs typeface="Arial" pitchFamily="34" charset="0"/>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We are here by courtesy of the Lord, we are kept alive by one thing: the Lord wants to bless us in time before we go to heaven.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wants to demonstrate to the fallen angels and to everyone that He can in the devil’s kingdom bless, promote, give happiness, everything that is truly great in life to His own royal family, totally apart from any Satanic system and totally apart from catering to a Satanic system.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does the preserving so as long as you live after you are saved you live by courtesy of the Lord and any time He wants to take you home to heaven he can.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the Lord has a wonderful knack of preserving people on this earth in all kinds of historical adversity, all kinds of difficult situations.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He preserves you with one thing in mind and that is to bless you; in effect, to demonstrate to you once and for all the phenomenon of grace, and not only to you but to all angelic creatures who observe.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this blessing depends upon the doctrinal content of your soul, not doctrine in the Word. The Bible must be transferred to your soul in doctrinal teaching.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“all things” - </a:t>
            </a:r>
            <a:r>
              <a:rPr lang="en-US" dirty="0" smtClean="0">
                <a:latin typeface="Arial" pitchFamily="34" charset="0"/>
                <a:cs typeface="Arial" pitchFamily="34" charset="0"/>
              </a:rPr>
              <a:t>Notice that Timothy is alive because of God’s grace and for no other reason, the same reason we are alive.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principle is known to us as living grace by which God provides everything necessary to keep the believer alive in the devil’s world.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all things,” then, refers to everything necessary to keep you alive in the devil’s world. God also provides the environment of life. That is, He provides the air that we breathe.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“and of Christ Jesus” </a:t>
            </a:r>
            <a:r>
              <a:rPr lang="en-US" dirty="0" smtClean="0">
                <a:latin typeface="Arial" pitchFamily="34" charset="0"/>
                <a:cs typeface="Arial" pitchFamily="34" charset="0"/>
              </a:rPr>
              <a:t>— Jesus Christ is their mutual boss, and the Lord Jesus Christ has done something successfully.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“who testified the good confession before Pontius Pilate”</a:t>
            </a:r>
          </a:p>
          <a:p>
            <a:pPr hangingPunct="0"/>
            <a:r>
              <a:rPr lang="en-US" dirty="0" smtClean="0">
                <a:latin typeface="Arial" pitchFamily="34" charset="0"/>
                <a:cs typeface="Arial" pitchFamily="34" charset="0"/>
              </a:rPr>
              <a:t>MARTUREO – AAPtc – who has testified. Jesus testified in court before Pilate which caused Pilate to declare His innocence.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the Lord Jesus Christ in court was finally allowed to testify. In the several illegal Jewish trials that He had He was not permitted the opportunity of testifying but before Pilate He was allowed.</a:t>
            </a:r>
          </a:p>
          <a:p>
            <a:pPr>
              <a:buNone/>
            </a:pPr>
            <a:endParaRPr lang="en-US" dirty="0">
              <a:latin typeface="Arial" pitchFamily="34" charset="0"/>
              <a:cs typeface="Arial" pitchFamily="34" charset="0"/>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“the good confession” </a:t>
            </a:r>
            <a:r>
              <a:rPr lang="en-US" dirty="0" smtClean="0">
                <a:latin typeface="Arial" pitchFamily="34" charset="0"/>
                <a:cs typeface="Arial" pitchFamily="34" charset="0"/>
              </a:rPr>
              <a:t>—KALOS  HOMOLOGIA – honorable disposition before Pontius Pilate. Pilate made three attempts to release Christ.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First Attempt - John 18:39-19:16</a:t>
            </a:r>
            <a:r>
              <a:rPr lang="en-US" dirty="0" smtClean="0">
                <a:latin typeface="Arial" pitchFamily="34" charset="0"/>
                <a:cs typeface="Arial" pitchFamily="34" charset="0"/>
              </a:rPr>
              <a:t>. Convinced of the innocence of Jesus, Pilate now attempts to release Him. </a:t>
            </a:r>
          </a:p>
          <a:p>
            <a:pPr hangingPunct="0">
              <a:buNone/>
            </a:pPr>
            <a:r>
              <a:rPr lang="en-US" dirty="0" smtClean="0">
                <a:latin typeface="Arial" pitchFamily="34" charset="0"/>
                <a:cs typeface="Arial" pitchFamily="34" charset="0"/>
              </a:rPr>
              <a:t>   Pilate is the judge who is hamstrung by political pressure but he is still trying his best to get Jesus off the hook.</a:t>
            </a:r>
          </a:p>
          <a:p>
            <a:pPr hangingPunct="0"/>
            <a:r>
              <a:rPr lang="en-US" b="1" dirty="0" smtClean="0">
                <a:solidFill>
                  <a:srgbClr val="C00000"/>
                </a:solidFill>
                <a:latin typeface="Arial" pitchFamily="34" charset="0"/>
                <a:cs typeface="Arial" pitchFamily="34" charset="0"/>
              </a:rPr>
              <a:t>His second attempt — Matthew 27:24,25</a:t>
            </a:r>
          </a:p>
          <a:p>
            <a:pPr hangingPunct="0"/>
            <a:r>
              <a:rPr lang="en-US" b="1" dirty="0" smtClean="0">
                <a:solidFill>
                  <a:srgbClr val="C00000"/>
                </a:solidFill>
                <a:latin typeface="Arial" pitchFamily="34" charset="0"/>
                <a:cs typeface="Arial" pitchFamily="34" charset="0"/>
              </a:rPr>
              <a:t>Third Attempt – Matt 27- </a:t>
            </a:r>
            <a:r>
              <a:rPr lang="en-US" dirty="0" smtClean="0">
                <a:latin typeface="Arial" pitchFamily="34" charset="0"/>
                <a:cs typeface="Arial" pitchFamily="34" charset="0"/>
              </a:rPr>
              <a:t>In his third attempt Pontius Pilate steps out on the balcony of his </a:t>
            </a:r>
            <a:r>
              <a:rPr lang="en-US" dirty="0" err="1" smtClean="0">
                <a:latin typeface="Arial" pitchFamily="34" charset="0"/>
                <a:cs typeface="Arial" pitchFamily="34" charset="0"/>
              </a:rPr>
              <a:t>Praetorium</a:t>
            </a:r>
            <a:r>
              <a:rPr lang="en-US" dirty="0" smtClean="0">
                <a:latin typeface="Arial" pitchFamily="34" charset="0"/>
                <a:cs typeface="Arial" pitchFamily="34" charset="0"/>
              </a:rPr>
              <a:t>. He had once again discussed the whole thing with our Lord because He was innocent and he knew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“I order you before the God, who preserves alive the all things, and Christ Jesus who has testified an honorable deposition before Pontius Pilate.”</a:t>
            </a:r>
          </a:p>
          <a:p>
            <a:endParaRPr lang="en-US" dirty="0" smtClean="0"/>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6:14 — “that you keep the commandment without stain or reproach until the appearing of our Lord Jesus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TEREO – AAInfin – to keep, guard, preserve.  Timothy must produce the action of the verb by guarding or keeping this command.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 order you to keep this commandment.” </a:t>
            </a:r>
            <a:r>
              <a:rPr lang="en-US" dirty="0" smtClean="0">
                <a:latin typeface="Arial" pitchFamily="34" charset="0"/>
                <a:cs typeface="Arial" pitchFamily="34" charset="0"/>
              </a:rPr>
              <a:t>It is a reference to the commandment which was given in the previous verse.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“without stain” </a:t>
            </a:r>
            <a:r>
              <a:rPr lang="en-US" dirty="0" smtClean="0">
                <a:latin typeface="Arial" pitchFamily="34" charset="0"/>
                <a:cs typeface="Arial" pitchFamily="34" charset="0"/>
              </a:rPr>
              <a:t>— ASPILOS - means spotless or unsullied. It is actually a reference to grieving the Holy Spirit which is carnality or the production of sins from the old sin nature.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“or reproach” </a:t>
            </a:r>
            <a:r>
              <a:rPr lang="en-US" dirty="0" smtClean="0">
                <a:latin typeface="Arial" pitchFamily="34" charset="0"/>
                <a:cs typeface="Arial" pitchFamily="34" charset="0"/>
              </a:rPr>
              <a:t>– ANEPILEMPTOI – </a:t>
            </a:r>
            <a:r>
              <a:rPr lang="en-US" dirty="0" err="1" smtClean="0">
                <a:latin typeface="Arial" pitchFamily="34" charset="0"/>
                <a:cs typeface="Arial" pitchFamily="34" charset="0"/>
              </a:rPr>
              <a:t>unrebukable</a:t>
            </a:r>
            <a:r>
              <a:rPr lang="en-US" dirty="0" smtClean="0">
                <a:latin typeface="Arial" pitchFamily="34" charset="0"/>
                <a:cs typeface="Arial" pitchFamily="34" charset="0"/>
              </a:rPr>
              <a:t>. means irreproachable and refers to the quenching of the Holy Spirit. So when the two are put together we actually have a dissertation on the sins against the Holy Spirit.</a:t>
            </a:r>
          </a:p>
          <a:p>
            <a:pPr hangingPunct="0">
              <a:buNone/>
            </a:pPr>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The Doctrine of Sins Against the Holy Spirit</a:t>
            </a:r>
          </a:p>
          <a:p>
            <a:pPr hangingPunct="0"/>
            <a:r>
              <a:rPr lang="en-US" dirty="0" smtClean="0">
                <a:latin typeface="Arial" pitchFamily="34" charset="0"/>
                <a:cs typeface="Arial" pitchFamily="34" charset="0"/>
              </a:rPr>
              <a:t>1. Inasmuch as the Holy Spirit has a certain specific relationship with members of the human race obviously there are certain ways in which the third Person of the Trinity can be offended.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that the Holy Spirit is God and it is easy for anyone with an old sin nature to specifically offend the third Person of the Trinity. </a:t>
            </a:r>
          </a:p>
          <a:p>
            <a:pPr hangingPunct="0"/>
            <a:endParaRPr lang="en-US" dirty="0" smtClean="0">
              <a:latin typeface="Arial" pitchFamily="34" charset="0"/>
              <a:cs typeface="Arial" pitchFamily="34" charset="0"/>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Since the human race is divided into two categories, according to John 3:36, the sins against the Holy Spirit are also divided into two categories. </a:t>
            </a:r>
          </a:p>
          <a:p>
            <a:endParaRPr lang="en-US" dirty="0" smtClean="0"/>
          </a:p>
          <a:p>
            <a:r>
              <a:rPr lang="en-US" dirty="0" smtClean="0">
                <a:latin typeface="Arial" pitchFamily="34" charset="0"/>
                <a:cs typeface="Arial" pitchFamily="34" charset="0"/>
              </a:rPr>
              <a:t>The two categories of John 3:36 are believers and unbelievers.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cross is a divider, an attitude towards the cross divides the human 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it is quite logical for the scriptures to develop sins against the Holy Spirit which are committed only by </a:t>
            </a:r>
            <a:r>
              <a:rPr lang="en-US" u="sng" dirty="0" smtClean="0">
                <a:latin typeface="Arial" pitchFamily="34" charset="0"/>
                <a:cs typeface="Arial" pitchFamily="34" charset="0"/>
              </a:rPr>
              <a:t>unbelievers, </a:t>
            </a:r>
            <a:r>
              <a:rPr lang="en-US" dirty="0" smtClean="0">
                <a:latin typeface="Arial" pitchFamily="34" charset="0"/>
                <a:cs typeface="Arial" pitchFamily="34" charset="0"/>
              </a:rPr>
              <a:t>and then sins against the Holy Spirit which can only be committed by </a:t>
            </a:r>
            <a:r>
              <a:rPr lang="en-US" u="sng" dirty="0" smtClean="0">
                <a:latin typeface="Arial" pitchFamily="34" charset="0"/>
                <a:cs typeface="Arial" pitchFamily="34" charset="0"/>
              </a:rPr>
              <a:t>believers.</a:t>
            </a:r>
            <a:endParaRPr lang="en-US" u="sng"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2. There are two basic sins which only the unbeliever can commit against the Holy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
            </a:r>
            <a:r>
              <a:rPr lang="en-US" b="1" dirty="0" smtClean="0">
                <a:latin typeface="Arial" pitchFamily="34" charset="0"/>
                <a:cs typeface="Arial" pitchFamily="34" charset="0"/>
              </a:rPr>
              <a:t>first</a:t>
            </a:r>
            <a:r>
              <a:rPr lang="en-US" dirty="0" smtClean="0">
                <a:latin typeface="Arial" pitchFamily="34" charset="0"/>
                <a:cs typeface="Arial" pitchFamily="34" charset="0"/>
              </a:rPr>
              <a:t> of these is called blasphemy against the Spirit and it is found in </a:t>
            </a:r>
            <a:r>
              <a:rPr lang="en-US" b="1" dirty="0" smtClean="0">
                <a:solidFill>
                  <a:srgbClr val="C00000"/>
                </a:solidFill>
                <a:latin typeface="Arial" pitchFamily="34" charset="0"/>
                <a:cs typeface="Arial" pitchFamily="34" charset="0"/>
              </a:rPr>
              <a:t>Matthew 12:14-32</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second is called resistance of the Holy Spirit — </a:t>
            </a:r>
            <a:r>
              <a:rPr lang="en-US" b="1" dirty="0" smtClean="0">
                <a:solidFill>
                  <a:srgbClr val="C00000"/>
                </a:solidFill>
                <a:latin typeface="Arial" pitchFamily="34" charset="0"/>
                <a:cs typeface="Arial" pitchFamily="34" charset="0"/>
              </a:rPr>
              <a:t>Acts 7:51.</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 These cannot be committed by a believer, they can only be committed by an </a:t>
            </a:r>
            <a:r>
              <a:rPr lang="en-US" u="sng" dirty="0" smtClean="0">
                <a:latin typeface="Arial" pitchFamily="34" charset="0"/>
                <a:cs typeface="Arial" pitchFamily="34" charset="0"/>
              </a:rPr>
              <a:t>unbeliever</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we have a </a:t>
            </a:r>
            <a:r>
              <a:rPr lang="en-US" b="1" dirty="0" smtClean="0">
                <a:latin typeface="Arial" pitchFamily="34" charset="0"/>
                <a:cs typeface="Arial" pitchFamily="34" charset="0"/>
              </a:rPr>
              <a:t>second</a:t>
            </a:r>
            <a:r>
              <a:rPr lang="en-US" dirty="0" smtClean="0">
                <a:latin typeface="Arial" pitchFamily="34" charset="0"/>
                <a:cs typeface="Arial" pitchFamily="34" charset="0"/>
              </a:rPr>
              <a:t> category: sins which only the </a:t>
            </a:r>
            <a:r>
              <a:rPr lang="en-US" u="sng" dirty="0" smtClean="0">
                <a:latin typeface="Arial" pitchFamily="34" charset="0"/>
                <a:cs typeface="Arial" pitchFamily="34" charset="0"/>
              </a:rPr>
              <a:t>believer</a:t>
            </a:r>
            <a:r>
              <a:rPr lang="en-US" dirty="0" smtClean="0">
                <a:latin typeface="Arial" pitchFamily="34" charset="0"/>
                <a:cs typeface="Arial" pitchFamily="34" charset="0"/>
              </a:rPr>
              <a:t> can commit against the Holy Spirit.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“under the yoke” </a:t>
            </a:r>
            <a:r>
              <a:rPr lang="en-US" dirty="0" smtClean="0">
                <a:latin typeface="Arial" pitchFamily="34" charset="0"/>
                <a:cs typeface="Arial" pitchFamily="34" charset="0"/>
              </a:rPr>
              <a:t>— HUPO ZUGOI -  The thing that is important about yoke is the fact that it was originally a harness that put two animals pulling together.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idea with labor is that you work </a:t>
            </a:r>
            <a:r>
              <a:rPr lang="en-US" u="sng" dirty="0" smtClean="0">
                <a:latin typeface="Arial" pitchFamily="34" charset="0"/>
                <a:cs typeface="Arial" pitchFamily="34" charset="0"/>
              </a:rPr>
              <a:t>with</a:t>
            </a:r>
            <a:r>
              <a:rPr lang="en-US" dirty="0" smtClean="0">
                <a:latin typeface="Arial" pitchFamily="34" charset="0"/>
                <a:cs typeface="Arial" pitchFamily="34" charset="0"/>
              </a:rPr>
              <a:t> other people </a:t>
            </a:r>
            <a:r>
              <a:rPr lang="en-US" u="sng" dirty="0" smtClean="0">
                <a:latin typeface="Arial" pitchFamily="34" charset="0"/>
                <a:cs typeface="Arial" pitchFamily="34" charset="0"/>
              </a:rPr>
              <a:t>not just for</a:t>
            </a:r>
            <a:r>
              <a:rPr lang="en-US" dirty="0" smtClean="0">
                <a:latin typeface="Arial" pitchFamily="34" charset="0"/>
                <a:cs typeface="Arial" pitchFamily="34" charset="0"/>
              </a:rPr>
              <a:t> management.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Yoke also means you are under authority in establishment and in the industrial complex.</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there is no authority then there is no success in business, no prosperity, and no jobs. No jobs, eventually depression. </a:t>
            </a:r>
            <a:endParaRPr lang="en-US" dirty="0">
              <a:latin typeface="Arial" pitchFamily="34" charset="0"/>
              <a:cs typeface="Arial" pitchFamily="34" charset="0"/>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There are three of them: </a:t>
            </a:r>
          </a:p>
          <a:p>
            <a:pPr>
              <a:buNone/>
            </a:pPr>
            <a:r>
              <a:rPr lang="en-US" dirty="0" smtClean="0">
                <a:latin typeface="Arial" pitchFamily="34" charset="0"/>
                <a:cs typeface="Arial" pitchFamily="34" charset="0"/>
              </a:rPr>
              <a:t>    Lying to the Spirit — </a:t>
            </a:r>
            <a:r>
              <a:rPr lang="en-US" b="1" dirty="0" smtClean="0">
                <a:solidFill>
                  <a:srgbClr val="C00000"/>
                </a:solidFill>
                <a:latin typeface="Arial" pitchFamily="34" charset="0"/>
                <a:cs typeface="Arial" pitchFamily="34" charset="0"/>
              </a:rPr>
              <a:t>Acts 5:3</a:t>
            </a: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Quenching the Holy Spirit — </a:t>
            </a:r>
            <a:r>
              <a:rPr lang="en-US" b="1" dirty="0" smtClean="0">
                <a:solidFill>
                  <a:srgbClr val="C00000"/>
                </a:solidFill>
                <a:latin typeface="Arial" pitchFamily="34" charset="0"/>
                <a:cs typeface="Arial" pitchFamily="34" charset="0"/>
              </a:rPr>
              <a:t>1 Thessalonians 5:19</a:t>
            </a: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Grieving the Holy Spirit — </a:t>
            </a:r>
            <a:r>
              <a:rPr lang="en-US" b="1" dirty="0" smtClean="0">
                <a:solidFill>
                  <a:srgbClr val="C00000"/>
                </a:solidFill>
                <a:latin typeface="Arial" pitchFamily="34" charset="0"/>
                <a:cs typeface="Arial" pitchFamily="34" charset="0"/>
              </a:rPr>
              <a:t>Ephesians 4:30. </a:t>
            </a:r>
          </a:p>
          <a:p>
            <a:endParaRPr lang="en-US" dirty="0" smtClean="0"/>
          </a:p>
          <a:p>
            <a:r>
              <a:rPr lang="en-US" dirty="0" smtClean="0">
                <a:latin typeface="Arial" pitchFamily="34" charset="0"/>
                <a:cs typeface="Arial" pitchFamily="34" charset="0"/>
              </a:rPr>
              <a:t>3. Blasphemy against the Holy Spirit — </a:t>
            </a:r>
            <a:r>
              <a:rPr lang="en-US" b="1" dirty="0" smtClean="0">
                <a:solidFill>
                  <a:srgbClr val="C00000"/>
                </a:solidFill>
                <a:latin typeface="Arial" pitchFamily="34" charset="0"/>
                <a:cs typeface="Arial" pitchFamily="34" charset="0"/>
              </a:rPr>
              <a:t>Matthew 12:14-32. </a:t>
            </a:r>
            <a:r>
              <a:rPr lang="en-US" dirty="0" smtClean="0">
                <a:latin typeface="Arial" pitchFamily="34" charset="0"/>
                <a:cs typeface="Arial" pitchFamily="34" charset="0"/>
              </a:rPr>
              <a:t>This is also called the unpardonable sin.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to ascribe to Jesus Christ the works of Satan during the time when Jesus Christ was on the earth.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Actually, there was a span of only about three years when this sin could be committed.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During three years when our Lord was presenting Himself as Messiah to Israel and having a specific ministry.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was possible for anyone who was an </a:t>
            </a:r>
            <a:r>
              <a:rPr lang="en-US" u="sng" dirty="0" smtClean="0">
                <a:latin typeface="Arial" pitchFamily="34" charset="0"/>
                <a:cs typeface="Arial" pitchFamily="34" charset="0"/>
              </a:rPr>
              <a:t>unbeliever</a:t>
            </a:r>
            <a:r>
              <a:rPr lang="en-US" dirty="0" smtClean="0">
                <a:latin typeface="Arial" pitchFamily="34" charset="0"/>
                <a:cs typeface="Arial" pitchFamily="34" charset="0"/>
              </a:rPr>
              <a:t> who came into contact with Jesus Christ, who saw His miracles, who heard His messages, and who said that He is doing all of this in the power of Beelzebub to commit this sin.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this is a system of rejection the Holy Spirit was involved. This type of rejection of Christ, again, </a:t>
            </a:r>
            <a:r>
              <a:rPr lang="en-US" u="sng" dirty="0" smtClean="0">
                <a:latin typeface="Arial" pitchFamily="34" charset="0"/>
                <a:cs typeface="Arial" pitchFamily="34" charset="0"/>
              </a:rPr>
              <a:t>could only be committed </a:t>
            </a:r>
            <a:r>
              <a:rPr lang="en-US" dirty="0" smtClean="0">
                <a:latin typeface="Arial" pitchFamily="34" charset="0"/>
                <a:cs typeface="Arial" pitchFamily="34" charset="0"/>
              </a:rPr>
              <a:t>during the earthly ministry of Jesus Christ, it can’t be committed today.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a:t>
            </a:r>
            <a:r>
              <a:rPr lang="en-US" u="sng" dirty="0" smtClean="0">
                <a:latin typeface="Arial" pitchFamily="34" charset="0"/>
                <a:cs typeface="Arial" pitchFamily="34" charset="0"/>
              </a:rPr>
              <a:t>couldn’t be committed after the resurrection </a:t>
            </a:r>
            <a:r>
              <a:rPr lang="en-US" dirty="0" smtClean="0">
                <a:latin typeface="Arial" pitchFamily="34" charset="0"/>
                <a:cs typeface="Arial" pitchFamily="34" charset="0"/>
              </a:rPr>
              <a:t>and it couldn’t be committed before Jesus Christ began His public ministry by turning water into wine at the wedding feast at Cana. </a:t>
            </a:r>
          </a:p>
          <a:p>
            <a:endParaRPr lang="en-US" dirty="0" smtClean="0">
              <a:latin typeface="Arial" pitchFamily="34" charset="0"/>
              <a:cs typeface="Arial" pitchFamily="34" charset="0"/>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Actually, it is a sin of rejecting Jesus Christ as savior and it was </a:t>
            </a:r>
            <a:r>
              <a:rPr lang="en-US" u="sng" dirty="0" smtClean="0">
                <a:latin typeface="Arial" pitchFamily="34" charset="0"/>
                <a:cs typeface="Arial" pitchFamily="34" charset="0"/>
              </a:rPr>
              <a:t>committed only by Jewish unbelievers </a:t>
            </a:r>
            <a:r>
              <a:rPr lang="en-US" dirty="0" smtClean="0">
                <a:latin typeface="Arial" pitchFamily="34" charset="0"/>
                <a:cs typeface="Arial" pitchFamily="34" charset="0"/>
              </a:rPr>
              <a:t>who were reversionistic, who rejected the signs of Messiahship because of their unbelieving souls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called the unpardonable sin, and it is ascribing to Jesus Christ power from Satan to perform miracles, power from Satan to give great messages.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tantamount, then, to rejecting Christ as personal savior.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no longer an issue today except that in </a:t>
            </a:r>
            <a:r>
              <a:rPr lang="en-US" b="1" dirty="0" smtClean="0">
                <a:solidFill>
                  <a:srgbClr val="C00000"/>
                </a:solidFill>
                <a:latin typeface="Arial" pitchFamily="34" charset="0"/>
                <a:cs typeface="Arial" pitchFamily="34" charset="0"/>
              </a:rPr>
              <a:t>Matthew 12 </a:t>
            </a:r>
            <a:r>
              <a:rPr lang="en-US" dirty="0" smtClean="0">
                <a:latin typeface="Arial" pitchFamily="34" charset="0"/>
                <a:cs typeface="Arial" pitchFamily="34" charset="0"/>
              </a:rPr>
              <a:t>it demonstrates that when anyone refuses to believe in Jesus Christ in principle that person has committed a sin against the Holy Spirit.</a:t>
            </a:r>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r>
              <a:rPr lang="en-US" dirty="0" smtClean="0">
                <a:latin typeface="Arial" pitchFamily="34" charset="0"/>
                <a:cs typeface="Arial" pitchFamily="34" charset="0"/>
              </a:rPr>
              <a:t>4. The resistance of the Holy Spirit is any person during the course of human history, from the fall of Adam to the end of the Millennium, rejecting Jesus Christ as savior.  </a:t>
            </a:r>
            <a:r>
              <a:rPr lang="en-US" b="1" dirty="0" smtClean="0">
                <a:solidFill>
                  <a:srgbClr val="C00000"/>
                </a:solidFill>
                <a:latin typeface="Arial" pitchFamily="34" charset="0"/>
                <a:cs typeface="Arial" pitchFamily="34" charset="0"/>
              </a:rPr>
              <a:t>Acts 7:51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reason is found also in </a:t>
            </a:r>
            <a:r>
              <a:rPr lang="en-US" b="1" dirty="0" smtClean="0">
                <a:solidFill>
                  <a:srgbClr val="C00000"/>
                </a:solidFill>
                <a:latin typeface="Arial" pitchFamily="34" charset="0"/>
                <a:cs typeface="Arial" pitchFamily="34" charset="0"/>
              </a:rPr>
              <a:t>1 Corinthians 2:14, “the soulish man receives not the things of the Spirit of God.”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One of the functions of God the Holy Spirit in human history is to act as a human spirit when the gospel is presented and to make the gospel clear.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Resistance of the Holy Spirit is the unbeliever who finally understands the gospel and says “No”.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unbeliever, again, does not have a human spirit nor any means of understanding spiritual truth and therefore God the Holy Spirit takes whatever gospel is given and makes it understandable to the unbeliever.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This was first taught in </a:t>
            </a:r>
            <a:r>
              <a:rPr lang="en-US" b="1" dirty="0" smtClean="0">
                <a:solidFill>
                  <a:srgbClr val="C00000"/>
                </a:solidFill>
                <a:latin typeface="Arial" pitchFamily="34" charset="0"/>
                <a:cs typeface="Arial" pitchFamily="34" charset="0"/>
              </a:rPr>
              <a:t>Genesis 6:3 — “And Jehovah </a:t>
            </a:r>
            <a:r>
              <a:rPr lang="en-US" dirty="0" smtClean="0">
                <a:latin typeface="Arial" pitchFamily="34" charset="0"/>
                <a:cs typeface="Arial" pitchFamily="34" charset="0"/>
              </a:rPr>
              <a:t>[God the Father] </a:t>
            </a:r>
            <a:r>
              <a:rPr lang="en-US" b="1" dirty="0" smtClean="0">
                <a:solidFill>
                  <a:srgbClr val="C00000"/>
                </a:solidFill>
                <a:latin typeface="Arial" pitchFamily="34" charset="0"/>
                <a:cs typeface="Arial" pitchFamily="34" charset="0"/>
              </a:rPr>
              <a:t>said, My Spirit </a:t>
            </a:r>
            <a:r>
              <a:rPr lang="en-US" dirty="0" smtClean="0">
                <a:latin typeface="Arial" pitchFamily="34" charset="0"/>
                <a:cs typeface="Arial" pitchFamily="34" charset="0"/>
              </a:rPr>
              <a:t>[the Holy Spirit] </a:t>
            </a:r>
            <a:r>
              <a:rPr lang="en-US" b="1" dirty="0" smtClean="0">
                <a:solidFill>
                  <a:srgbClr val="C00000"/>
                </a:solidFill>
                <a:latin typeface="Arial" pitchFamily="34" charset="0"/>
                <a:cs typeface="Arial" pitchFamily="34" charset="0"/>
              </a:rPr>
              <a:t>shall not convince inside of man forever.”</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this passage it says that the Holy Spirit would keep striving until the flood. Once the flood came all unbelievers were going to die and they wouldn’t have any more chance.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big thing about that verse is not the fact that they still have 120 years before the flood, it is that God the Holy Spirit as long as you are alive will keep working on the unbeliever.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Once he has heard the gospel the Holy Spirit will bring that into focus as long as he lives. </a:t>
            </a:r>
            <a:endParaRPr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Therefore, as long as a person is alive he can be saved.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presentation of the gospel must be true and accurate, that is all. God the Holy Spirit does the rest.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ministry of God the Holy Spirit is so described in </a:t>
            </a:r>
            <a:r>
              <a:rPr lang="en-US" b="1" dirty="0" smtClean="0">
                <a:solidFill>
                  <a:srgbClr val="C00000"/>
                </a:solidFill>
                <a:latin typeface="Arial" pitchFamily="34" charset="0"/>
                <a:cs typeface="Arial" pitchFamily="34" charset="0"/>
              </a:rPr>
              <a:t>John 16:7-11 </a:t>
            </a:r>
            <a:r>
              <a:rPr lang="en-US" dirty="0" smtClean="0">
                <a:latin typeface="Arial" pitchFamily="34" charset="0"/>
                <a:cs typeface="Arial" pitchFamily="34" charset="0"/>
              </a:rPr>
              <a:t>— no royal family, no special ministry of the Spirit. </a:t>
            </a:r>
            <a:r>
              <a:rPr lang="en-US" b="1" dirty="0" smtClean="0">
                <a:solidFill>
                  <a:srgbClr val="C00000"/>
                </a:solidFill>
                <a:latin typeface="Arial" pitchFamily="34" charset="0"/>
                <a:cs typeface="Arial" pitchFamily="34" charset="0"/>
              </a:rPr>
              <a:t>Verse 8 — “ … He will convince you concerning sin, concerning righteousness, and concerning judgment.” </a:t>
            </a:r>
            <a:r>
              <a:rPr lang="en-US" dirty="0" smtClean="0">
                <a:latin typeface="Arial" pitchFamily="34" charset="0"/>
                <a:cs typeface="Arial" pitchFamily="34" charset="0"/>
              </a:rPr>
              <a:t>These three are described so that we are not led astray. </a:t>
            </a:r>
          </a:p>
          <a:p>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Verse 9 — “Concerning sin because they do not believe in me.” </a:t>
            </a:r>
            <a:r>
              <a:rPr lang="en-US" dirty="0" smtClean="0">
                <a:latin typeface="Arial" pitchFamily="34" charset="0"/>
                <a:cs typeface="Arial" pitchFamily="34" charset="0"/>
              </a:rPr>
              <a:t>The only sin that the Holy Spirit deals with is the sin of rejection of Christ, for that is the issue in the gospel.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not the multitude of personal sins, that is not the issue. The issue is believing or not believing in Christ.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C00000"/>
                </a:solidFill>
                <a:latin typeface="Arial" pitchFamily="34" charset="0"/>
                <a:cs typeface="Arial" pitchFamily="34" charset="0"/>
              </a:rPr>
              <a:t>16:10 — “Concerning righteousness, because I go to the Father, and you no longer see me.”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In other words, once Jesus Christ is ascended He is accepted at the right hand of the Father.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has a perfect righteousness and when you believe in Christ you receive that righteousness and you are acceptable to God the Father.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can get into heaven in spite of what a mess you may be on the earth! So concerning righteousness deals with imputation and justification.</a:t>
            </a:r>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pPr hangingPunct="0"/>
            <a:r>
              <a:rPr lang="en-US" b="1" dirty="0" smtClean="0">
                <a:solidFill>
                  <a:srgbClr val="C00000"/>
                </a:solidFill>
                <a:latin typeface="Arial" pitchFamily="34" charset="0"/>
                <a:cs typeface="Arial" pitchFamily="34" charset="0"/>
              </a:rPr>
              <a:t>Verse 11 — “Concerning judgment, because the ruler of this world </a:t>
            </a:r>
            <a:r>
              <a:rPr lang="en-US" dirty="0" smtClean="0">
                <a:latin typeface="Arial" pitchFamily="34" charset="0"/>
                <a:cs typeface="Arial" pitchFamily="34" charset="0"/>
              </a:rPr>
              <a:t>[Satan] </a:t>
            </a:r>
            <a:r>
              <a:rPr lang="en-US" b="1" dirty="0" smtClean="0">
                <a:solidFill>
                  <a:srgbClr val="C00000"/>
                </a:solidFill>
                <a:latin typeface="Arial" pitchFamily="34" charset="0"/>
                <a:cs typeface="Arial" pitchFamily="34" charset="0"/>
              </a:rPr>
              <a:t>has been judged.” </a:t>
            </a:r>
            <a:r>
              <a:rPr lang="en-US" dirty="0" smtClean="0">
                <a:latin typeface="Arial" pitchFamily="34" charset="0"/>
                <a:cs typeface="Arial" pitchFamily="34" charset="0"/>
              </a:rPr>
              <a:t>He was judged at the cross.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because of these things God the Holy Spirit has the wonderful and glorious ministry of taking gospel information and making it a reality in your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sin of resisting the Holy Spirit, then, is found in certain passages where rejecting the gospel is resisting the ministry of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Notice that it isn’t resisting the one who is witnessing, it is resisting the Holy Spirit</a:t>
            </a:r>
            <a:r>
              <a:rPr lang="en-US" b="1" dirty="0" smtClean="0">
                <a:solidFill>
                  <a:srgbClr val="C00000"/>
                </a:solidFill>
                <a:latin typeface="Arial" pitchFamily="34" charset="0"/>
                <a:cs typeface="Arial" pitchFamily="34" charset="0"/>
              </a:rPr>
              <a:t>. 1 Corinthians 1:18 — “For the preaching of the cross is to those who are perishing foolishness; but to us who are saved it is the power of God.” </a:t>
            </a:r>
          </a:p>
          <a:p>
            <a:pPr hangingPunct="0"/>
            <a:endParaRPr lang="en-US" b="1" dirty="0" smtClean="0">
              <a:solidFill>
                <a:srgbClr val="C00000"/>
              </a:solidFill>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Also </a:t>
            </a:r>
            <a:r>
              <a:rPr lang="en-US" b="1" dirty="0" smtClean="0">
                <a:solidFill>
                  <a:srgbClr val="C00000"/>
                </a:solidFill>
                <a:latin typeface="Arial" pitchFamily="34" charset="0"/>
                <a:cs typeface="Arial" pitchFamily="34" charset="0"/>
              </a:rPr>
              <a:t>2 Corinthians 4:3,4</a:t>
            </a:r>
            <a:r>
              <a:rPr lang="en-US" dirty="0" smtClean="0">
                <a:latin typeface="Arial" pitchFamily="34" charset="0"/>
                <a:cs typeface="Arial" pitchFamily="34" charset="0"/>
              </a:rPr>
              <a:t>. Note that this sin of resisting the Holy Spirit can only be committed by the unbeliever and it is tantamount to rejecting Christ as savior.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it is imperative to remember that whether it is called blasphemy against the Holy Spirit or resisting the Holy Spirit this is simply </a:t>
            </a:r>
            <a:r>
              <a:rPr lang="en-US" u="sng" dirty="0" smtClean="0">
                <a:latin typeface="Arial" pitchFamily="34" charset="0"/>
                <a:cs typeface="Arial" pitchFamily="34" charset="0"/>
              </a:rPr>
              <a:t>rejection of Christ </a:t>
            </a:r>
            <a:r>
              <a:rPr lang="en-US" dirty="0" smtClean="0">
                <a:latin typeface="Arial" pitchFamily="34" charset="0"/>
                <a:cs typeface="Arial" pitchFamily="34" charset="0"/>
              </a:rPr>
              <a:t>as savior.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5. Sins against the Holy Spirit committed only by believers: Lying to the Holy Spirit is committed by the believer in reversionism. Remember that </a:t>
            </a:r>
            <a:r>
              <a:rPr lang="en-US" dirty="0" err="1" smtClean="0">
                <a:latin typeface="Arial" pitchFamily="34" charset="0"/>
                <a:cs typeface="Arial" pitchFamily="34" charset="0"/>
              </a:rPr>
              <a:t>Annanias</a:t>
            </a:r>
            <a:r>
              <a:rPr lang="en-US" dirty="0" smtClean="0">
                <a:latin typeface="Arial" pitchFamily="34" charset="0"/>
                <a:cs typeface="Arial" pitchFamily="34" charset="0"/>
              </a:rPr>
              <a:t> and Sapphira were believers, jealous believers.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jealous of Barnabas who had sold his property in Cyprus and had given all of the money to the church. He didn’t have to but he wanted to. In this case it was a bona fide gift from a believer with enough maturity to know what he was doing. </a:t>
            </a:r>
            <a:endParaRPr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err="1" smtClean="0">
                <a:latin typeface="Arial" pitchFamily="34" charset="0"/>
                <a:cs typeface="Arial" pitchFamily="34" charset="0"/>
              </a:rPr>
              <a:t>Annanias</a:t>
            </a:r>
            <a:r>
              <a:rPr lang="en-US" dirty="0" smtClean="0">
                <a:latin typeface="Arial" pitchFamily="34" charset="0"/>
                <a:cs typeface="Arial" pitchFamily="34" charset="0"/>
              </a:rPr>
              <a:t> and Sapphira up to this time were the biggest givers in the Jerusalem church and they were quite proud of it, they were arrogant.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had never been any pressure because they were the biggest givers.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Now along comes Barnabas and drops a lot of money into the church and they suddenly have pressure on them which made them very jealous.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Because they were jealous of Barnabas under this pressure they were not going to be outdone. This led to their Sin Unto Death.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dirty="0" smtClean="0">
                <a:latin typeface="Arial" pitchFamily="34" charset="0"/>
                <a:cs typeface="Arial" pitchFamily="34" charset="0"/>
              </a:rPr>
              <a:t>No economy can survive the loss of authority. There must be a good labor market but that labor market must recognize the principle of authority.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believer in labor has a job which is his full-time Christian service.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is under the policy of management, he is under the payment of management.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Part of the function of that job is obedience to the authority as well as obedience to the policy of that company.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Economic prosperity and effectiveness in the industrial complex demands national freedom, individual respect for authority and management.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Peter asked: </a:t>
            </a:r>
            <a:r>
              <a:rPr lang="en-US" b="1" dirty="0" smtClean="0">
                <a:solidFill>
                  <a:srgbClr val="C00000"/>
                </a:solidFill>
                <a:latin typeface="Arial" pitchFamily="34" charset="0"/>
                <a:cs typeface="Arial" pitchFamily="34" charset="0"/>
              </a:rPr>
              <a:t>“Why hath Satan filled your right lobe?” </a:t>
            </a:r>
            <a:r>
              <a:rPr lang="en-US" dirty="0" smtClean="0">
                <a:latin typeface="Arial" pitchFamily="34" charset="0"/>
                <a:cs typeface="Arial" pitchFamily="34" charset="0"/>
              </a:rPr>
              <a:t>The filling of the right lobe by Satan is the same as demon influence and it is the </a:t>
            </a:r>
            <a:r>
              <a:rPr lang="en-US" u="sng" dirty="0" smtClean="0">
                <a:latin typeface="Arial" pitchFamily="34" charset="0"/>
                <a:cs typeface="Arial" pitchFamily="34" charset="0"/>
              </a:rPr>
              <a:t>last three stages of reversionism</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wasn’t really the telling of the lie itself, it was the attempt to </a:t>
            </a:r>
            <a:r>
              <a:rPr lang="en-US" u="sng" dirty="0" smtClean="0">
                <a:latin typeface="Arial" pitchFamily="34" charset="0"/>
                <a:cs typeface="Arial" pitchFamily="34" charset="0"/>
              </a:rPr>
              <a:t>deceive everyone and to take credit to themselves </a:t>
            </a:r>
            <a:r>
              <a:rPr lang="en-US" dirty="0" smtClean="0">
                <a:latin typeface="Arial" pitchFamily="34" charset="0"/>
                <a:cs typeface="Arial" pitchFamily="34" charset="0"/>
              </a:rPr>
              <a:t>under this system.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Grieving the Holy Spirit is a reference to the sins of the reversionistic believer.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must learn to distinguish between the believer out of fellowship while he is advancing to greater-grace.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is still positive and he is said to be carnal. But he rebounds and gets back into fellowship very quickly, keeping short accounts, and he never neglects doctrine. </a:t>
            </a:r>
          </a:p>
          <a:p>
            <a:endParaRPr lang="en-US" dirty="0">
              <a:latin typeface="Arial" pitchFamily="34" charset="0"/>
              <a:cs typeface="Arial" pitchFamily="34" charset="0"/>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That is carnality and is not the same as what we have in grieving the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 negative believer gets out of fellowship he stays out of fellowship, it is a part of reversionism — rejection of rebound, along with other doctrines.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area of </a:t>
            </a:r>
            <a:r>
              <a:rPr lang="en-US" u="sng" dirty="0" smtClean="0">
                <a:latin typeface="Arial" pitchFamily="34" charset="0"/>
                <a:cs typeface="Arial" pitchFamily="34" charset="0"/>
              </a:rPr>
              <a:t>grieving </a:t>
            </a:r>
            <a:r>
              <a:rPr lang="en-US" dirty="0" smtClean="0">
                <a:latin typeface="Arial" pitchFamily="34" charset="0"/>
                <a:cs typeface="Arial" pitchFamily="34" charset="0"/>
              </a:rPr>
              <a:t>the Holy Spirit. These two are not the same.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Grieving the Holy Spirit must be distinguished from carnality, it is the persistent sinfulness of the reversionistic believer, as in </a:t>
            </a:r>
            <a:r>
              <a:rPr lang="en-US" b="1" dirty="0" smtClean="0">
                <a:solidFill>
                  <a:srgbClr val="C00000"/>
                </a:solidFill>
                <a:latin typeface="Arial" pitchFamily="34" charset="0"/>
                <a:cs typeface="Arial" pitchFamily="34" charset="0"/>
              </a:rPr>
              <a:t>Ephesians 4:30,31. </a:t>
            </a:r>
          </a:p>
          <a:p>
            <a:endParaRPr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7. Quenching the Holy Spirit — </a:t>
            </a:r>
            <a:r>
              <a:rPr lang="en-US" b="1" dirty="0" smtClean="0">
                <a:solidFill>
                  <a:srgbClr val="C00000"/>
                </a:solidFill>
                <a:latin typeface="Arial" pitchFamily="34" charset="0"/>
                <a:cs typeface="Arial" pitchFamily="34" charset="0"/>
              </a:rPr>
              <a:t>1 Thessalonians 5:19</a:t>
            </a:r>
            <a:r>
              <a:rPr lang="en-US" dirty="0" smtClean="0">
                <a:latin typeface="Arial" pitchFamily="34" charset="0"/>
                <a:cs typeface="Arial" pitchFamily="34" charset="0"/>
              </a:rPr>
              <a:t>. This is a sin against the Holy Spirit emphasizing the reversionistic believer under the influence of evil and producing human good.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must be remembered that the function of evil in reversionism produces both sinfulness as well as human good.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Grieving the Spirit emphasizes the sinfulness of the reversionist whereas quenching the Spirit emphasizes the human good produced by the reversionist.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I Tim 6:14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“I order you to keep this commandment unsullied, irreproachable, until the appearance of our Lord Jesus Christ.” </a:t>
            </a:r>
            <a:r>
              <a:rPr lang="en-US" dirty="0" smtClean="0">
                <a:latin typeface="Arial" pitchFamily="34" charset="0"/>
                <a:cs typeface="Arial" pitchFamily="34" charset="0"/>
              </a:rPr>
              <a:t>The appearance of our Lord Jesus Christ is the Rapture of the church, not the second advent. </a:t>
            </a:r>
          </a:p>
          <a:p>
            <a:pPr hangingPunct="0">
              <a:buNone/>
            </a:pPr>
            <a:endParaRPr lang="en-US" dirty="0" smtClean="0">
              <a:latin typeface="Arial" pitchFamily="34" charset="0"/>
              <a:cs typeface="Arial" pitchFamily="34" charset="0"/>
            </a:endParaRPr>
          </a:p>
          <a:p>
            <a:pPr hangingPunct="0">
              <a:buNone/>
            </a:pPr>
            <a:endParaRPr lang="en-US" dirty="0" smtClean="0">
              <a:latin typeface="Arial" pitchFamily="34" charset="0"/>
              <a:cs typeface="Arial" pitchFamily="34" charset="0"/>
            </a:endParaRPr>
          </a:p>
          <a:p>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1. Rapture is a technical theological sense of the resurrection of the royal family of God. </a:t>
            </a:r>
            <a:r>
              <a:rPr lang="en-US" b="1" dirty="0" smtClean="0">
                <a:solidFill>
                  <a:srgbClr val="C00000"/>
                </a:solidFill>
                <a:latin typeface="Arial" pitchFamily="34" charset="0"/>
                <a:cs typeface="Arial" pitchFamily="34" charset="0"/>
              </a:rPr>
              <a:t>1 Thessalonians 4:13-18</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2.  Imminency of the Rapture. While the second advent cannot occur until certain prophetical events are fulfilled, the Tribulation and all that it contains, the Rapture or resurrection of the Church is imminent, it could occur at any time.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1 Corinthians 1:7 and Titus 2:13 </a:t>
            </a:r>
            <a:r>
              <a:rPr lang="en-US" dirty="0" smtClean="0">
                <a:latin typeface="Arial" pitchFamily="34" charset="0"/>
                <a:cs typeface="Arial" pitchFamily="34" charset="0"/>
              </a:rPr>
              <a:t>tells us that it could have occurred during the lifetime of Paul.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 scripture has to be fulfilled before the Rapture occurs — </a:t>
            </a:r>
            <a:r>
              <a:rPr lang="en-US" b="1" dirty="0" smtClean="0">
                <a:solidFill>
                  <a:srgbClr val="C00000"/>
                </a:solidFill>
                <a:latin typeface="Arial" pitchFamily="34" charset="0"/>
                <a:cs typeface="Arial" pitchFamily="34" charset="0"/>
              </a:rPr>
              <a:t>James 5:8. </a:t>
            </a:r>
            <a:r>
              <a:rPr lang="en-US" dirty="0" smtClean="0">
                <a:latin typeface="Arial" pitchFamily="34" charset="0"/>
                <a:cs typeface="Arial" pitchFamily="34" charset="0"/>
              </a:rPr>
              <a:t>This means that the Rapture could occur at any time. No one knows the day, no one knows the hour. </a:t>
            </a:r>
          </a:p>
          <a:p>
            <a:endParaRPr lang="en-US" b="1" dirty="0" smtClean="0">
              <a:solidFill>
                <a:srgbClr val="C00000"/>
              </a:solidFill>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3. The promise of the Rapture — </a:t>
            </a:r>
            <a:r>
              <a:rPr lang="en-US" b="1" dirty="0" smtClean="0">
                <a:solidFill>
                  <a:srgbClr val="C00000"/>
                </a:solidFill>
                <a:latin typeface="Arial" pitchFamily="34" charset="0"/>
                <a:cs typeface="Arial" pitchFamily="34" charset="0"/>
              </a:rPr>
              <a:t>John 14:1-3</a:t>
            </a:r>
            <a:r>
              <a:rPr lang="en-US" dirty="0" smtClean="0">
                <a:latin typeface="Arial" pitchFamily="34" charset="0"/>
                <a:cs typeface="Arial" pitchFamily="34" charset="0"/>
              </a:rPr>
              <a:t>. The Rapture makes it possible for Jesus Christ to keep His promise to the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Rapture or the resurrection. </a:t>
            </a:r>
          </a:p>
          <a:p>
            <a:pPr hangingPunct="0">
              <a:buNone/>
            </a:pPr>
            <a:r>
              <a:rPr lang="en-US" dirty="0" smtClean="0">
                <a:latin typeface="Arial" pitchFamily="34" charset="0"/>
                <a:cs typeface="Arial" pitchFamily="34" charset="0"/>
              </a:rPr>
              <a:t>   The Rapture gives every member of the royal family of God [every Church Age believer] a resurrection body exactly like that of the Son of God, minus the scars in the hands and the feet — </a:t>
            </a:r>
            <a:r>
              <a:rPr lang="en-US" b="1" dirty="0" smtClean="0">
                <a:solidFill>
                  <a:srgbClr val="C00000"/>
                </a:solidFill>
                <a:latin typeface="Arial" pitchFamily="34" charset="0"/>
                <a:cs typeface="Arial" pitchFamily="34" charset="0"/>
              </a:rPr>
              <a:t>Phil 3:20,21; 1 Corin 15:54-56; 1 John 3:1,2. </a:t>
            </a:r>
          </a:p>
          <a:p>
            <a:pPr hangingPunct="0">
              <a:buNone/>
            </a:pPr>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5. The principle of confidence in the Rapture. The intake of doctrine  produces confidence regarding the Rapture, according to </a:t>
            </a:r>
            <a:r>
              <a:rPr lang="en-US" b="1" dirty="0" smtClean="0">
                <a:solidFill>
                  <a:srgbClr val="C00000"/>
                </a:solidFill>
                <a:latin typeface="Arial" pitchFamily="34" charset="0"/>
                <a:cs typeface="Arial" pitchFamily="34" charset="0"/>
              </a:rPr>
              <a:t>Titus 2:13.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To the believer with doctrine in the right lobe the Rapture is a source of comfort in time of bereavement — </a:t>
            </a:r>
            <a:r>
              <a:rPr lang="en-US" b="1" dirty="0" smtClean="0">
                <a:solidFill>
                  <a:srgbClr val="C00000"/>
                </a:solidFill>
                <a:latin typeface="Arial" pitchFamily="34" charset="0"/>
                <a:cs typeface="Arial" pitchFamily="34" charset="0"/>
              </a:rPr>
              <a:t>Philippians 1:6;    1 Thess 4:18. </a:t>
            </a:r>
          </a:p>
          <a:p>
            <a:pPr hangingPunct="0"/>
            <a:endParaRPr lang="en-US" b="1" dirty="0" smtClean="0">
              <a:solidFill>
                <a:srgbClr val="C00000"/>
              </a:solidFill>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Our old English word “hope” is the Greek word ELPIS and it is used many times in connection with the Rapture.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confidence rather than hope, and it is used in connection with the Rapture.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Rapture is said to be a living hope in </a:t>
            </a:r>
            <a:r>
              <a:rPr lang="en-US" b="1" dirty="0" smtClean="0">
                <a:solidFill>
                  <a:srgbClr val="C00000"/>
                </a:solidFill>
                <a:latin typeface="Arial" pitchFamily="34" charset="0"/>
                <a:cs typeface="Arial" pitchFamily="34" charset="0"/>
              </a:rPr>
              <a:t>1 Peter 1:3</a:t>
            </a:r>
            <a:r>
              <a:rPr lang="en-US" dirty="0" smtClean="0">
                <a:latin typeface="Arial" pitchFamily="34" charset="0"/>
                <a:cs typeface="Arial" pitchFamily="34" charset="0"/>
              </a:rPr>
              <a:t>; it is said to be a blessed hope in </a:t>
            </a:r>
            <a:r>
              <a:rPr lang="en-US" b="1" dirty="0" smtClean="0">
                <a:solidFill>
                  <a:srgbClr val="C00000"/>
                </a:solidFill>
                <a:latin typeface="Arial" pitchFamily="34" charset="0"/>
                <a:cs typeface="Arial" pitchFamily="34" charset="0"/>
              </a:rPr>
              <a:t>Titus 2:13</a:t>
            </a:r>
            <a:r>
              <a:rPr lang="en-US" dirty="0" smtClean="0">
                <a:latin typeface="Arial" pitchFamily="34" charset="0"/>
                <a:cs typeface="Arial" pitchFamily="34" charset="0"/>
              </a:rPr>
              <a:t>; it is said to be a purifying hope in </a:t>
            </a:r>
            <a:r>
              <a:rPr lang="en-US" b="1" dirty="0" smtClean="0">
                <a:solidFill>
                  <a:srgbClr val="C00000"/>
                </a:solidFill>
                <a:latin typeface="Arial" pitchFamily="34" charset="0"/>
                <a:cs typeface="Arial" pitchFamily="34" charset="0"/>
              </a:rPr>
              <a:t>1 John 3:3</a:t>
            </a: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6. Characteristics of the Rapture are at least fourfold. </a:t>
            </a:r>
          </a:p>
          <a:p>
            <a:pPr hangingPunct="0"/>
            <a:r>
              <a:rPr lang="en-US" dirty="0" smtClean="0">
                <a:latin typeface="Arial" pitchFamily="34" charset="0"/>
                <a:cs typeface="Arial" pitchFamily="34" charset="0"/>
              </a:rPr>
              <a:t>a) The Rapture takes the sting out of death — </a:t>
            </a:r>
            <a:r>
              <a:rPr lang="en-US" b="1" dirty="0" smtClean="0">
                <a:solidFill>
                  <a:srgbClr val="C00000"/>
                </a:solidFill>
                <a:latin typeface="Arial" pitchFamily="34" charset="0"/>
                <a:cs typeface="Arial" pitchFamily="34" charset="0"/>
              </a:rPr>
              <a:t>1 Cor 15:54-56; </a:t>
            </a:r>
          </a:p>
          <a:p>
            <a:endParaRPr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b) The application of the doctrine of the Rapture provides stability for the royal family in phase two — </a:t>
            </a:r>
            <a:r>
              <a:rPr lang="en-US" b="1" dirty="0" smtClean="0">
                <a:solidFill>
                  <a:srgbClr val="C00000"/>
                </a:solidFill>
                <a:latin typeface="Arial" pitchFamily="34" charset="0"/>
                <a:cs typeface="Arial" pitchFamily="34" charset="0"/>
              </a:rPr>
              <a:t>1 Cor 15:58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The Rapture removes hysteria and hopelessness in time of bereavement — </a:t>
            </a:r>
            <a:r>
              <a:rPr lang="en-US" b="1" dirty="0" smtClean="0">
                <a:solidFill>
                  <a:srgbClr val="C00000"/>
                </a:solidFill>
                <a:latin typeface="Arial" pitchFamily="34" charset="0"/>
                <a:cs typeface="Arial" pitchFamily="34" charset="0"/>
              </a:rPr>
              <a:t>1 Thessalonians 4:13-18;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 The Rapture is the rendezvous for both the living and dead members of the royal family of God — </a:t>
            </a:r>
            <a:r>
              <a:rPr lang="en-US" b="1" dirty="0" smtClean="0">
                <a:solidFill>
                  <a:srgbClr val="C00000"/>
                </a:solidFill>
                <a:latin typeface="Arial" pitchFamily="34" charset="0"/>
                <a:cs typeface="Arial" pitchFamily="34" charset="0"/>
              </a:rPr>
              <a:t>1 Thess 4:15-17. </a:t>
            </a:r>
          </a:p>
          <a:p>
            <a:pPr hangingPunct="0">
              <a:buNone/>
            </a:pPr>
            <a:r>
              <a:rPr lang="en-US" dirty="0" smtClean="0">
                <a:latin typeface="Arial" pitchFamily="34" charset="0"/>
                <a:cs typeface="Arial" pitchFamily="34" charset="0"/>
              </a:rPr>
              <a:t>	</a:t>
            </a:r>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7. The Rapture is a part of ultimate sanctification — </a:t>
            </a:r>
            <a:r>
              <a:rPr lang="en-US" b="1" dirty="0" smtClean="0">
                <a:solidFill>
                  <a:srgbClr val="C00000"/>
                </a:solidFill>
                <a:latin typeface="Arial" pitchFamily="34" charset="0"/>
                <a:cs typeface="Arial" pitchFamily="34" charset="0"/>
              </a:rPr>
              <a:t>Ephesians 5:27. </a:t>
            </a:r>
            <a:r>
              <a:rPr lang="en-US" dirty="0" smtClean="0">
                <a:latin typeface="Arial" pitchFamily="34" charset="0"/>
                <a:cs typeface="Arial" pitchFamily="34" charset="0"/>
              </a:rPr>
              <a:t>The resurrection or the Rapture is also the means of providing each member of the royal family of God with a body minus the old sin nature.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After the Rapture comes the judgment seat of Christ at which all of our human good is burned because there is no place in heaven or in the plan of God for human good once you are in a resurrection body. </a:t>
            </a:r>
          </a:p>
          <a:p>
            <a:endParaRPr lang="en-US"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b="1" dirty="0" smtClean="0">
                <a:solidFill>
                  <a:srgbClr val="0070C0"/>
                </a:solidFill>
                <a:latin typeface="Arial" pitchFamily="34" charset="0"/>
                <a:cs typeface="Arial" pitchFamily="34" charset="0"/>
              </a:rPr>
              <a:t>6:15 -16 </a:t>
            </a:r>
            <a:r>
              <a:rPr lang="en-US" dirty="0" smtClean="0">
                <a:latin typeface="Arial" pitchFamily="34" charset="0"/>
                <a:cs typeface="Arial" pitchFamily="34" charset="0"/>
              </a:rPr>
              <a:t>is a new paragraph dealing with the subject of occupation with the person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Rapture becomes the basis of pausing to think about our Lord, to focus our attention on Him, and a reminder to Timothy that having once been more advanced than he was at this moment it is time for him to get back to that principle of getting his eyes on the Lord.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The Doctrine of Occupation with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 Occupation with Christ is the highest spiritual function of the believer in time. It is not something that you develop or acquire by practice, it is something you receive by persistence in study and application.</a:t>
            </a:r>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It is the normal function of a mature believer. It is the inhale-exhale principle of the mature believer; it is category #1 love in a greater-grace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Christ is the manifest person of the Godhead it becomes maximum love toward the Godhead, but specifically toward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occupation with Christ is maximum expression of worship in time.  </a:t>
            </a:r>
            <a:r>
              <a:rPr lang="en-US" b="1" dirty="0" smtClean="0">
                <a:solidFill>
                  <a:srgbClr val="C00000"/>
                </a:solidFill>
                <a:latin typeface="Arial" pitchFamily="34" charset="0"/>
                <a:cs typeface="Arial" pitchFamily="34" charset="0"/>
              </a:rPr>
              <a:t>Deuteronomy 6:5</a:t>
            </a:r>
            <a:r>
              <a:rPr lang="en-US" dirty="0" smtClean="0">
                <a:latin typeface="Arial" pitchFamily="34" charset="0"/>
                <a:cs typeface="Arial" pitchFamily="34" charset="0"/>
              </a:rPr>
              <a:t>. The power is the inner residency of doctrine. </a:t>
            </a:r>
            <a:r>
              <a:rPr lang="en-US" b="1" dirty="0" smtClean="0">
                <a:solidFill>
                  <a:srgbClr val="C00000"/>
                </a:solidFill>
                <a:latin typeface="Arial" pitchFamily="34" charset="0"/>
                <a:cs typeface="Arial" pitchFamily="34" charset="0"/>
              </a:rPr>
              <a:t>Hebrews 12:1,2.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Maximum Occupation with Christ begins at the moment the believer enters the greater-grace life. Up until that time we go in spurts. Occupation with Christ belongs to the believer with maximum doctrine resident in the soul. </a:t>
            </a:r>
            <a:r>
              <a:rPr lang="en-US" b="1" dirty="0" smtClean="0">
                <a:solidFill>
                  <a:srgbClr val="C00000"/>
                </a:solidFill>
                <a:latin typeface="Arial" pitchFamily="34" charset="0"/>
                <a:cs typeface="Arial" pitchFamily="34" charset="0"/>
              </a:rPr>
              <a:t>Colossians 3:16,17. </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3. Occupation with Christ glorifies God. It glorifies the Father because it is His plan, it glorifies the Son because He is the object, it glorifies the Holy Spirit because you have logged maximum time in the filling of the Spirit producing that self-discipline necessary to take in doctrine. </a:t>
            </a:r>
            <a:r>
              <a:rPr lang="en-US" b="1" dirty="0" smtClean="0">
                <a:solidFill>
                  <a:srgbClr val="C00000"/>
                </a:solidFill>
                <a:latin typeface="Arial" pitchFamily="34" charset="0"/>
                <a:cs typeface="Arial" pitchFamily="34" charset="0"/>
              </a:rPr>
              <a:t>Ephesians 3:19-21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means of occupation with Christ is the study and application of doctrine to life. </a:t>
            </a:r>
            <a:r>
              <a:rPr lang="en-US" b="1" dirty="0" smtClean="0">
                <a:solidFill>
                  <a:srgbClr val="C00000"/>
                </a:solidFill>
                <a:latin typeface="Arial" pitchFamily="34" charset="0"/>
                <a:cs typeface="Arial" pitchFamily="34" charset="0"/>
              </a:rPr>
              <a:t>Jeremiah 9:23,24</a:t>
            </a:r>
            <a:r>
              <a:rPr lang="en-US" dirty="0" smtClean="0">
                <a:latin typeface="Arial" pitchFamily="34" charset="0"/>
                <a:cs typeface="Arial" pitchFamily="34" charset="0"/>
              </a:rPr>
              <a:t>. The Lord takes pleasure in the greater-grace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concept of study and learning to greater grace is found in </a:t>
            </a:r>
            <a:r>
              <a:rPr lang="en-US" b="1" dirty="0" smtClean="0">
                <a:solidFill>
                  <a:srgbClr val="C00000"/>
                </a:solidFill>
                <a:latin typeface="Arial" pitchFamily="34" charset="0"/>
                <a:cs typeface="Arial" pitchFamily="34" charset="0"/>
              </a:rPr>
              <a:t>Ephesians 4:20; 3:18,19.</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Occupation with Christ eliminates the superficialities of human celebrityship. </a:t>
            </a:r>
            <a:r>
              <a:rPr lang="en-US" b="1" dirty="0" smtClean="0">
                <a:solidFill>
                  <a:srgbClr val="C00000"/>
                </a:solidFill>
                <a:latin typeface="Arial" pitchFamily="34" charset="0"/>
                <a:cs typeface="Arial" pitchFamily="34" charset="0"/>
              </a:rPr>
              <a:t>Philippians 3:7,8</a:t>
            </a:r>
            <a:r>
              <a:rPr lang="en-US" dirty="0" smtClean="0">
                <a:latin typeface="Arial" pitchFamily="34" charset="0"/>
                <a:cs typeface="Arial" pitchFamily="34" charset="0"/>
              </a:rPr>
              <a:t>.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Management makes the policy, management represents the investor, the investor is capital.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one who invests the money </a:t>
            </a:r>
            <a:r>
              <a:rPr lang="en-US" u="sng" dirty="0" smtClean="0">
                <a:latin typeface="Arial" pitchFamily="34" charset="0"/>
                <a:cs typeface="Arial" pitchFamily="34" charset="0"/>
              </a:rPr>
              <a:t>has the right to set the policy in the business</a:t>
            </a:r>
            <a:r>
              <a:rPr lang="en-US" dirty="0" smtClean="0">
                <a:latin typeface="Arial" pitchFamily="34" charset="0"/>
                <a:cs typeface="Arial" pitchFamily="34" charset="0"/>
              </a:rPr>
              <a:t>. Bad management is never the excuse for the believer rejecting the principle of authority in business.</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“to regard their own masters” </a:t>
            </a:r>
            <a:r>
              <a:rPr lang="en-US" dirty="0" smtClean="0">
                <a:latin typeface="Arial" pitchFamily="34" charset="0"/>
                <a:cs typeface="Arial" pitchFamily="34" charset="0"/>
              </a:rPr>
              <a:t>– HEGEOMAI – PAImpv -   means to think, to consider, to esteem, to regard.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divine establishment believers are to consider themselves under authority. This is a command.</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6. Occupation with Christ motivates the pastor-teacher to communicate doctrine so the royal priesthood reaches its objective. </a:t>
            </a:r>
            <a:r>
              <a:rPr lang="en-US" b="1" dirty="0" smtClean="0">
                <a:solidFill>
                  <a:srgbClr val="C00000"/>
                </a:solidFill>
                <a:latin typeface="Arial" pitchFamily="34" charset="0"/>
                <a:cs typeface="Arial" pitchFamily="34" charset="0"/>
              </a:rPr>
              <a:t>Hebrews 6:10.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mechanics of believing and applying doctrine produce the dynamics of occupation with Christ — </a:t>
            </a:r>
            <a:r>
              <a:rPr lang="en-US" b="1" dirty="0" smtClean="0">
                <a:solidFill>
                  <a:srgbClr val="C00000"/>
                </a:solidFill>
                <a:latin typeface="Arial" pitchFamily="34" charset="0"/>
                <a:cs typeface="Arial" pitchFamily="34" charset="0"/>
              </a:rPr>
              <a:t>James 1:19-23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We have an illustration of occupation with Christ in the doctrine of right man, right woman — </a:t>
            </a:r>
            <a:r>
              <a:rPr lang="en-US" b="1" dirty="0" smtClean="0">
                <a:solidFill>
                  <a:srgbClr val="C00000"/>
                </a:solidFill>
                <a:latin typeface="Arial" pitchFamily="34" charset="0"/>
                <a:cs typeface="Arial" pitchFamily="34" charset="0"/>
              </a:rPr>
              <a:t>Ephesians 5:25-33</a:t>
            </a:r>
            <a:r>
              <a:rPr lang="en-US" dirty="0" smtClean="0">
                <a:latin typeface="Arial" pitchFamily="34" charset="0"/>
                <a:cs typeface="Arial" pitchFamily="34" charset="0"/>
              </a:rPr>
              <a:t>. </a:t>
            </a:r>
          </a:p>
          <a:p>
            <a:endParaRPr lang="en-US" dirty="0" smtClean="0"/>
          </a:p>
          <a:p>
            <a:r>
              <a:rPr lang="en-US" dirty="0" smtClean="0">
                <a:latin typeface="Arial" pitchFamily="34" charset="0"/>
                <a:cs typeface="Arial" pitchFamily="34" charset="0"/>
              </a:rPr>
              <a:t>9. Occupation with Christ is related to the strategic victory of the angelic conflict — </a:t>
            </a:r>
            <a:r>
              <a:rPr lang="en-US" b="1" dirty="0" smtClean="0">
                <a:solidFill>
                  <a:srgbClr val="C00000"/>
                </a:solidFill>
                <a:latin typeface="Arial" pitchFamily="34" charset="0"/>
                <a:cs typeface="Arial" pitchFamily="34" charset="0"/>
              </a:rPr>
              <a:t>Colossians 3:1,2. </a:t>
            </a:r>
          </a:p>
          <a:p>
            <a:endParaRPr lang="en-US" dirty="0">
              <a:latin typeface="Arial" pitchFamily="34" charset="0"/>
              <a:cs typeface="Arial" pitchFamily="34" charset="0"/>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10. Characteristics of occupation with Christ. </a:t>
            </a:r>
          </a:p>
          <a:p>
            <a:pPr hangingPunct="0"/>
            <a:r>
              <a:rPr lang="en-US" dirty="0" smtClean="0">
                <a:latin typeface="Arial" pitchFamily="34" charset="0"/>
                <a:cs typeface="Arial" pitchFamily="34" charset="0"/>
              </a:rPr>
              <a:t>	a) Occupation with Christ is the basis for the greater-grace believer contributing to national blessing. This is the salt principle.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why we are still a nation today — </a:t>
            </a:r>
            <a:r>
              <a:rPr lang="en-US" b="1" dirty="0" smtClean="0">
                <a:solidFill>
                  <a:srgbClr val="C00000"/>
                </a:solidFill>
                <a:latin typeface="Arial" pitchFamily="34" charset="0"/>
                <a:cs typeface="Arial" pitchFamily="34" charset="0"/>
              </a:rPr>
              <a:t>Deuteronomy 30:15,16,20. </a:t>
            </a:r>
            <a:r>
              <a:rPr lang="en-US" dirty="0" smtClean="0">
                <a:latin typeface="Arial" pitchFamily="34" charset="0"/>
                <a:cs typeface="Arial" pitchFamily="34" charset="0"/>
              </a:rPr>
              <a:t>There is a relationship between the number of mature believers in the land and national prosperity and nation blessing of that country.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b) Occupation with Christ produces combat courage and/or victory in battle — </a:t>
            </a:r>
            <a:r>
              <a:rPr lang="en-US" b="1" dirty="0" smtClean="0">
                <a:solidFill>
                  <a:srgbClr val="C00000"/>
                </a:solidFill>
                <a:latin typeface="Arial" pitchFamily="34" charset="0"/>
                <a:cs typeface="Arial" pitchFamily="34" charset="0"/>
              </a:rPr>
              <a:t>Joshua 23:10,11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Occupation with Christ is the basis for preservation in time of adversity. How you handle adversity does not depend on how close your pastor is! Occupation with Christ is the secret to how you handle adversity of which all of us will have a certain amount — </a:t>
            </a:r>
            <a:r>
              <a:rPr lang="en-US" b="1" dirty="0" smtClean="0">
                <a:solidFill>
                  <a:srgbClr val="C00000"/>
                </a:solidFill>
                <a:latin typeface="Arial" pitchFamily="34" charset="0"/>
                <a:cs typeface="Arial" pitchFamily="34" charset="0"/>
              </a:rPr>
              <a:t>Psalm 31:23,24. </a:t>
            </a:r>
            <a:r>
              <a:rPr lang="en-US" dirty="0" smtClean="0">
                <a:latin typeface="Arial" pitchFamily="34" charset="0"/>
                <a:cs typeface="Arial" pitchFamily="34" charset="0"/>
              </a:rPr>
              <a:t>		</a:t>
            </a:r>
            <a:endParaRPr lang="en-US"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       d) Occupation with Christ is the basis for stability and great happiness — </a:t>
            </a:r>
            <a:r>
              <a:rPr lang="en-US" b="1" dirty="0" smtClean="0">
                <a:solidFill>
                  <a:srgbClr val="C00000"/>
                </a:solidFill>
                <a:latin typeface="Arial" pitchFamily="34" charset="0"/>
                <a:cs typeface="Arial" pitchFamily="34" charset="0"/>
              </a:rPr>
              <a:t>Psalm 16:8,9.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       e) Occupation with Christ results in the inevitable greater - grace blessings — </a:t>
            </a:r>
            <a:r>
              <a:rPr lang="en-US" b="1" dirty="0" smtClean="0">
                <a:solidFill>
                  <a:srgbClr val="C00000"/>
                </a:solidFill>
                <a:latin typeface="Arial" pitchFamily="34" charset="0"/>
                <a:cs typeface="Arial" pitchFamily="34" charset="0"/>
              </a:rPr>
              <a:t>Psalm 37:4</a:t>
            </a:r>
            <a:r>
              <a:rPr lang="en-US" dirty="0" smtClean="0">
                <a:latin typeface="Arial" pitchFamily="34" charset="0"/>
                <a:cs typeface="Arial" pitchFamily="34" charset="0"/>
              </a:rPr>
              <a:t>, a total concentration of love.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Occupation with Christ is the basis for strength under pressure — </a:t>
            </a:r>
            <a:r>
              <a:rPr lang="en-US" b="1" dirty="0" smtClean="0">
                <a:solidFill>
                  <a:srgbClr val="C00000"/>
                </a:solidFill>
                <a:latin typeface="Arial" pitchFamily="34" charset="0"/>
                <a:cs typeface="Arial" pitchFamily="34" charset="0"/>
              </a:rPr>
              <a:t>Hebrews 11:27.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g) Occupation with Christ avoids soul fatigue — </a:t>
            </a:r>
            <a:r>
              <a:rPr lang="en-US" b="1" dirty="0" smtClean="0">
                <a:solidFill>
                  <a:srgbClr val="C00000"/>
                </a:solidFill>
                <a:latin typeface="Arial" pitchFamily="34" charset="0"/>
                <a:cs typeface="Arial" pitchFamily="34" charset="0"/>
              </a:rPr>
              <a:t>Hebrews 12:3. </a:t>
            </a:r>
          </a:p>
          <a:p>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70C0"/>
                </a:solidFill>
                <a:latin typeface="Arial" pitchFamily="34" charset="0"/>
                <a:cs typeface="Arial" pitchFamily="34" charset="0"/>
              </a:rPr>
              <a:t>6:15 – “which He will bring about at the proper time – He who is the blessed and only Sovereign, the King of kings and Lord of lords.”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Verse 15 — </a:t>
            </a:r>
            <a:r>
              <a:rPr lang="en-US" b="1" dirty="0" smtClean="0">
                <a:solidFill>
                  <a:srgbClr val="0070C0"/>
                </a:solidFill>
                <a:latin typeface="Arial" pitchFamily="34" charset="0"/>
                <a:cs typeface="Arial" pitchFamily="34" charset="0"/>
              </a:rPr>
              <a:t>“Which He will bring about at the proper time” </a:t>
            </a:r>
            <a:r>
              <a:rPr lang="en-US" dirty="0" smtClean="0">
                <a:latin typeface="Arial" pitchFamily="34" charset="0"/>
                <a:cs typeface="Arial" pitchFamily="34" charset="0"/>
              </a:rPr>
              <a:t>– refers to the Rapture.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DEIKNUMI – FAIndic - means to point out, to make known, to prove, to explain, to demonstrate, to teach. Here it means to prove in the sense of execution or to bring about. “Which appearance he will bring to pass.” The Rapture is really going to occur.</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b="1" dirty="0" smtClean="0">
                <a:solidFill>
                  <a:srgbClr val="0070C0"/>
                </a:solidFill>
                <a:latin typeface="Arial" pitchFamily="34" charset="0"/>
                <a:cs typeface="Arial" pitchFamily="34" charset="0"/>
              </a:rPr>
              <a:t>“proper time” </a:t>
            </a:r>
            <a:r>
              <a:rPr lang="en-US" dirty="0" smtClean="0">
                <a:latin typeface="Arial" pitchFamily="34" charset="0"/>
                <a:cs typeface="Arial" pitchFamily="34" charset="0"/>
              </a:rPr>
              <a:t>– KAIROI - often used for dispensations. Here it means proper time or convenient time. KAIROI is in the plural. The plural of the adjective plus the plural of the noun indicates that the Rapture divides two dispensations.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divides the Church Age from the conclusion of the Age of Israel and/or the Tribulation.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“blessed and only Sovereign” </a:t>
            </a:r>
            <a:r>
              <a:rPr lang="en-US" dirty="0" smtClean="0">
                <a:latin typeface="Arial" pitchFamily="34" charset="0"/>
                <a:cs typeface="Arial" pitchFamily="34" charset="0"/>
              </a:rPr>
              <a:t>– MAKAROI means that He is always happy.  KAI MONOS DUNASTHI – sovereign.</a:t>
            </a:r>
          </a:p>
          <a:p>
            <a:pPr hangingPunct="0"/>
            <a:endParaRPr lang="en-US" dirty="0" smtClean="0">
              <a:latin typeface="Arial" pitchFamily="34" charset="0"/>
              <a:cs typeface="Arial" pitchFamily="34" charset="0"/>
            </a:endParaRPr>
          </a:p>
          <a:p>
            <a:r>
              <a:rPr lang="en-US" dirty="0" smtClean="0">
                <a:latin typeface="Arial" pitchFamily="34" charset="0"/>
                <a:cs typeface="Arial" pitchFamily="34" charset="0"/>
              </a:rPr>
              <a:t>It is a reference to the unique royalty of Jesus Christ. He has three kinds of unique royalty. </a:t>
            </a:r>
          </a:p>
          <a:p>
            <a:r>
              <a:rPr lang="en-US" dirty="0" smtClean="0">
                <a:latin typeface="Arial" pitchFamily="34" charset="0"/>
                <a:cs typeface="Arial" pitchFamily="34" charset="0"/>
              </a:rPr>
              <a:t>He is royalty as God</a:t>
            </a:r>
          </a:p>
          <a:p>
            <a:r>
              <a:rPr lang="en-US" dirty="0" smtClean="0">
                <a:latin typeface="Arial" pitchFamily="34" charset="0"/>
                <a:cs typeface="Arial" pitchFamily="34" charset="0"/>
              </a:rPr>
              <a:t> He is royalty at the point of physical birth, He is the Son of David, He is Jewish royalty;</a:t>
            </a:r>
          </a:p>
          <a:p>
            <a:endParaRPr lang="en-US"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He is also victory royalty. The word “Potentate” which is really “sovereignty” refers to His deity royalty.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King of kings and Lord of lords” </a:t>
            </a:r>
            <a:r>
              <a:rPr lang="en-US" dirty="0" smtClean="0">
                <a:latin typeface="Arial" pitchFamily="34" charset="0"/>
                <a:cs typeface="Arial" pitchFamily="34" charset="0"/>
              </a:rPr>
              <a:t>is the royalty that came through victory, the strategic victory of the angelic conflict.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is the royalty in which we are involved as royal family of God.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“King” </a:t>
            </a:r>
            <a:r>
              <a:rPr lang="en-US" dirty="0" smtClean="0">
                <a:latin typeface="Arial" pitchFamily="34" charset="0"/>
                <a:cs typeface="Arial" pitchFamily="34" charset="0"/>
              </a:rPr>
              <a:t>– BASILEUO – PAPtc – King of those who are going to be kings on earth.</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“kings” </a:t>
            </a:r>
            <a:r>
              <a:rPr lang="en-US" dirty="0" smtClean="0">
                <a:latin typeface="Arial" pitchFamily="34" charset="0"/>
                <a:cs typeface="Arial" pitchFamily="34" charset="0"/>
              </a:rPr>
              <a:t>– PAPtc – BASILEUO – those who have been kings, </a:t>
            </a:r>
            <a:r>
              <a:rPr lang="en-US" b="1" dirty="0" smtClean="0">
                <a:solidFill>
                  <a:srgbClr val="0070C0"/>
                </a:solidFill>
                <a:latin typeface="Arial" pitchFamily="34" charset="0"/>
                <a:cs typeface="Arial" pitchFamily="34" charset="0"/>
              </a:rPr>
              <a:t>“King of all who reign as kings.”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“Lord of lords” </a:t>
            </a:r>
            <a:r>
              <a:rPr lang="en-US" dirty="0" smtClean="0">
                <a:latin typeface="Arial" pitchFamily="34" charset="0"/>
                <a:cs typeface="Arial" pitchFamily="34" charset="0"/>
              </a:rPr>
              <a:t>– KURIEUO – PAPtc – Lord of all who exercise lordship.  “Lord of all who exercise lordship.”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This is the title for the aristocracy of Jesus Christ in hypostatic union seated at the right hand of the Father.</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we have Jesus Christ seated alone at the right hand of the Father and that is why the Jewish Age was interrupted and the Church Age began.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became ruler of all creatures in the universe, both angelic and human. He is the last Adam, He won back more than the first Adam lost. The title is the basis for our Church Age aristocracy.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specific victory beginning at the cross, resurrection, ascension and session is the basis of royalty and the basis for this concept here — King of kings and Lord of lords.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that there is an authorization in every category of our Lord. He was authorized royalty from His deity.</a:t>
            </a:r>
          </a:p>
          <a:p>
            <a:pPr hangingPunct="0"/>
            <a:endParaRPr lang="en-US" dirty="0" smtClean="0">
              <a:latin typeface="Arial" pitchFamily="34" charset="0"/>
              <a:cs typeface="Arial" pitchFamily="34" charset="0"/>
            </a:endParaRP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He was authorized royalty from His birth [Son of David].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was authorized royalty from the strategic victory of the angelic conflict, which is the meaning of King of kings and Lord of lords.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royal family aristocracy of the Church Age is authorized, then, from the third category.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“Which appearance </a:t>
            </a:r>
            <a:r>
              <a:rPr lang="en-US" dirty="0" smtClean="0">
                <a:latin typeface="Arial" pitchFamily="34" charset="0"/>
                <a:cs typeface="Arial" pitchFamily="34" charset="0"/>
              </a:rPr>
              <a:t>[Rapture] </a:t>
            </a:r>
            <a:r>
              <a:rPr lang="en-US" b="1" dirty="0" smtClean="0">
                <a:solidFill>
                  <a:srgbClr val="0070C0"/>
                </a:solidFill>
                <a:latin typeface="Arial" pitchFamily="34" charset="0"/>
                <a:cs typeface="Arial" pitchFamily="34" charset="0"/>
              </a:rPr>
              <a:t>the happy and only sovereign, the King of kings and Lord of lords, will bring to pass in his proper time.” </a:t>
            </a:r>
          </a:p>
          <a:p>
            <a:endParaRPr lang="en-US" dirty="0" smtClean="0"/>
          </a:p>
          <a:p>
            <a:endParaRPr lang="en-US"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the Royal Family of God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 The royal family is the family of the King. The family of God includes all persons in human history who have believed in the Lord Jesus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At the moment of anyone’s salvation, from Adam and Eve right down to the present, God the Holy Spirit at the moment of believing in Christ is the agent of regeneration, and we are said to be born again, born into the family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all believers since the beginning of time are members of the family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However, all members of the family of God do not have the same status, therefore it is imperative to recognize that there is a difference between the Old Testament believer and the Church Age believer. </a:t>
            </a:r>
            <a:endParaRPr lang="en-US" dirty="0">
              <a:latin typeface="Arial" pitchFamily="34" charset="0"/>
              <a:cs typeface="Arial" pitchFamily="34" charset="0"/>
            </a:endParaRP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All of the believers from the time of Adam and Eve right up to the beginning of the Church Age are saved the same way.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Due to a unique system of royalty which came to Jesus Christ as a result of the cross, resurrection, ascension and session, the Age of Israel was suddenly halted and the Church Age was begun to in order call out the royal family of God.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royal family comprises all Church Age believers from Pentecost to the Rapture.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Once the royal family of God is completed at the Rapture we have the continuation and conclusion of the Jewish Age known as the Tribulation.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pPr hangingPunct="0"/>
            <a:r>
              <a:rPr lang="en-US" b="1" dirty="0" smtClean="0">
                <a:solidFill>
                  <a:srgbClr val="C00000"/>
                </a:solidFill>
                <a:latin typeface="Arial" pitchFamily="34" charset="0"/>
                <a:cs typeface="Arial" pitchFamily="34" charset="0"/>
              </a:rPr>
              <a:t>Genesis 3:17-19</a:t>
            </a:r>
            <a:r>
              <a:rPr lang="en-US" dirty="0" smtClean="0">
                <a:latin typeface="Arial" pitchFamily="34" charset="0"/>
                <a:cs typeface="Arial" pitchFamily="34" charset="0"/>
              </a:rPr>
              <a:t>, the origin of business. Adam has just sinned. He had a choice between Jesus Christ in the garden and the woman outside of the garden.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 a result of the fall Adam now discovers that he must enter the business world which is now under the control of Satan. Satan is the ruler of the world. </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3:17 — “Then to Adam He said, ‘Because you have listened to the voice of your wife, and have eaten from the tree about which I commanded you, ‘You shall not eat from it’, Cursed is the ground because of you; In toil you will eat of it all the days of your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was one of his greatest mistakes. SHAMA – Qal Pf – to listen, to concentrate and obey.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Adam should have been running the show. He had double authority over the woman. </a:t>
            </a:r>
            <a:endParaRPr lang="en-US"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b="1" dirty="0" smtClean="0">
                <a:solidFill>
                  <a:srgbClr val="0070C0"/>
                </a:solidFill>
                <a:latin typeface="Arial" pitchFamily="34" charset="0"/>
                <a:cs typeface="Arial" pitchFamily="34" charset="0"/>
              </a:rPr>
              <a:t>“their own masters” </a:t>
            </a:r>
            <a:r>
              <a:rPr lang="en-US" dirty="0" smtClean="0">
                <a:latin typeface="Arial" pitchFamily="34" charset="0"/>
                <a:cs typeface="Arial" pitchFamily="34" charset="0"/>
              </a:rPr>
              <a:t>— TOUS IDIOU DESPOTAI - </a:t>
            </a:r>
            <a:r>
              <a:rPr lang="en-US" i="1" dirty="0" smtClean="0">
                <a:latin typeface="Arial" pitchFamily="34" charset="0"/>
                <a:cs typeface="Arial" pitchFamily="34" charset="0"/>
              </a:rPr>
              <a:t> </a:t>
            </a:r>
            <a:r>
              <a:rPr lang="en-US" dirty="0" smtClean="0">
                <a:latin typeface="Arial" pitchFamily="34" charset="0"/>
                <a:cs typeface="Arial" pitchFamily="34" charset="0"/>
              </a:rPr>
              <a:t>means one’s own ruler, boss, management.  Management sets up the policy for business, not labor.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refers to those who invest their money in business who are commonly called capitalists.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is those who establish the business make the policy for the business. Labor has no rights except to do their job and to function under the policy set up for them.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“worthy of all honor” </a:t>
            </a:r>
            <a:r>
              <a:rPr lang="en-US" dirty="0" smtClean="0">
                <a:latin typeface="Arial" pitchFamily="34" charset="0"/>
                <a:cs typeface="Arial" pitchFamily="34" charset="0"/>
              </a:rPr>
              <a:t>— regardless of what a stinker a person may be in management he is to be regarded as worthy of all honor. </a:t>
            </a:r>
          </a:p>
          <a:p>
            <a:endParaRPr lang="en-US"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dirty="0" smtClean="0">
                <a:latin typeface="Arial" pitchFamily="34" charset="0"/>
                <a:cs typeface="Arial" pitchFamily="34" charset="0"/>
              </a:rPr>
              <a:t>By definition the royal family of God is every believer of the Church Age. It is a permanent appointment to royalty ad there is no cessation of it.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The setting for the royal family. The first advent of Christ occurred in the dispensation of Israel.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includes His death, burial, resurrection, ascension and session at the right hand of the Father.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Ten days after Jesus Christ was seated in the third heaven at the Father’s right hand the dispensation of Israel was brought to a halt and a new dispensation was inserted for the purpose of forming the royal family of which we are a part.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spiritual royalty of Christ occurred as a result of His great victory in ascension and session. </a:t>
            </a:r>
          </a:p>
          <a:p>
            <a:endParaRPr lang="en-US"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As the King of kings and Lord of lords He must have a family to share His reign, and therefore the halting of the Age of Israel, the inserting of the Church Age.</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documentation for the royal family of God is found primarily in Ephesians and Hebrews.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mechanics for the formation of the royal family of God is entirely different from any other mechanics that occurs in the salvation of Old Testament believers or Tribulational believers or Millennial believers.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mechanics for the formation of the royal family of God are bound up in the baptism of the Holy Spirit which never occurred before the day of Pentecost and will never occur after the Rapture of the Church. </a:t>
            </a:r>
          </a:p>
          <a:p>
            <a:endParaRPr lang="en-US"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BHS is this one mechanic that makes it possible for every one of us to be royal family.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5. The royal family relationship. The spiritual royalty of Jesus Christ is unique.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God He is sovereign, as Man He is Jewish royalty, but as the God-Man seated at the right hand of the Father He is a new type of royalty.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best description of His title is King of kings and Lord of lords.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At the point of session He has no royal family but He will have a completed royal family at the time of the Rapture. </a:t>
            </a:r>
          </a:p>
          <a:p>
            <a:endParaRPr lang="en-US" dirty="0" smtClean="0">
              <a:latin typeface="Arial" pitchFamily="34" charset="0"/>
              <a:cs typeface="Arial" pitchFamily="34" charset="0"/>
            </a:endParaRP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dirty="0" smtClean="0">
                <a:latin typeface="Arial" pitchFamily="34" charset="0"/>
                <a:cs typeface="Arial" pitchFamily="34" charset="0"/>
              </a:rPr>
              <a:t>Just as the first Adam in the garden was alone when he was first created and God provided a help, so Jesus Christ as unique royalty was alone, seated at the right hand of the Father, and the Father has provided for Him a family.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technical terms to describe this, one of which is the body of Christ. Body refers to the royal family on earth in the Church Age.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bride refers to the royal family in resurrection body after the Rapture. So the word “church” is encompassed by two words, body and bride. </a:t>
            </a:r>
            <a:endParaRPr lang="en-US" dirty="0" smtClean="0"/>
          </a:p>
          <a:p>
            <a:endParaRPr lang="en-US"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6. The coats of arms of the royal family is described in       </a:t>
            </a:r>
            <a:r>
              <a:rPr lang="en-US" b="1" dirty="0" smtClean="0">
                <a:solidFill>
                  <a:srgbClr val="C00000"/>
                </a:solidFill>
                <a:latin typeface="Arial" pitchFamily="34" charset="0"/>
                <a:cs typeface="Arial" pitchFamily="34" charset="0"/>
              </a:rPr>
              <a:t>1 Corinthians 6:19,20</a:t>
            </a:r>
            <a:r>
              <a:rPr lang="en-US" dirty="0" smtClean="0">
                <a:latin typeface="Arial" pitchFamily="34" charset="0"/>
                <a:cs typeface="Arial" pitchFamily="34" charset="0"/>
              </a:rPr>
              <a:t>, it is the indwelling of the Holy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Never before in history has God the Holy Spirit indwelt the body of every believer.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He makes His residence in our bodies because we are different from believers before us in the Old Testament.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are different from believers after us in the Tribulation and Millennium.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difference comes from the fact that we are royalty, we are aristocracy forever, and this difference means in effect that God the </a:t>
            </a:r>
            <a:r>
              <a:rPr lang="en-US" u="sng" dirty="0" smtClean="0">
                <a:latin typeface="Arial" pitchFamily="34" charset="0"/>
                <a:cs typeface="Arial" pitchFamily="34" charset="0"/>
              </a:rPr>
              <a:t>Holy Spirit will indwell us forever</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r>
              <a:rPr lang="en-US" dirty="0" smtClean="0">
                <a:latin typeface="Arial" pitchFamily="34" charset="0"/>
                <a:cs typeface="Arial" pitchFamily="34" charset="0"/>
              </a:rPr>
              <a:t>This is our coat of arms, this is God’s stamp of royalty, the escutcheon of the royal family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7. The security of the royal family. Never before in history and never after the Church Age will each believer at the point of salvation receive 44 things. This is also unique to the dispensation in which we live.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Old Testament believer received salvation and eternal security  as will the Tribulational believer.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These 44 things accomplished at the point of salvation provide perfect security for every member of the royal family of God. God is perfect and therefore His plan is perfect.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perfection of God’s plan is seen in the fact that there is nothing man can do to gain his salvation, and furthermore there is nothing that man can do to lose his salvation. </a:t>
            </a:r>
          </a:p>
          <a:p>
            <a:endParaRPr lang="en-US"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Reversionism, apostasy, evil all combined cannot cancel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Positional sanctification and the sealing ministry of the Holy Spirit are the testimony to this principle.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Specifically, then, our security lies in the 44 things we receive at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one which receives the most emphasis is that ministry of God the Holy Spirit called sealing.</a:t>
            </a:r>
            <a:endParaRPr lang="en-US"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8. The royal family of God in time/phase two. The objective of the royal family in time is to reach maturity.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God’s objective to provide something unusual in history for the royal family of God while on earth.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phase two God has an objective, specifically to make sure that we get in the devil’s world </a:t>
            </a:r>
            <a:r>
              <a:rPr lang="en-US" u="sng" dirty="0" smtClean="0">
                <a:latin typeface="Arial" pitchFamily="34" charset="0"/>
                <a:cs typeface="Arial" pitchFamily="34" charset="0"/>
              </a:rPr>
              <a:t>certain blessings</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eternity past He designed for each member of the royal family a blessing paragraph in time.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That is the primary objective of keeping the royal family of God in time, keeping us on the earth in the devil’s world.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r>
              <a:rPr lang="en-US" dirty="0" smtClean="0">
                <a:latin typeface="Arial" pitchFamily="34" charset="0"/>
                <a:cs typeface="Arial" pitchFamily="34" charset="0"/>
              </a:rPr>
              <a:t>We live in the devil’s world as a demonstration that God can do more than just save us, that God can provide for us in spite of Satan’s system all of the blessings that belong to our personal paragraph SG</a:t>
            </a:r>
            <a:r>
              <a:rPr lang="en-US" baseline="30000" dirty="0" smtClean="0">
                <a:latin typeface="Arial" pitchFamily="34" charset="0"/>
                <a:cs typeface="Arial" pitchFamily="34" charset="0"/>
              </a:rPr>
              <a:t>2</a:t>
            </a:r>
            <a:r>
              <a:rPr lang="en-US" dirty="0" smtClean="0">
                <a:latin typeface="Arial" pitchFamily="34" charset="0"/>
                <a:cs typeface="Arial" pitchFamily="34" charset="0"/>
              </a:rPr>
              <a:t> — spiritual blessings, temporal blessings, dying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Divine blessing in time falls into three categories but it is based upon capacity. I</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 is based upon the fact that when we reach the high ground we at last have the capacity.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royal family has another object, and that is to effectively represent Jesus Christ while on the earth. We are said to be ambassadors representing Christ. </a:t>
            </a:r>
          </a:p>
          <a:p>
            <a:endParaRPr lang="en-US"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9. The royal family in eternity/phase three. After the Rapture every member of the royal family of God will possess a resurrection body exactly like that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resurrection body will be minus the old sin nature, minus all human good, minus the lake of fire or any eternal condemnation.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royal family will return with Christ to the earth as the bride to share in His coronation, His Millennial reign, as well as His eternal rule.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Those members of the royal family who reach maturity or greater-grace in time will have great rewards, great decorations throughout all eternity.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This is an adjective that means that regardless of any personal conflict, personal feeling, you are to completely concentrate on the principle </a:t>
            </a:r>
            <a:r>
              <a:rPr lang="en-US" b="1" dirty="0" smtClean="0">
                <a:solidFill>
                  <a:srgbClr val="0070C0"/>
                </a:solidFill>
                <a:latin typeface="Arial" pitchFamily="34" charset="0"/>
                <a:cs typeface="Arial" pitchFamily="34" charset="0"/>
              </a:rPr>
              <a:t>“worthy of.”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This indicates the mental attitude with which everyone should go to work every day.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“Worthy of all honor” </a:t>
            </a:r>
            <a:r>
              <a:rPr lang="en-US" dirty="0" smtClean="0">
                <a:latin typeface="Arial" pitchFamily="34" charset="0"/>
                <a:cs typeface="Arial" pitchFamily="34" charset="0"/>
              </a:rPr>
              <a:t>is a mental attitude. This is a principle and the distortion of the principle does not change the principle.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violation of the principle by management does not give you an excuse to violate the principle as labor.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Sinful man often distorts divine principles but this does not change or rescind the principles. The principle is not rescinded because it was abused. </a:t>
            </a:r>
            <a:r>
              <a:rPr lang="en-US" b="1" dirty="0" smtClean="0">
                <a:solidFill>
                  <a:srgbClr val="0070C0"/>
                </a:solidFill>
                <a:latin typeface="Arial" pitchFamily="34" charset="0"/>
                <a:cs typeface="Arial" pitchFamily="34" charset="0"/>
              </a:rPr>
              <a:t>“All honor” </a:t>
            </a:r>
            <a:r>
              <a:rPr lang="en-US" dirty="0" smtClean="0">
                <a:latin typeface="Arial" pitchFamily="34" charset="0"/>
                <a:cs typeface="Arial" pitchFamily="34" charset="0"/>
              </a:rPr>
              <a:t>is respect for the authority of management.  </a:t>
            </a:r>
          </a:p>
          <a:p>
            <a:endParaRPr lang="en-US"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The title for our Lord Jesus Christ, King of kings and Lord of lords, the title of His unique aristocracy, is also used in connection with the second advent — </a:t>
            </a:r>
            <a:r>
              <a:rPr lang="en-US" b="1" dirty="0" smtClean="0">
                <a:solidFill>
                  <a:srgbClr val="C00000"/>
                </a:solidFill>
                <a:latin typeface="Arial" pitchFamily="34" charset="0"/>
                <a:cs typeface="Arial" pitchFamily="34" charset="0"/>
              </a:rPr>
              <a:t>Revelation 17:14; 19:16</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both cases the title is used as an indication of His victory in the angelic conflict.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of occupation with Christ moves into </a:t>
            </a:r>
            <a:r>
              <a:rPr lang="en-US" b="1" dirty="0" smtClean="0">
                <a:solidFill>
                  <a:srgbClr val="0070C0"/>
                </a:solidFill>
                <a:latin typeface="Arial" pitchFamily="34" charset="0"/>
                <a:cs typeface="Arial" pitchFamily="34" charset="0"/>
              </a:rPr>
              <a:t>verse 16. </a:t>
            </a:r>
          </a:p>
          <a:p>
            <a:pPr>
              <a:buNone/>
            </a:pPr>
            <a:r>
              <a:rPr lang="en-US" b="1" dirty="0" smtClean="0">
                <a:solidFill>
                  <a:srgbClr val="0070C0"/>
                </a:solidFill>
                <a:latin typeface="Arial" pitchFamily="34" charset="0"/>
                <a:cs typeface="Arial" pitchFamily="34" charset="0"/>
              </a:rPr>
              <a:t>  “Who alone possesses immortality and dwells in unapproachable light, whom no man has seen or can see. To Him be honor and eternal dominion! Amen.”</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HO MONOS ECHON - referring to the Lord Jesus Christ, “the only [unique] one.” Jesus Christ is unique because He is the God-Man. He is also unique in the sense of royalty.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ECHON – PAPtc -present tense is a static present, it represents a condition which perpetually exists. </a:t>
            </a:r>
          </a:p>
          <a:p>
            <a:endParaRPr lang="en-US" dirty="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AQANASIA – Not death – immortal </a:t>
            </a:r>
            <a:r>
              <a:rPr lang="en-US" i="1" dirty="0" smtClean="0">
                <a:latin typeface="Arial" pitchFamily="34" charset="0"/>
                <a:cs typeface="Arial" pitchFamily="34" charset="0"/>
              </a:rPr>
              <a:t>- </a:t>
            </a:r>
            <a:r>
              <a:rPr lang="en-US" dirty="0" smtClean="0">
                <a:latin typeface="Arial" pitchFamily="34" charset="0"/>
                <a:cs typeface="Arial" pitchFamily="34" charset="0"/>
              </a:rPr>
              <a:t>  After resurrection Christ will never again be subject to death, cannot be subject to death.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Since Christ is in hypostatic union forever this characterizes both His deity and His humanity and His third category of aristocracy.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no way this aristocracy could ever be removed. Our aristocracy will last forever because it is based upon the God-Man, Jesus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immortality of the deity of Christ is found in </a:t>
            </a:r>
            <a:r>
              <a:rPr lang="en-US" b="1" dirty="0" smtClean="0">
                <a:solidFill>
                  <a:srgbClr val="C00000"/>
                </a:solidFill>
                <a:latin typeface="Arial" pitchFamily="34" charset="0"/>
                <a:cs typeface="Arial" pitchFamily="34" charset="0"/>
              </a:rPr>
              <a:t>John 1:1-3; 8:58;      1 John 5:11,12</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it was His humanity which was in question, His humanity died twice on the cross. His spiritual death provided for us salvation. </a:t>
            </a:r>
          </a:p>
          <a:p>
            <a:endParaRPr lang="en-US" dirty="0" smtClean="0">
              <a:latin typeface="Arial" pitchFamily="34" charset="0"/>
              <a:cs typeface="Arial" pitchFamily="34" charset="0"/>
            </a:endParaRP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20000"/>
          </a:bodyPr>
          <a:lstStyle/>
          <a:p>
            <a:r>
              <a:rPr lang="en-US" dirty="0" smtClean="0">
                <a:latin typeface="Arial" pitchFamily="34" charset="0"/>
                <a:cs typeface="Arial" pitchFamily="34" charset="0"/>
              </a:rPr>
              <a:t>He also died physically on the cross. But in resurrection body His humanity is never again subject to death, He now has immortality in His resurrection body — </a:t>
            </a:r>
            <a:r>
              <a:rPr lang="en-US" b="1" dirty="0" smtClean="0">
                <a:solidFill>
                  <a:srgbClr val="C00000"/>
                </a:solidFill>
                <a:latin typeface="Arial" pitchFamily="34" charset="0"/>
                <a:cs typeface="Arial" pitchFamily="34" charset="0"/>
              </a:rPr>
              <a:t>Psalm 16:10; Acts 2:27; 13:35-37; 1 Corinthians 15:53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Christ is immortal humanity, He can never lose the life of His humanity and therefore as the God-Man He will remain unique forever and 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in heaven forever will be one person who is unique: different from the Father though He is deity, different from humanity in that He is deity and humanity in one person forever, the founder of a new dynasty, the founder of a new royalty, the founder of a permanent aristocracy.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dwells in unapproachable light “ - </a:t>
            </a:r>
            <a:r>
              <a:rPr lang="en-US" dirty="0" smtClean="0">
                <a:latin typeface="Arial" pitchFamily="34" charset="0"/>
                <a:cs typeface="Arial" pitchFamily="34" charset="0"/>
              </a:rPr>
              <a:t> PHOS OIKON APROSITON – the PAPtc of OIKON – means to dwell,  APROSITON – means unapproachable.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p>
          <a:p>
            <a:endParaRPr lang="en-US"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r>
              <a:rPr lang="en-US" dirty="0" smtClean="0">
                <a:latin typeface="Arial" pitchFamily="34" charset="0"/>
                <a:cs typeface="Arial" pitchFamily="34" charset="0"/>
              </a:rPr>
              <a:t>  The Doctrine of Light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Sometimes the Bible uses light in a literal sense. It uses literal light for the purpose of reminding us that man’s existence on the earth depends on light — </a:t>
            </a:r>
            <a:r>
              <a:rPr lang="en-US" b="1" dirty="0" smtClean="0">
                <a:solidFill>
                  <a:srgbClr val="C00000"/>
                </a:solidFill>
                <a:latin typeface="Arial" pitchFamily="34" charset="0"/>
                <a:cs typeface="Arial" pitchFamily="34" charset="0"/>
              </a:rPr>
              <a:t>Genesis 1:3; Ecclesiastes 11:7; Jeremiah 31:35.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Light also illustrates the essence of God — </a:t>
            </a:r>
            <a:r>
              <a:rPr lang="en-US" b="1" dirty="0" smtClean="0">
                <a:solidFill>
                  <a:srgbClr val="C00000"/>
                </a:solidFill>
                <a:latin typeface="Arial" pitchFamily="34" charset="0"/>
                <a:cs typeface="Arial" pitchFamily="34" charset="0"/>
              </a:rPr>
              <a:t>1 John 1:5; 1 Timothy 6:16.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Jesus Christ as the manifest person of the Godhead is called light — </a:t>
            </a:r>
            <a:r>
              <a:rPr lang="en-US" b="1" dirty="0" smtClean="0">
                <a:solidFill>
                  <a:srgbClr val="C00000"/>
                </a:solidFill>
                <a:latin typeface="Arial" pitchFamily="34" charset="0"/>
                <a:cs typeface="Arial" pitchFamily="34" charset="0"/>
              </a:rPr>
              <a:t>John 8:12; 1 Timothy 6:16. </a:t>
            </a:r>
          </a:p>
          <a:p>
            <a:endParaRPr lang="en-US" dirty="0">
              <a:latin typeface="Arial" pitchFamily="34" charset="0"/>
              <a:cs typeface="Arial" pitchFamily="34" charset="0"/>
            </a:endParaRP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4. The gospel is called light because it deals with Christ — </a:t>
            </a:r>
            <a:r>
              <a:rPr lang="en-US" b="1" dirty="0" smtClean="0">
                <a:solidFill>
                  <a:srgbClr val="C00000"/>
                </a:solidFill>
                <a:latin typeface="Arial" pitchFamily="34" charset="0"/>
                <a:cs typeface="Arial" pitchFamily="34" charset="0"/>
              </a:rPr>
              <a:t>2 Corinthians 4:3,4; 2 Timothy 1:10.</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Being saved brings the believer out of darkness into light — </a:t>
            </a:r>
            <a:r>
              <a:rPr lang="en-US" b="1" dirty="0" smtClean="0">
                <a:solidFill>
                  <a:srgbClr val="C00000"/>
                </a:solidFill>
                <a:latin typeface="Arial" pitchFamily="34" charset="0"/>
                <a:cs typeface="Arial" pitchFamily="34" charset="0"/>
              </a:rPr>
              <a:t>Luke 1:79; 1 Peter 2:9</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Light is used to portray Bible doctrine in the soul resulting from the study and application — </a:t>
            </a:r>
            <a:r>
              <a:rPr lang="en-US" b="1" dirty="0" smtClean="0">
                <a:solidFill>
                  <a:srgbClr val="C00000"/>
                </a:solidFill>
                <a:latin typeface="Arial" pitchFamily="34" charset="0"/>
                <a:cs typeface="Arial" pitchFamily="34" charset="0"/>
              </a:rPr>
              <a:t>Psalm 119:105,130.</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ECS is said to be constructed of Bible doctrine and/or light — </a:t>
            </a:r>
            <a:r>
              <a:rPr lang="en-US" b="1" dirty="0" smtClean="0">
                <a:solidFill>
                  <a:srgbClr val="C00000"/>
                </a:solidFill>
                <a:latin typeface="Arial" pitchFamily="34" charset="0"/>
                <a:cs typeface="Arial" pitchFamily="34" charset="0"/>
              </a:rPr>
              <a:t>Psalm 43:3; Romans 13:12; Ephesians 5:8; 1 John 2:8.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Light depicts the believer’s entrance into the greater -grace life — </a:t>
            </a:r>
            <a:r>
              <a:rPr lang="en-US" b="1" dirty="0" smtClean="0">
                <a:solidFill>
                  <a:srgbClr val="C00000"/>
                </a:solidFill>
                <a:latin typeface="Arial" pitchFamily="34" charset="0"/>
                <a:cs typeface="Arial" pitchFamily="34" charset="0"/>
              </a:rPr>
              <a:t>2 Corinthians 4:6; Ephesians 5:14. </a:t>
            </a:r>
          </a:p>
          <a:p>
            <a:endParaRPr lang="en-US" dirty="0">
              <a:latin typeface="Arial" pitchFamily="34" charset="0"/>
              <a:cs typeface="Arial" pitchFamily="34" charset="0"/>
            </a:endParaRP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“Dwelling in unapproachable light” </a:t>
            </a:r>
            <a:r>
              <a:rPr lang="en-US" dirty="0" smtClean="0">
                <a:latin typeface="Arial" pitchFamily="34" charset="0"/>
                <a:cs typeface="Arial" pitchFamily="34" charset="0"/>
              </a:rPr>
              <a:t>indicates once again the unique aristocracy of Jesus Christ. This type of light is of such a nature that it makes the Lord Jesus Christ invisible to the human eye.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“whom no man hath seen” </a:t>
            </a:r>
            <a:r>
              <a:rPr lang="en-US" dirty="0" smtClean="0">
                <a:latin typeface="Arial" pitchFamily="34" charset="0"/>
                <a:cs typeface="Arial" pitchFamily="34" charset="0"/>
              </a:rPr>
              <a:t>— this is literally, </a:t>
            </a:r>
            <a:r>
              <a:rPr lang="en-US" b="1" dirty="0" smtClean="0">
                <a:solidFill>
                  <a:srgbClr val="0070C0"/>
                </a:solidFill>
                <a:latin typeface="Arial" pitchFamily="34" charset="0"/>
                <a:cs typeface="Arial" pitchFamily="34" charset="0"/>
              </a:rPr>
              <a:t>“whom not one of all mankind has seen.”</a:t>
            </a:r>
            <a:r>
              <a:rPr lang="en-US" dirty="0" smtClean="0">
                <a:latin typeface="Arial" pitchFamily="34" charset="0"/>
                <a:cs typeface="Arial" pitchFamily="34" charset="0"/>
              </a:rPr>
              <a:t> OUDEI – not one member of the human race has seen the deity of Christ.</a:t>
            </a:r>
          </a:p>
          <a:p>
            <a:pPr hangingPunct="0"/>
            <a:endParaRPr lang="en-US" i="1" dirty="0" smtClean="0">
              <a:latin typeface="Arial" pitchFamily="34" charset="0"/>
              <a:cs typeface="Arial" pitchFamily="34" charset="0"/>
            </a:endParaRPr>
          </a:p>
          <a:p>
            <a:pPr hangingPunct="0"/>
            <a:r>
              <a:rPr lang="en-US" dirty="0" smtClean="0">
                <a:latin typeface="Arial" pitchFamily="34" charset="0"/>
                <a:cs typeface="Arial" pitchFamily="34" charset="0"/>
              </a:rPr>
              <a:t>HORAO – AAIndic </a:t>
            </a:r>
            <a:r>
              <a:rPr lang="en-US" i="1" dirty="0" smtClean="0">
                <a:latin typeface="Arial" pitchFamily="34" charset="0"/>
                <a:cs typeface="Arial" pitchFamily="34" charset="0"/>
              </a:rPr>
              <a:t>– </a:t>
            </a:r>
            <a:r>
              <a:rPr lang="en-US" dirty="0" smtClean="0">
                <a:latin typeface="Arial" pitchFamily="34" charset="0"/>
                <a:cs typeface="Arial" pitchFamily="34" charset="0"/>
              </a:rPr>
              <a:t>to see whole spectrum </a:t>
            </a:r>
            <a:r>
              <a:rPr lang="en-US" i="1" dirty="0" smtClean="0">
                <a:latin typeface="Arial" pitchFamily="34" charset="0"/>
                <a:cs typeface="Arial" pitchFamily="34" charset="0"/>
              </a:rPr>
              <a:t>- </a:t>
            </a:r>
            <a:r>
              <a:rPr lang="en-US" dirty="0" smtClean="0">
                <a:latin typeface="Arial" pitchFamily="34" charset="0"/>
                <a:cs typeface="Arial" pitchFamily="34" charset="0"/>
              </a:rPr>
              <a:t>The indicative mood is the reality of the invisibility of the deity of Christ. Dwelling in light is a reference to His deity. We will be able to see Him but we will only see His resurrection body.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no way that anyone can see the deity of Christ. The most real things, by the way, are often the most invisible. </a:t>
            </a:r>
          </a:p>
          <a:p>
            <a:endParaRPr lang="en-US" dirty="0">
              <a:latin typeface="Arial" pitchFamily="34" charset="0"/>
              <a:cs typeface="Arial" pitchFamily="34" charset="0"/>
            </a:endParaRP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This brings us to the invisibility of God which is stated in </a:t>
            </a:r>
            <a:r>
              <a:rPr lang="en-US" b="1" dirty="0" smtClean="0">
                <a:solidFill>
                  <a:srgbClr val="C00000"/>
                </a:solidFill>
                <a:latin typeface="Arial" pitchFamily="34" charset="0"/>
                <a:cs typeface="Arial" pitchFamily="34" charset="0"/>
              </a:rPr>
              <a:t>John 1:18 — “No man has seen God at any time; the only begotten Son, who is in the bosom of the Father, he has explained him.”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You can’t see Him but Christ has explained Him. </a:t>
            </a:r>
            <a:r>
              <a:rPr lang="en-US" b="1" dirty="0" smtClean="0">
                <a:solidFill>
                  <a:srgbClr val="C00000"/>
                </a:solidFill>
                <a:latin typeface="Arial" pitchFamily="34" charset="0"/>
                <a:cs typeface="Arial" pitchFamily="34" charset="0"/>
              </a:rPr>
              <a:t>John 6:46 — “Not that that any man has seen the Father, except the one who is from God, he has seen the Father.”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This is an advance. Jesus Christ in His human form in the hypostatic union explains that you cannot see the Father, you can see Him because He is in human form, true humanity.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He is also deity which you can’t see. Then in </a:t>
            </a:r>
            <a:r>
              <a:rPr lang="en-US" b="1" dirty="0" smtClean="0">
                <a:solidFill>
                  <a:srgbClr val="C00000"/>
                </a:solidFill>
                <a:latin typeface="Arial" pitchFamily="34" charset="0"/>
                <a:cs typeface="Arial" pitchFamily="34" charset="0"/>
              </a:rPr>
              <a:t>1 John 4:12 — “No man has seen God at any time. If we love one another, God dwelleth in us, and his love has been perfected in us.”</a:t>
            </a:r>
            <a:endParaRPr lang="en-US" dirty="0" smtClean="0">
              <a:latin typeface="Arial" pitchFamily="34" charset="0"/>
              <a:cs typeface="Arial" pitchFamily="34" charset="0"/>
            </a:endParaRPr>
          </a:p>
          <a:p>
            <a:endParaRPr lang="en-US"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You cannot see God, you can only see the results of having a relationship with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invisible God, therefore, has an advantage over us, one of many.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Invisibility is mentioned to us to indicate a principle: the principle of uniqueness, the principle of royalty; a principle which we know belongs to the Father, also belongs to the Spirit, and here in this royalty passage is related to the Son.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“The only one having immortality, dwelling in unapproachable light; whom not one person of all mankind has seen, nor is able to see: to whom belongs honor and eternal rule. Amen.”</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Now we have a final charge which the apostle Paul must make to those in management in Ephesus since Timothy is too weak, too reversionistic, too much under the influence of evil to actually make the challenge.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6:17 — “Instruct those who are rich in this present world not to be conceited or to fix their hope on the uncertainty of riches, but on God, who richly supplies us with all things to enjoy.”</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“instruct” </a:t>
            </a:r>
            <a:r>
              <a:rPr lang="en-US" dirty="0" smtClean="0">
                <a:latin typeface="Arial" pitchFamily="34" charset="0"/>
                <a:cs typeface="Arial" pitchFamily="34" charset="0"/>
              </a:rPr>
              <a:t>– PARAGGELLO – PAImpv - means the Pastor is to command or to instruct. </a:t>
            </a:r>
            <a:endParaRPr lang="en-US" dirty="0">
              <a:latin typeface="Arial" pitchFamily="34" charset="0"/>
              <a:cs typeface="Arial" pitchFamily="34" charset="0"/>
            </a:endParaRP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pastor should be constantly commanding, exhorting, showing people how to apply as he actually teaches Bible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active voice: the pastor produces the action of the verb, and Timothy is remiss in doing so.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imperative mood is a command to Timothy who has failed to function as a pastor. He has been bullied into a little corner, pushed around by all kinds of people, and the whole Ephesian church is about to fall apart.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Preparation is the real secret to fulfilling this command. The secret to being a pastor-teacher is plodding or plugging.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History is perpetuated by the perpetuation of the principle of authority through God’s laws. It can be categorized under several principles:</a:t>
            </a:r>
          </a:p>
          <a:p>
            <a:pPr hangingPunct="0"/>
            <a:r>
              <a:rPr lang="en-US" dirty="0" smtClean="0">
                <a:latin typeface="Arial" pitchFamily="34" charset="0"/>
                <a:cs typeface="Arial" pitchFamily="34" charset="0"/>
              </a:rPr>
              <a:t>	a) We have direct authority of God as revealed through Bible doctrine. God’s will, God’s plan, God’s authority, is clearly defined in the scripture.</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b) The authority related to the communication of doctrine: the authority of the pastor in the local church, the authority of the administrators in the local church.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c) Life in general has authority called Divine Institutions. The first and most basic authority in your life is your own free will. </a:t>
            </a:r>
          </a:p>
          <a:p>
            <a:pPr hangingPunct="0"/>
            <a:r>
              <a:rPr lang="en-US" dirty="0" smtClean="0">
                <a:latin typeface="Arial" pitchFamily="34" charset="0"/>
                <a:cs typeface="Arial" pitchFamily="34" charset="0"/>
              </a:rPr>
              <a:t>This is the basis for every mistake you ever make, for every advance you ever make. </a:t>
            </a:r>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r>
              <a:rPr lang="en-US" b="1" dirty="0" smtClean="0">
                <a:solidFill>
                  <a:srgbClr val="0070C0"/>
                </a:solidFill>
                <a:latin typeface="Arial" pitchFamily="34" charset="0"/>
                <a:cs typeface="Arial" pitchFamily="34" charset="0"/>
              </a:rPr>
              <a:t>“those who are rich” </a:t>
            </a:r>
            <a:r>
              <a:rPr lang="en-US" dirty="0" smtClean="0">
                <a:latin typeface="Arial" pitchFamily="34" charset="0"/>
                <a:cs typeface="Arial" pitchFamily="34" charset="0"/>
              </a:rPr>
              <a:t>— PLOUSIOS - emphasis on management. The instruction which is about to be given is a reminder to those in the congregation who have wealth. Literally we have</a:t>
            </a:r>
            <a:r>
              <a:rPr lang="en-US" b="1" dirty="0" smtClean="0">
                <a:solidFill>
                  <a:srgbClr val="0070C0"/>
                </a:solidFill>
                <a:latin typeface="Arial" pitchFamily="34" charset="0"/>
                <a:cs typeface="Arial" pitchFamily="34" charset="0"/>
              </a:rPr>
              <a:t>, “To the rich ones be commanding.”</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this present dispensation” </a:t>
            </a:r>
            <a:r>
              <a:rPr lang="en-US" dirty="0" smtClean="0">
                <a:latin typeface="Arial" pitchFamily="34" charset="0"/>
                <a:cs typeface="Arial" pitchFamily="34" charset="0"/>
              </a:rPr>
              <a:t>— EN AION – dispensation.  Why? Because God has designed that there is more wealth distributed to the royal family of God than to any other dispensation we have had in the past.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it is the objective of God the Father from eternity past in the divine decrees, in conjunction with the Lord Jesus and the Holy Spirit, to give more wealth to more believers in greater-grace than any in any other dispensation. </a:t>
            </a:r>
          </a:p>
          <a:p>
            <a:endParaRPr lang="en-US" dirty="0">
              <a:latin typeface="Arial" pitchFamily="34" charset="0"/>
              <a:cs typeface="Arial" pitchFamily="34" charset="0"/>
            </a:endParaRP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There are two dangers here:</a:t>
            </a:r>
          </a:p>
          <a:p>
            <a:pPr hangingPunct="0"/>
            <a:r>
              <a:rPr lang="en-US" b="1" dirty="0" smtClean="0">
                <a:solidFill>
                  <a:srgbClr val="0070C0"/>
                </a:solidFill>
                <a:latin typeface="Arial" pitchFamily="34" charset="0"/>
                <a:cs typeface="Arial" pitchFamily="34" charset="0"/>
              </a:rPr>
              <a:t>“not to be conceited or to fix their hope on the uncertainty of riches” </a:t>
            </a:r>
            <a:r>
              <a:rPr lang="en-US" dirty="0" smtClean="0">
                <a:latin typeface="Arial" pitchFamily="34" charset="0"/>
                <a:cs typeface="Arial" pitchFamily="34" charset="0"/>
              </a:rPr>
              <a:t>— ME HUPOPHRONEO – PAInfin – to think pride, conceited.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Money doesn’t mean superiority. It can indicate great ability, great character, great integrity, but the possession of money suddenly as you get it under blessings can also mean the danger of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rich believers in Ephesus are conceited  because of Timothy’s vacillation.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Wealthy believers are in danger of becoming arrogant as if wealth means superiority.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Wealth is a convenience but it isn’t necessarily a superiority. The means by which wealth was acquired is often a superiority. </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Doctrine of Pride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 Pride is the worst basic mental attitude sin — because it always has a counterpart.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Long before Satan’s pride showed his </a:t>
            </a:r>
            <a:r>
              <a:rPr lang="en-US" u="sng" dirty="0" smtClean="0">
                <a:latin typeface="Arial" pitchFamily="34" charset="0"/>
                <a:cs typeface="Arial" pitchFamily="34" charset="0"/>
              </a:rPr>
              <a:t>approbation lust </a:t>
            </a:r>
            <a:r>
              <a:rPr lang="en-US" dirty="0" smtClean="0">
                <a:latin typeface="Arial" pitchFamily="34" charset="0"/>
                <a:cs typeface="Arial" pitchFamily="34" charset="0"/>
              </a:rPr>
              <a:t>showed. As he went around heaven everyone was impressed with his beauty.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Satan was listening to this impressiveness long before his pride ever showed up. Pride was the original sin of Satan, pride is a part of a counterpart.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Pride is lofty self-respect, high esteem for one’s self, making an issue out of yourself.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Vanity is empty pride in respect to one’s person. Vanity merely means pride without even having an excuse for being proud.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Pride was both the original sin of Satan and the motivator for his fall — </a:t>
            </a:r>
            <a:r>
              <a:rPr lang="en-US" b="1" dirty="0" smtClean="0">
                <a:solidFill>
                  <a:srgbClr val="C00000"/>
                </a:solidFill>
                <a:latin typeface="Arial" pitchFamily="34" charset="0"/>
                <a:cs typeface="Arial" pitchFamily="34" charset="0"/>
              </a:rPr>
              <a:t>Isaiah 14:12-14. Ezekiel 28:14-17 </a:t>
            </a:r>
            <a:r>
              <a:rPr lang="en-US" dirty="0" smtClean="0">
                <a:latin typeface="Arial" pitchFamily="34" charset="0"/>
                <a:cs typeface="Arial" pitchFamily="34" charset="0"/>
              </a:rPr>
              <a:t>tells us how he came to say this.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Pride is an angelic sin and the greatest of all creatures, Satan himself, fell in this way.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 Pride is also a human sin. </a:t>
            </a:r>
            <a:r>
              <a:rPr lang="en-US" dirty="0" smtClean="0"/>
              <a:t> </a:t>
            </a:r>
            <a:r>
              <a:rPr lang="en-US" b="1" dirty="0" smtClean="0">
                <a:solidFill>
                  <a:srgbClr val="C00000"/>
                </a:solidFill>
              </a:rPr>
              <a:t>— </a:t>
            </a:r>
            <a:r>
              <a:rPr lang="en-US" b="1" dirty="0" smtClean="0">
                <a:solidFill>
                  <a:srgbClr val="C00000"/>
                </a:solidFill>
                <a:latin typeface="Arial" pitchFamily="34" charset="0"/>
                <a:cs typeface="Arial" pitchFamily="34" charset="0"/>
              </a:rPr>
              <a:t>1 Timothy 3:6; 6:3,4. </a:t>
            </a:r>
            <a:r>
              <a:rPr lang="en-US" dirty="0" smtClean="0">
                <a:latin typeface="Arial" pitchFamily="34" charset="0"/>
                <a:cs typeface="Arial" pitchFamily="34" charset="0"/>
              </a:rPr>
              <a:t>Categorically pride is the basic mental attitude sin, yet it never stands alone, it becomes a part of a counterpart.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20000"/>
          </a:bodyPr>
          <a:lstStyle/>
          <a:p>
            <a:r>
              <a:rPr lang="en-US" dirty="0" smtClean="0">
                <a:latin typeface="Arial" pitchFamily="34" charset="0"/>
                <a:cs typeface="Arial" pitchFamily="34" charset="0"/>
              </a:rPr>
              <a:t>It is always joined or connected with some other sin. The pride in sin manifests itself when there is no pressure, but as soon as there is pressure up comes the counterpart, whatever it may be — jealousy, cowardice, maligning, judging, vindictiveness, implacability, etc.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All arrogant people are totally different under pressure.</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4. Pride is related to personal reversionism. Pride is not only a sin but it is also a spiritual condition </a:t>
            </a:r>
            <a:r>
              <a:rPr lang="en-US" b="1" dirty="0" smtClean="0">
                <a:solidFill>
                  <a:srgbClr val="C00000"/>
                </a:solidFill>
                <a:latin typeface="Arial" pitchFamily="34" charset="0"/>
                <a:cs typeface="Arial" pitchFamily="34" charset="0"/>
              </a:rPr>
              <a:t>— Ps. 10:2-4.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Believers rejecting Bible doctrine are also in a state of arrogance. It is arrogance to think that you can get along without something that God has provided — your daily spiritual food.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Describing the unbeliever type reversionism in </a:t>
            </a:r>
            <a:r>
              <a:rPr lang="en-US" b="1" dirty="0" smtClean="0">
                <a:solidFill>
                  <a:srgbClr val="C00000"/>
                </a:solidFill>
                <a:latin typeface="Arial" pitchFamily="34" charset="0"/>
                <a:cs typeface="Arial" pitchFamily="34" charset="0"/>
              </a:rPr>
              <a:t>Romans 1:30, </a:t>
            </a:r>
            <a:r>
              <a:rPr lang="en-US" dirty="0" smtClean="0">
                <a:latin typeface="Arial" pitchFamily="34" charset="0"/>
                <a:cs typeface="Arial" pitchFamily="34" charset="0"/>
              </a:rPr>
              <a:t>he is said to be a slanderer. This is a verbal sin which is a counterpart to pride.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5. Pride is related to national reversionism. There are five cycles of discipline in national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second discipline is divine judgment against the economy. At this stage of discipline pride is mentioned as the biggest characteristic.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second cycle of discipline when you have depression or recession and the economy falling apart the chief sin related to it is always the sin of pride — </a:t>
            </a:r>
            <a:r>
              <a:rPr lang="en-US" b="1" dirty="0" smtClean="0">
                <a:solidFill>
                  <a:srgbClr val="C00000"/>
                </a:solidFill>
                <a:latin typeface="Arial" pitchFamily="34" charset="0"/>
                <a:cs typeface="Arial" pitchFamily="34" charset="0"/>
              </a:rPr>
              <a:t>Leviticus 26:19</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Often the reason why you have depression or a recession is because government officials interfere with the economy.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juggle the economy and interfere with business. There is a divine law that says that in the economy free enterprise must prevail, and wherever you have a recession under free enterprise it is to eliminate the unfit and to improve the quality of services rendered. </a:t>
            </a:r>
          </a:p>
          <a:p>
            <a:r>
              <a:rPr lang="en-US" dirty="0" smtClean="0"/>
              <a:t>	</a:t>
            </a:r>
            <a:endParaRPr lang="en-US"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r>
              <a:rPr lang="en-US" b="1" dirty="0" smtClean="0">
                <a:solidFill>
                  <a:srgbClr val="C00000"/>
                </a:solidFill>
                <a:latin typeface="Arial" pitchFamily="34" charset="0"/>
                <a:cs typeface="Arial" pitchFamily="34" charset="0"/>
              </a:rPr>
              <a:t>2 Chronicles 32:26 </a:t>
            </a:r>
            <a:r>
              <a:rPr lang="en-US" dirty="0" smtClean="0">
                <a:latin typeface="Arial" pitchFamily="34" charset="0"/>
                <a:cs typeface="Arial" pitchFamily="34" charset="0"/>
              </a:rPr>
              <a:t>— there is an answer to this. It comes from the field of humility in government. Cf </a:t>
            </a:r>
            <a:r>
              <a:rPr lang="en-US" b="1" dirty="0" smtClean="0">
                <a:solidFill>
                  <a:srgbClr val="C00000"/>
                </a:solidFill>
                <a:latin typeface="Arial" pitchFamily="34" charset="0"/>
                <a:cs typeface="Arial" pitchFamily="34" charset="0"/>
              </a:rPr>
              <a:t>Isaiah 9:9</a:t>
            </a:r>
            <a:r>
              <a:rPr lang="en-US" dirty="0" smtClean="0">
                <a:latin typeface="Arial" pitchFamily="34" charset="0"/>
                <a:cs typeface="Arial" pitchFamily="34" charset="0"/>
              </a:rPr>
              <a:t>. Hezekiah humbled himself so God removed His wrath.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National pride is also associated with the administration of the fifth cycle of discipline — </a:t>
            </a:r>
            <a:r>
              <a:rPr lang="en-US" b="1" dirty="0" smtClean="0">
                <a:solidFill>
                  <a:srgbClr val="C00000"/>
                </a:solidFill>
                <a:latin typeface="Arial" pitchFamily="34" charset="0"/>
                <a:cs typeface="Arial" pitchFamily="34" charset="0"/>
              </a:rPr>
              <a:t>Isaiah 28:1-3. Hosea 7:10-14.</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6. Pride in relationship to God — </a:t>
            </a:r>
            <a:r>
              <a:rPr lang="en-US" b="1" dirty="0" smtClean="0">
                <a:solidFill>
                  <a:srgbClr val="C00000"/>
                </a:solidFill>
                <a:latin typeface="Arial" pitchFamily="34" charset="0"/>
                <a:cs typeface="Arial" pitchFamily="34" charset="0"/>
              </a:rPr>
              <a:t>1 Samuel 2:3</a:t>
            </a:r>
            <a:r>
              <a:rPr lang="en-US" dirty="0" smtClean="0">
                <a:latin typeface="Arial" pitchFamily="34" charset="0"/>
                <a:cs typeface="Arial" pitchFamily="34" charset="0"/>
              </a:rPr>
              <a:t>. The Hebrew says, </a:t>
            </a:r>
            <a:r>
              <a:rPr lang="en-US" b="1" dirty="0" smtClean="0">
                <a:solidFill>
                  <a:srgbClr val="C00000"/>
                </a:solidFill>
                <a:latin typeface="Arial" pitchFamily="34" charset="0"/>
                <a:cs typeface="Arial" pitchFamily="34" charset="0"/>
              </a:rPr>
              <a:t>“Arrogance shall come out of your mouth, therefore do not boast [or multiply] conversations.”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In other words, if you have pride and you put pressure on it out comes conversation — verbal sins.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Pride also rejects the principle that Jesus Christ controls history — </a:t>
            </a:r>
            <a:r>
              <a:rPr lang="en-US" b="1" dirty="0" smtClean="0">
                <a:solidFill>
                  <a:srgbClr val="C00000"/>
                </a:solidFill>
                <a:latin typeface="Arial" pitchFamily="34" charset="0"/>
                <a:cs typeface="Arial" pitchFamily="34" charset="0"/>
              </a:rPr>
              <a:t>Daniel 4:37, </a:t>
            </a:r>
            <a:r>
              <a:rPr lang="en-US" dirty="0" smtClean="0">
                <a:latin typeface="Arial" pitchFamily="34" charset="0"/>
                <a:cs typeface="Arial" pitchFamily="34" charset="0"/>
              </a:rPr>
              <a:t>Nebuchadnezzar </a:t>
            </a:r>
            <a:r>
              <a:rPr lang="en-US" dirty="0" err="1" smtClean="0">
                <a:latin typeface="Arial" pitchFamily="34" charset="0"/>
                <a:cs typeface="Arial" pitchFamily="34" charset="0"/>
              </a:rPr>
              <a:t>recognzsed</a:t>
            </a:r>
            <a:r>
              <a:rPr lang="en-US" dirty="0" smtClean="0">
                <a:latin typeface="Arial" pitchFamily="34" charset="0"/>
                <a:cs typeface="Arial" pitchFamily="34" charset="0"/>
              </a:rPr>
              <a:t> that when he was in pride he had rejected this principle, and because of it he was humbled. </a:t>
            </a:r>
          </a:p>
          <a:p>
            <a:pPr hangingPunct="0"/>
            <a:endParaRPr lang="en-US" dirty="0" smtClean="0">
              <a:latin typeface="Arial" pitchFamily="34" charset="0"/>
              <a:cs typeface="Arial" pitchFamily="34" charset="0"/>
            </a:endParaRPr>
          </a:p>
          <a:p>
            <a:endParaRPr lang="en-US" b="1" dirty="0">
              <a:solidFill>
                <a:srgbClr val="C00000"/>
              </a:solidFill>
            </a:endParaRP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The principle of pride related to Jesus Christ is given in the dissertation on blind arrogance — </a:t>
            </a:r>
            <a:r>
              <a:rPr lang="en-US" b="1" dirty="0" smtClean="0">
                <a:solidFill>
                  <a:srgbClr val="C00000"/>
                </a:solidFill>
                <a:latin typeface="Arial" pitchFamily="34" charset="0"/>
                <a:cs typeface="Arial" pitchFamily="34" charset="0"/>
              </a:rPr>
              <a:t>Matthew 19:27-20:34.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Positive volition toward doctrine insulates the soul from pride. </a:t>
            </a:r>
          </a:p>
          <a:p>
            <a:pPr hangingPunct="0"/>
            <a:r>
              <a:rPr lang="en-US" dirty="0" smtClean="0">
                <a:latin typeface="Arial" pitchFamily="34" charset="0"/>
                <a:cs typeface="Arial" pitchFamily="34" charset="0"/>
              </a:rPr>
              <a:t>In his famous speech </a:t>
            </a:r>
            <a:r>
              <a:rPr lang="en-US" dirty="0" err="1" smtClean="0">
                <a:latin typeface="Arial" pitchFamily="34" charset="0"/>
                <a:cs typeface="Arial" pitchFamily="34" charset="0"/>
              </a:rPr>
              <a:t>Elihu</a:t>
            </a:r>
            <a:r>
              <a:rPr lang="en-US" dirty="0" smtClean="0">
                <a:latin typeface="Arial" pitchFamily="34" charset="0"/>
                <a:cs typeface="Arial" pitchFamily="34" charset="0"/>
              </a:rPr>
              <a:t> in </a:t>
            </a:r>
            <a:r>
              <a:rPr lang="en-US" b="1" dirty="0" smtClean="0">
                <a:solidFill>
                  <a:srgbClr val="C00000"/>
                </a:solidFill>
                <a:latin typeface="Arial" pitchFamily="34" charset="0"/>
                <a:cs typeface="Arial" pitchFamily="34" charset="0"/>
              </a:rPr>
              <a:t>Job 33:16,17 </a:t>
            </a:r>
            <a:r>
              <a:rPr lang="en-US" dirty="0" smtClean="0">
                <a:latin typeface="Arial" pitchFamily="34" charset="0"/>
                <a:cs typeface="Arial" pitchFamily="34" charset="0"/>
              </a:rPr>
              <a:t>— learning and applying doctrine is the way in which God stops His discipline and protects from the pride complex. </a:t>
            </a:r>
            <a:r>
              <a:rPr lang="en-US" b="1" dirty="0" smtClean="0">
                <a:solidFill>
                  <a:srgbClr val="C00000"/>
                </a:solidFill>
                <a:latin typeface="Arial" pitchFamily="34" charset="0"/>
                <a:cs typeface="Arial" pitchFamily="34" charset="0"/>
              </a:rPr>
              <a:t>Proverbs 8:13; 11:2</a:t>
            </a:r>
            <a:r>
              <a:rPr lang="en-US" dirty="0" smtClean="0">
                <a:latin typeface="Arial" pitchFamily="34" charset="0"/>
                <a:cs typeface="Arial" pitchFamily="34" charset="0"/>
              </a:rPr>
              <a:t> — the answer is wisdom, it removes pride.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“or to fix their hope on the uncertainty of riches.” </a:t>
            </a:r>
            <a:r>
              <a:rPr lang="en-US" dirty="0" smtClean="0">
                <a:latin typeface="Arial" pitchFamily="34" charset="0"/>
                <a:cs typeface="Arial" pitchFamily="34" charset="0"/>
              </a:rPr>
              <a:t>-  ELPIZO – Pf Ainfin – to have confidence with negative ME – not to have confidence in riches.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avoid having confidence in money or wealth the believer must have maximum doctrine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not only gives him the capacity to enjoy his wealth but at the same time he keeps his eyes on the source, Jesus Christ, and he keeps his priorities straight. </a:t>
            </a:r>
          </a:p>
          <a:p>
            <a:endParaRPr lang="en-US"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For a believer to begin to depend upon riches rather than God, the greater his priorities go out of whack the greater becomes the use of blessings as cursings.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the more he depends upon riches or wealth the more miserable he becomes.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possession of wealth does not mean happiness, happiness is vested in capacity of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lose capacity for life through reversionism and maintain the wealth means that the </a:t>
            </a:r>
            <a:r>
              <a:rPr lang="en-US" u="sng" dirty="0" smtClean="0">
                <a:latin typeface="Arial" pitchFamily="34" charset="0"/>
                <a:cs typeface="Arial" pitchFamily="34" charset="0"/>
              </a:rPr>
              <a:t>wealth becomes a source of discipline. </a:t>
            </a:r>
          </a:p>
          <a:p>
            <a:endParaRPr lang="en-US" dirty="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buNone/>
            </a:pPr>
            <a:endParaRPr lang="en-US" dirty="0" smtClean="0"/>
          </a:p>
          <a:p>
            <a:pPr hangingPunct="0"/>
            <a:r>
              <a:rPr lang="en-US" b="1" dirty="0" smtClean="0">
                <a:solidFill>
                  <a:srgbClr val="0070C0"/>
                </a:solidFill>
                <a:latin typeface="Arial" pitchFamily="34" charset="0"/>
                <a:cs typeface="Arial" pitchFamily="34" charset="0"/>
              </a:rPr>
              <a:t>6:17 — “but on God who richly supplies us with all things to enjoy.”</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It connotes occupation with the person of Christ, He is the manifest person of the Godhead.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“who richly supplies us”  </a:t>
            </a:r>
            <a:r>
              <a:rPr lang="en-US" dirty="0" smtClean="0">
                <a:latin typeface="Arial" pitchFamily="34" charset="0"/>
                <a:cs typeface="Arial" pitchFamily="34" charset="0"/>
              </a:rPr>
              <a:t>— PAPtc of PARECHO – to hold beside, hold out, to offer, present, furnish, provide the temporal blessings which a believer has in greater-grace.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is the source of all greater-grace blessings. </a:t>
            </a:r>
            <a:endParaRPr lang="en-US"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dirty="0" smtClean="0">
                <a:latin typeface="Arial" pitchFamily="34" charset="0"/>
                <a:cs typeface="Arial" pitchFamily="34" charset="0"/>
              </a:rPr>
              <a:t>Decision is a part of respect for your own authority in your own soul. </a:t>
            </a:r>
          </a:p>
          <a:p>
            <a:r>
              <a:rPr lang="en-US" dirty="0" smtClean="0">
                <a:latin typeface="Arial" pitchFamily="34" charset="0"/>
                <a:cs typeface="Arial" pitchFamily="34" charset="0"/>
              </a:rPr>
              <a:t>Divine institution #2 is the husband having authority over the wife. </a:t>
            </a:r>
          </a:p>
          <a:p>
            <a:r>
              <a:rPr lang="en-US" dirty="0" smtClean="0">
                <a:latin typeface="Arial" pitchFamily="34" charset="0"/>
                <a:cs typeface="Arial" pitchFamily="34" charset="0"/>
              </a:rPr>
              <a:t>Divine institution #3 is the parents having authority over the children. </a:t>
            </a:r>
          </a:p>
          <a:p>
            <a:r>
              <a:rPr lang="en-US" dirty="0" smtClean="0">
                <a:latin typeface="Arial" pitchFamily="34" charset="0"/>
                <a:cs typeface="Arial" pitchFamily="34" charset="0"/>
              </a:rPr>
              <a:t>Divine institution #4 is the system of government having authority over the people.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d) Academic. In academic life there are two basic categories of authority. First there is the policy system of authority.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Any academic organization has policy and the policy system is carried out by the administration.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pPr hangingPunct="0"/>
            <a:r>
              <a:rPr lang="en-US" b="1" dirty="0" smtClean="0">
                <a:solidFill>
                  <a:srgbClr val="0070C0"/>
                </a:solidFill>
                <a:latin typeface="Arial" pitchFamily="34" charset="0"/>
                <a:cs typeface="Arial" pitchFamily="34" charset="0"/>
              </a:rPr>
              <a:t>“to enjoy” </a:t>
            </a:r>
            <a:r>
              <a:rPr lang="en-US" dirty="0" smtClean="0">
                <a:latin typeface="Arial" pitchFamily="34" charset="0"/>
                <a:cs typeface="Arial" pitchFamily="34" charset="0"/>
              </a:rPr>
              <a:t>— APOLAUSIS - means pleasure or enjoyment. Everything you receive in time is for your pleasure and your enjoyment.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intends for every believer to have pleasure. But God intends for you to have the capacity for the pleasure before you have the pleasure.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“Regarding those rich ones </a:t>
            </a:r>
            <a:r>
              <a:rPr lang="en-US" dirty="0" smtClean="0">
                <a:latin typeface="Arial" pitchFamily="34" charset="0"/>
                <a:cs typeface="Arial" pitchFamily="34" charset="0"/>
              </a:rPr>
              <a:t>[in your congregation] </a:t>
            </a:r>
            <a:r>
              <a:rPr lang="en-US" b="1" dirty="0" smtClean="0">
                <a:solidFill>
                  <a:srgbClr val="0070C0"/>
                </a:solidFill>
                <a:latin typeface="Arial" pitchFamily="34" charset="0"/>
                <a:cs typeface="Arial" pitchFamily="34" charset="0"/>
              </a:rPr>
              <a:t>in this present dispensation, be commanding them not to be arrogant, nor to set their confidence upon the uncertainty of riches, but on God who provides for us </a:t>
            </a:r>
            <a:r>
              <a:rPr lang="en-US" dirty="0" smtClean="0">
                <a:latin typeface="Arial" pitchFamily="34" charset="0"/>
                <a:cs typeface="Arial" pitchFamily="34" charset="0"/>
              </a:rPr>
              <a:t>[greater-grace believers] </a:t>
            </a:r>
            <a:r>
              <a:rPr lang="en-US" b="1" dirty="0" smtClean="0">
                <a:solidFill>
                  <a:srgbClr val="0070C0"/>
                </a:solidFill>
                <a:latin typeface="Arial" pitchFamily="34" charset="0"/>
                <a:cs typeface="Arial" pitchFamily="34" charset="0"/>
              </a:rPr>
              <a:t>all things abundantly for our pleasure and enjoyment.”</a:t>
            </a:r>
            <a:r>
              <a:rPr lang="en-US" dirty="0" smtClean="0"/>
              <a:t> </a:t>
            </a:r>
          </a:p>
          <a:p>
            <a:endParaRPr lang="en-US"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r>
              <a:rPr lang="en-US" dirty="0" smtClean="0">
                <a:latin typeface="Arial" pitchFamily="34" charset="0"/>
                <a:cs typeface="Arial" pitchFamily="34" charset="0"/>
              </a:rPr>
              <a:t> Conclusion</a:t>
            </a:r>
          </a:p>
          <a:p>
            <a:pPr hangingPunct="0"/>
            <a:r>
              <a:rPr lang="en-US" dirty="0" smtClean="0">
                <a:latin typeface="Arial" pitchFamily="34" charset="0"/>
                <a:cs typeface="Arial" pitchFamily="34" charset="0"/>
              </a:rPr>
              <a:t>1. It must be emphasized again and again that capacity for life must precede blessings of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Furthermore this capacity for life originates not only from maximum doctrine resident in the soul but the removal of those roadblocks of the soul which hinder application of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Capacity for life is related to application of doctrine. If you cannot apply doctrine it is because of roadblocks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Capacity for life is not only the possession of doctrine in the soul but the application of that doctrine from the soul. </a:t>
            </a:r>
          </a:p>
          <a:p>
            <a:pPr hangingPunct="0"/>
            <a:endParaRPr lang="en-US" dirty="0" smtClean="0">
              <a:latin typeface="Arial" pitchFamily="34" charset="0"/>
              <a:cs typeface="Arial" pitchFamily="34" charset="0"/>
            </a:endParaRP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4. Capacity for life is one of the blessings in time, love for God.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6:18</a:t>
            </a:r>
            <a:r>
              <a:rPr lang="en-US" dirty="0" smtClean="0">
                <a:latin typeface="Arial" pitchFamily="34" charset="0"/>
                <a:cs typeface="Arial" pitchFamily="34" charset="0"/>
              </a:rPr>
              <a:t> —This verse describes the overflow of greater-grace blessings in the life of one believer to those in his periphery. </a:t>
            </a:r>
          </a:p>
          <a:p>
            <a:pPr hangingPunct="0">
              <a:buNone/>
            </a:pP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“Instruct them to do good, to be rich in good works, to be generous and ready to share,”</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Even if you do not reach greater-grace as a believer you are going to be blessed by association with greater-grace believers around you. </a:t>
            </a:r>
          </a:p>
          <a:p>
            <a:pPr hangingPunct="0"/>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“Instruct them to do good” </a:t>
            </a:r>
            <a:r>
              <a:rPr lang="en-US" dirty="0" smtClean="0">
                <a:latin typeface="Arial" pitchFamily="34" charset="0"/>
                <a:cs typeface="Arial" pitchFamily="34" charset="0"/>
              </a:rPr>
              <a:t>– PAInfin – AGAGOERGEO - </a:t>
            </a:r>
            <a:r>
              <a:rPr lang="en-US" i="1" dirty="0" smtClean="0">
                <a:latin typeface="Arial" pitchFamily="34" charset="0"/>
                <a:cs typeface="Arial" pitchFamily="34" charset="0"/>
              </a:rPr>
              <a:t> AGATHOI - </a:t>
            </a:r>
            <a:r>
              <a:rPr lang="en-US" dirty="0" smtClean="0">
                <a:latin typeface="Arial" pitchFamily="34" charset="0"/>
                <a:cs typeface="Arial" pitchFamily="34" charset="0"/>
              </a:rPr>
              <a:t>is intrinsic good; ERGEO is the production, it means to produce.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we actually have a contrast with the verb </a:t>
            </a:r>
            <a:r>
              <a:rPr lang="en-US" b="1" dirty="0" smtClean="0">
                <a:solidFill>
                  <a:srgbClr val="0070C0"/>
                </a:solidFill>
                <a:latin typeface="Arial" pitchFamily="34" charset="0"/>
                <a:cs typeface="Arial" pitchFamily="34" charset="0"/>
              </a:rPr>
              <a:t>“not to be arrogant” </a:t>
            </a:r>
            <a:r>
              <a:rPr lang="en-US" dirty="0" smtClean="0">
                <a:latin typeface="Arial" pitchFamily="34" charset="0"/>
                <a:cs typeface="Arial" pitchFamily="34" charset="0"/>
              </a:rPr>
              <a:t>in the previous verse — not to be arrogant but to keep on being a producer of divine good. </a:t>
            </a:r>
            <a:endParaRPr lang="en-US" dirty="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When it is put together it means a greater-grace believer is a producer.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your mental attitude, it is the divine blessing that comes upon you and reaches out to others.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you prosper from the Lord others prosper too. The greater-grace believer produces the action of the verb in the production of divine good.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cannot expect the fruit of the Spirit apart from the roots of doctrine. </a:t>
            </a:r>
          </a:p>
          <a:p>
            <a:endParaRPr lang="en-US"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Wealth is measured in terms of spiritual blessing for the believer.</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Divine Good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 Divine good is the production of the believer who is grace oriented.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two kinds of grace-oriented believers: those who are positive and growing, and those who are positive and have reached the high ground of greater-grace.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growing believer and the mature believer are both in view under this definition. It is their production.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Notice that the filling of the Spirit by itself does not produce, it produces through doctrine resident in the soul. </a:t>
            </a:r>
            <a:endParaRPr lang="en-US" dirty="0">
              <a:latin typeface="Arial" pitchFamily="34" charset="0"/>
              <a:cs typeface="Arial" pitchFamily="34" charset="0"/>
            </a:endParaRP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When a new believer is filled with the Spirit </a:t>
            </a:r>
            <a:r>
              <a:rPr lang="en-US" u="sng" dirty="0" smtClean="0">
                <a:latin typeface="Arial" pitchFamily="34" charset="0"/>
                <a:cs typeface="Arial" pitchFamily="34" charset="0"/>
              </a:rPr>
              <a:t>he is not a producer</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filling of the Spirit is designed for him to take in doctrine, and it is always an inhale and never an output or an exhale with the new believer. Again, you cannot have the fruit of the Spirit apart from the roots of doctrine — an application of the balance of residency.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source of divine good</a:t>
            </a:r>
            <a:r>
              <a:rPr lang="en-US" u="sng" dirty="0" smtClean="0">
                <a:latin typeface="Arial" pitchFamily="34" charset="0"/>
                <a:cs typeface="Arial" pitchFamily="34" charset="0"/>
              </a:rPr>
              <a:t>. Divine good originates from balance of residency.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is, the ministry of God the Holy Spirit in the soul related to Bible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filling of the Holy Spirit is easy to attain, it is received at any point that the believer rebounds. But when you are minus doctrine the filling of the Spirit can only change the picture from minus to plus through the study and application of BD</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When you have maximum doctrine and the filling of the Spirit then you have balance of residency, and </a:t>
            </a:r>
            <a:r>
              <a:rPr lang="en-US" u="sng" dirty="0" smtClean="0">
                <a:latin typeface="Arial" pitchFamily="34" charset="0"/>
                <a:cs typeface="Arial" pitchFamily="34" charset="0"/>
              </a:rPr>
              <a:t>balance of residency is the source of the production of divine good, </a:t>
            </a:r>
            <a:r>
              <a:rPr lang="en-US" dirty="0" smtClean="0">
                <a:latin typeface="Arial" pitchFamily="34" charset="0"/>
                <a:cs typeface="Arial" pitchFamily="34" charset="0"/>
              </a:rPr>
              <a:t>whatever it is.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 The believer in time is the recipient of grace. He is designed for the function of divine good. </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Saving Grace </a:t>
            </a:r>
            <a:r>
              <a:rPr lang="en-US" dirty="0" smtClean="0">
                <a:latin typeface="Arial" pitchFamily="34" charset="0"/>
                <a:cs typeface="Arial" pitchFamily="34" charset="0"/>
              </a:rPr>
              <a:t>is where it starts.  That is where our life with God starts, that is where royal family begins. </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Living Grace </a:t>
            </a:r>
            <a:r>
              <a:rPr lang="en-US" dirty="0" smtClean="0">
                <a:latin typeface="Arial" pitchFamily="34" charset="0"/>
                <a:cs typeface="Arial" pitchFamily="34" charset="0"/>
              </a:rPr>
              <a:t>enables us to live in the devil’s world.  God provides food, shelter, clothing, all of the necessities of life, including doctrine, a right pastor, a local church, etc. </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Greater Grace </a:t>
            </a:r>
            <a:r>
              <a:rPr lang="en-US" dirty="0" smtClean="0">
                <a:latin typeface="Arial" pitchFamily="34" charset="0"/>
                <a:cs typeface="Arial" pitchFamily="34" charset="0"/>
              </a:rPr>
              <a:t>is spiritual maturity where maximum production starts. </a:t>
            </a:r>
          </a:p>
          <a:p>
            <a:r>
              <a:rPr lang="en-US" b="1" dirty="0" smtClean="0">
                <a:latin typeface="Arial" pitchFamily="34" charset="0"/>
                <a:cs typeface="Arial" pitchFamily="34" charset="0"/>
              </a:rPr>
              <a:t>Dying Grace </a:t>
            </a:r>
            <a:r>
              <a:rPr lang="en-US" dirty="0" smtClean="0">
                <a:latin typeface="Arial" pitchFamily="34" charset="0"/>
                <a:cs typeface="Arial" pitchFamily="34" charset="0"/>
              </a:rPr>
              <a:t>is for mature believers.</a:t>
            </a:r>
          </a:p>
          <a:p>
            <a:r>
              <a:rPr lang="en-US" b="1" dirty="0" smtClean="0">
                <a:latin typeface="Arial" pitchFamily="34" charset="0"/>
                <a:cs typeface="Arial" pitchFamily="34" charset="0"/>
              </a:rPr>
              <a:t>Surpassing Grace</a:t>
            </a:r>
            <a:r>
              <a:rPr lang="en-US" dirty="0" smtClean="0">
                <a:latin typeface="Arial" pitchFamily="34" charset="0"/>
                <a:cs typeface="Arial" pitchFamily="34" charset="0"/>
              </a:rPr>
              <a:t> is heaven.</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 All of these graces produce in some way. </a:t>
            </a:r>
            <a:r>
              <a:rPr lang="en-US" u="sng" dirty="0" smtClean="0">
                <a:latin typeface="Arial" pitchFamily="34" charset="0"/>
                <a:cs typeface="Arial" pitchFamily="34" charset="0"/>
              </a:rPr>
              <a:t>Saving grace </a:t>
            </a:r>
            <a:r>
              <a:rPr lang="en-US" dirty="0" smtClean="0">
                <a:latin typeface="Arial" pitchFamily="34" charset="0"/>
                <a:cs typeface="Arial" pitchFamily="34" charset="0"/>
              </a:rPr>
              <a:t>means that you are a member of the royal family of God, and that is where angels start to watch you.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Living grace </a:t>
            </a:r>
            <a:r>
              <a:rPr lang="en-US" dirty="0" smtClean="0">
                <a:latin typeface="Arial" pitchFamily="34" charset="0"/>
                <a:cs typeface="Arial" pitchFamily="34" charset="0"/>
              </a:rPr>
              <a:t>with the study and application of BD means that you are advancing.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Greater-grace</a:t>
            </a:r>
            <a:r>
              <a:rPr lang="en-US" dirty="0" smtClean="0">
                <a:latin typeface="Arial" pitchFamily="34" charset="0"/>
                <a:cs typeface="Arial" pitchFamily="34" charset="0"/>
              </a:rPr>
              <a:t> is maximum production of divine good, and great rewards in Surpassing Grace. — </a:t>
            </a:r>
            <a:r>
              <a:rPr lang="en-US" b="1" dirty="0" smtClean="0">
                <a:solidFill>
                  <a:srgbClr val="C00000"/>
                </a:solidFill>
                <a:latin typeface="Arial" pitchFamily="34" charset="0"/>
                <a:cs typeface="Arial" pitchFamily="34" charset="0"/>
              </a:rPr>
              <a:t>Ephesians 2:10. </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4. The grace principle of divine good is given in </a:t>
            </a:r>
            <a:r>
              <a:rPr lang="en-US" b="1" dirty="0" smtClean="0">
                <a:solidFill>
                  <a:srgbClr val="C00000"/>
                </a:solidFill>
                <a:latin typeface="Arial" pitchFamily="34" charset="0"/>
                <a:cs typeface="Arial" pitchFamily="34" charset="0"/>
              </a:rPr>
              <a:t>2 Corinthians 9:8 </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“for every good deed,” </a:t>
            </a:r>
            <a:r>
              <a:rPr lang="en-US" dirty="0" smtClean="0">
                <a:latin typeface="Arial" pitchFamily="34" charset="0"/>
                <a:cs typeface="Arial" pitchFamily="34" charset="0"/>
              </a:rPr>
              <a:t>i.e. intrinsic good, production of divine good.</a:t>
            </a:r>
          </a:p>
          <a:p>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00800"/>
          </a:xfrm>
        </p:spPr>
        <p:txBody>
          <a:bodyPr>
            <a:normAutofit fontScale="92500" lnSpcReduction="10000"/>
          </a:bodyPr>
          <a:lstStyle/>
          <a:p>
            <a:r>
              <a:rPr lang="en-US" dirty="0" smtClean="0">
                <a:latin typeface="Arial" pitchFamily="34" charset="0"/>
                <a:cs typeface="Arial" pitchFamily="34" charset="0"/>
              </a:rPr>
              <a:t>5. In the grace perspective the resultant doctrine resident in the soul is the means of production of divine good.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Everything that counts for God must be related to grace, must be related to doctrine, must be related to divine dynamics, not human gimmicks. </a:t>
            </a:r>
            <a:r>
              <a:rPr lang="en-US" b="1" dirty="0" smtClean="0">
                <a:solidFill>
                  <a:srgbClr val="C00000"/>
                </a:solidFill>
                <a:latin typeface="Arial" pitchFamily="34" charset="0"/>
                <a:cs typeface="Arial" pitchFamily="34" charset="0"/>
              </a:rPr>
              <a:t>Colossians 1:9,10;         2 Timothy 2:21; 3:16; Titus 2:7.</a:t>
            </a:r>
            <a:r>
              <a:rPr lang="en-US" dirty="0" smtClean="0">
                <a:latin typeface="Arial" pitchFamily="34" charset="0"/>
                <a:cs typeface="Arial" pitchFamily="34" charset="0"/>
              </a:rPr>
              <a:t> Your example of divine good is your soundness in doctrine.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Divine good produced by grace is both mental and verbal — </a:t>
            </a:r>
            <a:r>
              <a:rPr lang="en-US" b="1" dirty="0" smtClean="0">
                <a:solidFill>
                  <a:srgbClr val="C00000"/>
                </a:solidFill>
                <a:latin typeface="Arial" pitchFamily="34" charset="0"/>
                <a:cs typeface="Arial" pitchFamily="34" charset="0"/>
              </a:rPr>
              <a:t>2 Thessalonians 2:16,17.</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Divine good resolves the angelic conflict — </a:t>
            </a:r>
            <a:r>
              <a:rPr lang="en-US" b="1" dirty="0" smtClean="0">
                <a:solidFill>
                  <a:srgbClr val="C00000"/>
                </a:solidFill>
                <a:latin typeface="Arial" pitchFamily="34" charset="0"/>
                <a:cs typeface="Arial" pitchFamily="34" charset="0"/>
              </a:rPr>
              <a:t>Romans 12:21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Divine good will be rewarded under the principle of surpassing grace — </a:t>
            </a:r>
            <a:r>
              <a:rPr lang="en-US" b="1" dirty="0" smtClean="0">
                <a:solidFill>
                  <a:srgbClr val="C00000"/>
                </a:solidFill>
                <a:latin typeface="Arial" pitchFamily="34" charset="0"/>
                <a:cs typeface="Arial" pitchFamily="34" charset="0"/>
              </a:rPr>
              <a:t>2 Corinthians 5:10.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b="1" dirty="0" smtClean="0">
                <a:solidFill>
                  <a:srgbClr val="0070C0"/>
                </a:solidFill>
                <a:latin typeface="Arial" pitchFamily="34" charset="0"/>
                <a:cs typeface="Arial" pitchFamily="34" charset="0"/>
              </a:rPr>
              <a:t>“to be rich in good works, to be generous and ready to share,”</a:t>
            </a:r>
            <a:r>
              <a:rPr lang="en-US" dirty="0" smtClean="0">
                <a:latin typeface="Arial" pitchFamily="34" charset="0"/>
                <a:cs typeface="Arial" pitchFamily="34" charset="0"/>
              </a:rPr>
              <a:t>— PAInfin PLOUTEO – to be rich. Greater grace believers are rich in divine good production.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good works” </a:t>
            </a:r>
            <a:r>
              <a:rPr lang="en-US" dirty="0" smtClean="0">
                <a:latin typeface="Arial" pitchFamily="34" charset="0"/>
                <a:cs typeface="Arial" pitchFamily="34" charset="0"/>
              </a:rPr>
              <a:t>— EN KALOS ERGON -  “in honorable deeds.” Your works are not honorable until you have enough doctrine to make them honorable.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they are not related to grace they are nothing. Honorable production is the result of the </a:t>
            </a:r>
            <a:r>
              <a:rPr lang="en-US" u="sng" dirty="0" smtClean="0">
                <a:latin typeface="Arial" pitchFamily="34" charset="0"/>
                <a:cs typeface="Arial" pitchFamily="34" charset="0"/>
              </a:rPr>
              <a:t>filling of the Spirit plus a certain amount of doctrine. </a:t>
            </a:r>
          </a:p>
          <a:p>
            <a:pPr hangingPunct="0"/>
            <a:endParaRPr lang="en-US" u="sng" dirty="0" smtClean="0">
              <a:latin typeface="Arial" pitchFamily="34" charset="0"/>
              <a:cs typeface="Arial" pitchFamily="34" charset="0"/>
            </a:endParaRPr>
          </a:p>
          <a:p>
            <a:pPr hangingPunct="0"/>
            <a:r>
              <a:rPr lang="en-US" u="sng" dirty="0" smtClean="0">
                <a:latin typeface="Arial" pitchFamily="34" charset="0"/>
                <a:cs typeface="Arial" pitchFamily="34" charset="0"/>
              </a:rPr>
              <a:t>Without this all works are nothing but human good and will be burned at the JSC.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In addition to that there is authority in the local classroom — the teacher or the professor, whoever is the communicator in the classroom.</a:t>
            </a:r>
          </a:p>
          <a:p>
            <a:pPr hangingPunct="0">
              <a:buNone/>
            </a:pPr>
            <a:r>
              <a:rPr lang="en-US" dirty="0" smtClean="0">
                <a:latin typeface="Arial" pitchFamily="34" charset="0"/>
                <a:cs typeface="Arial" pitchFamily="34" charset="0"/>
              </a:rPr>
              <a:t>       e) Business has authority, like everything else. </a:t>
            </a:r>
          </a:p>
          <a:p>
            <a:pPr hangingPunct="0">
              <a:buNone/>
            </a:pPr>
            <a:r>
              <a:rPr lang="en-US" dirty="0" smtClean="0"/>
              <a:t>  </a:t>
            </a:r>
          </a:p>
          <a:p>
            <a:pPr hangingPunct="0"/>
            <a:r>
              <a:rPr lang="en-US" b="1" dirty="0" smtClean="0">
                <a:solidFill>
                  <a:srgbClr val="0070C0"/>
                </a:solidFill>
                <a:latin typeface="Arial" pitchFamily="34" charset="0"/>
                <a:cs typeface="Arial" pitchFamily="34" charset="0"/>
              </a:rPr>
              <a:t>“so that the name of God and our doctrine will not be spoken against” - </a:t>
            </a:r>
            <a:r>
              <a:rPr lang="en-US" dirty="0" smtClean="0">
                <a:latin typeface="Arial" pitchFamily="34" charset="0"/>
                <a:cs typeface="Arial" pitchFamily="34" charset="0"/>
              </a:rPr>
              <a:t> TO ONOMA - refers to the person of God, His perfect plan, His perfect essence.</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Your job is your full-time Christian service </a:t>
            </a:r>
            <a:r>
              <a:rPr lang="en-US" dirty="0" smtClean="0">
                <a:latin typeface="Arial" pitchFamily="34" charset="0"/>
                <a:cs typeface="Arial" pitchFamily="34" charset="0"/>
              </a:rPr>
              <a:t>and you are to do it as unto the Lord, you will respect management.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Capacity for life comes from doctrine resident in your soul and this </a:t>
            </a:r>
            <a:r>
              <a:rPr lang="en-US" u="sng" dirty="0" smtClean="0">
                <a:latin typeface="Arial" pitchFamily="34" charset="0"/>
                <a:cs typeface="Arial" pitchFamily="34" charset="0"/>
              </a:rPr>
              <a:t>gives you the capacity to respect management.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believer’s job, duty, skill, is not only his means of livelihood but it is an integral part of the Christian way of life, part of his function. </a:t>
            </a:r>
          </a:p>
          <a:p>
            <a:pPr hangingPunct="0"/>
            <a:endParaRPr lang="en-US" dirty="0" smtClean="0"/>
          </a:p>
          <a:p>
            <a:endParaRPr lang="en-US" dirty="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“to be generous and ready to share” </a:t>
            </a:r>
            <a:r>
              <a:rPr lang="en-US" dirty="0" smtClean="0">
                <a:latin typeface="Arial" pitchFamily="34" charset="0"/>
                <a:cs typeface="Arial" pitchFamily="34" charset="0"/>
              </a:rPr>
              <a:t>-  PAInfin of EIMI – to be.  ERGON honorable deeds to be generous”.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more than being generous with money, it means generous with love, generous with manners, generous in thoughtfulness.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whole concept of capacity for life in the greater-grace believer is generosity.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“ready to share” </a:t>
            </a:r>
            <a:r>
              <a:rPr lang="en-US" dirty="0" smtClean="0">
                <a:latin typeface="Arial" pitchFamily="34" charset="0"/>
                <a:cs typeface="Arial" pitchFamily="34" charset="0"/>
              </a:rPr>
              <a:t>-  KOINONIKOS - means liberal in giving.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to keep on producing divine good, to be rich in honorable deeds, to be generous, liberal in the giving of money.”</a:t>
            </a:r>
          </a:p>
          <a:p>
            <a:endParaRPr lang="en-US"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991600" cy="6705600"/>
          </a:xfrm>
        </p:spPr>
        <p:txBody>
          <a:bodyPr>
            <a:normAutofit/>
          </a:bodyPr>
          <a:lstStyle/>
          <a:p>
            <a:pPr hangingPunct="0"/>
            <a:r>
              <a:rPr lang="en-US" b="1" dirty="0" smtClean="0">
                <a:solidFill>
                  <a:srgbClr val="0070C0"/>
                </a:solidFill>
                <a:latin typeface="Arial" pitchFamily="34" charset="0"/>
                <a:cs typeface="Arial" pitchFamily="34" charset="0"/>
              </a:rPr>
              <a:t>6:19</a:t>
            </a:r>
            <a:r>
              <a:rPr lang="en-US" dirty="0" smtClean="0">
                <a:latin typeface="Arial" pitchFamily="34" charset="0"/>
                <a:cs typeface="Arial" pitchFamily="34" charset="0"/>
              </a:rPr>
              <a:t> — the eternal future of greater-grace believers. </a:t>
            </a:r>
            <a:r>
              <a:rPr lang="en-US" b="1" dirty="0" smtClean="0">
                <a:solidFill>
                  <a:srgbClr val="0070C0"/>
                </a:solidFill>
                <a:latin typeface="Arial" pitchFamily="34" charset="0"/>
                <a:cs typeface="Arial" pitchFamily="34" charset="0"/>
              </a:rPr>
              <a:t>“storing up for themselves the treasure of a good foundation for the future so that they may take hold of that which is life indeed.”</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“storing up”</a:t>
            </a:r>
            <a:r>
              <a:rPr lang="en-US"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PAPtc  - APOTHSAURIZO – to store away treasure.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Liberality in giving, generosity of  the greater-grace believer, is like treasuring a large account for eternity.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present reality is generosity of the greater-grace believer depicted in the previous verse, generosity which has eternal reward. </a:t>
            </a:r>
            <a:endParaRPr lang="en-US" dirty="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“for themselves the treasure of a good foundation for the future” </a:t>
            </a:r>
            <a:r>
              <a:rPr lang="en-US" dirty="0" smtClean="0">
                <a:latin typeface="Arial" pitchFamily="34" charset="0"/>
                <a:cs typeface="Arial" pitchFamily="34" charset="0"/>
              </a:rPr>
              <a:t> — this passage is talking to greater-grace believers, “accumulating treasures for themselves” in the eternal future.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 good foundation” </a:t>
            </a:r>
            <a:r>
              <a:rPr lang="en-US" dirty="0" smtClean="0">
                <a:latin typeface="Arial" pitchFamily="34" charset="0"/>
                <a:cs typeface="Arial" pitchFamily="34" charset="0"/>
              </a:rPr>
              <a:t>— KALOS THEMELIOS - “an honorable foundation.”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the future” </a:t>
            </a:r>
            <a:r>
              <a:rPr lang="en-US" dirty="0" smtClean="0">
                <a:latin typeface="Arial" pitchFamily="34" charset="0"/>
                <a:cs typeface="Arial" pitchFamily="34" charset="0"/>
              </a:rPr>
              <a:t>– MELLO – PAPtc – for the future.  Notice that the greater-grace believer in generosity, whatever that generosity may be — generosity of love, of money, whatever form it may take in greater-grace status — is accumulating an honorable foundation for the future, for phase three. </a:t>
            </a:r>
          </a:p>
          <a:p>
            <a:endParaRPr lang="en-US" dirty="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pPr hangingPunct="0"/>
            <a:r>
              <a:rPr lang="en-US" b="1" dirty="0" smtClean="0">
                <a:solidFill>
                  <a:srgbClr val="0070C0"/>
                </a:solidFill>
                <a:latin typeface="Arial" pitchFamily="34" charset="0"/>
                <a:cs typeface="Arial" pitchFamily="34" charset="0"/>
              </a:rPr>
              <a:t>“so that they may take hold of that which is life indeed.” –</a:t>
            </a:r>
            <a:r>
              <a:rPr lang="en-US" dirty="0" smtClean="0">
                <a:latin typeface="Arial" pitchFamily="34" charset="0"/>
                <a:cs typeface="Arial" pitchFamily="34" charset="0"/>
              </a:rPr>
              <a:t> AMSubj – EPILAMBANO - means to take hold of, to seize, to grasp, to obtain, to be concerned with, to take an interest 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 as in verse 12, it means to lay hold of blessings, to seize blessings. This time it is the blessings of heaven.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aorist tense is the culminative aorist referring to blessings or rewards in heaven.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Our objective in being alive is to reach maturity and hold the high ground, to enjoy blessings in time from God, and then to spend all eternity with the decorations and the blessings that God has for us.  </a:t>
            </a: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“which is life indeed</a:t>
            </a:r>
            <a:r>
              <a:rPr lang="en-US" dirty="0" smtClean="0">
                <a:latin typeface="Arial" pitchFamily="34" charset="0"/>
                <a:cs typeface="Arial" pitchFamily="34" charset="0"/>
              </a:rPr>
              <a:t>.”- EIMI ZOE – PAPtc – an idiom  that  means </a:t>
            </a:r>
            <a:r>
              <a:rPr lang="en-US" b="1" dirty="0" smtClean="0">
                <a:solidFill>
                  <a:srgbClr val="0070C0"/>
                </a:solidFill>
                <a:latin typeface="Arial" pitchFamily="34" charset="0"/>
                <a:cs typeface="Arial" pitchFamily="34" charset="0"/>
              </a:rPr>
              <a:t>“of what is really life.”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“Really life” </a:t>
            </a:r>
            <a:r>
              <a:rPr lang="en-US" dirty="0" smtClean="0">
                <a:latin typeface="Arial" pitchFamily="34" charset="0"/>
                <a:cs typeface="Arial" pitchFamily="34" charset="0"/>
              </a:rPr>
              <a:t>is blessing in time from God and blessing in eternity from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believers have eternal life, no believer can lose his salvation. But decorations and blessing glorify God, it is done through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“Accumulating treasures for themselves, an honorable foundation for the future, in order that they may take hold of the blessings of what is really life.”</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endParaRPr lang="en-US" dirty="0"/>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The reality of life is bound up in the soul’s capacity for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There is no capacity for life apart from maximum doctrine resident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With maximum doctrine as the basis for capacity for what is really life the mature believer can enjoy the benefits of grace in time and enjoy the benefits of grace in eternity.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There is no status symbol, no blessing associated with happiness, which can produce happiness apart from capacity for life resident in the soul. 	</a:t>
            </a:r>
          </a:p>
          <a:p>
            <a:endParaRPr lang="en-US"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5. You will never enjoy what you have without capacity for life through doctrine resident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You will always be looking around the corner for something more or something better unless you have capacities of greater-grace.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These capacities are a part of category #1 love for God paragraph in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8. The capacity must come before the blessing.</a:t>
            </a:r>
          </a:p>
          <a:p>
            <a:pPr hangingPunct="0"/>
            <a:r>
              <a:rPr lang="en-US" dirty="0" smtClean="0">
                <a:latin typeface="Arial" pitchFamily="34" charset="0"/>
                <a:cs typeface="Arial" pitchFamily="34" charset="0"/>
              </a:rPr>
              <a:t>9. The capacity for love must come before category #2 marriage love.</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10. The capacity for wealth and success must come before money, prominence, promotion, wealth.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The capacity for happiness must come before the blessings  of happiness.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12. The capacity for life must come before divine blessings in life.</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6:20-21</a:t>
            </a:r>
            <a:r>
              <a:rPr lang="en-US" dirty="0" smtClean="0">
                <a:latin typeface="Arial" pitchFamily="34" charset="0"/>
                <a:cs typeface="Arial" pitchFamily="34" charset="0"/>
              </a:rPr>
              <a:t> — the charge to the ministry. </a:t>
            </a:r>
          </a:p>
          <a:p>
            <a:pPr hangingPunct="0"/>
            <a:r>
              <a:rPr lang="en-US" b="1" dirty="0" smtClean="0">
                <a:solidFill>
                  <a:srgbClr val="0070C0"/>
                </a:solidFill>
                <a:latin typeface="Arial" pitchFamily="34" charset="0"/>
                <a:cs typeface="Arial" pitchFamily="34" charset="0"/>
              </a:rPr>
              <a:t>6:20</a:t>
            </a:r>
            <a:r>
              <a:rPr lang="en-US" dirty="0" smtClean="0">
                <a:latin typeface="Arial" pitchFamily="34" charset="0"/>
                <a:cs typeface="Arial" pitchFamily="34" charset="0"/>
              </a:rPr>
              <a:t> — a warning to the greater-grace pastors, Timothy in view. </a:t>
            </a:r>
            <a:r>
              <a:rPr lang="en-US" b="1" dirty="0" smtClean="0">
                <a:solidFill>
                  <a:srgbClr val="0070C0"/>
                </a:solidFill>
                <a:latin typeface="Arial" pitchFamily="34" charset="0"/>
                <a:cs typeface="Arial" pitchFamily="34" charset="0"/>
              </a:rPr>
              <a:t>“O Timothy” </a:t>
            </a:r>
            <a:r>
              <a:rPr lang="en-US" dirty="0" smtClean="0">
                <a:latin typeface="Arial" pitchFamily="34" charset="0"/>
                <a:cs typeface="Arial" pitchFamily="34" charset="0"/>
              </a:rPr>
              <a:t>is addressed to Timothy at the lowest ebb of his life, a total failure as a result of reversionism.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“guard what has been entrusted to you, avoiding worldly and empty chatter and the opposing arguments of what is falsely called ‘knowledge’.</a:t>
            </a:r>
          </a:p>
          <a:p>
            <a:pPr hangingPunct="0"/>
            <a:endParaRPr lang="en-US" dirty="0" smtClean="0">
              <a:latin typeface="Arial" pitchFamily="34" charset="0"/>
              <a:cs typeface="Arial" pitchFamily="34" charset="0"/>
            </a:endParaRP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“guard” </a:t>
            </a:r>
            <a:r>
              <a:rPr lang="en-US" dirty="0" smtClean="0">
                <a:latin typeface="Arial" pitchFamily="34" charset="0"/>
                <a:cs typeface="Arial" pitchFamily="34" charset="0"/>
              </a:rPr>
              <a:t>– AAImpv – PHULASSO - means to guard, to watch, to protect, to defend, and in military terms to stand guard.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Timothy must be alert for the rest of his life. </a:t>
            </a:r>
          </a:p>
          <a:p>
            <a:r>
              <a:rPr lang="en-US" b="1" dirty="0" smtClean="0">
                <a:solidFill>
                  <a:srgbClr val="0070C0"/>
                </a:solidFill>
                <a:latin typeface="Arial" pitchFamily="34" charset="0"/>
                <a:cs typeface="Arial" pitchFamily="34" charset="0"/>
              </a:rPr>
              <a:t>“what has been entrusted to you” </a:t>
            </a:r>
            <a:r>
              <a:rPr lang="en-US" dirty="0" smtClean="0">
                <a:latin typeface="Arial" pitchFamily="34" charset="0"/>
                <a:cs typeface="Arial" pitchFamily="34" charset="0"/>
              </a:rPr>
              <a:t>-  PARATHEKE -  a word used in the Roman empire for bank deposits.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“O Timothy, guard your deposit” </a:t>
            </a:r>
            <a:r>
              <a:rPr lang="en-US" dirty="0" smtClean="0">
                <a:latin typeface="Arial" pitchFamily="34" charset="0"/>
                <a:cs typeface="Arial" pitchFamily="34" charset="0"/>
              </a:rPr>
              <a:t>is a reference to doctrine deposited in Timothy’s soul. It is a reference to doctrine in the soul of any believer.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In a chapter dealing with money and wealth it is fitting that the chapter should end with the </a:t>
            </a:r>
            <a:r>
              <a:rPr lang="en-US" u="sng" dirty="0" smtClean="0">
                <a:latin typeface="Arial" pitchFamily="34" charset="0"/>
                <a:cs typeface="Arial" pitchFamily="34" charset="0"/>
              </a:rPr>
              <a:t>greatest wealth and treasure </a:t>
            </a:r>
            <a:r>
              <a:rPr lang="en-US" dirty="0" smtClean="0">
                <a:latin typeface="Arial" pitchFamily="34" charset="0"/>
                <a:cs typeface="Arial" pitchFamily="34" charset="0"/>
              </a:rPr>
              <a:t>of all which is doctrine resident in the soul. </a:t>
            </a:r>
            <a:endParaRPr lang="en-US" dirty="0">
              <a:latin typeface="Arial" pitchFamily="34" charset="0"/>
              <a:cs typeface="Arial" pitchFamily="34" charset="0"/>
            </a:endParaRP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r>
              <a:rPr lang="en-US" dirty="0" smtClean="0">
                <a:latin typeface="Arial" pitchFamily="34" charset="0"/>
                <a:cs typeface="Arial" pitchFamily="34" charset="0"/>
              </a:rPr>
              <a:t>The deposit of doctrine in the soul is guarded by the daily study and application of doctrine and the communication of that doctrine to the congregation in the case of the pastor-teacher.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better translation would read: </a:t>
            </a:r>
            <a:r>
              <a:rPr lang="en-US" b="1" dirty="0" smtClean="0">
                <a:solidFill>
                  <a:srgbClr val="0070C0"/>
                </a:solidFill>
                <a:latin typeface="Arial" pitchFamily="34" charset="0"/>
                <a:cs typeface="Arial" pitchFamily="34" charset="0"/>
              </a:rPr>
              <a:t>“O Timothy, guard and defend your deposit.”</a:t>
            </a:r>
          </a:p>
          <a:p>
            <a:endParaRPr lang="en-US" b="1" dirty="0" smtClean="0">
              <a:solidFill>
                <a:srgbClr val="0070C0"/>
              </a:solidFill>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Deposits</a:t>
            </a:r>
          </a:p>
          <a:p>
            <a:pPr hangingPunct="0"/>
            <a:r>
              <a:rPr lang="en-US" dirty="0" smtClean="0">
                <a:latin typeface="Arial" pitchFamily="34" charset="0"/>
                <a:cs typeface="Arial" pitchFamily="34" charset="0"/>
              </a:rPr>
              <a:t>1. Definition. The noun PARATHEKE is a compound of two words: PARA,  the preposition, and the verb TITHEMI which means to put or to place.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Put together we have to place something beside something or by the side of something.</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“and doctrine not be spoken against” </a:t>
            </a:r>
            <a:r>
              <a:rPr lang="en-US" dirty="0" smtClean="0">
                <a:latin typeface="Arial" pitchFamily="34" charset="0"/>
                <a:cs typeface="Arial" pitchFamily="34" charset="0"/>
              </a:rPr>
              <a:t>—  BLASPHEMO – PPSubj - means to malign.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describes what occurs at those times when Christian labor revolts against the authority of management.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you go to work with a bad mental attitude, if you loaf on the job in some way, if you are not doing your job as unto the Lord, then you are maligning the Lord.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“As many as are servants </a:t>
            </a:r>
            <a:r>
              <a:rPr lang="en-US" dirty="0" smtClean="0">
                <a:latin typeface="Arial" pitchFamily="34" charset="0"/>
                <a:cs typeface="Arial" pitchFamily="34" charset="0"/>
              </a:rPr>
              <a:t>[labor] </a:t>
            </a:r>
            <a:r>
              <a:rPr lang="en-US" b="1" dirty="0" smtClean="0">
                <a:solidFill>
                  <a:srgbClr val="0070C0"/>
                </a:solidFill>
                <a:latin typeface="Arial" pitchFamily="34" charset="0"/>
                <a:cs typeface="Arial" pitchFamily="34" charset="0"/>
              </a:rPr>
              <a:t>under the yoke </a:t>
            </a:r>
            <a:r>
              <a:rPr lang="en-US" dirty="0" smtClean="0">
                <a:latin typeface="Arial" pitchFamily="34" charset="0"/>
                <a:cs typeface="Arial" pitchFamily="34" charset="0"/>
              </a:rPr>
              <a:t>[authority of management] </a:t>
            </a:r>
            <a:r>
              <a:rPr lang="en-US" b="1" dirty="0" smtClean="0">
                <a:solidFill>
                  <a:srgbClr val="0070C0"/>
                </a:solidFill>
                <a:latin typeface="Arial" pitchFamily="34" charset="0"/>
                <a:cs typeface="Arial" pitchFamily="34" charset="0"/>
              </a:rPr>
              <a:t>must consider their own masters </a:t>
            </a:r>
            <a:r>
              <a:rPr lang="en-US" dirty="0" smtClean="0">
                <a:latin typeface="Arial" pitchFamily="34" charset="0"/>
                <a:cs typeface="Arial" pitchFamily="34" charset="0"/>
              </a:rPr>
              <a:t>[management] </a:t>
            </a:r>
            <a:r>
              <a:rPr lang="en-US" b="1" dirty="0" smtClean="0">
                <a:solidFill>
                  <a:srgbClr val="0070C0"/>
                </a:solidFill>
                <a:latin typeface="Arial" pitchFamily="34" charset="0"/>
                <a:cs typeface="Arial" pitchFamily="34" charset="0"/>
              </a:rPr>
              <a:t>worthy of all honor, in order that the name </a:t>
            </a:r>
            <a:r>
              <a:rPr lang="en-US" dirty="0" smtClean="0">
                <a:latin typeface="Arial" pitchFamily="34" charset="0"/>
                <a:cs typeface="Arial" pitchFamily="34" charset="0"/>
              </a:rPr>
              <a:t>[essence] </a:t>
            </a:r>
            <a:r>
              <a:rPr lang="en-US" b="1" dirty="0" smtClean="0">
                <a:solidFill>
                  <a:srgbClr val="0070C0"/>
                </a:solidFill>
                <a:latin typeface="Arial" pitchFamily="34" charset="0"/>
                <a:cs typeface="Arial" pitchFamily="34" charset="0"/>
              </a:rPr>
              <a:t>of the God and Bible doctrine may not be maligned.”</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p>
          <a:p>
            <a:endParaRPr lang="en-US" dirty="0"/>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 In the ancient world their banking system meant that each person had a certain urn or some kind of large box or chest, and it was placed beside his other chests in the particular bank vault.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was called PARATHEKE or a deposit. So we have the concept of deposit in the ancient world very similar to ours except that we have a different system of administration in the paper work.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In our passage and in others the Greek word PARATHEKE is used for spiritual truths.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believer makes a deposit with the Lord at the point of salvation — </a:t>
            </a:r>
            <a:r>
              <a:rPr lang="en-US" b="1" dirty="0" smtClean="0">
                <a:solidFill>
                  <a:srgbClr val="C00000"/>
                </a:solidFill>
                <a:latin typeface="Arial" pitchFamily="34" charset="0"/>
                <a:cs typeface="Arial" pitchFamily="34" charset="0"/>
              </a:rPr>
              <a:t>2 Timothy 1:12</a:t>
            </a:r>
            <a:r>
              <a:rPr lang="en-US" dirty="0" smtClean="0">
                <a:solidFill>
                  <a:srgbClr val="C00000"/>
                </a:solidFill>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 person believes in Jesus Christ, in effect faith in Christ is making a deposit. </a:t>
            </a:r>
          </a:p>
          <a:p>
            <a:endParaRPr lang="en-US" dirty="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One little cc of faith in Christ and you have deposited your life in God’s hands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Your life is deposited in the plan of God, called grace, forever and it is a deposit that is totally secure. So we have the principle of </a:t>
            </a:r>
            <a:r>
              <a:rPr lang="en-US" u="sng" dirty="0" smtClean="0">
                <a:latin typeface="Arial" pitchFamily="34" charset="0"/>
                <a:cs typeface="Arial" pitchFamily="34" charset="0"/>
              </a:rPr>
              <a:t>eternal security.</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God makes a deposit of doctrine in the believer. This deposit is Bible doctrine resident in the soul. It is preserved in the Word to be transferred to your soul — </a:t>
            </a:r>
            <a:r>
              <a:rPr lang="en-US" b="1" dirty="0" smtClean="0">
                <a:solidFill>
                  <a:srgbClr val="C00000"/>
                </a:solidFill>
                <a:latin typeface="Arial" pitchFamily="34" charset="0"/>
                <a:cs typeface="Arial" pitchFamily="34" charset="0"/>
              </a:rPr>
              <a:t>2 Tim 1:14</a:t>
            </a:r>
            <a:r>
              <a:rPr lang="en-US" b="1" dirty="0" smtClean="0">
                <a:solidFill>
                  <a:srgbClr val="0070C0"/>
                </a:solidFill>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This deposit is made through the doctrinal teaching of the pastor. Every positive believer in Jesus Christ has right pastor. That right pastor is </a:t>
            </a:r>
            <a:r>
              <a:rPr lang="en-US" dirty="0" smtClean="0">
                <a:latin typeface="Arial" pitchFamily="34" charset="0"/>
                <a:cs typeface="Arial" pitchFamily="34" charset="0"/>
              </a:rPr>
              <a:t>not </a:t>
            </a:r>
            <a:r>
              <a:rPr lang="en-US" dirty="0" smtClean="0">
                <a:latin typeface="Arial" pitchFamily="34" charset="0"/>
                <a:cs typeface="Arial" pitchFamily="34" charset="0"/>
              </a:rPr>
              <a:t>to be compared with anyone else. </a:t>
            </a:r>
            <a:r>
              <a:rPr lang="en-US" b="1" dirty="0" smtClean="0">
                <a:solidFill>
                  <a:srgbClr val="C00000"/>
                </a:solidFill>
                <a:latin typeface="Arial" pitchFamily="34" charset="0"/>
                <a:cs typeface="Arial" pitchFamily="34" charset="0"/>
              </a:rPr>
              <a:t>Acts 17:2,3 — “… he deposited doctrine in them.”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5. The greater-grace believer makes a deposit in phase two — </a:t>
            </a:r>
            <a:r>
              <a:rPr lang="en-US" b="1" dirty="0" smtClean="0">
                <a:solidFill>
                  <a:srgbClr val="C00000"/>
                </a:solidFill>
                <a:latin typeface="Arial" pitchFamily="34" charset="0"/>
                <a:cs typeface="Arial" pitchFamily="34" charset="0"/>
              </a:rPr>
              <a:t>1 Peter 4:19. </a:t>
            </a:r>
            <a:r>
              <a:rPr lang="en-US" dirty="0" smtClean="0">
                <a:latin typeface="Arial" pitchFamily="34" charset="0"/>
                <a:cs typeface="Arial" pitchFamily="34" charset="0"/>
              </a:rPr>
              <a:t>In times of adversity the use of Bible doctrine makes it possible for you to produce divine good in adversity. </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Principles: </a:t>
            </a:r>
          </a:p>
          <a:p>
            <a:pPr hangingPunct="0"/>
            <a:r>
              <a:rPr lang="en-US" dirty="0" smtClean="0">
                <a:latin typeface="Arial" pitchFamily="34" charset="0"/>
                <a:cs typeface="Arial" pitchFamily="34" charset="0"/>
              </a:rPr>
              <a:t>a) The devil’s world is unfair and prejudiced. No believer should ever be blessed by the devil.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 Some believers in reversionism are rewarded by Satan.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The battleground in this stage of the angelic conflict is the soul.</a:t>
            </a:r>
          </a:p>
          <a:p>
            <a:pPr hangingPunct="0"/>
            <a:r>
              <a:rPr lang="en-US" dirty="0" smtClean="0">
                <a:latin typeface="Arial" pitchFamily="34" charset="0"/>
                <a:cs typeface="Arial" pitchFamily="34" charset="0"/>
              </a:rPr>
              <a:t>d) Consequently some greater-grace believers staying away from reversionism endure maximum pressure in the devil’s world. </a:t>
            </a:r>
            <a:endParaRPr lang="en-US" dirty="0">
              <a:latin typeface="Arial" pitchFamily="34" charset="0"/>
              <a:cs typeface="Arial" pitchFamily="34" charset="0"/>
            </a:endParaRP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They suffer because the devil is unfair, because the devil is prejudiced.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permits a certain amount of adversity in the life of the greater-grace believer because it is one way of producing divine good.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 In the maximum use of the faith-rest technique, which is maximum application of resident doctrine, </a:t>
            </a:r>
            <a:r>
              <a:rPr lang="en-US" u="sng" dirty="0" smtClean="0">
                <a:latin typeface="Arial" pitchFamily="34" charset="0"/>
                <a:cs typeface="Arial" pitchFamily="34" charset="0"/>
              </a:rPr>
              <a:t>road blocks are removed by suffering</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Certain believers under pressure must deposit their souls with Jesus Christ who, as the faithful creator, has provided both dying grace and surpassing grace as the basis for eternal reward.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lstStyle/>
          <a:p>
            <a:r>
              <a:rPr lang="en-US" dirty="0" smtClean="0">
                <a:latin typeface="Arial" pitchFamily="34" charset="0"/>
                <a:cs typeface="Arial" pitchFamily="34" charset="0"/>
              </a:rPr>
              <a:t>f) By depositing their soul with the Lord in time of maximum pressure — persecution, suffering — the greater-grace believer glorifies God to the </a:t>
            </a:r>
            <a:r>
              <a:rPr lang="en-US" dirty="0" smtClean="0">
                <a:latin typeface="Arial" pitchFamily="34" charset="0"/>
                <a:cs typeface="Arial" pitchFamily="34" charset="0"/>
              </a:rPr>
              <a:t>maximum.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a:t>
            </a:r>
            <a:r>
              <a:rPr lang="en-US" dirty="0" smtClean="0">
                <a:latin typeface="Arial" pitchFamily="34" charset="0"/>
                <a:cs typeface="Arial" pitchFamily="34" charset="0"/>
              </a:rPr>
              <a:t>produces in a short time enough divine good to receive fantastic decorations for all eternity.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a:t>
            </a:r>
            <a:r>
              <a:rPr lang="en-US" dirty="0" smtClean="0">
                <a:latin typeface="Arial" pitchFamily="34" charset="0"/>
                <a:cs typeface="Arial" pitchFamily="34" charset="0"/>
              </a:rPr>
              <a:t>) The application of doctrine under pressure, the maximum use of faith-rest — road blocks are removed — that provides both dying grace and fantastic extra blessings forever and ever. </a:t>
            </a:r>
          </a:p>
          <a:p>
            <a:endParaRPr lang="en-US"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a specific application to the principle which is found in both </a:t>
            </a:r>
            <a:r>
              <a:rPr lang="en-US" b="1" dirty="0" smtClean="0">
                <a:solidFill>
                  <a:srgbClr val="C00000"/>
                </a:solidFill>
                <a:latin typeface="Arial" pitchFamily="34" charset="0"/>
                <a:cs typeface="Arial" pitchFamily="34" charset="0"/>
              </a:rPr>
              <a:t>Psalm 55:22 </a:t>
            </a:r>
            <a:r>
              <a:rPr lang="en-US" dirty="0" smtClean="0">
                <a:latin typeface="Arial" pitchFamily="34" charset="0"/>
                <a:cs typeface="Arial" pitchFamily="34" charset="0"/>
              </a:rPr>
              <a:t>and </a:t>
            </a:r>
            <a:r>
              <a:rPr lang="en-US" b="1" dirty="0" smtClean="0">
                <a:solidFill>
                  <a:srgbClr val="C00000"/>
                </a:solidFill>
                <a:latin typeface="Arial" pitchFamily="34" charset="0"/>
                <a:cs typeface="Arial" pitchFamily="34" charset="0"/>
              </a:rPr>
              <a:t>1 Peter 5:7</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pastor or the seminary professor makes a deposit with his ministerial students. </a:t>
            </a:r>
            <a:r>
              <a:rPr lang="en-US" dirty="0" smtClean="0">
                <a:latin typeface="Arial" pitchFamily="34" charset="0"/>
                <a:cs typeface="Arial" pitchFamily="34" charset="0"/>
              </a:rPr>
              <a:t>Only male ministerial </a:t>
            </a:r>
            <a:r>
              <a:rPr lang="en-US" dirty="0" smtClean="0">
                <a:latin typeface="Arial" pitchFamily="34" charset="0"/>
                <a:cs typeface="Arial" pitchFamily="34" charset="0"/>
              </a:rPr>
              <a:t>students </a:t>
            </a:r>
            <a:r>
              <a:rPr lang="en-US" dirty="0" smtClean="0">
                <a:latin typeface="Arial" pitchFamily="34" charset="0"/>
                <a:cs typeface="Arial" pitchFamily="34" charset="0"/>
              </a:rPr>
              <a:t> </a:t>
            </a:r>
            <a:r>
              <a:rPr lang="en-US" dirty="0" smtClean="0">
                <a:latin typeface="Arial" pitchFamily="34" charset="0"/>
                <a:cs typeface="Arial" pitchFamily="34" charset="0"/>
              </a:rPr>
              <a:t>have the gift of pastor-teacher.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get their first training in their local church. They may get their additional training in a formal academic pipe like a theological seminary. </a:t>
            </a:r>
            <a:r>
              <a:rPr lang="en-US" b="1" dirty="0" smtClean="0">
                <a:solidFill>
                  <a:srgbClr val="C00000"/>
                </a:solidFill>
                <a:latin typeface="Arial" pitchFamily="34" charset="0"/>
                <a:cs typeface="Arial" pitchFamily="34" charset="0"/>
              </a:rPr>
              <a:t>2 Timothy 2:1,2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buNone/>
            </a:pPr>
            <a:endParaRPr lang="en-US" dirty="0" smtClean="0"/>
          </a:p>
          <a:p>
            <a:endParaRPr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Matthew 13:24</a:t>
            </a:r>
            <a:r>
              <a:rPr lang="en-US" dirty="0" smtClean="0">
                <a:latin typeface="Arial" pitchFamily="34" charset="0"/>
                <a:cs typeface="Arial" pitchFamily="34" charset="0"/>
              </a:rPr>
              <a:t>, speaking of Jesus, He deposited another parable with them, saying… In other words, what Jesus taught in the parable they were to go out an teach in Israel. </a:t>
            </a:r>
          </a:p>
          <a:p>
            <a:endParaRPr lang="en-US" dirty="0" smtClean="0"/>
          </a:p>
          <a:p>
            <a:pPr hangingPunct="0"/>
            <a:r>
              <a:rPr lang="en-US" b="1" dirty="0" smtClean="0">
                <a:solidFill>
                  <a:srgbClr val="0070C0"/>
                </a:solidFill>
                <a:latin typeface="Arial" pitchFamily="34" charset="0"/>
                <a:cs typeface="Arial" pitchFamily="34" charset="0"/>
              </a:rPr>
              <a:t>“avoiding” </a:t>
            </a:r>
            <a:r>
              <a:rPr lang="en-US" dirty="0" smtClean="0">
                <a:latin typeface="Arial" pitchFamily="34" charset="0"/>
                <a:cs typeface="Arial" pitchFamily="34" charset="0"/>
              </a:rPr>
              <a:t>— PMPtc EKTREPO – to run away, avoid.  Keep avoiding, always avoid.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“worldly and empty chatter”  </a:t>
            </a:r>
            <a:r>
              <a:rPr lang="en-US" dirty="0" smtClean="0">
                <a:latin typeface="Arial" pitchFamily="34" charset="0"/>
                <a:cs typeface="Arial" pitchFamily="34" charset="0"/>
              </a:rPr>
              <a:t>—  BEBHLOI - means polluted, plus KENOPHONIA - means empty sound. It should be translated, </a:t>
            </a:r>
            <a:r>
              <a:rPr lang="en-US" b="1" dirty="0" smtClean="0">
                <a:solidFill>
                  <a:srgbClr val="0070C0"/>
                </a:solidFill>
                <a:latin typeface="Arial" pitchFamily="34" charset="0"/>
                <a:cs typeface="Arial" pitchFamily="34" charset="0"/>
              </a:rPr>
              <a:t>“polluted and empty discourses [messages].”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polluted message is a message that is infiltrated with false teaching. </a:t>
            </a:r>
            <a:endParaRPr lang="en-US" dirty="0">
              <a:latin typeface="Arial" pitchFamily="34" charset="0"/>
              <a:cs typeface="Arial" pitchFamily="34" charset="0"/>
            </a:endParaRP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An empty message is a message given in the name of the Lord but does not follow any scripture, is not expository, does not teach any doctrine from the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this phrase refers to the </a:t>
            </a:r>
            <a:r>
              <a:rPr lang="en-US" u="sng" dirty="0" smtClean="0">
                <a:latin typeface="Arial" pitchFamily="34" charset="0"/>
                <a:cs typeface="Arial" pitchFamily="34" charset="0"/>
              </a:rPr>
              <a:t>pastor’s failure </a:t>
            </a:r>
            <a:r>
              <a:rPr lang="en-US" dirty="0" smtClean="0">
                <a:latin typeface="Arial" pitchFamily="34" charset="0"/>
                <a:cs typeface="Arial" pitchFamily="34" charset="0"/>
              </a:rPr>
              <a:t>to teach in an expository manner. </a:t>
            </a:r>
          </a:p>
          <a:p>
            <a:endParaRPr lang="en-US" dirty="0" smtClean="0"/>
          </a:p>
          <a:p>
            <a:pPr hangingPunct="0"/>
            <a:r>
              <a:rPr lang="en-US" dirty="0" smtClean="0">
                <a:latin typeface="Arial" pitchFamily="34" charset="0"/>
                <a:cs typeface="Arial" pitchFamily="34" charset="0"/>
              </a:rPr>
              <a:t>There is no substitute for verse by verse teaching whereby the content of scripture with its doctrines, its principles, its promises, its blessings, its applications, are taught to the royal family of God in the local assembly of the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Apparently Timothy had neglected such teaching and was following what is now called “Christian education,” and “philosophical speculation”, and he was totally unprepared. </a:t>
            </a:r>
          </a:p>
          <a:p>
            <a:pPr hangingPunct="0"/>
            <a:endParaRPr lang="en-US" dirty="0" smtClean="0">
              <a:latin typeface="Arial" pitchFamily="34" charset="0"/>
              <a:cs typeface="Arial" pitchFamily="34" charset="0"/>
            </a:endParaRP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b="1" dirty="0" smtClean="0">
                <a:solidFill>
                  <a:srgbClr val="0070C0"/>
                </a:solidFill>
                <a:latin typeface="Arial" pitchFamily="34" charset="0"/>
                <a:cs typeface="Arial" pitchFamily="34" charset="0"/>
              </a:rPr>
              <a:t>“opposing arguments”  </a:t>
            </a:r>
            <a:r>
              <a:rPr lang="en-US" dirty="0" smtClean="0">
                <a:latin typeface="Arial" pitchFamily="34" charset="0"/>
                <a:cs typeface="Arial" pitchFamily="34" charset="0"/>
              </a:rPr>
              <a:t>— ANTITHESTIS -  means oppositions.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“knowledge” </a:t>
            </a:r>
            <a:r>
              <a:rPr lang="en-US" dirty="0" smtClean="0">
                <a:latin typeface="Arial" pitchFamily="34" charset="0"/>
                <a:cs typeface="Arial" pitchFamily="34" charset="0"/>
              </a:rPr>
              <a:t>– GNOSIS - means knowledge — </a:t>
            </a:r>
            <a:r>
              <a:rPr lang="en-US" b="1" dirty="0" smtClean="0">
                <a:solidFill>
                  <a:srgbClr val="0070C0"/>
                </a:solidFill>
                <a:latin typeface="Arial" pitchFamily="34" charset="0"/>
                <a:cs typeface="Arial" pitchFamily="34" charset="0"/>
              </a:rPr>
              <a:t>“and oppositions from philosophical knowledge.” </a:t>
            </a:r>
            <a:r>
              <a:rPr lang="en-US" dirty="0" smtClean="0">
                <a:latin typeface="Arial" pitchFamily="34" charset="0"/>
                <a:cs typeface="Arial" pitchFamily="34" charset="0"/>
              </a:rPr>
              <a:t>Speculative gnosticism is in view here.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“falsely so-called” </a:t>
            </a:r>
            <a:r>
              <a:rPr lang="en-US" dirty="0" smtClean="0">
                <a:latin typeface="Arial" pitchFamily="34" charset="0"/>
                <a:cs typeface="Arial" pitchFamily="34" charset="0"/>
              </a:rPr>
              <a:t>– PSEUDONEUMOI  - means to falsely categorize — </a:t>
            </a:r>
            <a:r>
              <a:rPr lang="en-US" b="1" dirty="0" smtClean="0">
                <a:solidFill>
                  <a:srgbClr val="0070C0"/>
                </a:solidFill>
                <a:latin typeface="Arial" pitchFamily="34" charset="0"/>
                <a:cs typeface="Arial" pitchFamily="34" charset="0"/>
              </a:rPr>
              <a:t>“from falsely categorized knowledge” </a:t>
            </a:r>
            <a:r>
              <a:rPr lang="en-US" dirty="0" smtClean="0">
                <a:latin typeface="Arial" pitchFamily="34" charset="0"/>
                <a:cs typeface="Arial" pitchFamily="34" charset="0"/>
              </a:rPr>
              <a:t>is the correct translation.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“O Timothy, guard and defend your deposit of doctrine</a:t>
            </a:r>
            <a:r>
              <a:rPr lang="en-US" dirty="0" smtClean="0">
                <a:latin typeface="Arial" pitchFamily="34" charset="0"/>
                <a:cs typeface="Arial" pitchFamily="34" charset="0"/>
              </a:rPr>
              <a:t> [resident in your soul], </a:t>
            </a:r>
            <a:r>
              <a:rPr lang="en-US" b="1" dirty="0" smtClean="0">
                <a:solidFill>
                  <a:srgbClr val="0070C0"/>
                </a:solidFill>
                <a:latin typeface="Arial" pitchFamily="34" charset="0"/>
                <a:cs typeface="Arial" pitchFamily="34" charset="0"/>
              </a:rPr>
              <a:t>keep avoiding polluted and empty discourses, and oppositions from falsely categorized knowledge.”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6:21</a:t>
            </a:r>
            <a:r>
              <a:rPr lang="en-US" dirty="0" smtClean="0">
                <a:latin typeface="Arial" pitchFamily="34" charset="0"/>
                <a:cs typeface="Arial" pitchFamily="34" charset="0"/>
              </a:rPr>
              <a:t> — the failure of pastors as an expression of the failure of any given generation. Pastors in reversionism. This is an occupational hazard for all believers and pastors are no exception. </a:t>
            </a:r>
          </a:p>
          <a:p>
            <a:pPr hangingPunct="0"/>
            <a:r>
              <a:rPr lang="en-US" b="1" dirty="0" smtClean="0">
                <a:solidFill>
                  <a:srgbClr val="0070C0"/>
                </a:solidFill>
                <a:latin typeface="Arial" pitchFamily="34" charset="0"/>
                <a:cs typeface="Arial" pitchFamily="34" charset="0"/>
              </a:rPr>
              <a:t>“which some have professed and thus gone astray from the faith. Grace be with you.”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“Which some” </a:t>
            </a:r>
            <a:r>
              <a:rPr lang="en-US" dirty="0" smtClean="0">
                <a:latin typeface="Arial" pitchFamily="34" charset="0"/>
                <a:cs typeface="Arial" pitchFamily="34" charset="0"/>
              </a:rPr>
              <a:t>— TIS – masculine plural -  refers to reversionistic pastors. So in context the reversionistic pastors had defected into gnosticism and heresies which vary in each age and generation.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“professed” </a:t>
            </a:r>
            <a:r>
              <a:rPr lang="en-US" dirty="0" smtClean="0">
                <a:latin typeface="Arial" pitchFamily="34" charset="0"/>
                <a:cs typeface="Arial" pitchFamily="34" charset="0"/>
              </a:rPr>
              <a:t>— PMPtc – EPAGGELLO - to announce, to proclaim. It means here to preach or to proclaim.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present tense is a retroactive progressive present in which Gnostic heresy, evil, reversionism of the past continues into the present time.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r>
              <a:rPr lang="en-US" b="1" dirty="0" smtClean="0">
                <a:latin typeface="Arial" pitchFamily="34" charset="0"/>
                <a:cs typeface="Arial" pitchFamily="34" charset="0"/>
              </a:rPr>
              <a:t> Principle</a:t>
            </a:r>
          </a:p>
          <a:p>
            <a:pPr hangingPunct="0"/>
            <a:r>
              <a:rPr lang="en-US" dirty="0" smtClean="0">
                <a:latin typeface="Arial" pitchFamily="34" charset="0"/>
                <a:cs typeface="Arial" pitchFamily="34" charset="0"/>
              </a:rPr>
              <a:t>1. Every believer should do his job as if Jesus Christ was your boss, for in effect He 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No matter how menial the job it should be done with maximum efficiency as unto the Lord.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Management may not always be around to supervise but the Lord sees you every minute — </a:t>
            </a:r>
            <a:r>
              <a:rPr lang="en-US" b="1" dirty="0" smtClean="0">
                <a:solidFill>
                  <a:srgbClr val="C00000"/>
                </a:solidFill>
                <a:latin typeface="Arial" pitchFamily="34" charset="0"/>
                <a:cs typeface="Arial" pitchFamily="34" charset="0"/>
              </a:rPr>
              <a:t>Hebrews 4:13.</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the Function of the Soul in Labor</a:t>
            </a:r>
          </a:p>
          <a:p>
            <a:pPr hangingPunct="0"/>
            <a:r>
              <a:rPr lang="en-US" dirty="0" smtClean="0">
                <a:latin typeface="Arial" pitchFamily="34" charset="0"/>
                <a:cs typeface="Arial" pitchFamily="34" charset="0"/>
              </a:rPr>
              <a:t>1. </a:t>
            </a:r>
            <a:r>
              <a:rPr lang="en-US" u="sng" dirty="0" smtClean="0">
                <a:latin typeface="Arial" pitchFamily="34" charset="0"/>
                <a:cs typeface="Arial" pitchFamily="34" charset="0"/>
              </a:rPr>
              <a:t>Self-consciousness </a:t>
            </a:r>
            <a:r>
              <a:rPr lang="en-US" dirty="0" smtClean="0">
                <a:latin typeface="Arial" pitchFamily="34" charset="0"/>
                <a:cs typeface="Arial" pitchFamily="34" charset="0"/>
              </a:rPr>
              <a:t>is the place where you concentrate, where you merge yourself into the policy of your company, the policy of the business organization where you draw your pay check. </a:t>
            </a:r>
            <a:endParaRPr lang="en-US" dirty="0">
              <a:latin typeface="Arial" pitchFamily="34" charset="0"/>
              <a:cs typeface="Arial" pitchFamily="34" charset="0"/>
            </a:endParaRP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“and thus gone astray from the faith.” </a:t>
            </a:r>
            <a:r>
              <a:rPr lang="en-US" dirty="0" smtClean="0">
                <a:latin typeface="Arial" pitchFamily="34" charset="0"/>
                <a:cs typeface="Arial" pitchFamily="34" charset="0"/>
              </a:rPr>
              <a:t>— AAIndic – ASTOCHEO means to miss the mark, to deviate, to go astray, to depart from, to swerve from. it is a verb which obviously connotes reversionism.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faith” </a:t>
            </a:r>
            <a:r>
              <a:rPr lang="en-US" dirty="0" smtClean="0">
                <a:latin typeface="Arial" pitchFamily="34" charset="0"/>
                <a:cs typeface="Arial" pitchFamily="34" charset="0"/>
              </a:rPr>
              <a:t>— PERI PISTIS -  </a:t>
            </a:r>
            <a:r>
              <a:rPr lang="en-US" b="1" dirty="0" smtClean="0">
                <a:solidFill>
                  <a:srgbClr val="0070C0"/>
                </a:solidFill>
                <a:latin typeface="Arial" pitchFamily="34" charset="0"/>
                <a:cs typeface="Arial" pitchFamily="34" charset="0"/>
              </a:rPr>
              <a:t>“concerning the doctrine.”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“Grace be with you” </a:t>
            </a:r>
            <a:r>
              <a:rPr lang="en-US" dirty="0" smtClean="0">
                <a:latin typeface="Arial" pitchFamily="34" charset="0"/>
                <a:cs typeface="Arial" pitchFamily="34" charset="0"/>
              </a:rPr>
              <a:t>— CHARIS MET HUMON -  “The grace with you.”</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“Which certain ones </a:t>
            </a:r>
            <a:r>
              <a:rPr lang="en-US" dirty="0" smtClean="0">
                <a:latin typeface="Arial" pitchFamily="34" charset="0"/>
                <a:cs typeface="Arial" pitchFamily="34" charset="0"/>
              </a:rPr>
              <a:t>[reversionistic pastors] </a:t>
            </a:r>
            <a:r>
              <a:rPr lang="en-US" b="1" dirty="0" smtClean="0">
                <a:solidFill>
                  <a:srgbClr val="0070C0"/>
                </a:solidFill>
                <a:latin typeface="Arial" pitchFamily="34" charset="0"/>
                <a:cs typeface="Arial" pitchFamily="34" charset="0"/>
              </a:rPr>
              <a:t>by proclaiming have gone astray concerning the doctrine. The grace be with you.”</a:t>
            </a:r>
            <a:r>
              <a:rPr lang="en-US" dirty="0" smtClean="0">
                <a:latin typeface="Arial" pitchFamily="34" charset="0"/>
                <a:cs typeface="Arial" pitchFamily="34" charset="0"/>
              </a:rPr>
              <a: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Self-conscious means your ability to concentrate on the job and to fulfill the job profile laid out and specified for your job.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a:t>
            </a:r>
            <a:r>
              <a:rPr lang="en-US" u="sng" dirty="0" smtClean="0">
                <a:latin typeface="Arial" pitchFamily="34" charset="0"/>
                <a:cs typeface="Arial" pitchFamily="34" charset="0"/>
              </a:rPr>
              <a:t>Mentality</a:t>
            </a:r>
            <a:r>
              <a:rPr lang="en-US" dirty="0" smtClean="0">
                <a:latin typeface="Arial" pitchFamily="34" charset="0"/>
                <a:cs typeface="Arial" pitchFamily="34" charset="0"/>
              </a:rPr>
              <a:t>. A good mental attitude on the job is the key. Some people have a little difficulty learning the job but with a good mental attitude they master the job.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bad mental attitude contributes to doing a bad job. A good mental attitude reflects spiritual growth, Bible doctrine in the soul.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t>
            </a:r>
            <a:r>
              <a:rPr lang="en-US" u="sng" dirty="0" smtClean="0">
                <a:latin typeface="Arial" pitchFamily="34" charset="0"/>
                <a:cs typeface="Arial" pitchFamily="34" charset="0"/>
              </a:rPr>
              <a:t>The function of Volition</a:t>
            </a:r>
            <a:r>
              <a:rPr lang="en-US" dirty="0" smtClean="0">
                <a:latin typeface="Arial" pitchFamily="34" charset="0"/>
                <a:cs typeface="Arial" pitchFamily="34" charset="0"/>
              </a:rPr>
              <a:t>, your free will. When you connect it with your mentality it means that your decisions are based upon maximum objectivity in every facet of your job.</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Objectivity in relation to fellow workers, with regard to management are necessary.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dirty="0" smtClean="0">
                <a:latin typeface="Arial" pitchFamily="34" charset="0"/>
                <a:cs typeface="Arial" pitchFamily="34" charset="0"/>
              </a:rPr>
              <a:t>Freedom from mental attitude sins then hooks up with volition and you have a recognition of authority. All decisions on the job must be loyal to company policy.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a:t>
            </a:r>
            <a:r>
              <a:rPr lang="en-US" u="sng" dirty="0" smtClean="0">
                <a:latin typeface="Arial" pitchFamily="34" charset="0"/>
                <a:cs typeface="Arial" pitchFamily="34" charset="0"/>
              </a:rPr>
              <a:t>The Emotions </a:t>
            </a:r>
            <a:r>
              <a:rPr lang="en-US" dirty="0" smtClean="0">
                <a:latin typeface="Arial" pitchFamily="34" charset="0"/>
                <a:cs typeface="Arial" pitchFamily="34" charset="0"/>
              </a:rPr>
              <a:t>then becomes involved. Appreciation for the Lord motivates the believer to function in his job under the principle of grace orientation.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expresses his love toward Christ as recorded in </a:t>
            </a:r>
            <a:r>
              <a:rPr lang="en-US" b="1" dirty="0" smtClean="0">
                <a:solidFill>
                  <a:srgbClr val="C00000"/>
                </a:solidFill>
                <a:latin typeface="Arial" pitchFamily="34" charset="0"/>
                <a:cs typeface="Arial" pitchFamily="34" charset="0"/>
              </a:rPr>
              <a:t>Colossians 3:17</a:t>
            </a:r>
            <a:r>
              <a:rPr lang="en-US" dirty="0" smtClean="0">
                <a:latin typeface="Arial" pitchFamily="34" charset="0"/>
                <a:cs typeface="Arial" pitchFamily="34" charset="0"/>
              </a:rPr>
              <a:t>. His emotion never gets out of line with the job or out of line with who and what Christ 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a:t>
            </a:r>
            <a:r>
              <a:rPr lang="en-US" u="sng" dirty="0" smtClean="0">
                <a:latin typeface="Arial" pitchFamily="34" charset="0"/>
                <a:cs typeface="Arial" pitchFamily="34" charset="0"/>
              </a:rPr>
              <a:t>Conscience </a:t>
            </a:r>
            <a:r>
              <a:rPr lang="en-US" dirty="0" smtClean="0">
                <a:latin typeface="Arial" pitchFamily="34" charset="0"/>
                <a:cs typeface="Arial" pitchFamily="34" charset="0"/>
              </a:rPr>
              <a:t>also enters the picture. The conscience is the residence for the integrity principle on the job — loyalty to management and honor and integrity no matter how menial the task.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r>
              <a:rPr lang="en-US" dirty="0" smtClean="0">
                <a:latin typeface="Arial" pitchFamily="34" charset="0"/>
                <a:cs typeface="Arial" pitchFamily="34" charset="0"/>
              </a:rPr>
              <a:t>6. </a:t>
            </a:r>
            <a:r>
              <a:rPr lang="en-US" u="sng" dirty="0" smtClean="0">
                <a:latin typeface="Arial" pitchFamily="34" charset="0"/>
                <a:cs typeface="Arial" pitchFamily="34" charset="0"/>
              </a:rPr>
              <a:t>The old sin nature </a:t>
            </a:r>
            <a:r>
              <a:rPr lang="en-US" dirty="0" smtClean="0">
                <a:latin typeface="Arial" pitchFamily="34" charset="0"/>
                <a:cs typeface="Arial" pitchFamily="34" charset="0"/>
              </a:rPr>
              <a:t>seeks to frustrate all of these principles in working for someone else, in working for a living. Therefore the importance of CSB, learning doctrine and applying it to maintain proper perspective on the job.</a:t>
            </a:r>
          </a:p>
          <a:p>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Principles:</a:t>
            </a:r>
          </a:p>
          <a:p>
            <a:pPr hangingPunct="0"/>
            <a:r>
              <a:rPr lang="en-US" dirty="0" smtClean="0">
                <a:latin typeface="Arial" pitchFamily="34" charset="0"/>
                <a:cs typeface="Arial" pitchFamily="34" charset="0"/>
              </a:rPr>
              <a:t>a) Under the original interpretation of this passage in its application to the labor market of the first century Roman empire, which was primarily slavery, neither revolution nor manumission was recommended as a solution for anything.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 </a:t>
            </a:r>
            <a:r>
              <a:rPr lang="en-US" u="sng" dirty="0" smtClean="0">
                <a:latin typeface="Arial" pitchFamily="34" charset="0"/>
                <a:cs typeface="Arial" pitchFamily="34" charset="0"/>
              </a:rPr>
              <a:t>No social action is ever commanded by the Word of God</a:t>
            </a:r>
            <a:r>
              <a:rPr lang="en-US" dirty="0" smtClean="0">
                <a:latin typeface="Arial" pitchFamily="34" charset="0"/>
                <a:cs typeface="Arial" pitchFamily="34" charset="0"/>
              </a:rPr>
              <a:t>. It is doctrine in the soul that changes things historically from the inside but the Word of God is opposed to social action.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a:t>
            </a:r>
            <a:r>
              <a:rPr lang="en-US" u="sng" dirty="0" smtClean="0">
                <a:latin typeface="Arial" pitchFamily="34" charset="0"/>
                <a:cs typeface="Arial" pitchFamily="34" charset="0"/>
              </a:rPr>
              <a:t>The Word of God condemns but never commends labor unions and guilds</a:t>
            </a:r>
            <a:r>
              <a:rPr lang="en-US" dirty="0" smtClean="0">
                <a:latin typeface="Arial" pitchFamily="34" charset="0"/>
                <a:cs typeface="Arial" pitchFamily="34" charset="0"/>
              </a:rPr>
              <a:t>. A person must make it on his own, the Word of God emphasizes the individual, not some organization making it for you.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He was not only the ruler of the world but he was her right man. </a:t>
            </a:r>
          </a:p>
          <a:p>
            <a:r>
              <a:rPr lang="en-US" dirty="0" smtClean="0">
                <a:latin typeface="Arial" pitchFamily="34" charset="0"/>
                <a:cs typeface="Arial" pitchFamily="34" charset="0"/>
              </a:rPr>
              <a:t>As the ruler of the world he should have had the respect of the woman, and Adam as the right man should have had the respect of the woman.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Adam instead did not have the respect of the woman because the woman lost capacity for love and her loss of capacity came through indifference to Bible doctrine, as taught by the Lord Jesus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Adam finally came under the influence of the woman when he should have been influencing 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decided to go with the woman, to follow her. He had one authority as the world ruler, the Lord Jesus Christ, the one who appointed him.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d) It becomes obvious that the solution to labor problems does not lie in strikes.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 working doesn’t solve anything, it merely changes the course of the industrial complex.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Many, many machines were invented because people went out on strike and therefore jobs were destroyed.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Things are solved by doing a better job and things are solved by doctrine but strikes are not the answer to anything 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 Doctrine resident in the soul makes permanent changes in life. Our blessing and our prosperity is related to Bible doctrine resident in our souls. Social action creates more problems; Bible doctrine is the solver.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f) Regeneration, not legislation, is always the answer. Regeneration and spiritual solutions.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Legislation is designed to stop crime, to protect freedom; to give you the right to live among other people, the right to privacy, the right to property, and the right to take your volition and to go as far as you can go inside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was never designed to try to solve problems in the industrial complex. </a:t>
            </a:r>
            <a:r>
              <a:rPr lang="en-US" b="1" dirty="0" smtClean="0">
                <a:solidFill>
                  <a:srgbClr val="C00000"/>
                </a:solidFill>
                <a:latin typeface="Arial" pitchFamily="34" charset="0"/>
                <a:cs typeface="Arial" pitchFamily="34" charset="0"/>
              </a:rPr>
              <a:t>Colossians 3:22</a:t>
            </a: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6:2 — </a:t>
            </a:r>
            <a:r>
              <a:rPr lang="en-US" dirty="0" smtClean="0">
                <a:latin typeface="Arial" pitchFamily="34" charset="0"/>
                <a:cs typeface="Arial" pitchFamily="34" charset="0"/>
              </a:rPr>
              <a:t>Christian management</a:t>
            </a:r>
            <a:r>
              <a:rPr lang="en-US" dirty="0" smtClean="0">
                <a:solidFill>
                  <a:srgbClr val="0070C0"/>
                </a:solidFill>
                <a:latin typeface="Arial" pitchFamily="34" charset="0"/>
                <a:cs typeface="Arial" pitchFamily="34" charset="0"/>
              </a:rPr>
              <a:t>. </a:t>
            </a:r>
            <a:r>
              <a:rPr lang="en-US" b="1" dirty="0" smtClean="0">
                <a:solidFill>
                  <a:srgbClr val="0070C0"/>
                </a:solidFill>
                <a:latin typeface="Arial" pitchFamily="34" charset="0"/>
                <a:cs typeface="Arial" pitchFamily="34" charset="0"/>
              </a:rPr>
              <a:t>“Those who have believers as their masters must not be disrespectful to them because they are brethern, but must serve them all the more, because those who partake of the benefit are believers and beloved. Teach and preach these principles.”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Just because you work for a Christian it doesn’t give you the right to take advantage of him.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refers to slaves in the Roman Empire and now to labor in the present time. ECHO – PAPtc – to have and hold believers as their masters.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Some believers (PISTOI)  do have Christian management as the authority over them. </a:t>
            </a:r>
          </a:p>
          <a:p>
            <a:endParaRPr lang="en-US"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“must not be disrespectful to them”</a:t>
            </a:r>
            <a:r>
              <a:rPr lang="en-US" dirty="0" smtClean="0">
                <a:latin typeface="Arial" pitchFamily="34" charset="0"/>
                <a:cs typeface="Arial" pitchFamily="34" charset="0"/>
              </a:rPr>
              <a:t> – KATAPHRONEO – PAImpv - means to look down on, to despise, to scorn, to treat with contempt.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Principle</a:t>
            </a:r>
          </a:p>
          <a:p>
            <a:pPr hangingPunct="0"/>
            <a:r>
              <a:rPr lang="en-US" dirty="0" smtClean="0">
                <a:latin typeface="Arial" pitchFamily="34" charset="0"/>
                <a:cs typeface="Arial" pitchFamily="34" charset="0"/>
              </a:rPr>
              <a:t>1. There is a tendency on the part of some ignorant and reversionistic believers to take advantage of Christian management.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Being a fellow believer in the same local church does not give labor the right to take advantage of management on the job.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In the name of Christian brotherhood no believer in labor has the right to take advantage of Christian management by loafing on the job, being late, ignoring company policy, demanding special privileges and special consideration not extended to other people working in the same job.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4. Working for believers should not only intensify faithfulness and diligence, loyalty, but it should also mean your production is better.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As a believer under Christian management you should be the best employee in the industry.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“but must serve them all the more” </a:t>
            </a:r>
            <a:r>
              <a:rPr lang="en-US" dirty="0" smtClean="0">
                <a:latin typeface="Arial" pitchFamily="34" charset="0"/>
                <a:cs typeface="Arial" pitchFamily="34" charset="0"/>
              </a:rPr>
              <a:t>— ALLA  MALLON - </a:t>
            </a:r>
            <a:r>
              <a:rPr lang="en-US" b="1" dirty="0" smtClean="0">
                <a:solidFill>
                  <a:srgbClr val="0070C0"/>
                </a:solidFill>
                <a:latin typeface="Arial" pitchFamily="34" charset="0"/>
                <a:cs typeface="Arial" pitchFamily="34" charset="0"/>
              </a:rPr>
              <a:t>“but to a greater degree.” </a:t>
            </a:r>
            <a:r>
              <a:rPr lang="en-US" dirty="0" smtClean="0">
                <a:latin typeface="Arial" pitchFamily="34" charset="0"/>
                <a:cs typeface="Arial" pitchFamily="34" charset="0"/>
              </a:rPr>
              <a:t>DOULEUO – PAImpv – be serving them. </a:t>
            </a:r>
            <a:endParaRPr lang="en-US" b="1" dirty="0" smtClean="0">
              <a:solidFill>
                <a:srgbClr val="0070C0"/>
              </a:solidFill>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Christian management produces the action of the verb. There will always be believers in management.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“because those who partake of the benefit </a:t>
            </a:r>
            <a:r>
              <a:rPr lang="en-US" dirty="0" smtClean="0">
                <a:latin typeface="Arial" pitchFamily="34" charset="0"/>
                <a:cs typeface="Arial" pitchFamily="34" charset="0"/>
              </a:rPr>
              <a:t>God loves that believer in management just as much as he loves the believer in labor.  ANTILAMBANOMAI – PMPtc – these same ones being recipients.</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“are believers (</a:t>
            </a:r>
            <a:r>
              <a:rPr lang="en-US" dirty="0" smtClean="0">
                <a:latin typeface="Arial" pitchFamily="34" charset="0"/>
                <a:cs typeface="Arial" pitchFamily="34" charset="0"/>
              </a:rPr>
              <a:t>PISTOI</a:t>
            </a:r>
            <a:r>
              <a:rPr lang="en-US" b="1" dirty="0" smtClean="0">
                <a:solidFill>
                  <a:srgbClr val="0070C0"/>
                </a:solidFill>
                <a:latin typeface="Arial" pitchFamily="34" charset="0"/>
                <a:cs typeface="Arial" pitchFamily="34" charset="0"/>
              </a:rPr>
              <a:t>) and beloved (</a:t>
            </a:r>
            <a:r>
              <a:rPr lang="en-US" dirty="0" smtClean="0">
                <a:latin typeface="Arial" pitchFamily="34" charset="0"/>
                <a:cs typeface="Arial" pitchFamily="34" charset="0"/>
              </a:rPr>
              <a:t>AGAPETOI</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God loves all believers.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Christian management and Christian labor are both beneficiaries of these same benefits. Whether management or labor benefits depends upon the attitude toward Bible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both Christian management and Christian labor must possess Bible doctrine in their souls.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while one is working for the other both should be accumulating doctrine resident in the soul.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0070C0"/>
                </a:solidFill>
                <a:latin typeface="Arial" pitchFamily="34" charset="0"/>
                <a:cs typeface="Arial" pitchFamily="34" charset="0"/>
              </a:rPr>
              <a:t>6:2 — “These things teach.” </a:t>
            </a:r>
            <a:r>
              <a:rPr lang="en-US" dirty="0" smtClean="0">
                <a:latin typeface="Arial" pitchFamily="34" charset="0"/>
                <a:cs typeface="Arial" pitchFamily="34" charset="0"/>
              </a:rPr>
              <a:t>This command is a command to teach how to apply doctrine. HOUTOI – these things, the doctrine taught by the pastor on this subject of labor and management.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pastor encourages people to function well on he job, because you are believers and it is your full time Christian service.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“and preach” </a:t>
            </a:r>
            <a:r>
              <a:rPr lang="en-US" dirty="0" smtClean="0">
                <a:latin typeface="Arial" pitchFamily="34" charset="0"/>
                <a:cs typeface="Arial" pitchFamily="34" charset="0"/>
              </a:rPr>
              <a:t>— PARAKALEO – PAImpv – exhort, a command to all generations.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“Now on the other hand they who have believers as bosses should not be disrespectful to them, because they are brothers; but even more </a:t>
            </a:r>
            <a:r>
              <a:rPr lang="en-US" dirty="0" smtClean="0">
                <a:latin typeface="Arial" pitchFamily="34" charset="0"/>
                <a:cs typeface="Arial" pitchFamily="34" charset="0"/>
              </a:rPr>
              <a:t>[to a greater degree] </a:t>
            </a:r>
            <a:r>
              <a:rPr lang="en-US" b="1" dirty="0" smtClean="0">
                <a:solidFill>
                  <a:srgbClr val="0070C0"/>
                </a:solidFill>
                <a:latin typeface="Arial" pitchFamily="34" charset="0"/>
                <a:cs typeface="Arial" pitchFamily="34" charset="0"/>
              </a:rPr>
              <a:t>be serving </a:t>
            </a:r>
            <a:r>
              <a:rPr lang="en-US" dirty="0" smtClean="0">
                <a:latin typeface="Arial" pitchFamily="34" charset="0"/>
                <a:cs typeface="Arial" pitchFamily="34" charset="0"/>
              </a:rPr>
              <a:t>[with respect and obedience</a:t>
            </a:r>
            <a:r>
              <a:rPr lang="en-US" b="1" dirty="0" smtClean="0">
                <a:solidFill>
                  <a:srgbClr val="0070C0"/>
                </a:solidFill>
                <a:latin typeface="Arial" pitchFamily="34" charset="0"/>
                <a:cs typeface="Arial" pitchFamily="34" charset="0"/>
              </a:rPr>
              <a:t>] them, because they are believers and beloved, because these same ones are recipients of the same benefits. Be teaching and exhorting these things.”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6:3-5</a:t>
            </a:r>
            <a:r>
              <a:rPr lang="en-US" dirty="0" smtClean="0">
                <a:latin typeface="Arial" pitchFamily="34" charset="0"/>
                <a:cs typeface="Arial" pitchFamily="34" charset="0"/>
              </a:rPr>
              <a:t> is one sentence and is a conditional clause. It is opposition from believers under the influence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Some believers are not going to accept the principle of the authority of management.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three verses to point out to labor that opposition to that authority is totally out of line, it is a matter of doctrine, a matter of the believer’s full-time Christian service.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a matter of obeying your boss, management, the company policy, as unto the Lord. Verse 3 is the protasis; the apodosis is verses 4,5. 	</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0070C0"/>
                </a:solidFill>
                <a:latin typeface="Arial" pitchFamily="34" charset="0"/>
                <a:cs typeface="Arial" pitchFamily="34" charset="0"/>
              </a:rPr>
              <a:t>6:3</a:t>
            </a:r>
            <a:r>
              <a:rPr lang="en-US" dirty="0" smtClean="0">
                <a:latin typeface="Arial" pitchFamily="34" charset="0"/>
                <a:cs typeface="Arial" pitchFamily="34" charset="0"/>
              </a:rPr>
              <a:t> is the protasis of a first class condition recognizing the fact of opposition and then some conclusions that will be drawn from it. </a:t>
            </a:r>
          </a:p>
          <a:p>
            <a:r>
              <a:rPr lang="en-US" b="1" dirty="0" smtClean="0">
                <a:solidFill>
                  <a:srgbClr val="0070C0"/>
                </a:solidFill>
                <a:latin typeface="Arial" pitchFamily="34" charset="0"/>
                <a:cs typeface="Arial" pitchFamily="34" charset="0"/>
              </a:rPr>
              <a:t>6:3 – “If anyone advocates a different doctrine and does not agree with sound words, those of our Lord Jesus Christ, and with the doctrine conforming to godliness.,”</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“If” </a:t>
            </a:r>
            <a:r>
              <a:rPr lang="en-US" dirty="0" smtClean="0">
                <a:latin typeface="Arial" pitchFamily="34" charset="0"/>
                <a:cs typeface="Arial" pitchFamily="34" charset="0"/>
              </a:rPr>
              <a:t>is EI and introduces a first class condition. The protasis is true, there is opposition to what has been taught in verses 1 and 2.</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“anyone advocates a different doctrine” </a:t>
            </a:r>
            <a:r>
              <a:rPr lang="en-US" dirty="0" smtClean="0">
                <a:latin typeface="Arial" pitchFamily="34" charset="0"/>
                <a:cs typeface="Arial" pitchFamily="34" charset="0"/>
              </a:rPr>
              <a:t>in the royal family of God, there are believers who are working for someone else and who are in some stage of reversionism and under the influence of evil. They don’t like the idea of accepting the authority over them.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“advocates” </a:t>
            </a:r>
            <a:r>
              <a:rPr lang="en-US" dirty="0" smtClean="0">
                <a:latin typeface="Arial" pitchFamily="34" charset="0"/>
                <a:cs typeface="Arial" pitchFamily="34" charset="0"/>
              </a:rPr>
              <a:t>– ETERODIDASKALEO – PAIndic - means to teach a different doctrine than what has been taught in verses 1,2. </a:t>
            </a:r>
            <a:endParaRPr lang="en-US"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The believer is never commanded to be disruptive of authority and this is the principle that is being advocated by false teaching in Ephesus.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rebellious believer under the influence of evil is promoting doctrines contrary to what Paul taught.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Labor was antagonistic to biblical principles of their function.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does not agree with sound words” </a:t>
            </a:r>
            <a:r>
              <a:rPr lang="en-US" dirty="0" smtClean="0">
                <a:latin typeface="Arial" pitchFamily="34" charset="0"/>
                <a:cs typeface="Arial" pitchFamily="34" charset="0"/>
              </a:rPr>
              <a:t>– ME PROSERCHOMAI – PMIndic – to agree, to concur.</a:t>
            </a:r>
          </a:p>
          <a:p>
            <a:pPr hangingPunct="0"/>
            <a:endParaRPr lang="en-US" i="1" dirty="0" smtClean="0">
              <a:latin typeface="Arial" pitchFamily="34" charset="0"/>
              <a:cs typeface="Arial" pitchFamily="34" charset="0"/>
            </a:endParaRPr>
          </a:p>
          <a:p>
            <a:pPr hangingPunct="0"/>
            <a:r>
              <a:rPr lang="en-US" dirty="0" smtClean="0">
                <a:latin typeface="Arial" pitchFamily="34" charset="0"/>
                <a:cs typeface="Arial" pitchFamily="34" charset="0"/>
              </a:rPr>
              <a:t>The present tense is a retroactive progressive present, it denotes what has begun in the past and is continuing at the present time.</a:t>
            </a:r>
          </a:p>
          <a:p>
            <a:pPr hangingPunct="0"/>
            <a:endParaRPr lang="en-US"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But he rejected Jesus Christ in the garden and stepped out of the garden to be with the woman.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should have recognized God’s authority but he did not, he only recognized the authority of the woman.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 woman is put in charge of any man there is always trouble.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By subordinating himself to a creature over whom he had authority he lost dominion over the world, he lost his status quo of innocence, he too became spiritually dead as he ate from the fruit of the forbidden tree.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Notice he obeyed the voice of his wife. In other words, by now she was giving commands.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It is wrong for anyone working for someone else to be disruptive and antagonistic toward authority.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two different types of apostasy.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1.  The first apostasy is to be under the influence of evil teaching.</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2. The second category is to be under the influence of evil rejecting doctrine.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was actually happening in Ephesus.  </a:t>
            </a:r>
          </a:p>
          <a:p>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b="1" dirty="0" smtClean="0">
                <a:solidFill>
                  <a:srgbClr val="0070C0"/>
                </a:solidFill>
                <a:latin typeface="Arial" pitchFamily="34" charset="0"/>
                <a:cs typeface="Arial" pitchFamily="34" charset="0"/>
              </a:rPr>
              <a:t>“to sound words” </a:t>
            </a:r>
            <a:r>
              <a:rPr lang="en-US" dirty="0" smtClean="0">
                <a:latin typeface="Arial" pitchFamily="34" charset="0"/>
                <a:cs typeface="Arial" pitchFamily="34" charset="0"/>
              </a:rPr>
              <a:t>—  PAPtc – UGIAINO – to be healthy, well, sound.  LOGOI – words, doctrine, thought.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“those words of our Lord Jesus Christ.” </a:t>
            </a:r>
            <a:r>
              <a:rPr lang="en-US" dirty="0" smtClean="0">
                <a:latin typeface="Arial" pitchFamily="34" charset="0"/>
                <a:cs typeface="Arial" pitchFamily="34" charset="0"/>
              </a:rPr>
              <a:t>The second time we have the word LOGOI here it is used for the teaching or the doctrine of Jesus Christ.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“doctrine conforming to godliness” </a:t>
            </a:r>
            <a:r>
              <a:rPr lang="en-US" dirty="0" smtClean="0">
                <a:latin typeface="Arial" pitchFamily="34" charset="0"/>
                <a:cs typeface="Arial" pitchFamily="34" charset="0"/>
              </a:rPr>
              <a:t>– DIDASKALIA – teaching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KATA  EUSEBEIA — pertaining to godliness.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“If anyone teaches a different doctrine, and does not concur with sound doctrine, namely those doctrines of our Lord Jesus Christ, even to that doctrine pertaining to godliness.” </a:t>
            </a:r>
          </a:p>
          <a:p>
            <a:pPr hangingPunct="0">
              <a:buNone/>
            </a:pPr>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lnSpcReduction="10000"/>
          </a:bodyPr>
          <a:lstStyle/>
          <a:p>
            <a:pPr hangingPunct="0"/>
            <a:r>
              <a:rPr lang="en-US" b="1" dirty="0" smtClean="0">
                <a:latin typeface="Arial" pitchFamily="34" charset="0"/>
                <a:cs typeface="Arial" pitchFamily="34" charset="0"/>
              </a:rPr>
              <a:t>The Doctrine of Godliness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 Godliness is derived from the Greek word EUSEBEIA and refers to spiritual maturity. </a:t>
            </a:r>
          </a:p>
          <a:p>
            <a:endParaRPr lang="en-US" i="1" dirty="0" smtClean="0">
              <a:latin typeface="Arial" pitchFamily="34" charset="0"/>
              <a:cs typeface="Arial" pitchFamily="34" charset="0"/>
            </a:endParaRPr>
          </a:p>
          <a:p>
            <a:r>
              <a:rPr lang="en-US" dirty="0" smtClean="0">
                <a:latin typeface="Arial" pitchFamily="34" charset="0"/>
                <a:cs typeface="Arial" pitchFamily="34" charset="0"/>
              </a:rPr>
              <a:t>The principle is found very simply in three different doctrines.</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 Indwelling of Spirit at salvation making us royalty and marking us as different from all other believers in other dispensations. It also means that in this stage of the angelic conflict demon possession can never occur.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b. Filling of the Spirit –gives us the power to function. Spirituality controls our soul not our body.</a:t>
            </a:r>
          </a:p>
          <a:p>
            <a:pPr>
              <a:buNone/>
            </a:pPr>
            <a:endParaRPr lang="en-US" dirty="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934200"/>
          </a:xfrm>
        </p:spPr>
        <p:txBody>
          <a:bodyPr>
            <a:normAutofit lnSpcReduction="10000"/>
          </a:bodyPr>
          <a:lstStyle/>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“Be filled with the Spirit” </a:t>
            </a:r>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Ephesians 5:18</a:t>
            </a:r>
            <a:r>
              <a:rPr lang="en-US" dirty="0" smtClean="0">
                <a:latin typeface="Arial" pitchFamily="34" charset="0"/>
                <a:cs typeface="Arial" pitchFamily="34" charset="0"/>
              </a:rPr>
              <a:t>;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“walk in the Spirit” </a:t>
            </a:r>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Galatians 5:16</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John’s vocabulary </a:t>
            </a:r>
            <a:r>
              <a:rPr lang="en-US" b="1" dirty="0" smtClean="0">
                <a:solidFill>
                  <a:srgbClr val="C00000"/>
                </a:solidFill>
                <a:latin typeface="Arial" pitchFamily="34" charset="0"/>
                <a:cs typeface="Arial" pitchFamily="34" charset="0"/>
              </a:rPr>
              <a:t>“walk in the light” </a:t>
            </a:r>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1 John 1:7</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also has his technical terms for the Holy Spirit controlling the life — </a:t>
            </a:r>
            <a:r>
              <a:rPr lang="en-US" b="1" dirty="0" smtClean="0">
                <a:solidFill>
                  <a:srgbClr val="C00000"/>
                </a:solidFill>
                <a:latin typeface="Arial" pitchFamily="34" charset="0"/>
                <a:cs typeface="Arial" pitchFamily="34" charset="0"/>
              </a:rPr>
              <a:t>“partakers of the divine nature.”    2 Peter 1:4</a:t>
            </a:r>
          </a:p>
          <a:p>
            <a:endParaRPr lang="en-US" b="1" dirty="0" smtClean="0">
              <a:solidFill>
                <a:srgbClr val="C00000"/>
              </a:solidFill>
              <a:latin typeface="Arial" pitchFamily="34" charset="0"/>
              <a:cs typeface="Arial" pitchFamily="34" charset="0"/>
            </a:endParaRPr>
          </a:p>
          <a:p>
            <a:pPr>
              <a:buNone/>
            </a:pPr>
            <a:r>
              <a:rPr lang="en-US" dirty="0" smtClean="0">
                <a:latin typeface="Arial" pitchFamily="34" charset="0"/>
                <a:cs typeface="Arial" pitchFamily="34" charset="0"/>
              </a:rPr>
              <a:t>    c.. Godliness – spiritual maturity and daily living pattern.</a:t>
            </a: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None/>
            </a:pPr>
            <a:endParaRPr lang="en-US" b="1" dirty="0" smtClean="0">
              <a:solidFill>
                <a:srgbClr val="C00000"/>
              </a:solidFill>
              <a:latin typeface="Arial" pitchFamily="34" charset="0"/>
              <a:cs typeface="Arial" pitchFamily="34" charset="0"/>
            </a:endParaRPr>
          </a:p>
          <a:p>
            <a:pPr>
              <a:buNone/>
            </a:pPr>
            <a:r>
              <a:rPr lang="en-US" b="1" dirty="0" smtClean="0">
                <a:solidFill>
                  <a:srgbClr val="C00000"/>
                </a:solidFill>
                <a:latin typeface="Arial" pitchFamily="34" charset="0"/>
                <a:cs typeface="Arial" pitchFamily="34" charset="0"/>
              </a:rPr>
              <a:t> </a:t>
            </a:r>
            <a:endParaRPr lang="en-US" b="1" dirty="0">
              <a:solidFill>
                <a:srgbClr val="C00000"/>
              </a:solidFill>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a:buNone/>
            </a:pPr>
            <a:r>
              <a:rPr lang="en-US" dirty="0" smtClean="0">
                <a:latin typeface="Arial" pitchFamily="34" charset="0"/>
                <a:cs typeface="Arial" pitchFamily="34" charset="0"/>
              </a:rPr>
              <a:t>2. There are two concepts of the believer basically and fundamentally: spirituality and carnality.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Spirituality and carnality are mutually exclusive, therefore they become absolutes in CWL — </a:t>
            </a:r>
            <a:r>
              <a:rPr lang="en-US" b="1" dirty="0" smtClean="0">
                <a:solidFill>
                  <a:srgbClr val="C00000"/>
                </a:solidFill>
                <a:latin typeface="Arial" pitchFamily="34" charset="0"/>
                <a:cs typeface="Arial" pitchFamily="34" charset="0"/>
              </a:rPr>
              <a:t>1 John 3:4-9</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Light and dark are mutually exclusive; spirituality and carnality are mutually exclusive.</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3. The great issue that starts your Christian life and becomes an issue always is imitation.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Spirituality is imitation of God — </a:t>
            </a:r>
            <a:r>
              <a:rPr lang="en-US" b="1" dirty="0" smtClean="0">
                <a:solidFill>
                  <a:srgbClr val="C00000"/>
                </a:solidFill>
                <a:latin typeface="Arial" pitchFamily="34" charset="0"/>
                <a:cs typeface="Arial" pitchFamily="34" charset="0"/>
              </a:rPr>
              <a:t>2 Corinthians 3:3; Ephesians 5:1; 2 Peter 1:4.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On the other hand, carnality and reversionism is imitation of the unbeliever.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of your Christian life you are either imitating God or you are imitating the unbeliever. Carnality and reversionism, imitation of the unbeliever — </a:t>
            </a:r>
            <a:r>
              <a:rPr lang="en-US" b="1" dirty="0" smtClean="0">
                <a:solidFill>
                  <a:srgbClr val="C00000"/>
                </a:solidFill>
                <a:latin typeface="Arial" pitchFamily="34" charset="0"/>
                <a:cs typeface="Arial" pitchFamily="34" charset="0"/>
              </a:rPr>
              <a:t>1 Corinthians 3:3; Galatians 5:19-21;  1 John 1:6.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Spirituality is a function of the royal priesthood. Therefore it is not subject to the Mosaic law or any Levitical system of the previous dispensation — </a:t>
            </a:r>
            <a:r>
              <a:rPr lang="en-US" b="1" dirty="0" smtClean="0">
                <a:solidFill>
                  <a:srgbClr val="C00000"/>
                </a:solidFill>
                <a:latin typeface="Arial" pitchFamily="34" charset="0"/>
                <a:cs typeface="Arial" pitchFamily="34" charset="0"/>
              </a:rPr>
              <a:t>Romans 8:2-4; 10:4; 13:8; Galatians 5:18.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of these say that if you are filled with the Spirit </a:t>
            </a:r>
            <a:r>
              <a:rPr lang="en-US" u="sng" dirty="0" smtClean="0">
                <a:latin typeface="Arial" pitchFamily="34" charset="0"/>
                <a:cs typeface="Arial" pitchFamily="34" charset="0"/>
              </a:rPr>
              <a:t>you are not under the law.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5. In keeping with partnership with the divine essence through the filling of the Spirit ( </a:t>
            </a:r>
            <a:r>
              <a:rPr lang="en-US" b="1" dirty="0" smtClean="0">
                <a:solidFill>
                  <a:srgbClr val="C00000"/>
                </a:solidFill>
                <a:latin typeface="Arial" pitchFamily="34" charset="0"/>
                <a:cs typeface="Arial" pitchFamily="34" charset="0"/>
              </a:rPr>
              <a:t>2 Peter 1:4)</a:t>
            </a:r>
            <a:r>
              <a:rPr lang="en-US" dirty="0" smtClean="0">
                <a:latin typeface="Arial" pitchFamily="34" charset="0"/>
                <a:cs typeface="Arial" pitchFamily="34" charset="0"/>
              </a:rPr>
              <a:t> spirituality produces the character of the incarnate Christ. </a:t>
            </a:r>
          </a:p>
          <a:p>
            <a:pPr hangingPunct="0"/>
            <a:endParaRPr lang="en-US" dirty="0" smtClean="0">
              <a:latin typeface="Arial" pitchFamily="34" charset="0"/>
              <a:cs typeface="Arial" pitchFamily="34" charset="0"/>
            </a:endParaRPr>
          </a:p>
          <a:p>
            <a:pPr lvl="1" hangingPunct="0"/>
            <a:r>
              <a:rPr lang="en-US" dirty="0" smtClean="0">
                <a:latin typeface="Arial" pitchFamily="34" charset="0"/>
                <a:cs typeface="Arial" pitchFamily="34" charset="0"/>
              </a:rPr>
              <a:t>The character of Christ is produced in us through doctrine in our soul. </a:t>
            </a:r>
            <a:r>
              <a:rPr lang="en-US" b="1" dirty="0" smtClean="0">
                <a:solidFill>
                  <a:srgbClr val="C00000"/>
                </a:solidFill>
                <a:latin typeface="Arial" pitchFamily="34" charset="0"/>
                <a:cs typeface="Arial" pitchFamily="34" charset="0"/>
              </a:rPr>
              <a:t>Galatians 4:19 </a:t>
            </a:r>
            <a:r>
              <a:rPr lang="en-US" dirty="0" smtClean="0">
                <a:latin typeface="Arial" pitchFamily="34" charset="0"/>
                <a:cs typeface="Arial" pitchFamily="34" charset="0"/>
              </a:rPr>
              <a:t>tells us that we are to become imitators of Christ, Christ must be produced in us. </a:t>
            </a:r>
          </a:p>
          <a:p>
            <a:pPr lvl="1" hangingPunct="0"/>
            <a:endParaRPr lang="en-US" dirty="0" smtClean="0">
              <a:latin typeface="Arial" pitchFamily="34" charset="0"/>
              <a:cs typeface="Arial" pitchFamily="34" charset="0"/>
            </a:endParaRPr>
          </a:p>
          <a:p>
            <a:pPr lvl="1" hangingPunct="0"/>
            <a:r>
              <a:rPr lang="en-US" dirty="0" smtClean="0">
                <a:latin typeface="Arial" pitchFamily="34" charset="0"/>
                <a:cs typeface="Arial" pitchFamily="34" charset="0"/>
              </a:rPr>
              <a:t>In the same context of </a:t>
            </a:r>
            <a:r>
              <a:rPr lang="en-US" b="1" dirty="0" smtClean="0">
                <a:solidFill>
                  <a:srgbClr val="C00000"/>
                </a:solidFill>
                <a:latin typeface="Arial" pitchFamily="34" charset="0"/>
                <a:cs typeface="Arial" pitchFamily="34" charset="0"/>
              </a:rPr>
              <a:t>Galatians 5:22,23 </a:t>
            </a:r>
            <a:r>
              <a:rPr lang="en-US" dirty="0" smtClean="0">
                <a:latin typeface="Arial" pitchFamily="34" charset="0"/>
                <a:cs typeface="Arial" pitchFamily="34" charset="0"/>
              </a:rPr>
              <a:t>we find out what this means. The fruit of the Spirit is love, joy, peace, long-suffering, etc. This is the production of the character of Christ. The same thing is found in </a:t>
            </a:r>
            <a:r>
              <a:rPr lang="en-US" b="1" dirty="0" smtClean="0">
                <a:solidFill>
                  <a:srgbClr val="C00000"/>
                </a:solidFill>
                <a:latin typeface="Arial" pitchFamily="34" charset="0"/>
                <a:cs typeface="Arial" pitchFamily="34" charset="0"/>
              </a:rPr>
              <a:t>2 Peter 1:4 and 1 John 2:5,6.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general objective of the filling of the Spirit is the control of the soul. </a:t>
            </a:r>
          </a:p>
          <a:p>
            <a:pPr hangingPunct="0"/>
            <a:r>
              <a:rPr lang="en-US" dirty="0" smtClean="0">
                <a:latin typeface="Arial" pitchFamily="34" charset="0"/>
                <a:cs typeface="Arial" pitchFamily="34" charset="0"/>
              </a:rPr>
              <a:t>This has a relationship with at least five different factors in your life: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a) It has to do with your partnership with divine essence. Since </a:t>
            </a:r>
            <a:r>
              <a:rPr lang="en-US" b="1" dirty="0" smtClean="0">
                <a:solidFill>
                  <a:srgbClr val="C00000"/>
                </a:solidFill>
                <a:latin typeface="Arial" pitchFamily="34" charset="0"/>
                <a:cs typeface="Arial" pitchFamily="34" charset="0"/>
              </a:rPr>
              <a:t>2 Peter 1:4 </a:t>
            </a:r>
            <a:r>
              <a:rPr lang="en-US" dirty="0" smtClean="0">
                <a:latin typeface="Arial" pitchFamily="34" charset="0"/>
                <a:cs typeface="Arial" pitchFamily="34" charset="0"/>
              </a:rPr>
              <a:t>says you are in partnership, the filling of the Spirit is the means of fulfilling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 It has to do with imitation of God — </a:t>
            </a:r>
            <a:r>
              <a:rPr lang="en-US" b="1" dirty="0" smtClean="0">
                <a:solidFill>
                  <a:srgbClr val="C00000"/>
                </a:solidFill>
                <a:latin typeface="Arial" pitchFamily="34" charset="0"/>
                <a:cs typeface="Arial" pitchFamily="34" charset="0"/>
              </a:rPr>
              <a:t>Ephesians 5:1.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It has to do with glorifying Christ — </a:t>
            </a:r>
            <a:r>
              <a:rPr lang="en-US" b="1" dirty="0" smtClean="0">
                <a:solidFill>
                  <a:srgbClr val="C00000"/>
                </a:solidFill>
                <a:latin typeface="Arial" pitchFamily="34" charset="0"/>
                <a:cs typeface="Arial" pitchFamily="34" charset="0"/>
              </a:rPr>
              <a:t>John 7:39; 16:14;   1 Corinthians 6:19,20.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 The Law is fulfilled — </a:t>
            </a:r>
            <a:r>
              <a:rPr lang="en-US" b="1" dirty="0" smtClean="0">
                <a:solidFill>
                  <a:srgbClr val="C00000"/>
                </a:solidFill>
                <a:latin typeface="Arial" pitchFamily="34" charset="0"/>
                <a:cs typeface="Arial" pitchFamily="34" charset="0"/>
              </a:rPr>
              <a:t>Romans 8:2-4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 The purpose of the filling of the Spirit in the new believer, the immature believer, and the adolescent believer is the learning and application of doctrine.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Believers cannot learn or apply doctrine without the ministry of the Holy Spirit — </a:t>
            </a:r>
            <a:r>
              <a:rPr lang="en-US" b="1" dirty="0" smtClean="0">
                <a:solidFill>
                  <a:srgbClr val="C00000"/>
                </a:solidFill>
                <a:latin typeface="Arial" pitchFamily="34" charset="0"/>
                <a:cs typeface="Arial" pitchFamily="34" charset="0"/>
              </a:rPr>
              <a:t>John 14:26; 16:12-14; 1 Corinthians 2:9-16. </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7. Spirituality is lost through carnality but recovered through the rebound technique. Volition is always involved in sinning and therefore volition must be involved in recovery. The recovery is rebound.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Some results of Spirituality.</a:t>
            </a:r>
          </a:p>
          <a:p>
            <a:pPr hangingPunct="0">
              <a:buNone/>
            </a:pPr>
            <a:r>
              <a:rPr lang="en-US" dirty="0" smtClean="0">
                <a:latin typeface="Arial" pitchFamily="34" charset="0"/>
                <a:cs typeface="Arial" pitchFamily="34" charset="0"/>
              </a:rPr>
              <a:t>		a) Christ is magnified in the life — </a:t>
            </a:r>
            <a:r>
              <a:rPr lang="en-US" b="1" dirty="0" smtClean="0">
                <a:solidFill>
                  <a:srgbClr val="C00000"/>
                </a:solidFill>
                <a:latin typeface="Arial" pitchFamily="34" charset="0"/>
                <a:cs typeface="Arial" pitchFamily="34" charset="0"/>
              </a:rPr>
              <a:t>Eph 3:16,17; 2 Cor 3:3; Philippians 1:20,21.</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b) You can understand doctrine when exposed to teaching       </a:t>
            </a:r>
            <a:r>
              <a:rPr lang="en-US" b="1" dirty="0" smtClean="0">
                <a:solidFill>
                  <a:srgbClr val="C00000"/>
                </a:solidFill>
                <a:latin typeface="Arial" pitchFamily="34" charset="0"/>
                <a:cs typeface="Arial" pitchFamily="34" charset="0"/>
              </a:rPr>
              <a:t>1 Corinthians 2:9-16; 1 John 2:27.</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c) You can be effective in witnessing — </a:t>
            </a:r>
            <a:r>
              <a:rPr lang="en-US" b="1" dirty="0" smtClean="0">
                <a:solidFill>
                  <a:srgbClr val="C00000"/>
                </a:solidFill>
                <a:latin typeface="Arial" pitchFamily="34" charset="0"/>
                <a:cs typeface="Arial" pitchFamily="34" charset="0"/>
              </a:rPr>
              <a:t>Acts 1:8; 2 Cor 3. </a:t>
            </a:r>
            <a:r>
              <a:rPr lang="en-US" dirty="0" smtClean="0">
                <a:latin typeface="Arial" pitchFamily="34" charset="0"/>
                <a:cs typeface="Arial" pitchFamily="34" charset="0"/>
              </a:rPr>
              <a:t>		</a:t>
            </a:r>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buNone/>
            </a:pPr>
            <a:r>
              <a:rPr lang="en-US" dirty="0" smtClean="0">
                <a:latin typeface="Arial" pitchFamily="34" charset="0"/>
                <a:cs typeface="Arial" pitchFamily="34" charset="0"/>
              </a:rPr>
              <a:t>           d) You can have guidance from God and assurance under these conditions — </a:t>
            </a:r>
            <a:r>
              <a:rPr lang="en-US" b="1" dirty="0" smtClean="0">
                <a:solidFill>
                  <a:srgbClr val="C00000"/>
                </a:solidFill>
                <a:latin typeface="Arial" pitchFamily="34" charset="0"/>
                <a:cs typeface="Arial" pitchFamily="34" charset="0"/>
              </a:rPr>
              <a:t>Romans 8:14-16</a:t>
            </a:r>
            <a:r>
              <a:rPr lang="en-US" dirty="0" smtClean="0">
                <a:latin typeface="Arial" pitchFamily="34" charset="0"/>
                <a:cs typeface="Arial" pitchFamily="34" charset="0"/>
              </a:rPr>
              <a:t>.</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e) It is the basis of all true worship — </a:t>
            </a:r>
            <a:r>
              <a:rPr lang="en-US" b="1" dirty="0" smtClean="0">
                <a:solidFill>
                  <a:srgbClr val="C00000"/>
                </a:solidFill>
                <a:latin typeface="Arial" pitchFamily="34" charset="0"/>
                <a:cs typeface="Arial" pitchFamily="34" charset="0"/>
              </a:rPr>
              <a:t>John 4:24; Philippians 3:3.</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f) It becomes the basis for effective prayer — </a:t>
            </a:r>
            <a:r>
              <a:rPr lang="en-US" b="1" dirty="0" smtClean="0">
                <a:solidFill>
                  <a:srgbClr val="C00000"/>
                </a:solidFill>
                <a:latin typeface="Arial" pitchFamily="34" charset="0"/>
                <a:cs typeface="Arial" pitchFamily="34" charset="0"/>
              </a:rPr>
              <a:t>Ephesians 6:18</a:t>
            </a:r>
            <a:r>
              <a:rPr lang="en-US" dirty="0" smtClean="0">
                <a:latin typeface="Arial" pitchFamily="34" charset="0"/>
                <a:cs typeface="Arial" pitchFamily="34" charset="0"/>
              </a:rPr>
              <a:t>.</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g) it means to help carnal or reversionistic believers get back in fellowship — </a:t>
            </a:r>
            <a:r>
              <a:rPr lang="en-US" b="1" dirty="0" smtClean="0">
                <a:solidFill>
                  <a:srgbClr val="C00000"/>
                </a:solidFill>
                <a:latin typeface="Arial" pitchFamily="34" charset="0"/>
                <a:cs typeface="Arial" pitchFamily="34" charset="0"/>
              </a:rPr>
              <a:t>Galatians 6:1.</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a:bodyPr>
          <a:lstStyle/>
          <a:p>
            <a:pPr hangingPunct="0"/>
            <a:r>
              <a:rPr lang="en-US" dirty="0" smtClean="0">
                <a:latin typeface="Arial" pitchFamily="34" charset="0"/>
                <a:cs typeface="Arial" pitchFamily="34" charset="0"/>
              </a:rPr>
              <a:t>The Lord made the issue clear to the man as well as the woman and He kept repeating certain phrases.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sin of Adam’s disobedience is specifically mentioned while the woman’s part in the transgression is not mentioned.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dramatizes the difference between the man’s sin and the woman’s sin. The woman with her free will is just as guilty and just as spiritually dead.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Being </a:t>
            </a:r>
            <a:r>
              <a:rPr lang="en-US" b="1" dirty="0" smtClean="0">
                <a:solidFill>
                  <a:srgbClr val="C00000"/>
                </a:solidFill>
                <a:latin typeface="Arial" pitchFamily="34" charset="0"/>
                <a:cs typeface="Arial" pitchFamily="34" charset="0"/>
              </a:rPr>
              <a:t>“cursed” </a:t>
            </a:r>
            <a:r>
              <a:rPr lang="en-US" dirty="0" smtClean="0">
                <a:latin typeface="Arial" pitchFamily="34" charset="0"/>
                <a:cs typeface="Arial" pitchFamily="34" charset="0"/>
              </a:rPr>
              <a:t>is a very important phrase. It indicates that business will never be easy and right from the start it was under a curse.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woman is under a curse, she is going to stay home and bare children, but the man is under a curse, he is going to work. </a:t>
            </a:r>
            <a:endParaRPr lang="en-US" dirty="0">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dirty="0" smtClean="0">
                <a:latin typeface="Arial" pitchFamily="34" charset="0"/>
                <a:cs typeface="Arial" pitchFamily="34" charset="0"/>
              </a:rPr>
              <a:t>10. Spirituality, then, is one of the original sources for divine good.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Divine good is rewardable — </a:t>
            </a:r>
            <a:r>
              <a:rPr lang="en-US" b="1" dirty="0" smtClean="0">
                <a:solidFill>
                  <a:srgbClr val="C00000"/>
                </a:solidFill>
                <a:latin typeface="Arial" pitchFamily="34" charset="0"/>
                <a:cs typeface="Arial" pitchFamily="34" charset="0"/>
              </a:rPr>
              <a:t>1 Corinthians 3:12ff; </a:t>
            </a:r>
            <a:r>
              <a:rPr lang="en-US" dirty="0" smtClean="0">
                <a:latin typeface="Arial" pitchFamily="34" charset="0"/>
                <a:cs typeface="Arial" pitchFamily="34" charset="0"/>
              </a:rPr>
              <a:t>human good produced in carnality and reversionism is destroyed at the judgment seat of Christ.</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Nomenclature for spirituality.</a:t>
            </a:r>
          </a:p>
          <a:p>
            <a:pPr hangingPunct="0"/>
            <a:r>
              <a:rPr lang="en-US" dirty="0" smtClean="0">
                <a:latin typeface="Arial" pitchFamily="34" charset="0"/>
                <a:cs typeface="Arial" pitchFamily="34" charset="0"/>
              </a:rPr>
              <a:t>Positive, like </a:t>
            </a:r>
            <a:r>
              <a:rPr lang="en-US" b="1" dirty="0" smtClean="0">
                <a:solidFill>
                  <a:srgbClr val="C00000"/>
                </a:solidFill>
                <a:latin typeface="Arial" pitchFamily="34" charset="0"/>
                <a:cs typeface="Arial" pitchFamily="34" charset="0"/>
              </a:rPr>
              <a:t>“walk in the Spirit” — Galatians 5:16; “walk in the light” — 1 John 1:7; “be filled with the Spirit” — Ephesians 5:18; </a:t>
            </a:r>
            <a:r>
              <a:rPr lang="en-US" dirty="0" smtClean="0">
                <a:latin typeface="Arial" pitchFamily="34" charset="0"/>
                <a:cs typeface="Arial" pitchFamily="34" charset="0"/>
              </a:rPr>
              <a:t>and</a:t>
            </a:r>
            <a:r>
              <a:rPr lang="en-US" b="1" dirty="0" smtClean="0">
                <a:solidFill>
                  <a:srgbClr val="C00000"/>
                </a:solidFill>
                <a:latin typeface="Arial" pitchFamily="34" charset="0"/>
                <a:cs typeface="Arial" pitchFamily="34" charset="0"/>
              </a:rPr>
              <a:t> “be a partaker of the divine nature” — 2 Peter 1:4.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When we sin under carnality, that is grieving the Holy Spirit. Grieving and quenching of the Holy Spirit means you are not filled with the Spirit, but when you rebound then the Holy Spirit controls again and you go back to the filling of the Spirit — spirituality.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r>
              <a:rPr lang="en-US" dirty="0" smtClean="0">
                <a:latin typeface="Arial" pitchFamily="34" charset="0"/>
                <a:cs typeface="Arial" pitchFamily="34" charset="0"/>
              </a:rPr>
              <a:t>Negative, like </a:t>
            </a:r>
            <a:r>
              <a:rPr lang="en-US" b="1" dirty="0" smtClean="0">
                <a:solidFill>
                  <a:srgbClr val="C00000"/>
                </a:solidFill>
                <a:latin typeface="Arial" pitchFamily="34" charset="0"/>
                <a:cs typeface="Arial" pitchFamily="34" charset="0"/>
              </a:rPr>
              <a:t>“Quench not the Spirit” — 1 Thess 5:19.</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 believer is under the control of his old sin nature it is because he has sinned. </a:t>
            </a:r>
            <a:r>
              <a:rPr lang="en-US" u="sng" dirty="0" smtClean="0">
                <a:latin typeface="Arial" pitchFamily="34" charset="0"/>
                <a:cs typeface="Arial" pitchFamily="34" charset="0"/>
              </a:rPr>
              <a:t>Quenching the Spirit is producing human good from </a:t>
            </a:r>
            <a:r>
              <a:rPr lang="en-US" dirty="0" smtClean="0">
                <a:latin typeface="Arial" pitchFamily="34" charset="0"/>
                <a:cs typeface="Arial" pitchFamily="34" charset="0"/>
              </a:rPr>
              <a:t>the area of strength.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12. Emotion or ecstatics does not characterize spirituality in the Church Age — </a:t>
            </a:r>
            <a:r>
              <a:rPr lang="en-US" b="1" dirty="0" smtClean="0">
                <a:solidFill>
                  <a:srgbClr val="C00000"/>
                </a:solidFill>
                <a:latin typeface="Arial" pitchFamily="34" charset="0"/>
                <a:cs typeface="Arial" pitchFamily="34" charset="0"/>
              </a:rPr>
              <a:t>2 Cor 6:11,12; Romans 16:17,18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Only in the Millennial dispensation is any spirituality related to ecstatics.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Church Age the believer is representing the absent Christ in the devil’s world. </a:t>
            </a:r>
          </a:p>
          <a:p>
            <a:pPr hangingPunct="0"/>
            <a:endParaRPr lang="en-US" dirty="0" smtClean="0">
              <a:latin typeface="Arial" pitchFamily="34" charset="0"/>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Therefore since this is the devil’s world in the Church Age and every believer is an ambassador representing Christ who is seated at the right hand of the Father. </a:t>
            </a:r>
            <a:endParaRPr lang="en-US" dirty="0" smtClean="0"/>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not on the earth, therefore we represent Him. Therefore the filling of the Spirit does not have ecstatics related to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 that you won’t be emotional and not that your emotions won’t appreciate the Lord, but the actual filling of the Spirit has no ecstatics.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You do have spiritual emotion but it is not the filling of the Spirit. </a:t>
            </a:r>
            <a:r>
              <a:rPr lang="en-US" dirty="0" smtClean="0">
                <a:latin typeface="Arial" pitchFamily="34" charset="0"/>
                <a:cs typeface="Arial" pitchFamily="34" charset="0"/>
              </a:rPr>
              <a:t>In the Millennial reign of Christ, Christ will be on earth and therefore the filling of the Holy Spirit will be plus emotion.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However, it does say in many passages that in the Millennium believers will be filled by the Spirit — </a:t>
            </a:r>
            <a:r>
              <a:rPr lang="en-US" b="1" dirty="0" smtClean="0">
                <a:solidFill>
                  <a:srgbClr val="C00000"/>
                </a:solidFill>
                <a:latin typeface="Arial" pitchFamily="34" charset="0"/>
                <a:cs typeface="Arial" pitchFamily="34" charset="0"/>
              </a:rPr>
              <a:t>Ezekiel 36:27; 37:14; Jeremiah 31:33.</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filling of the Spirit will produce within itself ecstatics in the Millennium — </a:t>
            </a:r>
            <a:r>
              <a:rPr lang="en-US" b="1" dirty="0" smtClean="0">
                <a:solidFill>
                  <a:srgbClr val="C00000"/>
                </a:solidFill>
                <a:latin typeface="Arial" pitchFamily="34" charset="0"/>
                <a:cs typeface="Arial" pitchFamily="34" charset="0"/>
              </a:rPr>
              <a:t>Isaiah 29:19; 32:15; 44:3; Ezekiel 39:29; Zechariah 12:10; Joel 2:28,29.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13. The royal family is in partnership with the Holy Spirit — </a:t>
            </a:r>
            <a:r>
              <a:rPr lang="en-US" b="1" dirty="0" smtClean="0">
                <a:solidFill>
                  <a:srgbClr val="C00000"/>
                </a:solidFill>
                <a:latin typeface="Arial" pitchFamily="34" charset="0"/>
                <a:cs typeface="Arial" pitchFamily="34" charset="0"/>
              </a:rPr>
              <a:t>Philippians 2:2</a:t>
            </a:r>
            <a:r>
              <a:rPr lang="en-US" b="1"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14. Confidence regarding the filling of the Spirit comes from understanding doctrine — </a:t>
            </a:r>
            <a:r>
              <a:rPr lang="en-US" b="1" dirty="0" smtClean="0">
                <a:solidFill>
                  <a:srgbClr val="C00000"/>
                </a:solidFill>
                <a:latin typeface="Arial" pitchFamily="34" charset="0"/>
                <a:cs typeface="Arial" pitchFamily="34" charset="0"/>
              </a:rPr>
              <a:t>1 John 3:20,21.</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15. There must be a clarification between means and results.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the power involved, the means of obtaining that power, and then the results of that power.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two basic powers in your life as a believer. </a:t>
            </a:r>
            <a:r>
              <a:rPr lang="en-US" u="sng" dirty="0" smtClean="0">
                <a:latin typeface="Arial" pitchFamily="34" charset="0"/>
                <a:cs typeface="Arial" pitchFamily="34" charset="0"/>
              </a:rPr>
              <a:t>One</a:t>
            </a:r>
            <a:r>
              <a:rPr lang="en-US" dirty="0" smtClean="0">
                <a:latin typeface="Arial" pitchFamily="34" charset="0"/>
                <a:cs typeface="Arial" pitchFamily="34" charset="0"/>
              </a:rPr>
              <a:t> is the power of the Holy Spirit and the </a:t>
            </a:r>
            <a:r>
              <a:rPr lang="en-US" u="sng" dirty="0" smtClean="0">
                <a:latin typeface="Arial" pitchFamily="34" charset="0"/>
                <a:cs typeface="Arial" pitchFamily="34" charset="0"/>
              </a:rPr>
              <a:t>second</a:t>
            </a:r>
            <a:r>
              <a:rPr lang="en-US" dirty="0" smtClean="0">
                <a:latin typeface="Arial" pitchFamily="34" charset="0"/>
                <a:cs typeface="Arial" pitchFamily="34" charset="0"/>
              </a:rPr>
              <a:t> is the power of the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means of obtaining the power of the Holy Spirit is the rebound technique.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means of obtaining the power of the Word is the function of learning and applying doctrine. </a:t>
            </a:r>
          </a:p>
          <a:p>
            <a:endParaRPr lang="en-US" dirty="0" smtClean="0">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The results are often confused with the means and therefore we should notice that </a:t>
            </a:r>
            <a:r>
              <a:rPr lang="en-US" u="sng" dirty="0" smtClean="0">
                <a:latin typeface="Arial" pitchFamily="34" charset="0"/>
                <a:cs typeface="Arial" pitchFamily="34" charset="0"/>
              </a:rPr>
              <a:t>the results of spirituality are not spirituality itself.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For example, the result of spirituality is the application of doctrine, divine guidance, yieldedness, witnessing, prayer, legitimate functions of the spiritual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a:t>
            </a:r>
            <a:r>
              <a:rPr lang="en-US" u="sng" dirty="0" smtClean="0">
                <a:latin typeface="Arial" pitchFamily="34" charset="0"/>
                <a:cs typeface="Arial" pitchFamily="34" charset="0"/>
              </a:rPr>
              <a:t>they are not the means</a:t>
            </a:r>
            <a:r>
              <a:rPr lang="en-US" dirty="0" smtClean="0">
                <a:latin typeface="Arial" pitchFamily="34" charset="0"/>
                <a:cs typeface="Arial" pitchFamily="34" charset="0"/>
              </a:rPr>
              <a:t>. You are not spiritual because you witness, because you pray, etc. These are results, not the means.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16. Pseudo spirituality.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Spirituality is not yielding. This system assumes that the believer is spiritual because of something he does such as yielding or dedicating, etc.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Yieldedness to God is a </a:t>
            </a:r>
            <a:r>
              <a:rPr lang="en-US" u="sng" dirty="0" smtClean="0">
                <a:latin typeface="Arial" pitchFamily="34" charset="0"/>
                <a:cs typeface="Arial" pitchFamily="34" charset="0"/>
              </a:rPr>
              <a:t>result</a:t>
            </a:r>
            <a:r>
              <a:rPr lang="en-US" dirty="0" smtClean="0">
                <a:latin typeface="Arial" pitchFamily="34" charset="0"/>
                <a:cs typeface="Arial" pitchFamily="34" charset="0"/>
              </a:rPr>
              <a:t> of the filling of the Spirit, it is not the means — </a:t>
            </a:r>
            <a:r>
              <a:rPr lang="en-US" b="1" dirty="0" smtClean="0">
                <a:solidFill>
                  <a:srgbClr val="C00000"/>
                </a:solidFill>
                <a:latin typeface="Arial" pitchFamily="34" charset="0"/>
                <a:cs typeface="Arial" pitchFamily="34" charset="0"/>
              </a:rPr>
              <a:t>Romans 6:13,19; 12:1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state of being filled with the Spirit plus having doctrine in the soul </a:t>
            </a:r>
            <a:r>
              <a:rPr lang="en-US" u="sng" dirty="0" smtClean="0">
                <a:latin typeface="Arial" pitchFamily="34" charset="0"/>
                <a:cs typeface="Arial" pitchFamily="34" charset="0"/>
              </a:rPr>
              <a:t>is the state of yieldedness </a:t>
            </a:r>
            <a:r>
              <a:rPr lang="en-US" dirty="0" smtClean="0">
                <a:latin typeface="Arial" pitchFamily="34" charset="0"/>
                <a:cs typeface="Arial" pitchFamily="34" charset="0"/>
              </a:rPr>
              <a:t>but never is yieldedness a means to an end. You don’t yield to anything. </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buNone/>
            </a:pPr>
            <a:r>
              <a:rPr lang="en-US" dirty="0" smtClean="0">
                <a:latin typeface="Arial" pitchFamily="34" charset="0"/>
                <a:cs typeface="Arial" pitchFamily="34" charset="0"/>
              </a:rPr>
              <a:t>          b) One of the great </a:t>
            </a:r>
            <a:r>
              <a:rPr lang="en-US" u="sng" dirty="0" smtClean="0">
                <a:latin typeface="Arial" pitchFamily="34" charset="0"/>
                <a:cs typeface="Arial" pitchFamily="34" charset="0"/>
              </a:rPr>
              <a:t>spiritual hazards </a:t>
            </a:r>
            <a:r>
              <a:rPr lang="en-US" dirty="0" smtClean="0">
                <a:latin typeface="Arial" pitchFamily="34" charset="0"/>
                <a:cs typeface="Arial" pitchFamily="34" charset="0"/>
              </a:rPr>
              <a:t>in all periods of time is personality imitation, always trying to imitate the personality of someone you admire.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c) Spirituality by self-crucifixion. This originated from the false interpretation of </a:t>
            </a:r>
            <a:r>
              <a:rPr lang="en-US" b="1" dirty="0" smtClean="0">
                <a:solidFill>
                  <a:srgbClr val="C00000"/>
                </a:solidFill>
                <a:latin typeface="Arial" pitchFamily="34" charset="0"/>
                <a:cs typeface="Arial" pitchFamily="34" charset="0"/>
              </a:rPr>
              <a:t>Romans 6</a:t>
            </a:r>
            <a:r>
              <a:rPr lang="en-US" b="1" dirty="0" smtClean="0">
                <a:latin typeface="Arial" pitchFamily="34" charset="0"/>
                <a:cs typeface="Arial" pitchFamily="34" charset="0"/>
              </a:rPr>
              <a:t> </a:t>
            </a:r>
            <a:r>
              <a:rPr lang="en-US" dirty="0" smtClean="0">
                <a:latin typeface="Arial" pitchFamily="34" charset="0"/>
                <a:cs typeface="Arial" pitchFamily="34" charset="0"/>
              </a:rPr>
              <a:t>whereby the believer claims spirituality or virtue by crucifying self.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However, ego never cancels ego. Self is crucified on the basis of retroactive positional truth. A failure to understand positional truth leads to a pseudo experience of going around trying to crucifying self.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d) Spirituality by tabooism, the idea that you are really not a great believer until you have given up something.  A taboo is a prohibition set up by religious or social groups. </a:t>
            </a:r>
          </a:p>
          <a:p>
            <a:endParaRPr lang="en-US" dirty="0">
              <a:latin typeface="Arial" pitchFamily="34" charset="0"/>
              <a:cs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r>
              <a:rPr lang="en-US" dirty="0" smtClean="0">
                <a:latin typeface="Arial" pitchFamily="34" charset="0"/>
                <a:cs typeface="Arial" pitchFamily="34" charset="0"/>
              </a:rPr>
              <a:t>The taboo is a forbidden activity which is not forbidden by the Word of God, but is forbidden by this group.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Taboos, therefore, are legalism. It is a legalistic superimposition on believers. It is spiritual bullying.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Taboos are customs of the religious or the legalistic, self-righteous type of believer — e.g. don’t drink, don’t dance, etc.</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17. </a:t>
            </a:r>
            <a:r>
              <a:rPr lang="en-US" b="1" dirty="0" smtClean="0">
                <a:solidFill>
                  <a:srgbClr val="C00000"/>
                </a:solidFill>
                <a:latin typeface="Arial" pitchFamily="34" charset="0"/>
                <a:cs typeface="Arial" pitchFamily="34" charset="0"/>
              </a:rPr>
              <a:t>1 Timothy 2:2</a:t>
            </a:r>
            <a:r>
              <a:rPr lang="en-US" dirty="0" smtClean="0">
                <a:latin typeface="Arial" pitchFamily="34" charset="0"/>
                <a:cs typeface="Arial" pitchFamily="34" charset="0"/>
              </a:rPr>
              <a:t>, the importance of establishment and human authority (Divine establishment authority), and spiritual authority (pastor teaching the Word for learning the Word).</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There can be no spiritual maturity apart from the teaching of the Word. </a:t>
            </a:r>
            <a:r>
              <a:rPr lang="en-US" dirty="0" smtClean="0">
                <a:latin typeface="Arial" pitchFamily="34" charset="0"/>
                <a:cs typeface="Arial" pitchFamily="34" charset="0"/>
              </a:rPr>
              <a:t>There must be maximum doctrine resident in the soul. </a:t>
            </a:r>
            <a:endParaRPr lang="en-US" dirty="0">
              <a:latin typeface="Arial" pitchFamily="34"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18. Godliness is related to knowledge of Bible doctrine — </a:t>
            </a:r>
            <a:r>
              <a:rPr lang="en-US" b="1" dirty="0" smtClean="0">
                <a:solidFill>
                  <a:srgbClr val="C00000"/>
                </a:solidFill>
                <a:latin typeface="Arial" pitchFamily="34" charset="0"/>
                <a:cs typeface="Arial" pitchFamily="34" charset="0"/>
              </a:rPr>
              <a:t>Titus 1:1</a:t>
            </a:r>
            <a:r>
              <a:rPr lang="en-US" dirty="0" smtClean="0">
                <a:latin typeface="Arial" pitchFamily="34" charset="0"/>
                <a:cs typeface="Arial" pitchFamily="34" charset="0"/>
              </a:rPr>
              <a:t>. Godliness in this passage is simply a synonym for maturity.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19. Therefore godliness demands certain types of discipline. For example, in </a:t>
            </a:r>
            <a:r>
              <a:rPr lang="en-US" b="1" dirty="0" smtClean="0">
                <a:solidFill>
                  <a:srgbClr val="C00000"/>
                </a:solidFill>
                <a:latin typeface="Arial" pitchFamily="34" charset="0"/>
                <a:cs typeface="Arial" pitchFamily="34" charset="0"/>
              </a:rPr>
              <a:t>1 Timothy 4:7, “Have nothing to do with worldly fables </a:t>
            </a:r>
            <a:r>
              <a:rPr lang="en-US" dirty="0" smtClean="0">
                <a:latin typeface="Arial" pitchFamily="34" charset="0"/>
                <a:cs typeface="Arial" pitchFamily="34" charset="0"/>
              </a:rPr>
              <a:t>[evil] </a:t>
            </a:r>
            <a:r>
              <a:rPr lang="en-US" b="1" dirty="0" smtClean="0">
                <a:solidFill>
                  <a:srgbClr val="C00000"/>
                </a:solidFill>
                <a:latin typeface="Arial" pitchFamily="34" charset="0"/>
                <a:cs typeface="Arial" pitchFamily="34" charset="0"/>
              </a:rPr>
              <a:t>fit only for old women. On the other hand, discipline yourself for the purpose of godliness.”</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 </a:t>
            </a:r>
            <a:r>
              <a:rPr lang="en-US" dirty="0" smtClean="0">
                <a:latin typeface="Arial" pitchFamily="34" charset="0"/>
                <a:cs typeface="Arial" pitchFamily="34" charset="0"/>
              </a:rPr>
              <a:t>So it must be recognized that no one ever achieves spiritual maturity without a certain amount of self-discipline.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20. Godliness is profitable. It comes through respect for authority, self-discipline, the filling of the Spirit, from the daily application of doctrine; but however it comes it is profitable </a:t>
            </a:r>
            <a:r>
              <a:rPr lang="en-US" b="1" dirty="0" smtClean="0">
                <a:solidFill>
                  <a:srgbClr val="C00000"/>
                </a:solidFill>
                <a:latin typeface="Arial" pitchFamily="34" charset="0"/>
                <a:cs typeface="Arial" pitchFamily="34" charset="0"/>
              </a:rPr>
              <a:t>1 Timothy 4:8</a:t>
            </a:r>
            <a:r>
              <a:rPr lang="en-US" dirty="0" smtClean="0">
                <a:latin typeface="Arial" pitchFamily="34" charset="0"/>
                <a:cs typeface="Arial" pitchFamily="34" charset="0"/>
              </a:rPr>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He is going to find resistance in his attempts to earn a living. </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“Being cursed” </a:t>
            </a:r>
            <a:r>
              <a:rPr lang="en-US" dirty="0" smtClean="0">
                <a:latin typeface="Arial" pitchFamily="34" charset="0"/>
                <a:cs typeface="Arial" pitchFamily="34" charset="0"/>
              </a:rPr>
              <a:t>is the Qal Active Ptc of ARAR which says the business is always under a curse and always will be under a curse.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first system of free enterprise was agriculture, it begins at this point. It is the ground which becomes the industry of the ancient world and the ground is under the curse here.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curse, by the way, will be removed by the second advent of Christ and the Millennial reign, says </a:t>
            </a:r>
            <a:r>
              <a:rPr lang="en-US" b="1" dirty="0" smtClean="0">
                <a:solidFill>
                  <a:srgbClr val="C00000"/>
                </a:solidFill>
                <a:latin typeface="Arial" pitchFamily="34" charset="0"/>
                <a:cs typeface="Arial" pitchFamily="34" charset="0"/>
              </a:rPr>
              <a:t>Romans 8:19-22 and Isaiah 35.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21. The basis for godliness is the strategical victory of our Lord Jesus Christ during the first advent.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the end of the first advent when Christ died on the cross, rose again, ascended and was seated at the right hand of the Father, this became the strategical victory and on this godliness is based. </a:t>
            </a:r>
            <a:r>
              <a:rPr lang="en-US" b="1" dirty="0" smtClean="0">
                <a:solidFill>
                  <a:srgbClr val="C00000"/>
                </a:solidFill>
                <a:latin typeface="Arial" pitchFamily="34" charset="0"/>
                <a:cs typeface="Arial" pitchFamily="34" charset="0"/>
              </a:rPr>
              <a:t>2 Timothy 3:16</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22. Godliness is distorted by reversionists who are under the influence of evil — </a:t>
            </a:r>
            <a:r>
              <a:rPr lang="en-US" b="1" dirty="0" smtClean="0">
                <a:solidFill>
                  <a:srgbClr val="C00000"/>
                </a:solidFill>
                <a:latin typeface="Arial" pitchFamily="34" charset="0"/>
                <a:cs typeface="Arial" pitchFamily="34" charset="0"/>
              </a:rPr>
              <a:t>1 Timothy 6:3-5</a:t>
            </a:r>
            <a:r>
              <a:rPr lang="en-US" dirty="0" smtClean="0">
                <a:latin typeface="Arial" pitchFamily="34" charset="0"/>
                <a:cs typeface="Arial" pitchFamily="34" charset="0"/>
              </a:rPr>
              <a:t>. Pseudo godliness is a form of blind arrogance where pride, reversionism, and evil all meet — </a:t>
            </a:r>
            <a:r>
              <a:rPr lang="en-US" b="1" dirty="0" smtClean="0">
                <a:solidFill>
                  <a:srgbClr val="C00000"/>
                </a:solidFill>
                <a:latin typeface="Arial" pitchFamily="34" charset="0"/>
                <a:cs typeface="Arial" pitchFamily="34" charset="0"/>
              </a:rPr>
              <a:t>2 Timothy 3:2-5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Pseudo godliness is a distortion, it is the believer under the influence of evil, the believer who is in a phony type of life.</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23. The great gain of godliness is found in </a:t>
            </a:r>
            <a:r>
              <a:rPr lang="en-US" b="1" dirty="0" smtClean="0">
                <a:solidFill>
                  <a:srgbClr val="C00000"/>
                </a:solidFill>
                <a:latin typeface="Arial" pitchFamily="34" charset="0"/>
                <a:cs typeface="Arial" pitchFamily="34" charset="0"/>
              </a:rPr>
              <a:t>1 Timothy 6:6.</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24. Godliness is attained under the principle of living grace.       </a:t>
            </a:r>
            <a:r>
              <a:rPr lang="en-US" b="1" dirty="0" smtClean="0">
                <a:solidFill>
                  <a:srgbClr val="C00000"/>
                </a:solidFill>
                <a:latin typeface="Arial" pitchFamily="34" charset="0"/>
                <a:cs typeface="Arial" pitchFamily="34" charset="0"/>
              </a:rPr>
              <a:t>2 Peter 1:3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25. Godliness is a Christian virtue — </a:t>
            </a:r>
            <a:r>
              <a:rPr lang="en-US" b="1" dirty="0" smtClean="0">
                <a:solidFill>
                  <a:srgbClr val="C00000"/>
                </a:solidFill>
                <a:latin typeface="Arial" pitchFamily="34" charset="0"/>
                <a:cs typeface="Arial" pitchFamily="34" charset="0"/>
              </a:rPr>
              <a:t>2 Peter 1:6,7; 3:11. </a:t>
            </a:r>
            <a:r>
              <a:rPr lang="en-US" dirty="0" smtClean="0"/>
              <a:t> </a:t>
            </a:r>
          </a:p>
          <a:p>
            <a:pPr hangingPunct="0"/>
            <a:endParaRPr lang="en-US" dirty="0" smtClean="0"/>
          </a:p>
          <a:p>
            <a:pPr hangingPunct="0"/>
            <a:r>
              <a:rPr lang="en-US" b="1" dirty="0" smtClean="0">
                <a:solidFill>
                  <a:srgbClr val="0070C0"/>
                </a:solidFill>
                <a:latin typeface="Arial" pitchFamily="34" charset="0"/>
                <a:cs typeface="Arial" pitchFamily="34" charset="0"/>
              </a:rPr>
              <a:t>6:4 — “he is conceited and understands nothing; but he has a morbid interest in controversial questions and disputes about words, out of which arise envy, strife, abusive language, evil , suspicions, </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We must remember that the difference between blind arrogance and arrogance is that </a:t>
            </a:r>
            <a:r>
              <a:rPr lang="en-US" u="sng" dirty="0" smtClean="0">
                <a:latin typeface="Arial" pitchFamily="34" charset="0"/>
                <a:cs typeface="Arial" pitchFamily="34" charset="0"/>
              </a:rPr>
              <a:t>a person is aware of his pride under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Under </a:t>
            </a:r>
            <a:r>
              <a:rPr lang="en-US" u="sng" dirty="0" smtClean="0">
                <a:latin typeface="Arial" pitchFamily="34" charset="0"/>
                <a:cs typeface="Arial" pitchFamily="34" charset="0"/>
              </a:rPr>
              <a:t>blind arrogance he isn’t even aware of his problem</a:t>
            </a: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“conceited” </a:t>
            </a:r>
            <a:r>
              <a:rPr lang="en-US" dirty="0" smtClean="0">
                <a:latin typeface="Arial" pitchFamily="34" charset="0"/>
                <a:cs typeface="Arial" pitchFamily="34" charset="0"/>
              </a:rPr>
              <a:t>– Pf Pindic – TUPHOO – conceited, blind arrogance.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Translated, </a:t>
            </a:r>
            <a:r>
              <a:rPr lang="en-US" b="1" dirty="0" smtClean="0">
                <a:solidFill>
                  <a:srgbClr val="0070C0"/>
                </a:solidFill>
                <a:latin typeface="Arial" pitchFamily="34" charset="0"/>
                <a:cs typeface="Arial" pitchFamily="34" charset="0"/>
              </a:rPr>
              <a:t>“He has received blind arrogance.”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He has received blind arrogance in the past with the result that he remains an arrogant reversionist.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Blind arrogance is a condition of the soul under the influence of evil.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“understands nothing” </a:t>
            </a:r>
            <a:r>
              <a:rPr lang="en-US" dirty="0" smtClean="0">
                <a:latin typeface="Arial" pitchFamily="34" charset="0"/>
                <a:cs typeface="Arial" pitchFamily="34" charset="0"/>
              </a:rPr>
              <a:t>— all arrogant people are stupid, arrogance is a state of stupidity. It is inflating one’s self beyond one’s ability.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EPISTAMAI – PMPtc - means to comprehend, to perceive, to understand something in its entirety and to understand it’s mechanical functions. Translate it, </a:t>
            </a:r>
            <a:r>
              <a:rPr lang="en-US" b="1" dirty="0" smtClean="0">
                <a:solidFill>
                  <a:srgbClr val="0070C0"/>
                </a:solidFill>
                <a:latin typeface="Arial" pitchFamily="34" charset="0"/>
                <a:cs typeface="Arial" pitchFamily="34" charset="0"/>
              </a:rPr>
              <a:t>“Understanding not even one thing [of doctrine].”</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“morbid interest in controversial questions” </a:t>
            </a:r>
            <a:r>
              <a:rPr lang="en-US" dirty="0" smtClean="0">
                <a:latin typeface="Arial" pitchFamily="34" charset="0"/>
                <a:cs typeface="Arial" pitchFamily="34" charset="0"/>
              </a:rPr>
              <a:t>– NOSEO - PAPtc— means to have a morbid craving for something, or to have an excessive and vicious fondness for something.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Reversionists have morbid obsessions about controversies.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it is true that a certain number of believers are going to be arrogant and have even blind arrogance. They are also going to have morbid obsession which comes from this.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PERI ZETHSIS – controversies.  Reversionism thrives on controversy. In other words, the reversionist like to become involved in controversy or likes to stir up controversy. </a:t>
            </a:r>
          </a:p>
          <a:p>
            <a:pPr hangingPunct="0"/>
            <a:endParaRPr lang="en-US" dirty="0" smtClean="0">
              <a:latin typeface="Arial" pitchFamily="34" charset="0"/>
              <a:cs typeface="Arial"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He stirs up controversy </a:t>
            </a:r>
            <a:r>
              <a:rPr lang="en-US" u="sng" dirty="0" smtClean="0">
                <a:latin typeface="Arial" pitchFamily="34" charset="0"/>
                <a:cs typeface="Arial" pitchFamily="34" charset="0"/>
              </a:rPr>
              <a:t>by being jealous of someone and slandering them, or being implacable.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disputes about words” </a:t>
            </a:r>
            <a:r>
              <a:rPr lang="en-US" dirty="0" smtClean="0">
                <a:latin typeface="Arial" pitchFamily="34" charset="0"/>
                <a:cs typeface="Arial" pitchFamily="34" charset="0"/>
              </a:rPr>
              <a:t>– LOGOMACHIA – verbal conflicts,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“out of which arise envy” </a:t>
            </a:r>
            <a:r>
              <a:rPr lang="en-US" dirty="0" smtClean="0">
                <a:latin typeface="Arial" pitchFamily="34" charset="0"/>
                <a:cs typeface="Arial" pitchFamily="34" charset="0"/>
              </a:rPr>
              <a:t>-  believer in reversionism under the influence of evil causes trouble, controversy, upsets people, sticks his nose in others business, is bitter and jealous. GINOMAI to become jealousy.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00800"/>
          </a:xfrm>
        </p:spPr>
        <p:txBody>
          <a:bodyPr>
            <a:normAutofit/>
          </a:bodyPr>
          <a:lstStyle/>
          <a:p>
            <a:pPr hangingPunct="0"/>
            <a:r>
              <a:rPr lang="en-US" b="1" dirty="0" smtClean="0">
                <a:latin typeface="Arial" pitchFamily="34" charset="0"/>
                <a:cs typeface="Arial" pitchFamily="34" charset="0"/>
              </a:rPr>
              <a:t>The Doctrine of Jealousy</a:t>
            </a:r>
          </a:p>
          <a:p>
            <a:pPr hangingPunct="0">
              <a:buNone/>
            </a:pPr>
            <a:r>
              <a:rPr lang="en-US" dirty="0" smtClean="0">
                <a:latin typeface="Arial" pitchFamily="34" charset="0"/>
                <a:cs typeface="Arial" pitchFamily="34" charset="0"/>
              </a:rPr>
              <a:t>1. Definition.</a:t>
            </a:r>
          </a:p>
          <a:p>
            <a:pPr hangingPunct="0">
              <a:buNone/>
            </a:pPr>
            <a:r>
              <a:rPr lang="en-US" dirty="0" smtClean="0">
                <a:latin typeface="Arial" pitchFamily="34" charset="0"/>
                <a:cs typeface="Arial" pitchFamily="34" charset="0"/>
              </a:rPr>
              <a:t>		a) Jealousy is a mental attitude sin which demands exclusive devotion and is intolerant of rivalry.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b) Jealousy is chagrin or discontent at the blessings, successes or status symbols of other people.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c. Jealousy is the resentment of the attractiveness or the approbation that someone else has received.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d. This study will be confined to the mental sin of jealousy or envy. </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2. The source of jealousy. There are two basic sources for all mental sins of jealousy.</a:t>
            </a:r>
          </a:p>
          <a:p>
            <a:pPr hangingPunct="0">
              <a:buNone/>
            </a:pPr>
            <a:r>
              <a:rPr lang="en-US" dirty="0" smtClean="0">
                <a:latin typeface="Arial" pitchFamily="34" charset="0"/>
                <a:cs typeface="Arial" pitchFamily="34" charset="0"/>
              </a:rPr>
              <a:t>		a) The old sin nature’s area of weakness. This produces the source of all categories of sin, including mental, verbal, and overt. </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b) It also emanates from reversionism or being under the influence of evil, as in this passage, </a:t>
            </a:r>
            <a:r>
              <a:rPr lang="en-US" b="1" dirty="0" smtClean="0">
                <a:solidFill>
                  <a:srgbClr val="C00000"/>
                </a:solidFill>
                <a:latin typeface="Arial" pitchFamily="34" charset="0"/>
                <a:cs typeface="Arial" pitchFamily="34" charset="0"/>
              </a:rPr>
              <a:t>1 Tim. 6:3,4.</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Therefore jealousy is a sin inevitably related to reversionism. Jealousy crops up in unbeliever reversionism, mentioned in </a:t>
            </a:r>
            <a:r>
              <a:rPr lang="en-US" b="1" dirty="0" smtClean="0">
                <a:solidFill>
                  <a:srgbClr val="C00000"/>
                </a:solidFill>
                <a:latin typeface="Arial" pitchFamily="34" charset="0"/>
                <a:cs typeface="Arial" pitchFamily="34" charset="0"/>
              </a:rPr>
              <a:t>Romans 1:28,29</a:t>
            </a:r>
            <a:r>
              <a:rPr lang="en-US" dirty="0" smtClean="0">
                <a:latin typeface="Arial" pitchFamily="34" charset="0"/>
                <a:cs typeface="Arial" pitchFamily="34" charset="0"/>
              </a:rPr>
              <a:t>. Jealousy also crops up in any type of believer reversionism — </a:t>
            </a:r>
            <a:r>
              <a:rPr lang="en-US" b="1" dirty="0" smtClean="0">
                <a:solidFill>
                  <a:srgbClr val="C00000"/>
                </a:solidFill>
                <a:latin typeface="Arial" pitchFamily="34" charset="0"/>
                <a:cs typeface="Arial" pitchFamily="34" charset="0"/>
              </a:rPr>
              <a:t>James 3:14-16.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Jealousy rejects Bible doctrine, therefore jealousy characterizes reversionism — </a:t>
            </a:r>
            <a:r>
              <a:rPr lang="en-US" b="1" dirty="0" smtClean="0">
                <a:solidFill>
                  <a:srgbClr val="C00000"/>
                </a:solidFill>
                <a:latin typeface="Arial" pitchFamily="34" charset="0"/>
                <a:cs typeface="Arial" pitchFamily="34" charset="0"/>
              </a:rPr>
              <a:t>Acts 13:45; 17:5. </a:t>
            </a:r>
          </a:p>
          <a:p>
            <a:endParaRPr lang="en-US" dirty="0">
              <a:latin typeface="Arial" pitchFamily="34" charset="0"/>
              <a:cs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5. Jealousy motivates religion — </a:t>
            </a:r>
            <a:r>
              <a:rPr lang="en-US" b="1" dirty="0" smtClean="0">
                <a:solidFill>
                  <a:srgbClr val="C00000"/>
                </a:solidFill>
                <a:latin typeface="Arial" pitchFamily="34" charset="0"/>
                <a:cs typeface="Arial" pitchFamily="34" charset="0"/>
              </a:rPr>
              <a:t>Mark 15:10.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Jealousy of authority — e.g. the authority of Joseph motivated his brothers to sell him into slavery — </a:t>
            </a:r>
            <a:r>
              <a:rPr lang="en-US" b="1" dirty="0" smtClean="0">
                <a:solidFill>
                  <a:srgbClr val="C00000"/>
                </a:solidFill>
                <a:latin typeface="Arial" pitchFamily="34" charset="0"/>
                <a:cs typeface="Arial" pitchFamily="34" charset="0"/>
              </a:rPr>
              <a:t>Acts 7:9</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Jealousy can split all kinds of organizations and jealousy actually split the nation Israel. We have the northern and the southern kingdom because of jealousy — </a:t>
            </a:r>
            <a:r>
              <a:rPr lang="en-US" b="1" dirty="0" smtClean="0">
                <a:solidFill>
                  <a:srgbClr val="C00000"/>
                </a:solidFill>
                <a:latin typeface="Arial" pitchFamily="34" charset="0"/>
                <a:cs typeface="Arial" pitchFamily="34" charset="0"/>
              </a:rPr>
              <a:t>Isaiah 11:13.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So great was the sin of jealousy in Israel that a special offering was designed for it under the Levitical code — </a:t>
            </a:r>
            <a:r>
              <a:rPr lang="en-US" b="1" dirty="0" smtClean="0">
                <a:solidFill>
                  <a:srgbClr val="C00000"/>
                </a:solidFill>
                <a:latin typeface="Arial" pitchFamily="34" charset="0"/>
                <a:cs typeface="Arial" pitchFamily="34" charset="0"/>
              </a:rPr>
              <a:t>Leviticus 5:11-31</a:t>
            </a:r>
            <a:r>
              <a:rPr lang="en-US" dirty="0" smtClean="0">
                <a:solidFill>
                  <a:srgbClr val="C00000"/>
                </a:solidFill>
                <a:latin typeface="Arial" pitchFamily="34" charset="0"/>
                <a:cs typeface="Arial" pitchFamily="34" charset="0"/>
              </a:rPr>
              <a:t>. </a:t>
            </a:r>
            <a:r>
              <a:rPr lang="en-US" dirty="0" smtClean="0"/>
              <a:t>	</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9. Jealousy was the basis for the destruction of category #2 love. Any true love can be in danger when jealousy attacks — </a:t>
            </a:r>
            <a:r>
              <a:rPr lang="en-US" b="1" dirty="0" smtClean="0">
                <a:solidFill>
                  <a:srgbClr val="C00000"/>
                </a:solidFill>
                <a:latin typeface="Arial" pitchFamily="34" charset="0"/>
                <a:cs typeface="Arial" pitchFamily="34" charset="0"/>
              </a:rPr>
              <a:t>Song of Solomon 8:6</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Jealousy is a self-destructive sin — </a:t>
            </a:r>
            <a:r>
              <a:rPr lang="en-US" b="1" dirty="0" smtClean="0">
                <a:solidFill>
                  <a:srgbClr val="C00000"/>
                </a:solidFill>
                <a:latin typeface="Arial" pitchFamily="34" charset="0"/>
                <a:cs typeface="Arial" pitchFamily="34" charset="0"/>
              </a:rPr>
              <a:t>Job 5:2; Proverbs 14:30.</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Jealousy, therefore, is the strongest of the mental attitude sins — </a:t>
            </a:r>
            <a:r>
              <a:rPr lang="en-US" b="1" dirty="0" smtClean="0">
                <a:solidFill>
                  <a:srgbClr val="C00000"/>
                </a:solidFill>
                <a:latin typeface="Arial" pitchFamily="34" charset="0"/>
                <a:cs typeface="Arial" pitchFamily="34" charset="0"/>
              </a:rPr>
              <a:t>Proverbs 27:3,4.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“strife” </a:t>
            </a:r>
            <a:r>
              <a:rPr lang="en-US" dirty="0" smtClean="0">
                <a:latin typeface="Arial" pitchFamily="34" charset="0"/>
                <a:cs typeface="Arial" pitchFamily="34" charset="0"/>
              </a:rPr>
              <a:t>— ERIS which means discord. Much of the discord among believers in the local church is motivated by jealousy: operation sour grapes. </a:t>
            </a:r>
          </a:p>
          <a:p>
            <a:pPr hangingPunct="0"/>
            <a:endParaRPr lang="en-US"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“abusive language” </a:t>
            </a:r>
            <a:r>
              <a:rPr lang="en-US" dirty="0" smtClean="0">
                <a:latin typeface="Arial" pitchFamily="34" charset="0"/>
                <a:cs typeface="Arial" pitchFamily="34" charset="0"/>
              </a:rPr>
              <a:t>- the predicate nominative plural from BLASPHEMIA and the word actually means “malignings.” This refers to sins of the tongue.</a:t>
            </a:r>
            <a:r>
              <a:rPr lang="en-US" dirty="0" smtClean="0"/>
              <a:t> </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congregation and the tongue:</a:t>
            </a:r>
          </a:p>
          <a:p>
            <a:pPr hangingPunct="0">
              <a:buNone/>
            </a:pPr>
            <a:r>
              <a:rPr lang="en-US" dirty="0" smtClean="0">
                <a:latin typeface="Arial" pitchFamily="34" charset="0"/>
                <a:cs typeface="Arial" pitchFamily="34" charset="0"/>
              </a:rPr>
              <a:t>   	a) Control of the tongue plus avoidance of verbal sins is the sign of spiritual maturity, the sign of a super-grace believer — </a:t>
            </a:r>
            <a:r>
              <a:rPr lang="en-US" b="1" dirty="0" smtClean="0">
                <a:solidFill>
                  <a:srgbClr val="C00000"/>
                </a:solidFill>
                <a:latin typeface="Arial" pitchFamily="34" charset="0"/>
                <a:cs typeface="Arial" pitchFamily="34" charset="0"/>
              </a:rPr>
              <a:t>James 3:2.</a:t>
            </a:r>
          </a:p>
          <a:p>
            <a:pPr hangingPunct="0">
              <a:buNone/>
            </a:pPr>
            <a:r>
              <a:rPr lang="en-US" dirty="0" smtClean="0">
                <a:latin typeface="Arial" pitchFamily="34" charset="0"/>
                <a:cs typeface="Arial" pitchFamily="34" charset="0"/>
              </a:rPr>
              <a:t>		b) Verbal sins can destroy an entire congregation — </a:t>
            </a:r>
            <a:r>
              <a:rPr lang="en-US" b="1" dirty="0" smtClean="0">
                <a:solidFill>
                  <a:srgbClr val="C00000"/>
                </a:solidFill>
                <a:latin typeface="Arial" pitchFamily="34" charset="0"/>
                <a:cs typeface="Arial" pitchFamily="34" charset="0"/>
              </a:rPr>
              <a:t>James 3:5,6. </a:t>
            </a:r>
          </a:p>
          <a:p>
            <a:pPr hangingPunct="0">
              <a:buNone/>
            </a:pPr>
            <a:r>
              <a:rPr lang="en-US" dirty="0" smtClean="0">
                <a:latin typeface="Arial" pitchFamily="34" charset="0"/>
                <a:cs typeface="Arial" pitchFamily="34" charset="0"/>
              </a:rPr>
              <a:t>		c) Since the sins of the tongue can destroy an entire congregation of believers it is the solemn responsibility of the pastor-teacher to warn against this category of personal sins — </a:t>
            </a:r>
            <a:r>
              <a:rPr lang="en-US" b="1" dirty="0" smtClean="0">
                <a:solidFill>
                  <a:srgbClr val="C00000"/>
                </a:solidFill>
                <a:latin typeface="Arial" pitchFamily="34" charset="0"/>
                <a:cs typeface="Arial" pitchFamily="34" charset="0"/>
              </a:rPr>
              <a:t>2 Timothy 2:14-17</a:t>
            </a:r>
            <a:r>
              <a:rPr lang="en-US" b="1" dirty="0" smtClean="0">
                <a:latin typeface="Arial" pitchFamily="34" charset="0"/>
                <a:cs typeface="Arial" pitchFamily="34" charset="0"/>
              </a:rPr>
              <a:t>.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d) Trouble makers in the congregation are characterized by sins of the tongue — </a:t>
            </a:r>
            <a:r>
              <a:rPr lang="en-US" b="1" dirty="0" smtClean="0">
                <a:solidFill>
                  <a:srgbClr val="C00000"/>
                </a:solidFill>
                <a:latin typeface="Arial" pitchFamily="34" charset="0"/>
                <a:cs typeface="Arial" pitchFamily="34" charset="0"/>
              </a:rPr>
              <a:t>Psalm 52:1,2</a:t>
            </a: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e) Separation from those guilty of the sins of the tongue is an absolute must — </a:t>
            </a:r>
            <a:r>
              <a:rPr lang="en-US" b="1" dirty="0" smtClean="0">
                <a:solidFill>
                  <a:srgbClr val="C00000"/>
                </a:solidFill>
                <a:latin typeface="Arial" pitchFamily="34" charset="0"/>
                <a:cs typeface="Arial" pitchFamily="34" charset="0"/>
              </a:rPr>
              <a:t>Romans 16:17,18</a:t>
            </a:r>
            <a:r>
              <a:rPr lang="en-US" dirty="0" smtClean="0">
                <a:latin typeface="Arial" pitchFamily="34" charset="0"/>
                <a:cs typeface="Arial" pitchFamily="34" charset="0"/>
              </a:rPr>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b="1" dirty="0" smtClean="0">
                <a:solidFill>
                  <a:srgbClr val="C00000"/>
                </a:solidFill>
                <a:latin typeface="Arial" pitchFamily="34" charset="0"/>
                <a:cs typeface="Arial" pitchFamily="34" charset="0"/>
              </a:rPr>
              <a:t>“in toil you will eat of it” </a:t>
            </a:r>
            <a:r>
              <a:rPr lang="en-US" dirty="0" smtClean="0">
                <a:latin typeface="Arial" pitchFamily="34" charset="0"/>
                <a:cs typeface="Arial" pitchFamily="34" charset="0"/>
              </a:rPr>
              <a:t>-  this means that there is great suffering in business.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a great area for disappointment, for frustration, for temptation, everything that could cause difficulty in life, everything that could make you miserable.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God also makes a promise when He says, </a:t>
            </a:r>
            <a:r>
              <a:rPr lang="en-US" b="1" dirty="0" smtClean="0">
                <a:solidFill>
                  <a:srgbClr val="C00000"/>
                </a:solidFill>
                <a:latin typeface="Arial" pitchFamily="34" charset="0"/>
                <a:cs typeface="Arial" pitchFamily="34" charset="0"/>
              </a:rPr>
              <a:t>“you will eat of it”</a:t>
            </a:r>
            <a:r>
              <a:rPr lang="en-US" dirty="0" smtClean="0">
                <a:latin typeface="Arial" pitchFamily="34" charset="0"/>
                <a:cs typeface="Arial" pitchFamily="34" charset="0"/>
              </a:rPr>
              <a:t> -  Qal Impf – AKAL - means earning a living</a:t>
            </a:r>
            <a:r>
              <a:rPr lang="en-US" b="1" dirty="0" smtClean="0">
                <a:solidFill>
                  <a:srgbClr val="C00000"/>
                </a:solidFill>
                <a:latin typeface="Arial" pitchFamily="34" charset="0"/>
                <a:cs typeface="Arial" pitchFamily="34" charset="0"/>
              </a:rPr>
              <a:t>. “In sorrow you are going to learn a living,” </a:t>
            </a:r>
            <a:r>
              <a:rPr lang="en-US" dirty="0" smtClean="0">
                <a:latin typeface="Arial" pitchFamily="34" charset="0"/>
                <a:cs typeface="Arial" pitchFamily="34" charset="0"/>
              </a:rPr>
              <a:t>it is going to be difficult.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“all the days of thy life” </a:t>
            </a:r>
            <a:r>
              <a:rPr lang="en-US" dirty="0" smtClean="0">
                <a:latin typeface="Arial" pitchFamily="34" charset="0"/>
                <a:cs typeface="Arial" pitchFamily="34" charset="0"/>
              </a:rPr>
              <a:t>— not until he reaches 65 or until he gets fired. So it is an unending thing. </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b="1" dirty="0" smtClean="0">
                <a:solidFill>
                  <a:srgbClr val="0070C0"/>
                </a:solidFill>
                <a:latin typeface="Arial" pitchFamily="34" charset="0"/>
                <a:cs typeface="Arial" pitchFamily="34" charset="0"/>
              </a:rPr>
              <a:t>“evil suspicions” </a:t>
            </a:r>
            <a:r>
              <a:rPr lang="en-US" dirty="0" smtClean="0">
                <a:latin typeface="Arial" pitchFamily="34" charset="0"/>
                <a:cs typeface="Arial" pitchFamily="34" charset="0"/>
              </a:rPr>
              <a:t>—UPONOIA -  means evil conjectures, evil speculation.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you dislike someone, you are angry at someone, you are jealous of someone, and you begin to speculate.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are now guilty of looking at someone’s life, trying to penetrate the veil of privacy, and coming up with speculations about their failures, their weaknesses or their sins.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violates the privacy of their priesthood and brings you under divine discipline. </a:t>
            </a:r>
            <a:r>
              <a:rPr lang="en-US" b="1" dirty="0" smtClean="0">
                <a:solidFill>
                  <a:srgbClr val="C00000"/>
                </a:solidFill>
                <a:latin typeface="Arial" pitchFamily="34" charset="0"/>
                <a:cs typeface="Arial" pitchFamily="34" charset="0"/>
              </a:rPr>
              <a:t>Matthew 7:1-2</a:t>
            </a:r>
          </a:p>
          <a:p>
            <a:pPr hangingPunct="0"/>
            <a:endParaRPr lang="en-US" dirty="0" smtClean="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a:buNone/>
            </a:pPr>
            <a:r>
              <a:rPr lang="en-US" b="1" dirty="0" smtClean="0">
                <a:latin typeface="Arial" pitchFamily="34" charset="0"/>
                <a:cs typeface="Arial" pitchFamily="34" charset="0"/>
              </a:rPr>
              <a:t>   Doctrine of Privacy of the Believer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 </a:t>
            </a:r>
            <a:r>
              <a:rPr lang="en-US" u="sng" dirty="0" smtClean="0">
                <a:latin typeface="Arial" pitchFamily="34" charset="0"/>
                <a:cs typeface="Arial" pitchFamily="34" charset="0"/>
              </a:rPr>
              <a:t>Definition</a:t>
            </a:r>
            <a:r>
              <a:rPr lang="en-US" dirty="0" smtClean="0">
                <a:latin typeface="Arial" pitchFamily="34" charset="0"/>
                <a:cs typeface="Arial" pitchFamily="34" charset="0"/>
              </a:rPr>
              <a:t>: Privacy is a state of being apart from observation and the company of others.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the innate right of the human race for seclusion when desired.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Privacy is the principle of freedom whereby the individual member of the human race has the right to retire from the company of others, remain in seclusion, or to associate with others and still keep his business to himself.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Privacy and property and life </a:t>
            </a:r>
            <a:r>
              <a:rPr lang="en-US" dirty="0" smtClean="0">
                <a:latin typeface="Arial" pitchFamily="34" charset="0"/>
                <a:cs typeface="Arial" pitchFamily="34" charset="0"/>
              </a:rPr>
              <a:t>are the three basic concepts of human freedom. </a:t>
            </a:r>
            <a:endParaRPr lang="en-US" dirty="0">
              <a:latin typeface="Arial" pitchFamily="34" charset="0"/>
              <a:cs typeface="Arial"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normAutofit/>
          </a:bodyPr>
          <a:lstStyle/>
          <a:p>
            <a:r>
              <a:rPr lang="en-US" dirty="0" smtClean="0">
                <a:latin typeface="Arial" pitchFamily="34" charset="0"/>
                <a:cs typeface="Arial" pitchFamily="34" charset="0"/>
              </a:rPr>
              <a:t>The laws of divine establishment guarantee the privacy of every member of the human race so that he can exercise his own volition without being coerced.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In addition to freedom in establishment every believer has the additional </a:t>
            </a:r>
            <a:r>
              <a:rPr lang="en-US" u="sng" dirty="0" smtClean="0">
                <a:latin typeface="Arial" pitchFamily="34" charset="0"/>
                <a:cs typeface="Arial" pitchFamily="34" charset="0"/>
              </a:rPr>
              <a:t>privacy of the royal priesthood</a:t>
            </a:r>
            <a:r>
              <a:rPr lang="en-US" dirty="0" smtClean="0">
                <a:latin typeface="Arial" pitchFamily="34" charset="0"/>
                <a:cs typeface="Arial" pitchFamily="34" charset="0"/>
              </a:rPr>
              <a:t>. This is the double privacy.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Privacy and the royal priesthood. Every believer is a royal priest. We are a kingdom of priests, we are royal family of God forever. </a:t>
            </a:r>
            <a:r>
              <a:rPr lang="en-US" b="1" dirty="0" smtClean="0">
                <a:solidFill>
                  <a:srgbClr val="C00000"/>
                </a:solidFill>
                <a:latin typeface="Arial" pitchFamily="34" charset="0"/>
                <a:cs typeface="Arial" pitchFamily="34" charset="0"/>
              </a:rPr>
              <a:t>1 Peter 2:9</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are here to live our life as unto the Lord. We therefore have our right to live as unto the Lord because we are priests.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400800"/>
          </a:xfrm>
        </p:spPr>
        <p:txBody>
          <a:bodyPr>
            <a:normAutofit fontScale="92500" lnSpcReduction="10000"/>
          </a:bodyPr>
          <a:lstStyle/>
          <a:p>
            <a:r>
              <a:rPr lang="en-US" dirty="0" smtClean="0">
                <a:latin typeface="Arial" pitchFamily="34" charset="0"/>
                <a:cs typeface="Arial" pitchFamily="34" charset="0"/>
              </a:rPr>
              <a:t>To live our life as unto the Lord we must have as our constant possession privacy to live our life as unto Him.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the royal priesthood does have as its basic connotation privacy to fulfill the mission of phase two and to live as unto the Lord, to fulfill </a:t>
            </a:r>
            <a:r>
              <a:rPr lang="en-US" b="1" dirty="0" smtClean="0">
                <a:solidFill>
                  <a:srgbClr val="C00000"/>
                </a:solidFill>
                <a:latin typeface="Arial" pitchFamily="34" charset="0"/>
                <a:cs typeface="Arial" pitchFamily="34" charset="0"/>
              </a:rPr>
              <a:t>Colossians 3:17. </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3. No other believer has the right to intrude into your privacy or the privacy of another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was guilty of violating this when he inquired of the Lord how John would die.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Lord had to put him down, to tell him that it was none of his business — </a:t>
            </a:r>
            <a:r>
              <a:rPr lang="en-US" b="1" dirty="0" smtClean="0">
                <a:solidFill>
                  <a:srgbClr val="C00000"/>
                </a:solidFill>
                <a:latin typeface="Arial" pitchFamily="34" charset="0"/>
                <a:cs typeface="Arial" pitchFamily="34" charset="0"/>
              </a:rPr>
              <a:t>John 21:21-22</a:t>
            </a:r>
            <a:r>
              <a:rPr lang="en-US" dirty="0" smtClean="0">
                <a:latin typeface="Arial" pitchFamily="34" charset="0"/>
                <a:cs typeface="Arial" pitchFamily="34" charset="0"/>
              </a:rPr>
              <a:t>. Peter had his eyes on John instead of being occupied with the resurrected Christ. 	</a:t>
            </a:r>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4. The violation of privacy always results in judging — </a:t>
            </a:r>
            <a:r>
              <a:rPr lang="en-US" b="1" dirty="0" smtClean="0">
                <a:solidFill>
                  <a:srgbClr val="C00000"/>
                </a:solidFill>
                <a:latin typeface="Arial" pitchFamily="34" charset="0"/>
                <a:cs typeface="Arial" pitchFamily="34" charset="0"/>
              </a:rPr>
              <a:t>Romans 14:4,10.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Privacy therefore includes the principle of live and let live —  </a:t>
            </a:r>
            <a:r>
              <a:rPr lang="en-US" b="1" dirty="0" smtClean="0">
                <a:solidFill>
                  <a:srgbClr val="C00000"/>
                </a:solidFill>
                <a:latin typeface="Arial" pitchFamily="34" charset="0"/>
                <a:cs typeface="Arial" pitchFamily="34" charset="0"/>
              </a:rPr>
              <a:t>2 Thessalonians 3:11,12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Parents are to respect privacy of their grown children. Allow them to make mistakes and bear consequences. Do NOT enable them to commit crimes by giving them money or hiding what they do from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Believers are to respect privacy of fellow believers.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t>
            </a:r>
            <a:r>
              <a:rPr lang="en-US" u="sng" dirty="0" smtClean="0">
                <a:latin typeface="Arial" pitchFamily="34" charset="0"/>
                <a:cs typeface="Arial" pitchFamily="34" charset="0"/>
              </a:rPr>
              <a:t>ONLY </a:t>
            </a:r>
            <a:r>
              <a:rPr lang="en-US" dirty="0" smtClean="0">
                <a:latin typeface="Arial" pitchFamily="34" charset="0"/>
                <a:cs typeface="Arial" pitchFamily="34" charset="0"/>
              </a:rPr>
              <a:t>way a person’s privacy can be violated is if they tell you something then ask you to keep it a secret.  They violated their own privacy.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If a person violates their privacy they are placing a burden on you to keep it a secret.  Pastors, counselors, etc. carry burdens of revealed private lives and must have integrity not to reveal 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the secret is a crime it cannot legally be kept a secret for that violates the laws of God. If someone is in imminent danger then it cannot be kept a secret (“I am going to kill myself”).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Privacy does not exist legally nor spiritually to cover sin, crimes or evil</a:t>
            </a:r>
            <a:r>
              <a:rPr lang="en-US" dirty="0" smtClean="0">
                <a:latin typeface="Arial" pitchFamily="34" charset="0"/>
                <a:cs typeface="Arial" pitchFamily="34" charset="0"/>
              </a:rPr>
              <a:t>. “I promise not to tell where your meth lab is.”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Abuse of privacy is used to cover adulterous affairs, theft of services or money, domestic abuse, or crimes.</a:t>
            </a:r>
          </a:p>
          <a:p>
            <a:pPr hangingPunct="0">
              <a:buNone/>
            </a:pPr>
            <a:endParaRPr lang="en-US" dirty="0" smtClean="0">
              <a:latin typeface="Arial" pitchFamily="34" charset="0"/>
              <a:cs typeface="Arial" pitchFamily="34" charset="0"/>
            </a:endParaRP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Mandatory reporting of crimes cover child abuse and other felonies.  IT IS NOT A VIOLATION OF PRIVACY TO REPORT THESE THINGS, it is a spiritual and legal responsibility.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Under “live and let live” a pastor cannot tell you who to marry, where to live, where to work, how much money you can make, how much you should  give (tithe), where you can spend your pleasure time.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Pastors can teach what the Bible says and then allow believers to apply it personally.  If it is applied correctly there is blessing, if not then there is discipline.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Either way the Pastor is NOT your conscience.  </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6. Reversionists violate the privacy of others — </a:t>
            </a:r>
            <a:r>
              <a:rPr lang="en-US" b="1" dirty="0" smtClean="0">
                <a:solidFill>
                  <a:srgbClr val="C00000"/>
                </a:solidFill>
                <a:latin typeface="Arial" pitchFamily="34" charset="0"/>
                <a:cs typeface="Arial" pitchFamily="34" charset="0"/>
              </a:rPr>
              <a:t>1 Timothy 5:13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Violators of privacy of others is comparable to other freedom violations.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Again, freedom means life, privacy, property. Life is violated by murder or tyranny of slavery.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Property is violated by stealing. Privacy is violated by meddling or gossiping. Therefore an intrusion into the privacy of others can be compared to murder and stealing — </a:t>
            </a:r>
            <a:r>
              <a:rPr lang="en-US" b="1" dirty="0" smtClean="0">
                <a:solidFill>
                  <a:srgbClr val="C00000"/>
                </a:solidFill>
                <a:latin typeface="Arial" pitchFamily="34" charset="0"/>
                <a:cs typeface="Arial" pitchFamily="34" charset="0"/>
              </a:rPr>
              <a:t>1 Peter 4:15.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6:5 — “and constant frictions between men of depraved mind and deprived of the truth who suppose that godliness is a means of gain.”</a:t>
            </a:r>
          </a:p>
          <a:p>
            <a:pPr hangingPunct="0"/>
            <a:endParaRPr lang="en-US" dirty="0" smtClean="0">
              <a:latin typeface="Arial" pitchFamily="34" charset="0"/>
              <a:cs typeface="Arial"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DIAPARATRIBE - means constant irritation, constant friction, incessant quarrelling. Some people love to fight all the time.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“between men of depraved mind” </a:t>
            </a:r>
            <a:r>
              <a:rPr lang="en-US" dirty="0" smtClean="0">
                <a:latin typeface="Arial" pitchFamily="34" charset="0"/>
                <a:cs typeface="Arial" pitchFamily="34" charset="0"/>
              </a:rPr>
              <a:t>— the word for men here means male and female;  ANTHROPOI - means a category of creation.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“depraved mind”  </a:t>
            </a:r>
            <a:r>
              <a:rPr lang="en-US" dirty="0" smtClean="0">
                <a:latin typeface="Arial" pitchFamily="34" charset="0"/>
                <a:cs typeface="Arial" pitchFamily="34" charset="0"/>
              </a:rPr>
              <a:t>— DIAFQEIRO – PF PPtc - means to corrupt or to distort and results are continuous.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reversionistic believer under the influence of evil receives the action of the verb: constant friction.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“Incessant quarrelling between people who have become distorted in their minds.”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477000"/>
          </a:xfrm>
        </p:spPr>
        <p:txBody>
          <a:bodyPr>
            <a:normAutofit/>
          </a:bodyPr>
          <a:lstStyle/>
          <a:p>
            <a:r>
              <a:rPr lang="en-US" b="1" dirty="0" smtClean="0">
                <a:solidFill>
                  <a:srgbClr val="0070C0"/>
                </a:solidFill>
                <a:latin typeface="Arial" pitchFamily="34" charset="0"/>
                <a:cs typeface="Arial" pitchFamily="34" charset="0"/>
              </a:rPr>
              <a:t>“and deprived of the truth” </a:t>
            </a:r>
            <a:r>
              <a:rPr lang="en-US" dirty="0" smtClean="0">
                <a:latin typeface="Arial" pitchFamily="34" charset="0"/>
                <a:cs typeface="Arial" pitchFamily="34" charset="0"/>
              </a:rPr>
              <a:t>— APOSTEREO – Pf PPtc -  means to be destitute or to be devoid of — </a:t>
            </a:r>
            <a:r>
              <a:rPr lang="en-US" b="1" dirty="0" smtClean="0">
                <a:solidFill>
                  <a:srgbClr val="0070C0"/>
                </a:solidFill>
                <a:latin typeface="Arial" pitchFamily="34" charset="0"/>
                <a:cs typeface="Arial" pitchFamily="34" charset="0"/>
              </a:rPr>
              <a:t>“that doctrine.”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Somewhere along the line these people rejected Paul’s teaching so they have a void in their soul regarding authority.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policy of evil enters the soul and the person becomes a reversionist rebel.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are devoid of any truth but they think they are wiser and superior to everyone else. </a:t>
            </a:r>
          </a:p>
          <a:p>
            <a:endParaRPr lang="en-US"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C00000"/>
                </a:solidFill>
                <a:latin typeface="Arial" pitchFamily="34" charset="0"/>
                <a:cs typeface="Arial" pitchFamily="34" charset="0"/>
              </a:rPr>
              <a:t>3:18 — “Both thorns and thistles it shall grow for you; and you will eat the plants of the field;” </a:t>
            </a:r>
            <a:r>
              <a:rPr lang="en-US" dirty="0" smtClean="0">
                <a:latin typeface="Arial" pitchFamily="34" charset="0"/>
                <a:cs typeface="Arial" pitchFamily="34" charset="0"/>
              </a:rPr>
              <a:t>simply refer to various types of plants that grow up and stick you.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point is that you are going to get hurt many times with many different types of adversity. In earning a living there is an awful lot of adversity, antagonism and misery in life.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3:19 — “By the sweat of your face you will eat bread, till you return to the ground because from it you were taken; for you are dust, and to dust you shall return.”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doesn’t mean that he is going to have to work physically necessarily. There are two kinds of sweat here; physical labor and mental labor. Both types are involved in the business world. </a:t>
            </a:r>
          </a:p>
          <a:p>
            <a:pPr hangingPunct="0"/>
            <a:r>
              <a:rPr lang="en-US" dirty="0" smtClean="0">
                <a:latin typeface="Arial" pitchFamily="34" charset="0"/>
                <a:cs typeface="Arial" pitchFamily="34" charset="0"/>
              </a:rPr>
              <a:t>	</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b="1" dirty="0" smtClean="0">
                <a:solidFill>
                  <a:srgbClr val="0070C0"/>
                </a:solidFill>
                <a:latin typeface="Arial" pitchFamily="34" charset="0"/>
                <a:cs typeface="Arial" pitchFamily="34" charset="0"/>
              </a:rPr>
              <a:t>“who suppose that godliness is a means of gain.” </a:t>
            </a:r>
            <a:r>
              <a:rPr lang="en-US" dirty="0" smtClean="0">
                <a:latin typeface="Arial" pitchFamily="34" charset="0"/>
                <a:cs typeface="Arial" pitchFamily="34" charset="0"/>
              </a:rPr>
              <a:t>– NOMIZO – PAPtc – to presume, constantly presuming.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reversionist always is always making estimates that are erroneous and out of line.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“that godliness is a means of gain” </a:t>
            </a:r>
            <a:r>
              <a:rPr lang="en-US" dirty="0" smtClean="0">
                <a:latin typeface="Arial" pitchFamily="34" charset="0"/>
                <a:cs typeface="Arial" pitchFamily="34" charset="0"/>
              </a:rPr>
              <a:t>— EUSEBEIA –the subject here and is a synonym for maturity.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 “is” </a:t>
            </a:r>
            <a:r>
              <a:rPr lang="en-US" dirty="0" smtClean="0">
                <a:latin typeface="Arial" pitchFamily="34" charset="0"/>
                <a:cs typeface="Arial" pitchFamily="34" charset="0"/>
              </a:rPr>
              <a:t>– EIMI – PAInfin – is and keeps on being as a result of their lack of doctrine.  It is very rare for a reversionist to ever come up with a correct conclusion about anything.</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False presumption by Reversionist</a:t>
            </a:r>
            <a:r>
              <a:rPr lang="en-US" dirty="0" smtClean="0">
                <a:latin typeface="Arial" pitchFamily="34" charset="0"/>
                <a:cs typeface="Arial" pitchFamily="34" charset="0"/>
              </a:rPr>
              <a:t>: Gain or prosperity is assumed as being godliness.  PORISMOI – gain, prosperity.  </a:t>
            </a:r>
          </a:p>
          <a:p>
            <a:endParaRPr lang="en-US" dirty="0">
              <a:latin typeface="Arial" pitchFamily="34" charset="0"/>
              <a:cs typeface="Arial"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False teachers promote prosperity gospel and assume because they take in millions of dollars that it is a sign of spiritual maturity (godliness).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fact, it is just the opposite.  It is proof of their reversionism and false presumptions.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larger their buildings, temples, and mansions on earth are simply proves that Satan is blessing them and sending them the most spiritually empty people.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False teachers always assume wealth and prosperity are results of their godliness.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r>
              <a:rPr lang="en-US" b="1" dirty="0" smtClean="0">
                <a:latin typeface="Arial" pitchFamily="34" charset="0"/>
                <a:cs typeface="Arial" pitchFamily="34" charset="0"/>
              </a:rPr>
              <a:t> The Presumptions of Reversionists</a:t>
            </a:r>
          </a:p>
          <a:p>
            <a:pPr hangingPunct="0"/>
            <a:r>
              <a:rPr lang="en-US" dirty="0" smtClean="0">
                <a:latin typeface="Arial" pitchFamily="34" charset="0"/>
                <a:cs typeface="Arial" pitchFamily="34" charset="0"/>
              </a:rPr>
              <a:t>1. Whenever a believer is prosperous it does not mean that he is also mature. Prosperity does not imply godliness. Godliness is the basis for true prosperity but prosperity does not imply godliness.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Because a believer becomes prosperous or successful, or even temporarily happy, it does not imply that he is in greater-grace status.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While greater-grace brings prosperity, prosperity is not greater-grace.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While prosperity is one of the characteristics of greater-grace it does not imply that all prosperity is greater-grace status. </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324600"/>
          </a:xfrm>
        </p:spPr>
        <p:txBody>
          <a:bodyPr>
            <a:normAutofit/>
          </a:bodyPr>
          <a:lstStyle/>
          <a:p>
            <a:pPr hangingPunct="0"/>
            <a:r>
              <a:rPr lang="en-US" dirty="0" smtClean="0">
                <a:latin typeface="Arial" pitchFamily="34" charset="0"/>
                <a:cs typeface="Arial" pitchFamily="34" charset="0"/>
              </a:rPr>
              <a:t>5. Therefore being prosperous does not mean greater-grace or godliness. A prosperous believer cannot assume that he is also a mature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To assume godliness or greater-grace the believer must have functioned daily by learning and applying doctrine for a long period of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must be remembered that the devil is also in the prosperity business.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just has a different system of providing it and it doesn’t last very long, and what starts out to be fun turns out to be hurt under this system for the believer. </a:t>
            </a:r>
          </a:p>
          <a:p>
            <a:pPr hangingPunct="0"/>
            <a:endParaRPr lang="en-US" dirty="0" smtClean="0">
              <a:latin typeface="Arial" pitchFamily="34" charset="0"/>
              <a:cs typeface="Arial" pitchFamily="34"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The believer may receive a temporary happiness, a prosperity system, promotion or success from cosmos diabolicus. </a:t>
            </a:r>
            <a:endParaRPr lang="en-US" dirty="0" smtClean="0"/>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that indicates is that he is in reversionism and certainly lining up with the policy of evil. However divine discipline removes the prosperity or uses the prosperity as the system of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a:t>
            </a:r>
            <a:r>
              <a:rPr lang="en-US" u="sng" dirty="0" smtClean="0">
                <a:latin typeface="Arial" pitchFamily="34" charset="0"/>
                <a:cs typeface="Arial" pitchFamily="34" charset="0"/>
              </a:rPr>
              <a:t>while godliness is prosperity, prosperity is not necessarily godliness. </a:t>
            </a:r>
          </a:p>
          <a:p>
            <a:pPr hangingPunct="0"/>
            <a:endParaRPr lang="en-US" u="sng" dirty="0" smtClean="0">
              <a:latin typeface="Arial" pitchFamily="34" charset="0"/>
              <a:cs typeface="Arial" pitchFamily="34" charset="0"/>
            </a:endParaRPr>
          </a:p>
          <a:p>
            <a:pPr hangingPunct="0"/>
            <a:r>
              <a:rPr lang="en-US" dirty="0" smtClean="0">
                <a:latin typeface="Arial" pitchFamily="34" charset="0"/>
                <a:cs typeface="Arial" pitchFamily="34" charset="0"/>
              </a:rPr>
              <a:t>We are godly because of maximum doctrine in the resident soul. </a:t>
            </a: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6:6 — “But godliness actually is a means of great gain, when accompanied by contentment.”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a contrast between the false concept of prosperity given in the previous verse and the true concept of prosperity which will be given in this verse.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fact, this verse is the principle of prosperity from the divine viewpoint. </a:t>
            </a:r>
          </a:p>
          <a:p>
            <a:pPr hangingPunct="0"/>
            <a:endParaRPr lang="en-US" u="sng" dirty="0" smtClean="0">
              <a:latin typeface="Arial" pitchFamily="34" charset="0"/>
              <a:cs typeface="Arial" pitchFamily="34" charset="0"/>
            </a:endParaRPr>
          </a:p>
          <a:p>
            <a:pPr hangingPunct="0"/>
            <a:r>
              <a:rPr lang="en-US" u="sng" dirty="0" smtClean="0">
                <a:latin typeface="Arial" pitchFamily="34" charset="0"/>
                <a:cs typeface="Arial" pitchFamily="34" charset="0"/>
              </a:rPr>
              <a:t>The false principle </a:t>
            </a:r>
            <a:r>
              <a:rPr lang="en-US" dirty="0" smtClean="0">
                <a:latin typeface="Arial" pitchFamily="34" charset="0"/>
                <a:cs typeface="Arial" pitchFamily="34" charset="0"/>
              </a:rPr>
              <a:t>was stated as the fact that anyone who is successful or wealthy or has any prosperity in life is automatically a greater-grace believer. This is untrue.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“godliness” – </a:t>
            </a:r>
            <a:r>
              <a:rPr lang="en-US" dirty="0" smtClean="0">
                <a:latin typeface="Arial" pitchFamily="34" charset="0"/>
                <a:cs typeface="Arial" pitchFamily="34" charset="0"/>
              </a:rPr>
              <a:t>EUSEBEIA - here is the word used for greater-grace status. It is a synonym for maturity. </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r>
              <a:rPr lang="en-US" b="1" dirty="0" smtClean="0">
                <a:latin typeface="Arial" pitchFamily="34" charset="0"/>
                <a:cs typeface="Arial" pitchFamily="34" charset="0"/>
              </a:rPr>
              <a:t>   Synonyms for maturity</a:t>
            </a:r>
          </a:p>
          <a:p>
            <a:pPr hangingPunct="0"/>
            <a:r>
              <a:rPr lang="en-US" dirty="0" smtClean="0">
                <a:latin typeface="Arial" pitchFamily="34" charset="0"/>
                <a:cs typeface="Arial" pitchFamily="34" charset="0"/>
              </a:rPr>
              <a:t>1. </a:t>
            </a:r>
            <a:r>
              <a:rPr lang="en-US" u="sng" dirty="0" smtClean="0">
                <a:latin typeface="Arial" pitchFamily="34" charset="0"/>
                <a:cs typeface="Arial" pitchFamily="34" charset="0"/>
              </a:rPr>
              <a:t>The language synonym</a:t>
            </a:r>
            <a:r>
              <a:rPr lang="en-US" dirty="0" smtClean="0">
                <a:latin typeface="Arial" pitchFamily="34" charset="0"/>
                <a:cs typeface="Arial" pitchFamily="34" charset="0"/>
              </a:rPr>
              <a:t>. It is almost untranslatable but generally it is translated poorly by the word “knowledge.”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might be translated super knowledge or resident knowledge or, better yet, resident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Hebrew word for resident doctrine is CHAKMAH and it is generally translated “knowledge” which is a little weak because it refers to doctrine resident in the right lobe, in the human spirit of the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It’s counterpart in the New Testament is EPIGNOSIS</a:t>
            </a:r>
            <a:r>
              <a:rPr lang="en-US" i="1" dirty="0" smtClean="0">
                <a:latin typeface="Arial" pitchFamily="34" charset="0"/>
                <a:cs typeface="Arial" pitchFamily="34" charset="0"/>
              </a:rPr>
              <a:t> </a:t>
            </a:r>
            <a:r>
              <a:rPr lang="en-US" dirty="0" smtClean="0">
                <a:latin typeface="Arial" pitchFamily="34" charset="0"/>
                <a:cs typeface="Arial" pitchFamily="34" charset="0"/>
              </a:rPr>
              <a:t>which is translated “knowledge” and occasionally a better translation “full knowledge.” it again refers to doctrine resident in the soul of the mature believer. </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10000"/>
          </a:bodyPr>
          <a:lstStyle/>
          <a:p>
            <a:pPr hangingPunct="0"/>
            <a:r>
              <a:rPr lang="en-US" dirty="0" smtClean="0">
                <a:latin typeface="Arial" pitchFamily="34" charset="0"/>
                <a:cs typeface="Arial" pitchFamily="34" charset="0"/>
              </a:rPr>
              <a:t>2. </a:t>
            </a:r>
            <a:r>
              <a:rPr lang="en-US" u="sng" dirty="0" smtClean="0">
                <a:latin typeface="Arial" pitchFamily="34" charset="0"/>
                <a:cs typeface="Arial" pitchFamily="34" charset="0"/>
              </a:rPr>
              <a:t>The theological synonym</a:t>
            </a:r>
            <a:r>
              <a:rPr lang="en-US" dirty="0" smtClean="0">
                <a:latin typeface="Arial" pitchFamily="34" charset="0"/>
                <a:cs typeface="Arial" pitchFamily="34" charset="0"/>
              </a:rPr>
              <a:t>. It is one which comes from the literal Greek though it is not found in the English translation.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James 4:6: “He gives more grace” </a:t>
            </a:r>
            <a:r>
              <a:rPr lang="en-US" dirty="0" smtClean="0">
                <a:latin typeface="Arial" pitchFamily="34" charset="0"/>
                <a:cs typeface="Arial" pitchFamily="34" charset="0"/>
              </a:rPr>
              <a:t>— MEIZONA  CHARIN -  “greater grace”.  So it should be translated, </a:t>
            </a:r>
            <a:r>
              <a:rPr lang="en-US" b="1" dirty="0" smtClean="0">
                <a:solidFill>
                  <a:srgbClr val="C00000"/>
                </a:solidFill>
                <a:latin typeface="Arial" pitchFamily="34" charset="0"/>
                <a:cs typeface="Arial" pitchFamily="34" charset="0"/>
              </a:rPr>
              <a:t>“He gives greater grace.” </a:t>
            </a:r>
            <a:r>
              <a:rPr lang="en-US" dirty="0" smtClean="0">
                <a:latin typeface="Arial" pitchFamily="34" charset="0"/>
                <a:cs typeface="Arial" pitchFamily="34" charset="0"/>
              </a:rPr>
              <a:t>This is the technical theological designation for the mature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t>
            </a:r>
            <a:r>
              <a:rPr lang="en-US" u="sng" dirty="0" smtClean="0">
                <a:latin typeface="Arial" pitchFamily="34" charset="0"/>
                <a:cs typeface="Arial" pitchFamily="34" charset="0"/>
              </a:rPr>
              <a:t>The priestly synonym</a:t>
            </a:r>
            <a:r>
              <a:rPr lang="en-US" dirty="0" smtClean="0">
                <a:latin typeface="Arial" pitchFamily="34" charset="0"/>
                <a:cs typeface="Arial" pitchFamily="34" charset="0"/>
              </a:rPr>
              <a:t>. From the standpoint of our royal priesthood maturity is described as having erected an altar of the soul — </a:t>
            </a:r>
            <a:r>
              <a:rPr lang="en-US" b="1" dirty="0" smtClean="0">
                <a:solidFill>
                  <a:srgbClr val="C00000"/>
                </a:solidFill>
                <a:latin typeface="Arial" pitchFamily="34" charset="0"/>
                <a:cs typeface="Arial" pitchFamily="34" charset="0"/>
              </a:rPr>
              <a:t>Hebrews 13:10</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Bible doctrine resident in the soul is the altar of the royal priesthood and when the altar is completed the person has maximum doctrine in his soul and is able therefore to offer the various priestly sacrifices, many of which are mentioned in the context of </a:t>
            </a:r>
            <a:r>
              <a:rPr lang="en-US" b="1" dirty="0" smtClean="0">
                <a:solidFill>
                  <a:srgbClr val="C00000"/>
                </a:solidFill>
                <a:latin typeface="Arial" pitchFamily="34" charset="0"/>
                <a:cs typeface="Arial" pitchFamily="34" charset="0"/>
              </a:rPr>
              <a:t>Hebrews 13</a:t>
            </a:r>
            <a:r>
              <a:rPr lang="en-US" dirty="0" smtClean="0">
                <a:latin typeface="Arial" pitchFamily="34" charset="0"/>
                <a:cs typeface="Arial" pitchFamily="34" charset="0"/>
              </a:rPr>
              <a:t>.</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4. </a:t>
            </a:r>
            <a:r>
              <a:rPr lang="en-US" u="sng" dirty="0" smtClean="0">
                <a:latin typeface="Arial" pitchFamily="34" charset="0"/>
                <a:cs typeface="Arial" pitchFamily="34" charset="0"/>
              </a:rPr>
              <a:t>The construction of a backbone in the soul</a:t>
            </a:r>
            <a:r>
              <a:rPr lang="en-US" dirty="0" smtClean="0">
                <a:latin typeface="Arial" pitchFamily="34" charset="0"/>
                <a:cs typeface="Arial" pitchFamily="34" charset="0"/>
              </a:rPr>
              <a:t>. This backbone is called an edification complex of the soul. It is mentioned in </a:t>
            </a:r>
            <a:r>
              <a:rPr lang="en-US" b="1" dirty="0" smtClean="0">
                <a:solidFill>
                  <a:srgbClr val="C00000"/>
                </a:solidFill>
                <a:latin typeface="Arial" pitchFamily="34" charset="0"/>
                <a:cs typeface="Arial" pitchFamily="34" charset="0"/>
              </a:rPr>
              <a:t>Ephesians 4:12,16.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a:t>
            </a:r>
            <a:r>
              <a:rPr lang="en-US" u="sng" dirty="0" smtClean="0">
                <a:latin typeface="Arial" pitchFamily="34" charset="0"/>
                <a:cs typeface="Arial" pitchFamily="34" charset="0"/>
              </a:rPr>
              <a:t>Time</a:t>
            </a:r>
            <a:r>
              <a:rPr lang="en-US" dirty="0" smtClean="0">
                <a:latin typeface="Arial" pitchFamily="34" charset="0"/>
                <a:cs typeface="Arial" pitchFamily="34" charset="0"/>
              </a:rPr>
              <a:t>. Redeeming the time is the function of the believer with maximum doctrine in his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to redeem means to purchase, and his capital for purchasing time is that same maximum doctrine which he possesses in his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purchase of time with doctrine has two directions: toward God — </a:t>
            </a:r>
            <a:r>
              <a:rPr lang="en-US" b="1" dirty="0" smtClean="0">
                <a:solidFill>
                  <a:srgbClr val="C00000"/>
                </a:solidFill>
                <a:latin typeface="Arial" pitchFamily="34" charset="0"/>
                <a:cs typeface="Arial" pitchFamily="34" charset="0"/>
              </a:rPr>
              <a:t>Ephesians 5:16-18</a:t>
            </a:r>
            <a:r>
              <a:rPr lang="en-US" dirty="0" smtClean="0">
                <a:latin typeface="Arial" pitchFamily="34" charset="0"/>
                <a:cs typeface="Arial" pitchFamily="34" charset="0"/>
              </a:rPr>
              <a:t>; toward the unbeliever — </a:t>
            </a:r>
            <a:r>
              <a:rPr lang="en-US" b="1" dirty="0" smtClean="0">
                <a:solidFill>
                  <a:srgbClr val="C00000"/>
                </a:solidFill>
                <a:latin typeface="Arial" pitchFamily="34" charset="0"/>
                <a:cs typeface="Arial" pitchFamily="34" charset="0"/>
              </a:rPr>
              <a:t>Colossians 4:5. </a:t>
            </a: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6. </a:t>
            </a:r>
            <a:r>
              <a:rPr lang="en-US" u="sng" dirty="0" smtClean="0">
                <a:latin typeface="Arial" pitchFamily="34" charset="0"/>
                <a:cs typeface="Arial" pitchFamily="34" charset="0"/>
              </a:rPr>
              <a:t>A central control system</a:t>
            </a:r>
            <a:r>
              <a:rPr lang="en-US" dirty="0" smtClean="0">
                <a:latin typeface="Arial" pitchFamily="34" charset="0"/>
                <a:cs typeface="Arial" pitchFamily="34" charset="0"/>
              </a:rPr>
              <a:t>, which is really the dictator of the soul. The dictator is Bible doctrine in the soul controlling the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Ephesians 6:10 </a:t>
            </a:r>
            <a:r>
              <a:rPr lang="en-US" dirty="0" smtClean="0">
                <a:latin typeface="Arial" pitchFamily="34" charset="0"/>
                <a:cs typeface="Arial" pitchFamily="34" charset="0"/>
              </a:rPr>
              <a:t>it says in the future, </a:t>
            </a:r>
            <a:r>
              <a:rPr lang="en-US" b="1" dirty="0" smtClean="0">
                <a:solidFill>
                  <a:srgbClr val="C00000"/>
                </a:solidFill>
                <a:latin typeface="Arial" pitchFamily="34" charset="0"/>
                <a:cs typeface="Arial" pitchFamily="34" charset="0"/>
              </a:rPr>
              <a:t>“Keep on becoming strong in the Lord </a:t>
            </a:r>
            <a:r>
              <a:rPr lang="en-US" dirty="0" smtClean="0">
                <a:latin typeface="Arial" pitchFamily="34" charset="0"/>
                <a:cs typeface="Arial" pitchFamily="34" charset="0"/>
              </a:rPr>
              <a:t>(a reference to maturity) </a:t>
            </a:r>
            <a:r>
              <a:rPr lang="en-US" b="1" dirty="0" smtClean="0">
                <a:solidFill>
                  <a:srgbClr val="C00000"/>
                </a:solidFill>
                <a:latin typeface="Arial" pitchFamily="34" charset="0"/>
                <a:cs typeface="Arial" pitchFamily="34" charset="0"/>
              </a:rPr>
              <a:t>by means of the inner rule” </a:t>
            </a:r>
            <a:r>
              <a:rPr lang="en-US" dirty="0" smtClean="0">
                <a:latin typeface="Arial" pitchFamily="34" charset="0"/>
                <a:cs typeface="Arial" pitchFamily="34" charset="0"/>
              </a:rPr>
              <a:t>— This inner rule is doctrine set up as the dictator; doctrine directing your life — </a:t>
            </a:r>
            <a:r>
              <a:rPr lang="en-US" b="1" dirty="0" smtClean="0">
                <a:solidFill>
                  <a:srgbClr val="C00000"/>
                </a:solidFill>
                <a:latin typeface="Arial" pitchFamily="34" charset="0"/>
                <a:cs typeface="Arial" pitchFamily="34" charset="0"/>
              </a:rPr>
              <a:t>“of his endowed power” </a:t>
            </a:r>
            <a:r>
              <a:rPr lang="en-US" dirty="0" smtClean="0">
                <a:latin typeface="Arial" pitchFamily="34" charset="0"/>
                <a:cs typeface="Arial" pitchFamily="34" charset="0"/>
              </a:rPr>
              <a:t>— the endowed power is doctrine in the canon of scripture.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transferred to the soul under the principle of </a:t>
            </a:r>
            <a:r>
              <a:rPr lang="en-US" b="1" dirty="0" smtClean="0">
                <a:solidFill>
                  <a:srgbClr val="C00000"/>
                </a:solidFill>
                <a:latin typeface="Arial" pitchFamily="34" charset="0"/>
                <a:cs typeface="Arial" pitchFamily="34" charset="0"/>
              </a:rPr>
              <a:t>“keep on becoming strong in the Lord.” </a:t>
            </a:r>
          </a:p>
          <a:p>
            <a:pPr hangingPunct="0"/>
            <a:endParaRPr lang="en-US" dirty="0" smtClean="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C00000"/>
                </a:solidFill>
                <a:latin typeface="Arial" pitchFamily="34" charset="0"/>
                <a:cs typeface="Arial" pitchFamily="34" charset="0"/>
              </a:rPr>
              <a:t>“until you return to the ground” </a:t>
            </a:r>
            <a:r>
              <a:rPr lang="en-US" dirty="0" smtClean="0">
                <a:latin typeface="Arial" pitchFamily="34" charset="0"/>
                <a:cs typeface="Arial" pitchFamily="34" charset="0"/>
              </a:rPr>
              <a:t>— eventually you are going to die and you can stop working.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“because from it </a:t>
            </a:r>
            <a:r>
              <a:rPr lang="en-US" dirty="0" smtClean="0">
                <a:latin typeface="Arial" pitchFamily="34" charset="0"/>
                <a:cs typeface="Arial" pitchFamily="34" charset="0"/>
              </a:rPr>
              <a:t>[the ground] </a:t>
            </a:r>
            <a:r>
              <a:rPr lang="en-US" b="1" dirty="0" smtClean="0">
                <a:solidFill>
                  <a:srgbClr val="C00000"/>
                </a:solidFill>
                <a:latin typeface="Arial" pitchFamily="34" charset="0"/>
                <a:cs typeface="Arial" pitchFamily="34" charset="0"/>
              </a:rPr>
              <a:t>you were taken: for you are dust, and to dust you shall return”</a:t>
            </a:r>
            <a:r>
              <a:rPr lang="en-US" dirty="0" smtClean="0">
                <a:latin typeface="Arial" pitchFamily="34" charset="0"/>
                <a:cs typeface="Arial" pitchFamily="34" charset="0"/>
              </a:rPr>
              <a:t> — so you spend your life in dust, you spend your life in work, you never get away from it. That is the concept here.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ground was cursed; Christ was cursed — </a:t>
            </a:r>
            <a:r>
              <a:rPr lang="en-US" b="1" dirty="0" smtClean="0">
                <a:solidFill>
                  <a:srgbClr val="C00000"/>
                </a:solidFill>
                <a:latin typeface="Arial" pitchFamily="34" charset="0"/>
                <a:cs typeface="Arial" pitchFamily="34" charset="0"/>
              </a:rPr>
              <a:t>Galatians 3:13</a:t>
            </a:r>
            <a:r>
              <a:rPr lang="en-US" b="1" dirty="0" smtClean="0">
                <a:latin typeface="Arial" pitchFamily="34" charset="0"/>
                <a:cs typeface="Arial" pitchFamily="34" charset="0"/>
              </a:rPr>
              <a:t>. </a:t>
            </a:r>
          </a:p>
          <a:p>
            <a:pPr hangingPunct="0"/>
            <a:endParaRPr lang="en-US" b="1" dirty="0" smtClean="0">
              <a:latin typeface="Arial" pitchFamily="34" charset="0"/>
              <a:cs typeface="Arial" pitchFamily="34" charset="0"/>
            </a:endParaRPr>
          </a:p>
          <a:p>
            <a:pPr hangingPunct="0"/>
            <a:r>
              <a:rPr lang="en-US" dirty="0" smtClean="0">
                <a:latin typeface="Arial" pitchFamily="34" charset="0"/>
                <a:cs typeface="Arial" pitchFamily="34" charset="0"/>
              </a:rPr>
              <a:t>The earth produces thorns; Christ wore a crown of thorns.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Man works either mentally or physically producing sweat of the face; Christ sweat great drops of blood on the cross.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7. Military synonyms. </a:t>
            </a:r>
          </a:p>
          <a:p>
            <a:pPr hangingPunct="0">
              <a:buNone/>
            </a:pPr>
            <a:r>
              <a:rPr lang="en-US" dirty="0" smtClean="0">
                <a:latin typeface="Arial" pitchFamily="34" charset="0"/>
                <a:cs typeface="Arial" pitchFamily="34" charset="0"/>
              </a:rPr>
              <a:t>		a) Putting on the full armor from God — </a:t>
            </a:r>
            <a:r>
              <a:rPr lang="en-US" b="1" dirty="0" smtClean="0">
                <a:solidFill>
                  <a:srgbClr val="C00000"/>
                </a:solidFill>
                <a:latin typeface="Arial" pitchFamily="34" charset="0"/>
                <a:cs typeface="Arial" pitchFamily="34" charset="0"/>
              </a:rPr>
              <a:t>Eph 6:11-13</a:t>
            </a:r>
            <a:r>
              <a:rPr lang="en-US" dirty="0" smtClean="0">
                <a:latin typeface="Arial" pitchFamily="34" charset="0"/>
                <a:cs typeface="Arial" pitchFamily="34" charset="0"/>
              </a:rPr>
              <a:t>. Once you get it all on, that is maturity.</a:t>
            </a:r>
          </a:p>
          <a:p>
            <a:pPr hangingPunct="0">
              <a:buNone/>
            </a:pPr>
            <a:r>
              <a:rPr lang="en-US" dirty="0" smtClean="0">
                <a:latin typeface="Arial" pitchFamily="34" charset="0"/>
                <a:cs typeface="Arial" pitchFamily="34" charset="0"/>
              </a:rPr>
              <a:t>		</a:t>
            </a:r>
            <a:endParaRPr lang="en-US" dirty="0" smtClean="0"/>
          </a:p>
          <a:p>
            <a:pPr hangingPunct="0">
              <a:buNone/>
            </a:pPr>
            <a:r>
              <a:rPr lang="en-US" dirty="0" smtClean="0">
                <a:latin typeface="Arial" pitchFamily="34" charset="0"/>
                <a:cs typeface="Arial" pitchFamily="34" charset="0"/>
              </a:rPr>
              <a:t>          b) Following the colors to the high ground — </a:t>
            </a:r>
            <a:r>
              <a:rPr lang="en-US" b="1" dirty="0" smtClean="0">
                <a:solidFill>
                  <a:srgbClr val="C00000"/>
                </a:solidFill>
                <a:latin typeface="Arial" pitchFamily="34" charset="0"/>
                <a:cs typeface="Arial" pitchFamily="34" charset="0"/>
              </a:rPr>
              <a:t>Heb 12:1,2. </a:t>
            </a:r>
            <a:r>
              <a:rPr lang="en-US" dirty="0" smtClean="0">
                <a:latin typeface="Arial" pitchFamily="34" charset="0"/>
                <a:cs typeface="Arial" pitchFamily="34" charset="0"/>
              </a:rPr>
              <a:t>The high ground in maturity.</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c) Establishing a command post of the soul — </a:t>
            </a:r>
            <a:r>
              <a:rPr lang="en-US" b="1" dirty="0" smtClean="0">
                <a:solidFill>
                  <a:srgbClr val="C00000"/>
                </a:solidFill>
                <a:latin typeface="Arial" pitchFamily="34" charset="0"/>
                <a:cs typeface="Arial" pitchFamily="34" charset="0"/>
              </a:rPr>
              <a:t>Col 2:5,8.</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a:t>
            </a:r>
            <a:r>
              <a:rPr lang="en-US" u="sng" dirty="0" smtClean="0">
                <a:latin typeface="Arial" pitchFamily="34" charset="0"/>
                <a:cs typeface="Arial" pitchFamily="34" charset="0"/>
              </a:rPr>
              <a:t>The crucifixion principle</a:t>
            </a:r>
            <a:r>
              <a:rPr lang="en-US" dirty="0" smtClean="0">
                <a:latin typeface="Arial" pitchFamily="34" charset="0"/>
                <a:cs typeface="Arial" pitchFamily="34" charset="0"/>
              </a:rPr>
              <a:t>, not used in connection with salvation and not referring to the cross of Christ which did not occur at the time our Lord said, </a:t>
            </a:r>
            <a:r>
              <a:rPr lang="en-US" b="1" dirty="0" smtClean="0">
                <a:solidFill>
                  <a:srgbClr val="C00000"/>
                </a:solidFill>
                <a:latin typeface="Arial" pitchFamily="34" charset="0"/>
                <a:cs typeface="Arial" pitchFamily="34" charset="0"/>
              </a:rPr>
              <a:t>“Take up your cross and follow me.”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Actually, this is a command to study and mature.  </a:t>
            </a:r>
            <a:r>
              <a:rPr lang="en-US" b="1" dirty="0" smtClean="0">
                <a:solidFill>
                  <a:srgbClr val="C00000"/>
                </a:solidFill>
                <a:latin typeface="Arial" pitchFamily="34" charset="0"/>
                <a:cs typeface="Arial" pitchFamily="34" charset="0"/>
              </a:rPr>
              <a:t>Matthew 10:38; Mark 8:34; Luke 9:23; 14:27. 	</a:t>
            </a:r>
            <a:endParaRPr lang="en-US" b="1" dirty="0">
              <a:solidFill>
                <a:srgbClr val="C00000"/>
              </a:solidFill>
              <a:latin typeface="Arial" pitchFamily="34" charset="0"/>
              <a:cs typeface="Arial" pitchFamily="34"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9. </a:t>
            </a:r>
            <a:r>
              <a:rPr lang="en-US" u="sng" dirty="0" smtClean="0">
                <a:latin typeface="Arial" pitchFamily="34" charset="0"/>
                <a:cs typeface="Arial" pitchFamily="34" charset="0"/>
              </a:rPr>
              <a:t>A chemical synonym: salt</a:t>
            </a:r>
            <a:r>
              <a:rPr lang="en-US" dirty="0" smtClean="0">
                <a:latin typeface="Arial" pitchFamily="34" charset="0"/>
                <a:cs typeface="Arial" pitchFamily="34" charset="0"/>
              </a:rPr>
              <a:t>. Basically, when Jesus said </a:t>
            </a:r>
            <a:r>
              <a:rPr lang="en-US" b="1" dirty="0" smtClean="0">
                <a:solidFill>
                  <a:srgbClr val="C00000"/>
                </a:solidFill>
                <a:latin typeface="Arial" pitchFamily="34" charset="0"/>
                <a:cs typeface="Arial" pitchFamily="34" charset="0"/>
              </a:rPr>
              <a:t>“You are the salt of the land” </a:t>
            </a:r>
            <a:r>
              <a:rPr lang="en-US" dirty="0" smtClean="0">
                <a:latin typeface="Arial" pitchFamily="34" charset="0"/>
                <a:cs typeface="Arial" pitchFamily="34" charset="0"/>
              </a:rPr>
              <a:t>He is referring to a mature believer with maximum doctrine in the soul. Because he is a part of a remnant this remnant becomes the preservative of the entire nation.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A </a:t>
            </a:r>
            <a:r>
              <a:rPr lang="en-US" u="sng" dirty="0" smtClean="0">
                <a:latin typeface="Arial" pitchFamily="34" charset="0"/>
                <a:cs typeface="Arial" pitchFamily="34" charset="0"/>
              </a:rPr>
              <a:t>sanctification synonym</a:t>
            </a:r>
            <a:r>
              <a:rPr lang="en-US" dirty="0" smtClean="0">
                <a:latin typeface="Arial" pitchFamily="34" charset="0"/>
                <a:cs typeface="Arial" pitchFamily="34" charset="0"/>
              </a:rPr>
              <a:t>: godliness/ EUSEBEIA.    </a:t>
            </a:r>
          </a:p>
          <a:p>
            <a:pPr hangingPunct="0"/>
            <a:r>
              <a:rPr lang="en-US" dirty="0" smtClean="0">
                <a:latin typeface="Arial" pitchFamily="34" charset="0"/>
                <a:cs typeface="Arial" pitchFamily="34" charset="0"/>
              </a:rPr>
              <a:t> When it says “godliness” in </a:t>
            </a:r>
            <a:r>
              <a:rPr lang="en-US" b="1" dirty="0" smtClean="0">
                <a:solidFill>
                  <a:srgbClr val="0070C0"/>
                </a:solidFill>
                <a:latin typeface="Arial" pitchFamily="34" charset="0"/>
                <a:cs typeface="Arial" pitchFamily="34" charset="0"/>
              </a:rPr>
              <a:t>verse 6 </a:t>
            </a:r>
            <a:r>
              <a:rPr lang="en-US" dirty="0" smtClean="0">
                <a:latin typeface="Arial" pitchFamily="34" charset="0"/>
                <a:cs typeface="Arial" pitchFamily="34" charset="0"/>
              </a:rPr>
              <a:t>it is a reference to getting to maturity so God can bless you.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the achievement of tactical victory. God provides this at the point at which we have contentment, we have capacity, we have the basis of enjoying blessings.  	</a:t>
            </a:r>
            <a:endParaRPr lang="en-US" dirty="0">
              <a:latin typeface="Arial" pitchFamily="34" charset="0"/>
              <a:cs typeface="Arial" pitchFamily="34"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“with contentment” </a:t>
            </a:r>
            <a:r>
              <a:rPr lang="en-US" dirty="0" smtClean="0">
                <a:latin typeface="Arial" pitchFamily="34" charset="0"/>
                <a:cs typeface="Arial" pitchFamily="34" charset="0"/>
              </a:rPr>
              <a:t>— these two words actually describe the difference between greater-grace believers having blessings and unbelievers or reversionistic believers having these same things.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META  AUTARKEIA – associated with contentment, or capacity for life when you have nothing or everything.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Contentment here is a technical word for capacity for life. </a:t>
            </a:r>
            <a:r>
              <a:rPr lang="en-US" b="1" dirty="0" smtClean="0">
                <a:solidFill>
                  <a:srgbClr val="C00000"/>
                </a:solidFill>
                <a:latin typeface="Arial" pitchFamily="34" charset="0"/>
                <a:cs typeface="Arial" pitchFamily="34" charset="0"/>
              </a:rPr>
              <a:t>Philippians 4:11,12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secret to life is not in pleasant circumstances but in capacity for life. </a:t>
            </a: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Capacity for life comes only through doctrine resident in the soul. </a:t>
            </a:r>
          </a:p>
          <a:p>
            <a:pPr hangingPunct="0"/>
            <a:endParaRPr lang="en-US" i="1" dirty="0" smtClean="0">
              <a:latin typeface="Arial" pitchFamily="34" charset="0"/>
              <a:cs typeface="Arial" pitchFamily="34" charset="0"/>
            </a:endParaRPr>
          </a:p>
          <a:p>
            <a:pPr hangingPunct="0"/>
            <a:r>
              <a:rPr lang="en-US" dirty="0" smtClean="0">
                <a:latin typeface="Arial" pitchFamily="34" charset="0"/>
                <a:cs typeface="Arial" pitchFamily="34" charset="0"/>
              </a:rPr>
              <a:t>AUATARKEIA  is also found in </a:t>
            </a:r>
            <a:r>
              <a:rPr lang="en-US" b="1" dirty="0" smtClean="0">
                <a:solidFill>
                  <a:srgbClr val="C00000"/>
                </a:solidFill>
                <a:latin typeface="Arial" pitchFamily="34" charset="0"/>
                <a:cs typeface="Arial" pitchFamily="34" charset="0"/>
              </a:rPr>
              <a:t>2 Corinthians 9:8 </a:t>
            </a:r>
            <a:r>
              <a:rPr lang="en-US" dirty="0" smtClean="0">
                <a:latin typeface="Arial" pitchFamily="34" charset="0"/>
                <a:cs typeface="Arial" pitchFamily="34" charset="0"/>
              </a:rPr>
              <a:t>and again it is a part of the concept of capacity for life. </a:t>
            </a:r>
            <a:r>
              <a:rPr lang="en-US" b="1" dirty="0" smtClean="0">
                <a:solidFill>
                  <a:srgbClr val="C00000"/>
                </a:solidFill>
                <a:latin typeface="Arial" pitchFamily="34" charset="0"/>
                <a:cs typeface="Arial" pitchFamily="34" charset="0"/>
              </a:rPr>
              <a:t>Hebrews 13:5,6.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Capacity for Life</a:t>
            </a:r>
          </a:p>
          <a:p>
            <a:pPr hangingPunct="0">
              <a:buNone/>
            </a:pPr>
            <a:r>
              <a:rPr lang="en-US" dirty="0" smtClean="0">
                <a:latin typeface="Arial" pitchFamily="34" charset="0"/>
                <a:cs typeface="Arial" pitchFamily="34" charset="0"/>
              </a:rPr>
              <a:t>1. Capacity for life is related to the circumstances of life — </a:t>
            </a:r>
            <a:r>
              <a:rPr lang="en-US" b="1" dirty="0" smtClean="0">
                <a:solidFill>
                  <a:srgbClr val="C00000"/>
                </a:solidFill>
                <a:latin typeface="Arial" pitchFamily="34" charset="0"/>
                <a:cs typeface="Arial" pitchFamily="34" charset="0"/>
              </a:rPr>
              <a:t>Philippians 4:11,12.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2. Capacity is related to status quo in life or lifestyle — </a:t>
            </a:r>
            <a:r>
              <a:rPr lang="en-US" b="1" dirty="0" smtClean="0">
                <a:solidFill>
                  <a:srgbClr val="C00000"/>
                </a:solidFill>
                <a:latin typeface="Arial" pitchFamily="34" charset="0"/>
                <a:cs typeface="Arial" pitchFamily="34" charset="0"/>
              </a:rPr>
              <a:t>Heb13:5,6.</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3. Capacity is related to the greater-grace life — </a:t>
            </a:r>
            <a:r>
              <a:rPr lang="en-US" b="1" dirty="0" smtClean="0">
                <a:solidFill>
                  <a:srgbClr val="C00000"/>
                </a:solidFill>
                <a:latin typeface="Arial" pitchFamily="34" charset="0"/>
                <a:cs typeface="Arial" pitchFamily="34" charset="0"/>
              </a:rPr>
              <a:t>2 Cor 9:8</a:t>
            </a:r>
            <a:r>
              <a:rPr lang="en-US" dirty="0" smtClean="0">
                <a:latin typeface="Arial" pitchFamily="34" charset="0"/>
                <a:cs typeface="Arial" pitchFamily="34" charset="0"/>
              </a:rPr>
              <a:t>.</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4. Capacity is related to prosperity and blessing — </a:t>
            </a:r>
            <a:r>
              <a:rPr lang="en-US" b="1" dirty="0" smtClean="0">
                <a:solidFill>
                  <a:srgbClr val="C00000"/>
                </a:solidFill>
                <a:latin typeface="Arial" pitchFamily="34" charset="0"/>
                <a:cs typeface="Arial" pitchFamily="34" charset="0"/>
              </a:rPr>
              <a:t>1 Cor 6:6. </a:t>
            </a:r>
            <a:endParaRPr lang="en-US" dirty="0" smtClean="0">
              <a:latin typeface="Arial" pitchFamily="34" charset="0"/>
              <a:cs typeface="Arial" pitchFamily="34" charset="0"/>
            </a:endParaRPr>
          </a:p>
          <a:p>
            <a:pPr hangingPunct="0">
              <a:buNone/>
            </a:pPr>
            <a:endParaRPr lang="en-US" b="1" dirty="0" smtClean="0">
              <a:latin typeface="Arial" pitchFamily="34" charset="0"/>
              <a:cs typeface="Arial" pitchFamily="34" charset="0"/>
            </a:endParaRPr>
          </a:p>
          <a:p>
            <a:pPr hangingPunct="0">
              <a:buNone/>
            </a:pPr>
            <a:endParaRPr lang="en-US" dirty="0" smtClean="0">
              <a:latin typeface="Arial" pitchFamily="34" charset="0"/>
              <a:cs typeface="Arial" pitchFamily="34" charset="0"/>
            </a:endParaRPr>
          </a:p>
          <a:p>
            <a:pPr hangingPunct="0">
              <a:buNone/>
            </a:pP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“keeps on being great gain” </a:t>
            </a:r>
            <a:r>
              <a:rPr lang="en-US" dirty="0" smtClean="0">
                <a:latin typeface="Arial" pitchFamily="34" charset="0"/>
                <a:cs typeface="Arial" pitchFamily="34" charset="0"/>
              </a:rPr>
              <a:t>– EIMI – PAIndic – mature believer has doctrine in his soul and it is the basis for his happiness, blessing, production, and capacity for life.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MEGAI  PORISMOI -  </a:t>
            </a:r>
            <a:r>
              <a:rPr lang="en-US" b="1" dirty="0" smtClean="0">
                <a:solidFill>
                  <a:srgbClr val="0070C0"/>
                </a:solidFill>
                <a:latin typeface="Arial" pitchFamily="34" charset="0"/>
                <a:cs typeface="Arial" pitchFamily="34" charset="0"/>
              </a:rPr>
              <a:t>“a great means of prosperity” </a:t>
            </a:r>
          </a:p>
          <a:p>
            <a:pPr hangingPunct="0">
              <a:buNone/>
            </a:pPr>
            <a:r>
              <a:rPr lang="en-US" b="1" dirty="0" smtClean="0">
                <a:solidFill>
                  <a:srgbClr val="0070C0"/>
                </a:solidFill>
                <a:latin typeface="Arial" pitchFamily="34" charset="0"/>
                <a:cs typeface="Arial" pitchFamily="34" charset="0"/>
              </a:rPr>
              <a:t>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godliness associated with capacity for life keeps on being a great means of prosperity.” </a:t>
            </a:r>
          </a:p>
          <a:p>
            <a:pPr hangingPunct="0"/>
            <a:endParaRPr lang="en-US" b="1"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6:7</a:t>
            </a:r>
            <a:r>
              <a:rPr lang="en-US" b="1" dirty="0" smtClean="0">
                <a:latin typeface="Arial" pitchFamily="34" charset="0"/>
                <a:cs typeface="Arial" pitchFamily="34" charset="0"/>
              </a:rPr>
              <a:t> — </a:t>
            </a:r>
            <a:r>
              <a:rPr lang="en-US" dirty="0" smtClean="0">
                <a:latin typeface="Arial" pitchFamily="34" charset="0"/>
                <a:cs typeface="Arial" pitchFamily="34" charset="0"/>
              </a:rPr>
              <a:t>the promise of grace prosperity. </a:t>
            </a:r>
          </a:p>
          <a:p>
            <a:pPr>
              <a:buNone/>
            </a:pP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“For we have brought nothing into the world, so we cannot take anything out of it either.” </a:t>
            </a:r>
          </a:p>
          <a:p>
            <a:r>
              <a:rPr lang="en-US" dirty="0" smtClean="0">
                <a:latin typeface="Arial" pitchFamily="34" charset="0"/>
                <a:cs typeface="Arial" pitchFamily="34" charset="0"/>
              </a:rPr>
              <a:t>We are born with nothing, we die with nothing [materialistic things]. </a:t>
            </a:r>
          </a:p>
          <a:p>
            <a:endParaRPr lang="en-US" b="1" dirty="0" smtClean="0">
              <a:solidFill>
                <a:srgbClr val="0070C0"/>
              </a:solidFill>
              <a:latin typeface="Arial" pitchFamily="34" charset="0"/>
              <a:cs typeface="Arial" pitchFamily="34"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Anything we can pack in our souls we will take with us, and anything we can pack in our souls we can use now.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happiness is not what we possess but the state of our soul. </a:t>
            </a:r>
          </a:p>
          <a:p>
            <a:pPr hangingPunct="0"/>
            <a:r>
              <a:rPr lang="en-US" dirty="0" smtClean="0">
                <a:latin typeface="Arial" pitchFamily="34" charset="0"/>
                <a:cs typeface="Arial" pitchFamily="34" charset="0"/>
              </a:rPr>
              <a:t>The believer takes his soul with him to heaven so capacity for life is more important than what we possess. </a:t>
            </a:r>
          </a:p>
          <a:p>
            <a:endParaRPr lang="en-US" dirty="0" smtClean="0"/>
          </a:p>
          <a:p>
            <a:pPr hangingPunct="0"/>
            <a:r>
              <a:rPr lang="en-US" dirty="0" smtClean="0">
                <a:latin typeface="Arial" pitchFamily="34" charset="0"/>
                <a:cs typeface="Arial" pitchFamily="34" charset="0"/>
              </a:rPr>
              <a:t>The soul and its capacity is the real issue in life’s happiness. You carry your happiness wherever you go or you carry your misery.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soul of the believer, therefore, must be saturated with Bible doctrine for that capacity for life.	</a:t>
            </a:r>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“we have brought nothing into the world” </a:t>
            </a:r>
            <a:r>
              <a:rPr lang="en-US" dirty="0" smtClean="0">
                <a:latin typeface="Arial" pitchFamily="34" charset="0"/>
                <a:cs typeface="Arial" pitchFamily="34" charset="0"/>
              </a:rPr>
              <a:t>— EISPHERO – AAIndic – to carry into.  It is true that all of us as believers carried nothing into this life.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“into this world” </a:t>
            </a:r>
            <a:r>
              <a:rPr lang="en-US" dirty="0" smtClean="0">
                <a:latin typeface="Arial" pitchFamily="34" charset="0"/>
                <a:cs typeface="Arial" pitchFamily="34" charset="0"/>
              </a:rPr>
              <a:t>– EIS KOSMOS – into this world.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This capacity for life developed totally under the grace of God which began at the point of salvation and continues through growth in grace — constant study, intake of Bible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capacity for life which results from greater-grace status goes with us to heaven because it is directly related to doctrine. It is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When the believer gets his priorities right his perspective is right.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When you have your eyes on the Lord or occupation with Christ you have your eyes on the source of blessing. That is a part of perspective, a part of priorities. The Lord must have # 1 priority.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only way to enjoy blessing is to enjoy the Blesser. We may leave the blessings behind at death but we go on to see the Blesser face to face.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Blesser who provided blessings in time provides greater blessings in heaven.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“so we cannot take anything out of it either.”  </a:t>
            </a:r>
            <a:r>
              <a:rPr lang="en-US" dirty="0" smtClean="0">
                <a:latin typeface="Arial" pitchFamily="34" charset="0"/>
                <a:cs typeface="Arial" pitchFamily="34" charset="0"/>
              </a:rPr>
              <a:t>— DUNAMAI – PPIndic – we never will be able.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EKPHERO – AAIndic – carry out. In other words you will not need a Uhaul Truck behind your hearse.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6:8</a:t>
            </a:r>
            <a:r>
              <a:rPr lang="en-US" dirty="0" smtClean="0">
                <a:latin typeface="Arial" pitchFamily="34" charset="0"/>
                <a:cs typeface="Arial" pitchFamily="34" charset="0"/>
              </a:rPr>
              <a:t> – Minimum standard for contentment</a:t>
            </a:r>
          </a:p>
          <a:p>
            <a:r>
              <a:rPr lang="en-US" b="1" dirty="0" smtClean="0">
                <a:solidFill>
                  <a:srgbClr val="0070C0"/>
                </a:solidFill>
                <a:latin typeface="Arial" pitchFamily="34" charset="0"/>
                <a:cs typeface="Arial" pitchFamily="34" charset="0"/>
              </a:rPr>
              <a:t>“If we have food and covering, with these we shall be content.”  </a:t>
            </a:r>
          </a:p>
          <a:p>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You do not have to have very much to be very happy. Therefore the secret to happiness is not what you have but Bible doctrine resident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With doctrine in the soul what you possess or do not possess is never an issue. </a:t>
            </a:r>
          </a:p>
          <a:p>
            <a:pPr hangingPunct="0"/>
            <a:endParaRPr lang="en-US" dirty="0" smtClean="0">
              <a:latin typeface="Arial" pitchFamily="34" charset="0"/>
              <a:cs typeface="Arial" pitchFamily="34" charset="0"/>
            </a:endParaRPr>
          </a:p>
          <a:p>
            <a:pPr hangingPunct="0">
              <a:buNone/>
            </a:pP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With doctrine in your soul you can be happy with the barest necessities of life. This doesn’t mean this is going to be your status, it means that you can be.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there is a principle which precedes prosperity which has been ignored by the </a:t>
            </a:r>
            <a:r>
              <a:rPr lang="en-US" u="sng" dirty="0" smtClean="0">
                <a:latin typeface="Arial" pitchFamily="34" charset="0"/>
                <a:cs typeface="Arial" pitchFamily="34" charset="0"/>
              </a:rPr>
              <a:t>reversionists of verse 5 who have assumed that being prosperous is being godly.</a:t>
            </a:r>
          </a:p>
          <a:p>
            <a:pPr hangingPunct="0"/>
            <a:endParaRPr lang="en-US" u="sng"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“If we have food and covering” </a:t>
            </a:r>
            <a:r>
              <a:rPr lang="en-US" dirty="0" smtClean="0">
                <a:latin typeface="Arial" pitchFamily="34" charset="0"/>
                <a:cs typeface="Arial" pitchFamily="34" charset="0"/>
              </a:rPr>
              <a:t>– ECHO – PAPtc – to have and hold.  If you have maximum doctrine in your soul you have capacity for happiness, for life, for love, for blessing. But the point is, even if all you have is clothing and food you still have the maximum happiness.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anything you have above food and clothing doesn’t add anything to your maximum happiness. What you have in your soul is what counts. </a:t>
            </a:r>
          </a:p>
          <a:p>
            <a:pPr hangingPunct="0"/>
            <a:endParaRPr lang="en-US" u="sng" dirty="0" smtClean="0">
              <a:latin typeface="Arial" pitchFamily="34" charset="0"/>
              <a:cs typeface="Arial" pitchFamily="34" charset="0"/>
            </a:endParaRPr>
          </a:p>
          <a:p>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1444</TotalTime>
  <Words>26997</Words>
  <Application>Microsoft Office PowerPoint</Application>
  <PresentationFormat>On-screen Show (4:3)</PresentationFormat>
  <Paragraphs>2083</Paragraphs>
  <Slides>260</Slides>
  <Notes>0</Notes>
  <HiddenSlides>0</HiddenSlides>
  <MMClips>0</MMClips>
  <ScaleCrop>false</ScaleCrop>
  <HeadingPairs>
    <vt:vector size="4" baseType="variant">
      <vt:variant>
        <vt:lpstr>Theme</vt:lpstr>
      </vt:variant>
      <vt:variant>
        <vt:i4>1</vt:i4>
      </vt:variant>
      <vt:variant>
        <vt:lpstr>Slide Titles</vt:lpstr>
      </vt:variant>
      <vt:variant>
        <vt:i4>260</vt:i4>
      </vt:variant>
    </vt:vector>
  </HeadingPairs>
  <TitlesOfParts>
    <vt:vector size="261" baseType="lpstr">
      <vt:lpstr>Equity</vt:lpstr>
      <vt:lpstr>1 Timothy 6</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Slide 190</vt:lpstr>
      <vt:lpstr>Slide 191</vt:lpstr>
      <vt:lpstr>Slide 192</vt:lpstr>
      <vt:lpstr>Slide 193</vt:lpstr>
      <vt:lpstr>Slide 194</vt:lpstr>
      <vt:lpstr>Slide 195</vt:lpstr>
      <vt:lpstr>Slide 196</vt:lpstr>
      <vt:lpstr>Slide 197</vt:lpstr>
      <vt:lpstr>Slide 198</vt:lpstr>
      <vt:lpstr>Slide 199</vt:lpstr>
      <vt:lpstr>Slide 200</vt:lpstr>
      <vt:lpstr>Slide 201</vt:lpstr>
      <vt:lpstr>Slide 202</vt:lpstr>
      <vt:lpstr>Slide 203</vt:lpstr>
      <vt:lpstr>Slide 204</vt:lpstr>
      <vt:lpstr>Slide 205</vt:lpstr>
      <vt:lpstr>Slide 206</vt:lpstr>
      <vt:lpstr>Slide 207</vt:lpstr>
      <vt:lpstr>Slide 208</vt:lpstr>
      <vt:lpstr>Slide 209</vt:lpstr>
      <vt:lpstr>Slide 210</vt:lpstr>
      <vt:lpstr>Slide 211</vt:lpstr>
      <vt:lpstr>Slide 212</vt:lpstr>
      <vt:lpstr>Slide 213</vt:lpstr>
      <vt:lpstr>Slide 214</vt:lpstr>
      <vt:lpstr>Slide 215</vt:lpstr>
      <vt:lpstr>Slide 216</vt:lpstr>
      <vt:lpstr>Slide 217</vt:lpstr>
      <vt:lpstr>Slide 218</vt:lpstr>
      <vt:lpstr>Slide 219</vt:lpstr>
      <vt:lpstr>Slide 220</vt:lpstr>
      <vt:lpstr>Slide 221</vt:lpstr>
      <vt:lpstr>Slide 222</vt:lpstr>
      <vt:lpstr>Slide 223</vt:lpstr>
      <vt:lpstr>Slide 224</vt:lpstr>
      <vt:lpstr>Slide 225</vt:lpstr>
      <vt:lpstr>Slide 226</vt:lpstr>
      <vt:lpstr>Slide 227</vt:lpstr>
      <vt:lpstr>Slide 228</vt:lpstr>
      <vt:lpstr>Slide 229</vt:lpstr>
      <vt:lpstr>Slide 230</vt:lpstr>
      <vt:lpstr>Slide 231</vt:lpstr>
      <vt:lpstr>Slide 232</vt:lpstr>
      <vt:lpstr>Slide 233</vt:lpstr>
      <vt:lpstr>Slide 234</vt:lpstr>
      <vt:lpstr>Slide 235</vt:lpstr>
      <vt:lpstr>Slide 236</vt:lpstr>
      <vt:lpstr>Slide 237</vt:lpstr>
      <vt:lpstr>Slide 238</vt:lpstr>
      <vt:lpstr>Slide 239</vt:lpstr>
      <vt:lpstr>Slide 240</vt:lpstr>
      <vt:lpstr>Slide 241</vt:lpstr>
      <vt:lpstr>Slide 242</vt:lpstr>
      <vt:lpstr>Slide 243</vt:lpstr>
      <vt:lpstr>Slide 244</vt:lpstr>
      <vt:lpstr>Slide 245</vt:lpstr>
      <vt:lpstr>Slide 246</vt:lpstr>
      <vt:lpstr>Slide 247</vt:lpstr>
      <vt:lpstr>Slide 248</vt:lpstr>
      <vt:lpstr>Slide 249</vt:lpstr>
      <vt:lpstr>Slide 250</vt:lpstr>
      <vt:lpstr>Slide 251</vt:lpstr>
      <vt:lpstr>Slide 252</vt:lpstr>
      <vt:lpstr>Slide 253</vt:lpstr>
      <vt:lpstr>Slide 254</vt:lpstr>
      <vt:lpstr>Slide 255</vt:lpstr>
      <vt:lpstr>Slide 256</vt:lpstr>
      <vt:lpstr>Slide 257</vt:lpstr>
      <vt:lpstr>Slide 258</vt:lpstr>
      <vt:lpstr>Slide 259</vt:lpstr>
      <vt:lpstr>Slide 260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Timothy 6</dc:title>
  <dc:creator>Ron McMurray</dc:creator>
  <cp:lastModifiedBy>Ron McMurray</cp:lastModifiedBy>
  <cp:revision>55</cp:revision>
  <dcterms:created xsi:type="dcterms:W3CDTF">2015-03-09T19:38:08Z</dcterms:created>
  <dcterms:modified xsi:type="dcterms:W3CDTF">2015-08-01T18:58:02Z</dcterms:modified>
</cp:coreProperties>
</file>