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6"/>
  </p:notesMasterIdLst>
  <p:sldIdLst>
    <p:sldId id="256" r:id="rId2"/>
    <p:sldId id="257" r:id="rId3"/>
    <p:sldId id="307" r:id="rId4"/>
    <p:sldId id="258" r:id="rId5"/>
    <p:sldId id="259" r:id="rId6"/>
    <p:sldId id="260" r:id="rId7"/>
    <p:sldId id="261" r:id="rId8"/>
    <p:sldId id="299" r:id="rId9"/>
    <p:sldId id="262" r:id="rId10"/>
    <p:sldId id="300" r:id="rId11"/>
    <p:sldId id="263" r:id="rId12"/>
    <p:sldId id="264" r:id="rId13"/>
    <p:sldId id="265" r:id="rId14"/>
    <p:sldId id="266" r:id="rId15"/>
    <p:sldId id="267" r:id="rId16"/>
    <p:sldId id="268" r:id="rId17"/>
    <p:sldId id="301" r:id="rId18"/>
    <p:sldId id="269" r:id="rId19"/>
    <p:sldId id="270" r:id="rId20"/>
    <p:sldId id="302" r:id="rId21"/>
    <p:sldId id="271" r:id="rId22"/>
    <p:sldId id="272" r:id="rId23"/>
    <p:sldId id="273" r:id="rId24"/>
    <p:sldId id="274" r:id="rId25"/>
    <p:sldId id="303" r:id="rId26"/>
    <p:sldId id="275" r:id="rId27"/>
    <p:sldId id="276" r:id="rId28"/>
    <p:sldId id="277" r:id="rId29"/>
    <p:sldId id="304" r:id="rId30"/>
    <p:sldId id="278" r:id="rId31"/>
    <p:sldId id="279" r:id="rId32"/>
    <p:sldId id="280" r:id="rId33"/>
    <p:sldId id="281" r:id="rId34"/>
    <p:sldId id="327" r:id="rId35"/>
    <p:sldId id="282" r:id="rId36"/>
    <p:sldId id="305" r:id="rId37"/>
    <p:sldId id="283" r:id="rId38"/>
    <p:sldId id="298" r:id="rId39"/>
    <p:sldId id="284" r:id="rId40"/>
    <p:sldId id="285" r:id="rId41"/>
    <p:sldId id="328" r:id="rId42"/>
    <p:sldId id="286" r:id="rId43"/>
    <p:sldId id="287" r:id="rId44"/>
    <p:sldId id="306" r:id="rId45"/>
    <p:sldId id="288" r:id="rId46"/>
    <p:sldId id="289" r:id="rId47"/>
    <p:sldId id="290" r:id="rId48"/>
    <p:sldId id="291" r:id="rId49"/>
    <p:sldId id="292" r:id="rId50"/>
    <p:sldId id="293" r:id="rId51"/>
    <p:sldId id="329" r:id="rId52"/>
    <p:sldId id="294" r:id="rId53"/>
    <p:sldId id="295" r:id="rId54"/>
    <p:sldId id="296" r:id="rId55"/>
    <p:sldId id="297" r:id="rId56"/>
    <p:sldId id="308" r:id="rId57"/>
    <p:sldId id="330" r:id="rId58"/>
    <p:sldId id="309" r:id="rId59"/>
    <p:sldId id="310" r:id="rId60"/>
    <p:sldId id="359" r:id="rId61"/>
    <p:sldId id="311" r:id="rId62"/>
    <p:sldId id="312" r:id="rId63"/>
    <p:sldId id="313" r:id="rId64"/>
    <p:sldId id="314" r:id="rId65"/>
    <p:sldId id="315" r:id="rId66"/>
    <p:sldId id="316" r:id="rId67"/>
    <p:sldId id="317" r:id="rId68"/>
    <p:sldId id="331" r:id="rId69"/>
    <p:sldId id="318" r:id="rId70"/>
    <p:sldId id="319" r:id="rId71"/>
    <p:sldId id="332" r:id="rId72"/>
    <p:sldId id="320" r:id="rId73"/>
    <p:sldId id="321" r:id="rId74"/>
    <p:sldId id="322" r:id="rId75"/>
    <p:sldId id="333" r:id="rId76"/>
    <p:sldId id="323" r:id="rId77"/>
    <p:sldId id="324" r:id="rId78"/>
    <p:sldId id="325" r:id="rId79"/>
    <p:sldId id="358" r:id="rId80"/>
    <p:sldId id="326" r:id="rId81"/>
    <p:sldId id="334" r:id="rId82"/>
    <p:sldId id="335" r:id="rId83"/>
    <p:sldId id="357" r:id="rId84"/>
    <p:sldId id="355" r:id="rId85"/>
    <p:sldId id="356" r:id="rId86"/>
    <p:sldId id="353" r:id="rId87"/>
    <p:sldId id="354" r:id="rId88"/>
    <p:sldId id="351" r:id="rId89"/>
    <p:sldId id="352" r:id="rId90"/>
    <p:sldId id="348" r:id="rId91"/>
    <p:sldId id="336" r:id="rId92"/>
    <p:sldId id="337" r:id="rId93"/>
    <p:sldId id="338" r:id="rId94"/>
    <p:sldId id="339" r:id="rId95"/>
    <p:sldId id="340" r:id="rId96"/>
    <p:sldId id="341" r:id="rId97"/>
    <p:sldId id="349" r:id="rId98"/>
    <p:sldId id="342" r:id="rId99"/>
    <p:sldId id="343" r:id="rId100"/>
    <p:sldId id="344" r:id="rId101"/>
    <p:sldId id="350" r:id="rId102"/>
    <p:sldId id="345" r:id="rId103"/>
    <p:sldId id="346" r:id="rId104"/>
    <p:sldId id="347" r:id="rId10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presProps" Target="presProp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heme" Target="theme/theme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D9AFAE-E10E-47FA-AB31-1AE9C9628E0C}" type="datetimeFigureOut">
              <a:rPr lang="en-US" smtClean="0"/>
              <a:pPr/>
              <a:t>4/9/2011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1732AF-5F49-4EC0-A755-84E9BC777D5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21732AF-5F49-4EC0-A755-84E9BC777D51}"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F14452C-A48F-471A-ACA3-964AD3109AB3}" type="datetimeFigureOut">
              <a:rPr lang="en-US" smtClean="0"/>
              <a:pPr/>
              <a:t>4/9/2011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738281E-87EC-4BBC-98FC-0FAE526AB7D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F14452C-A48F-471A-ACA3-964AD3109AB3}" type="datetimeFigureOut">
              <a:rPr lang="en-US" smtClean="0"/>
              <a:pPr/>
              <a:t>4/9/2011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38281E-87EC-4BBC-98FC-0FAE526AB7D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F14452C-A48F-471A-ACA3-964AD3109AB3}" type="datetimeFigureOut">
              <a:rPr lang="en-US" smtClean="0"/>
              <a:pPr/>
              <a:t>4/9/2011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38281E-87EC-4BBC-98FC-0FAE526AB7D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F14452C-A48F-471A-ACA3-964AD3109AB3}" type="datetimeFigureOut">
              <a:rPr lang="en-US" smtClean="0"/>
              <a:pPr/>
              <a:t>4/9/2011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38281E-87EC-4BBC-98FC-0FAE526AB7D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F14452C-A48F-471A-ACA3-964AD3109AB3}" type="datetimeFigureOut">
              <a:rPr lang="en-US" smtClean="0"/>
              <a:pPr/>
              <a:t>4/9/2011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38281E-87EC-4BBC-98FC-0FAE526AB7D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F14452C-A48F-471A-ACA3-964AD3109AB3}" type="datetimeFigureOut">
              <a:rPr lang="en-US" smtClean="0"/>
              <a:pPr/>
              <a:t>4/9/2011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38281E-87EC-4BBC-98FC-0FAE526AB7D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F14452C-A48F-471A-ACA3-964AD3109AB3}" type="datetimeFigureOut">
              <a:rPr lang="en-US" smtClean="0"/>
              <a:pPr/>
              <a:t>4/9/2011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38281E-87EC-4BBC-98FC-0FAE526AB7D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F14452C-A48F-471A-ACA3-964AD3109AB3}" type="datetimeFigureOut">
              <a:rPr lang="en-US" smtClean="0"/>
              <a:pPr/>
              <a:t>4/9/2011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38281E-87EC-4BBC-98FC-0FAE526AB7D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14452C-A48F-471A-ACA3-964AD3109AB3}" type="datetimeFigureOut">
              <a:rPr lang="en-US" smtClean="0"/>
              <a:pPr/>
              <a:t>4/9/2011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38281E-87EC-4BBC-98FC-0FAE526AB7D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F14452C-A48F-471A-ACA3-964AD3109AB3}" type="datetimeFigureOut">
              <a:rPr lang="en-US" smtClean="0"/>
              <a:pPr/>
              <a:t>4/9/2011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38281E-87EC-4BBC-98FC-0FAE526AB7D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F14452C-A48F-471A-ACA3-964AD3109AB3}" type="datetimeFigureOut">
              <a:rPr lang="en-US" smtClean="0"/>
              <a:pPr/>
              <a:t>4/9/2011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738281E-87EC-4BBC-98FC-0FAE526AB7D7}"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F14452C-A48F-471A-ACA3-964AD3109AB3}" type="datetimeFigureOut">
              <a:rPr lang="en-US" smtClean="0"/>
              <a:pPr/>
              <a:t>4/9/2011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738281E-87EC-4BBC-98FC-0FAE526AB7D7}"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2 Thessalonians</a:t>
            </a:r>
            <a:endParaRPr lang="en-US" dirty="0"/>
          </a:p>
        </p:txBody>
      </p:sp>
      <p:sp>
        <p:nvSpPr>
          <p:cNvPr id="3" name="Subtitle 2"/>
          <p:cNvSpPr>
            <a:spLocks noGrp="1"/>
          </p:cNvSpPr>
          <p:nvPr>
            <p:ph type="subTitle" idx="1"/>
          </p:nvPr>
        </p:nvSpPr>
        <p:spPr>
          <a:xfrm>
            <a:off x="609600" y="4572000"/>
            <a:ext cx="7854696" cy="1219200"/>
          </a:xfrm>
        </p:spPr>
        <p:txBody>
          <a:bodyPr/>
          <a:lstStyle/>
          <a:p>
            <a:pPr algn="ctr"/>
            <a:r>
              <a:rPr lang="en-US" dirty="0" smtClean="0"/>
              <a:t>Grace Bible Church of Pullman</a:t>
            </a:r>
          </a:p>
          <a:p>
            <a:pPr algn="ctr"/>
            <a:r>
              <a:rPr lang="en-US" sz="2400" i="1" dirty="0" smtClean="0"/>
              <a:t>Pastor-Teacher, Ron McMurray</a:t>
            </a:r>
            <a:endParaRPr lang="en-US" sz="24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915400" cy="5943600"/>
          </a:xfrm>
        </p:spPr>
        <p:txBody>
          <a:bodyPr>
            <a:normAutofit/>
          </a:bodyPr>
          <a:lstStyle/>
          <a:p>
            <a:r>
              <a:rPr lang="en-US" dirty="0" smtClean="0"/>
              <a:t>Notice that the local church in Thessalonica is said to be</a:t>
            </a:r>
            <a:r>
              <a:rPr lang="en-US" b="1" dirty="0" smtClean="0">
                <a:solidFill>
                  <a:srgbClr val="0070C0"/>
                </a:solidFill>
              </a:rPr>
              <a:t> “in God our Father and the Lord Jesus Christ.” </a:t>
            </a:r>
            <a:r>
              <a:rPr lang="en-US" dirty="0" smtClean="0"/>
              <a:t> The preposition EN + locative means  “in the sphere of God the Father.” </a:t>
            </a:r>
          </a:p>
          <a:p>
            <a:pPr hangingPunct="0"/>
            <a:r>
              <a:rPr lang="en-US" dirty="0" smtClean="0"/>
              <a:t>God the Father is the author of the plan and it refers not simply to positional truth as such but it means that every believer is in the plan of God and every local church is in the plan of God. </a:t>
            </a:r>
          </a:p>
          <a:p>
            <a:pPr hangingPunct="0"/>
            <a:endParaRPr lang="en-US" dirty="0" smtClean="0"/>
          </a:p>
          <a:p>
            <a:pPr hangingPunct="0"/>
            <a:r>
              <a:rPr lang="en-US" dirty="0" smtClean="0"/>
              <a:t>This is really the most important thing: God can prosper a local church just as He can prosper an individual, or God can remove a church from the scene just as He can an individual. </a:t>
            </a:r>
          </a:p>
          <a:p>
            <a:endParaRPr lang="en-US"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915400" cy="6400800"/>
          </a:xfrm>
        </p:spPr>
        <p:txBody>
          <a:bodyPr>
            <a:normAutofit/>
          </a:bodyPr>
          <a:lstStyle/>
          <a:p>
            <a:r>
              <a:rPr lang="en-US" b="1" dirty="0" smtClean="0">
                <a:solidFill>
                  <a:srgbClr val="0070C0"/>
                </a:solidFill>
              </a:rPr>
              <a:t>“that” </a:t>
            </a:r>
            <a:r>
              <a:rPr lang="en-US" dirty="0" smtClean="0"/>
              <a:t>introduces a purpose clause; “for you” is not quite correct. The preposition PERI means </a:t>
            </a:r>
            <a:r>
              <a:rPr lang="en-US" b="1" dirty="0" smtClean="0">
                <a:solidFill>
                  <a:srgbClr val="0070C0"/>
                </a:solidFill>
              </a:rPr>
              <a:t>“concerning you.” </a:t>
            </a:r>
            <a:r>
              <a:rPr lang="en-US" dirty="0" smtClean="0"/>
              <a:t>Paul is praying concerning these people.</a:t>
            </a:r>
          </a:p>
          <a:p>
            <a:endParaRPr lang="en-US" dirty="0" smtClean="0"/>
          </a:p>
          <a:p>
            <a:pPr hangingPunct="0"/>
            <a:r>
              <a:rPr lang="en-US" b="1" dirty="0" smtClean="0">
                <a:solidFill>
                  <a:srgbClr val="0070C0"/>
                </a:solidFill>
              </a:rPr>
              <a:t>“our God” </a:t>
            </a:r>
            <a:r>
              <a:rPr lang="en-US" dirty="0" smtClean="0"/>
              <a:t>— the pronoun here is not only possessive but mutual: </a:t>
            </a:r>
            <a:r>
              <a:rPr lang="en-US" b="1" dirty="0" smtClean="0">
                <a:solidFill>
                  <a:srgbClr val="0070C0"/>
                </a:solidFill>
              </a:rPr>
              <a:t>“that our mutual God”</a:t>
            </a:r>
            <a:endParaRPr lang="en-US" dirty="0" smtClean="0"/>
          </a:p>
          <a:p>
            <a:pPr hangingPunct="0"/>
            <a:endParaRPr lang="en-US" b="1" dirty="0" smtClean="0">
              <a:solidFill>
                <a:srgbClr val="0070C0"/>
              </a:solidFill>
            </a:endParaRPr>
          </a:p>
          <a:p>
            <a:pPr hangingPunct="0"/>
            <a:r>
              <a:rPr lang="en-US" b="1" dirty="0" smtClean="0">
                <a:solidFill>
                  <a:srgbClr val="0070C0"/>
                </a:solidFill>
              </a:rPr>
              <a:t>“would count you worthy of this calling.”  - </a:t>
            </a:r>
            <a:r>
              <a:rPr lang="en-US" dirty="0" smtClean="0"/>
              <a:t>AASubj  ACIOO - means “esteem.” It means to esteem you having the capacity. </a:t>
            </a:r>
          </a:p>
          <a:p>
            <a:pPr hangingPunct="0"/>
            <a:endParaRPr lang="en-US" dirty="0" smtClean="0"/>
          </a:p>
          <a:p>
            <a:pPr hangingPunct="0"/>
            <a:r>
              <a:rPr lang="en-US" b="1" dirty="0" smtClean="0">
                <a:solidFill>
                  <a:srgbClr val="0070C0"/>
                </a:solidFill>
              </a:rPr>
              <a:t>“Of the calling” </a:t>
            </a:r>
            <a:r>
              <a:rPr lang="en-US" dirty="0" smtClean="0"/>
              <a:t>refers to God’s plan. It is a plan designed for each one of us in eternity past. </a:t>
            </a:r>
          </a:p>
          <a:p>
            <a:pPr hangingPunct="0"/>
            <a:endParaRPr lang="en-US" dirty="0" smtClean="0"/>
          </a:p>
          <a:p>
            <a:pPr hangingPunct="0"/>
            <a:endParaRPr lang="en-US" dirty="0" smtClean="0"/>
          </a:p>
          <a:p>
            <a:pPr hangingPunct="0"/>
            <a:endParaRPr lang="en-US" dirty="0" smtClean="0"/>
          </a:p>
          <a:p>
            <a:endParaRPr lang="en-US"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839200" cy="6096000"/>
          </a:xfrm>
        </p:spPr>
        <p:txBody>
          <a:bodyPr>
            <a:normAutofit lnSpcReduction="10000"/>
          </a:bodyPr>
          <a:lstStyle/>
          <a:p>
            <a:pPr hangingPunct="0"/>
            <a:r>
              <a:rPr lang="en-US" dirty="0" smtClean="0"/>
              <a:t>In other words, this passive says God has a plan for us; whether we have the capacity to appreciate it or not brings us right back to Bible doctrine. </a:t>
            </a:r>
          </a:p>
          <a:p>
            <a:pPr hangingPunct="0"/>
            <a:endParaRPr lang="en-US" dirty="0" smtClean="0"/>
          </a:p>
          <a:p>
            <a:pPr hangingPunct="0"/>
            <a:r>
              <a:rPr lang="en-US" dirty="0" smtClean="0"/>
              <a:t>The fact that the Thessalonian were all fouled up is the fact that they had their doctrine mixed up. </a:t>
            </a:r>
          </a:p>
          <a:p>
            <a:pPr hangingPunct="0"/>
            <a:endParaRPr lang="en-US" b="1" dirty="0" smtClean="0">
              <a:solidFill>
                <a:srgbClr val="0070C0"/>
              </a:solidFill>
            </a:endParaRPr>
          </a:p>
          <a:p>
            <a:pPr hangingPunct="0"/>
            <a:r>
              <a:rPr lang="en-US" b="1" dirty="0" smtClean="0">
                <a:solidFill>
                  <a:srgbClr val="0070C0"/>
                </a:solidFill>
              </a:rPr>
              <a:t>“and fulfill” </a:t>
            </a:r>
            <a:r>
              <a:rPr lang="en-US" dirty="0" smtClean="0"/>
              <a:t>AASubj PLEROO -  to fill up a deficiency. What is our deficiency where God’s plan is concerned? Lack of doctrine which leads us to greater grace. </a:t>
            </a:r>
          </a:p>
          <a:p>
            <a:pPr hangingPunct="0"/>
            <a:endParaRPr lang="en-US" dirty="0" smtClean="0"/>
          </a:p>
          <a:p>
            <a:pPr hangingPunct="0"/>
            <a:r>
              <a:rPr lang="en-US" dirty="0" smtClean="0"/>
              <a:t>The aorist tense is a culminative aorist, it is God’s objective for us to enjoy His plan by having  learned and applied BD to greater grace. </a:t>
            </a:r>
          </a:p>
          <a:p>
            <a:endParaRPr 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915400" cy="6400800"/>
          </a:xfrm>
        </p:spPr>
        <p:txBody>
          <a:bodyPr>
            <a:normAutofit fontScale="92500"/>
          </a:bodyPr>
          <a:lstStyle/>
          <a:p>
            <a:r>
              <a:rPr lang="en-US" b="1" dirty="0" smtClean="0"/>
              <a:t>The principle </a:t>
            </a:r>
            <a:r>
              <a:rPr lang="en-US" dirty="0" smtClean="0"/>
              <a:t>is that God wants us to enjoy in our soul what He has provided. Our deficiency is lack of doctrine in the soul, failure to appreciate what God has given with no strings. </a:t>
            </a:r>
          </a:p>
          <a:p>
            <a:pPr hangingPunct="0"/>
            <a:endParaRPr lang="en-US" b="1" dirty="0" smtClean="0">
              <a:solidFill>
                <a:srgbClr val="0070C0"/>
              </a:solidFill>
            </a:endParaRPr>
          </a:p>
          <a:p>
            <a:pPr hangingPunct="0"/>
            <a:r>
              <a:rPr lang="en-US" b="1" dirty="0" smtClean="0">
                <a:solidFill>
                  <a:srgbClr val="0070C0"/>
                </a:solidFill>
              </a:rPr>
              <a:t>“his good pleasure” </a:t>
            </a:r>
            <a:r>
              <a:rPr lang="en-US" dirty="0" smtClean="0"/>
              <a:t>— EUDOKIA - means his purpose, which is his pleasure, but the word means first of all purpose, intent. </a:t>
            </a:r>
          </a:p>
          <a:p>
            <a:pPr hangingPunct="0"/>
            <a:endParaRPr lang="en-US" dirty="0" smtClean="0"/>
          </a:p>
          <a:p>
            <a:pPr hangingPunct="0"/>
            <a:r>
              <a:rPr lang="en-US" dirty="0" smtClean="0"/>
              <a:t>It is His purpose that we reach greater  grace and it does give Him pleasure when we do because He then starts pouring the blessings. </a:t>
            </a:r>
            <a:endParaRPr lang="en-US" b="1" dirty="0" smtClean="0">
              <a:solidFill>
                <a:srgbClr val="0070C0"/>
              </a:solidFill>
            </a:endParaRPr>
          </a:p>
          <a:p>
            <a:pPr hangingPunct="0"/>
            <a:r>
              <a:rPr lang="en-US" b="1" dirty="0" smtClean="0">
                <a:solidFill>
                  <a:srgbClr val="0070C0"/>
                </a:solidFill>
              </a:rPr>
              <a:t>“goodness” </a:t>
            </a:r>
            <a:r>
              <a:rPr lang="en-US" dirty="0" smtClean="0"/>
              <a:t>is AGAQOSUNE - means giving with no strings. That is grace. </a:t>
            </a:r>
          </a:p>
          <a:p>
            <a:pPr hangingPunct="0"/>
            <a:r>
              <a:rPr lang="en-US" b="1" dirty="0" smtClean="0">
                <a:solidFill>
                  <a:srgbClr val="0070C0"/>
                </a:solidFill>
              </a:rPr>
              <a:t>“and the work of faith with power” </a:t>
            </a:r>
            <a:r>
              <a:rPr lang="en-US" dirty="0" smtClean="0"/>
              <a:t>— Faith here means what is believed leading to greater grace and the productive power of the mature believer. </a:t>
            </a:r>
          </a:p>
          <a:p>
            <a:endParaRPr lang="en-US" dirty="0" smtClean="0"/>
          </a:p>
          <a:p>
            <a:endParaRPr lang="en-US"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fontScale="92500" lnSpcReduction="20000"/>
          </a:bodyPr>
          <a:lstStyle/>
          <a:p>
            <a:pPr hangingPunct="0"/>
            <a:r>
              <a:rPr lang="en-US" b="1" dirty="0" smtClean="0">
                <a:solidFill>
                  <a:srgbClr val="0070C0"/>
                </a:solidFill>
              </a:rPr>
              <a:t>1: 12 </a:t>
            </a:r>
            <a:r>
              <a:rPr lang="en-US" dirty="0" smtClean="0"/>
              <a:t>— the purpose of phase two. </a:t>
            </a:r>
            <a:r>
              <a:rPr lang="en-US" b="1" dirty="0" smtClean="0">
                <a:solidFill>
                  <a:srgbClr val="0070C0"/>
                </a:solidFill>
              </a:rPr>
              <a:t>“That the name of our Lord Jesus Christ.” </a:t>
            </a:r>
          </a:p>
          <a:p>
            <a:pPr hangingPunct="0"/>
            <a:endParaRPr lang="en-US" b="1" dirty="0" smtClean="0">
              <a:solidFill>
                <a:srgbClr val="0070C0"/>
              </a:solidFill>
            </a:endParaRPr>
          </a:p>
          <a:p>
            <a:pPr hangingPunct="0"/>
            <a:r>
              <a:rPr lang="en-US" dirty="0" smtClean="0"/>
              <a:t>The word </a:t>
            </a:r>
            <a:r>
              <a:rPr lang="en-US" b="1" dirty="0" smtClean="0">
                <a:solidFill>
                  <a:srgbClr val="0070C0"/>
                </a:solidFill>
              </a:rPr>
              <a:t>“name” </a:t>
            </a:r>
            <a:r>
              <a:rPr lang="en-US" dirty="0" smtClean="0"/>
              <a:t>means the celebrityship, the uniqueness. </a:t>
            </a:r>
            <a:r>
              <a:rPr lang="en-US" b="1" dirty="0" smtClean="0">
                <a:solidFill>
                  <a:srgbClr val="0070C0"/>
                </a:solidFill>
              </a:rPr>
              <a:t>“That the uniqueness of our Lord Jesus Christ may be glorified in you and you in Him” </a:t>
            </a:r>
            <a:r>
              <a:rPr lang="en-US" dirty="0" smtClean="0"/>
              <a:t>— ENDOXAZO – </a:t>
            </a:r>
            <a:r>
              <a:rPr lang="en-US" dirty="0" err="1" smtClean="0"/>
              <a:t>APSubj</a:t>
            </a:r>
            <a:r>
              <a:rPr lang="en-US" dirty="0" smtClean="0"/>
              <a:t> - means to be invested with glory. </a:t>
            </a:r>
          </a:p>
          <a:p>
            <a:pPr hangingPunct="0"/>
            <a:endParaRPr lang="en-US" dirty="0" smtClean="0"/>
          </a:p>
          <a:p>
            <a:pPr hangingPunct="0"/>
            <a:r>
              <a:rPr lang="en-US" dirty="0" smtClean="0"/>
              <a:t>This means there is no question about how Jesus Christ is going to be glorified, invested with glory at the second advent, but with doctrine in the believer’s soul He is </a:t>
            </a:r>
            <a:r>
              <a:rPr lang="en-US" b="1" u="sng" dirty="0" smtClean="0"/>
              <a:t>crowned right now</a:t>
            </a:r>
            <a:r>
              <a:rPr lang="en-US" dirty="0" smtClean="0"/>
              <a:t>. </a:t>
            </a:r>
          </a:p>
          <a:p>
            <a:pPr hangingPunct="0"/>
            <a:endParaRPr lang="en-US" dirty="0" smtClean="0"/>
          </a:p>
          <a:p>
            <a:pPr hangingPunct="0"/>
            <a:r>
              <a:rPr lang="en-US" dirty="0" smtClean="0"/>
              <a:t>Jesus Christ receives this from any believer who reaches greater grace, because greater grace is the status of the celebrityship of Jesus Christ. </a:t>
            </a:r>
          </a:p>
          <a:p>
            <a:pPr hangingPunct="0"/>
            <a:endParaRPr lang="en-US" dirty="0" smtClean="0"/>
          </a:p>
          <a:p>
            <a:pPr hangingPunct="0"/>
            <a:r>
              <a:rPr lang="en-US" dirty="0" smtClean="0"/>
              <a:t>The subjunctive mood is the potentiality; it all depends on whether you receive greater grace or not. </a:t>
            </a:r>
          </a:p>
          <a:p>
            <a:endParaRPr lang="en-US"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lnSpcReduction="10000"/>
          </a:bodyPr>
          <a:lstStyle/>
          <a:p>
            <a:pPr>
              <a:buNone/>
            </a:pPr>
            <a:r>
              <a:rPr lang="en-US" b="1" dirty="0" smtClean="0">
                <a:solidFill>
                  <a:srgbClr val="0070C0"/>
                </a:solidFill>
              </a:rPr>
              <a:t> </a:t>
            </a:r>
          </a:p>
          <a:p>
            <a:pPr hangingPunct="0"/>
            <a:endParaRPr lang="en-US" b="1" dirty="0" smtClean="0">
              <a:solidFill>
                <a:srgbClr val="0070C0"/>
              </a:solidFill>
            </a:endParaRPr>
          </a:p>
          <a:p>
            <a:pPr hangingPunct="0"/>
            <a:r>
              <a:rPr lang="en-US" b="1" dirty="0" smtClean="0">
                <a:solidFill>
                  <a:srgbClr val="0070C0"/>
                </a:solidFill>
              </a:rPr>
              <a:t>“in you” </a:t>
            </a:r>
            <a:r>
              <a:rPr lang="en-US" dirty="0" smtClean="0"/>
              <a:t>— a reference to the means of glorifying Jesus Christ by having a cup of spiritual capacity in your soul.   </a:t>
            </a:r>
          </a:p>
          <a:p>
            <a:pPr hangingPunct="0"/>
            <a:endParaRPr lang="en-US" dirty="0" smtClean="0"/>
          </a:p>
          <a:p>
            <a:pPr hangingPunct="0"/>
            <a:r>
              <a:rPr lang="en-US" dirty="0" smtClean="0"/>
              <a:t>You invest Jesus Christ with the glory that belongs to Him, the glory that the Father gave Him by seating Him at the right hand, when you have a cup in your soul and He can start pouring. </a:t>
            </a:r>
          </a:p>
          <a:p>
            <a:pPr hangingPunct="0"/>
            <a:r>
              <a:rPr lang="en-US" b="1" dirty="0" smtClean="0">
                <a:solidFill>
                  <a:srgbClr val="0070C0"/>
                </a:solidFill>
              </a:rPr>
              <a:t>“you in him” </a:t>
            </a:r>
            <a:r>
              <a:rPr lang="en-US" dirty="0" smtClean="0"/>
              <a:t>— this takes us back to positional truth where God made it possible for this to have a start: salvation. </a:t>
            </a:r>
          </a:p>
          <a:p>
            <a:pPr hangingPunct="0"/>
            <a:endParaRPr lang="en-US" dirty="0" smtClean="0"/>
          </a:p>
          <a:p>
            <a:r>
              <a:rPr lang="en-US" b="1" dirty="0" smtClean="0">
                <a:solidFill>
                  <a:srgbClr val="0070C0"/>
                </a:solidFill>
              </a:rPr>
              <a:t>“according to the norm or standard of the grace of our God </a:t>
            </a:r>
            <a:r>
              <a:rPr lang="en-US" dirty="0" smtClean="0"/>
              <a:t>[God the Father] </a:t>
            </a:r>
            <a:r>
              <a:rPr lang="en-US" b="1" dirty="0" smtClean="0">
                <a:solidFill>
                  <a:srgbClr val="0070C0"/>
                </a:solidFill>
              </a:rPr>
              <a:t>and the Lord Jesus Christ.”</a:t>
            </a:r>
          </a:p>
          <a:p>
            <a:pPr algn="ctr">
              <a:buNone/>
            </a:pPr>
            <a:r>
              <a:rPr lang="en-US" b="1" dirty="0" smtClean="0"/>
              <a:t>End Chapter One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lstStyle/>
          <a:p>
            <a:pPr hangingPunct="0"/>
            <a:endParaRPr lang="en-US" b="1" dirty="0" smtClean="0">
              <a:solidFill>
                <a:srgbClr val="0070C0"/>
              </a:solidFill>
            </a:endParaRPr>
          </a:p>
          <a:p>
            <a:pPr hangingPunct="0"/>
            <a:r>
              <a:rPr lang="en-US" b="1" dirty="0" smtClean="0">
                <a:solidFill>
                  <a:srgbClr val="0070C0"/>
                </a:solidFill>
              </a:rPr>
              <a:t>“in the sphere of the Lord Jesus Christ”</a:t>
            </a:r>
            <a:r>
              <a:rPr lang="en-US" dirty="0" smtClean="0"/>
              <a:t> is positional truth, union with Christ. </a:t>
            </a:r>
          </a:p>
          <a:p>
            <a:pPr hangingPunct="0"/>
            <a:r>
              <a:rPr lang="en-US" b="1" dirty="0" smtClean="0">
                <a:solidFill>
                  <a:srgbClr val="0070C0"/>
                </a:solidFill>
              </a:rPr>
              <a:t>1: 2 — “Grace to you and peace from God our Father and the Lord Jesus Christ.”</a:t>
            </a:r>
          </a:p>
          <a:p>
            <a:pPr hangingPunct="0"/>
            <a:endParaRPr lang="en-US" dirty="0" smtClean="0"/>
          </a:p>
          <a:p>
            <a:pPr hangingPunct="0"/>
            <a:r>
              <a:rPr lang="en-US" dirty="0" smtClean="0"/>
              <a:t> </a:t>
            </a:r>
            <a:r>
              <a:rPr lang="en-US" b="1" dirty="0" smtClean="0">
                <a:solidFill>
                  <a:srgbClr val="0070C0"/>
                </a:solidFill>
              </a:rPr>
              <a:t>“grace and peace” – </a:t>
            </a:r>
            <a:r>
              <a:rPr lang="en-US" dirty="0" smtClean="0"/>
              <a:t>CHARIS KAI EIRENE</a:t>
            </a:r>
            <a:r>
              <a:rPr lang="en-US" b="1" dirty="0" smtClean="0">
                <a:solidFill>
                  <a:srgbClr val="0070C0"/>
                </a:solidFill>
              </a:rPr>
              <a:t> -  </a:t>
            </a:r>
            <a:r>
              <a:rPr lang="en-US" dirty="0" smtClean="0"/>
              <a:t>Notice that grace and peace are said to be from God our Father and from the Lord Jesus Christ.</a:t>
            </a:r>
          </a:p>
          <a:p>
            <a:pPr hangingPunct="0"/>
            <a:endParaRPr lang="en-US" dirty="0" smtClean="0"/>
          </a:p>
          <a:p>
            <a:pPr hangingPunct="0"/>
            <a:r>
              <a:rPr lang="en-US" b="1" dirty="0" smtClean="0">
                <a:solidFill>
                  <a:srgbClr val="0070C0"/>
                </a:solidFill>
              </a:rPr>
              <a:t> “From” </a:t>
            </a:r>
            <a:r>
              <a:rPr lang="en-US" dirty="0" smtClean="0"/>
              <a:t>is the preposition APO, the preposition of ultimate source. God the Father is the author of the plan, the local church at Thessalonica is a part of that plan.</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248400"/>
          </a:xfrm>
        </p:spPr>
        <p:txBody>
          <a:bodyPr>
            <a:normAutofit/>
          </a:bodyPr>
          <a:lstStyle/>
          <a:p>
            <a:pPr hangingPunct="0"/>
            <a:endParaRPr lang="en-US" dirty="0" smtClean="0"/>
          </a:p>
          <a:p>
            <a:pPr hangingPunct="0"/>
            <a:r>
              <a:rPr lang="en-US" dirty="0" smtClean="0"/>
              <a:t> Jesus Christ is the basis of entering that plan. The job of God the Holy Spirit in this dispensation is to glorify Christ and to clarify the scripture. Therefore under that concept He is not mentioned.</a:t>
            </a:r>
          </a:p>
          <a:p>
            <a:pPr hangingPunct="0"/>
            <a:endParaRPr lang="en-US" dirty="0" smtClean="0"/>
          </a:p>
          <a:p>
            <a:pPr hangingPunct="0">
              <a:buNone/>
            </a:pPr>
            <a:r>
              <a:rPr lang="en-US" b="1" dirty="0" smtClean="0"/>
              <a:t>	The Doctrine of Grace</a:t>
            </a:r>
          </a:p>
          <a:p>
            <a:pPr hangingPunct="0"/>
            <a:endParaRPr lang="en-US" dirty="0" smtClean="0"/>
          </a:p>
          <a:p>
            <a:pPr hangingPunct="0"/>
            <a:r>
              <a:rPr lang="en-US" b="1" dirty="0" smtClean="0"/>
              <a:t>1. </a:t>
            </a:r>
            <a:r>
              <a:rPr lang="en-US" b="1" u="sng" dirty="0" smtClean="0"/>
              <a:t>Grace is the work of God</a:t>
            </a:r>
            <a:r>
              <a:rPr lang="en-US" b="1" dirty="0" smtClean="0"/>
              <a:t>. </a:t>
            </a:r>
            <a:r>
              <a:rPr lang="en-US" dirty="0" smtClean="0"/>
              <a:t>When God does something he excludes everyone else’s work. No one can do it better than God. Grace is God doing it exclusively. It is God’s thinking and God doing the working on your behalf.</a:t>
            </a:r>
          </a:p>
          <a:p>
            <a:pPr hangingPunct="0"/>
            <a:endParaRPr lang="en-US" dirty="0" smtClean="0"/>
          </a:p>
          <a:p>
            <a:pPr hangingPunct="0"/>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991600" cy="6172200"/>
          </a:xfrm>
        </p:spPr>
        <p:txBody>
          <a:bodyPr>
            <a:normAutofit fontScale="92500" lnSpcReduction="10000"/>
          </a:bodyPr>
          <a:lstStyle/>
          <a:p>
            <a:pPr hangingPunct="0"/>
            <a:r>
              <a:rPr lang="en-US" dirty="0" smtClean="0"/>
              <a:t>Grace is all that God is free to do on the basis of who and what Christ is.  This excludes all the religions of the world and their false ideas of God, Christ, and eternity. </a:t>
            </a:r>
          </a:p>
          <a:p>
            <a:pPr hangingPunct="0"/>
            <a:endParaRPr lang="en-US" dirty="0" smtClean="0"/>
          </a:p>
          <a:p>
            <a:pPr hangingPunct="0"/>
            <a:r>
              <a:rPr lang="en-US" dirty="0" smtClean="0"/>
              <a:t>Grace is the plan of God, </a:t>
            </a:r>
            <a:r>
              <a:rPr lang="en-US" u="sng" dirty="0" smtClean="0"/>
              <a:t>grace is the work of Christ on the cross. </a:t>
            </a:r>
          </a:p>
          <a:p>
            <a:pPr hangingPunct="0"/>
            <a:endParaRPr lang="en-US" dirty="0" smtClean="0"/>
          </a:p>
          <a:p>
            <a:pPr hangingPunct="0"/>
            <a:r>
              <a:rPr lang="en-US" dirty="0" smtClean="0"/>
              <a:t>Grace is both God’s plan and God’s policy for mankind during the source of human history and the angelic conflict. </a:t>
            </a:r>
          </a:p>
          <a:p>
            <a:pPr hangingPunct="0"/>
            <a:endParaRPr lang="en-US" dirty="0" smtClean="0"/>
          </a:p>
          <a:p>
            <a:pPr hangingPunct="0"/>
            <a:r>
              <a:rPr lang="en-US" b="1" dirty="0" smtClean="0"/>
              <a:t>2. If you define something you must give it a concept. Grace depends on the essence and the character of God. </a:t>
            </a:r>
          </a:p>
          <a:p>
            <a:pPr hangingPunct="0">
              <a:buNone/>
            </a:pPr>
            <a:r>
              <a:rPr lang="en-US" dirty="0" smtClean="0"/>
              <a:t>          Therefore grace depends on who and what God is, never who and what we are. </a:t>
            </a:r>
          </a:p>
          <a:p>
            <a:pPr hangingPunct="0">
              <a:buNone/>
            </a:pPr>
            <a:r>
              <a:rPr lang="en-US" dirty="0" smtClean="0"/>
              <a:t>          Therefore, </a:t>
            </a:r>
            <a:r>
              <a:rPr lang="en-US" u="sng" dirty="0" smtClean="0"/>
              <a:t>grace is what God can do for you and for me and be consistent with His own essence. </a:t>
            </a:r>
            <a:r>
              <a:rPr lang="en-US" dirty="0" smtClean="0"/>
              <a:t>This is the concept of propitiation and positional truth.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lnSpcReduction="10000"/>
          </a:bodyPr>
          <a:lstStyle/>
          <a:p>
            <a:r>
              <a:rPr lang="en-US" b="1" dirty="0" smtClean="0"/>
              <a:t>3. The issue of grace. </a:t>
            </a:r>
            <a:r>
              <a:rPr lang="en-US" dirty="0" smtClean="0"/>
              <a:t>Once you are born into the family of God the name of the plan is grace. </a:t>
            </a:r>
          </a:p>
          <a:p>
            <a:endParaRPr lang="en-US" dirty="0" smtClean="0"/>
          </a:p>
          <a:p>
            <a:r>
              <a:rPr lang="en-US" dirty="0" smtClean="0"/>
              <a:t>All of your life you are going to have to be very alert and very wary that you are not doing it and trying to help God.</a:t>
            </a:r>
          </a:p>
          <a:p>
            <a:endParaRPr lang="en-US" dirty="0" smtClean="0"/>
          </a:p>
          <a:p>
            <a:r>
              <a:rPr lang="en-US" dirty="0" smtClean="0"/>
              <a:t> The issue of grace is a very simple one: </a:t>
            </a:r>
            <a:r>
              <a:rPr lang="en-US" u="sng" dirty="0" smtClean="0"/>
              <a:t>God does not need help. </a:t>
            </a:r>
            <a:r>
              <a:rPr lang="en-US" dirty="0" smtClean="0"/>
              <a:t>So the word about which we have to be very alert is the word “legalism.” </a:t>
            </a:r>
          </a:p>
          <a:p>
            <a:r>
              <a:rPr lang="en-US" dirty="0" smtClean="0"/>
              <a:t>Legalism is man’s ability, man’s works intruding upon the plan of God. Legalism is man’s talent, man’s ability, man’s gimmicks, man’s thinking, human viewpoint. </a:t>
            </a:r>
          </a:p>
          <a:p>
            <a:endParaRPr lang="en-US" dirty="0" smtClean="0"/>
          </a:p>
          <a:p>
            <a:r>
              <a:rPr lang="en-US" dirty="0" smtClean="0"/>
              <a:t>Anything that man throws into the plan of God, any energy of the flesh, is legalism. </a:t>
            </a:r>
          </a:p>
          <a:p>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lstStyle/>
          <a:p>
            <a:r>
              <a:rPr lang="en-US" dirty="0" smtClean="0"/>
              <a:t>Legalism starts at salvation, this is the first attack upon the plan of God — “Believe” has been attacked. </a:t>
            </a:r>
          </a:p>
          <a:p>
            <a:endParaRPr lang="en-US" dirty="0" smtClean="0"/>
          </a:p>
          <a:p>
            <a:r>
              <a:rPr lang="en-US" dirty="0" smtClean="0"/>
              <a:t>The only way to be saved is to believe in Jesus Christ, not by doing something. </a:t>
            </a:r>
          </a:p>
          <a:p>
            <a:endParaRPr lang="en-US" dirty="0" smtClean="0"/>
          </a:p>
          <a:p>
            <a:r>
              <a:rPr lang="en-US" dirty="0" smtClean="0"/>
              <a:t>The principle: </a:t>
            </a:r>
            <a:r>
              <a:rPr lang="en-US" u="sng" dirty="0" smtClean="0"/>
              <a:t>Faith is totally non-meritorious.  Nothing can be added to faith in Christ to achieve salvation: not baptism, not church membership, not circumcision, not works, not Lordship, not emotions, not speaking in tongues, nothing, absolutely nothing!</a:t>
            </a:r>
          </a:p>
          <a:p>
            <a:endParaRPr lang="en-US" u="sng" dirty="0" smtClean="0"/>
          </a:p>
          <a:p>
            <a:r>
              <a:rPr lang="en-US" dirty="0" smtClean="0"/>
              <a:t>Any attempts to modify the grace salvation plan of God results in NO SALVATION!</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9144000" cy="6248400"/>
          </a:xfrm>
        </p:spPr>
        <p:txBody>
          <a:bodyPr>
            <a:normAutofit fontScale="92500" lnSpcReduction="20000"/>
          </a:bodyPr>
          <a:lstStyle/>
          <a:p>
            <a:pPr hangingPunct="0"/>
            <a:r>
              <a:rPr lang="en-US" b="1" dirty="0" smtClean="0"/>
              <a:t>4. Grace, sanctification, and the angelic conflict. </a:t>
            </a:r>
          </a:p>
          <a:p>
            <a:pPr hangingPunct="0">
              <a:buNone/>
            </a:pPr>
            <a:r>
              <a:rPr lang="en-US" dirty="0" smtClean="0"/>
              <a:t>            The greatest thing that God can do is to make him like His Son, Jesus Christ who is the only celebrity of the Church Age or any dispensation. </a:t>
            </a:r>
          </a:p>
          <a:p>
            <a:pPr hangingPunct="0">
              <a:buNone/>
            </a:pPr>
            <a:endParaRPr lang="en-US" dirty="0" smtClean="0"/>
          </a:p>
          <a:p>
            <a:pPr hangingPunct="0">
              <a:buNone/>
            </a:pPr>
            <a:r>
              <a:rPr lang="en-US" dirty="0" smtClean="0"/>
              <a:t>             Man is created to resolve the angelic conflict. The first Adam blew it through his own free will and sin; Jesus Christ through His own sovereignty became a member of the human race, not an angel, and solved the whole problem. </a:t>
            </a:r>
          </a:p>
          <a:p>
            <a:pPr hangingPunct="0">
              <a:buNone/>
            </a:pPr>
            <a:endParaRPr lang="en-US" dirty="0" smtClean="0"/>
          </a:p>
          <a:p>
            <a:pPr hangingPunct="0">
              <a:buNone/>
            </a:pPr>
            <a:r>
              <a:rPr lang="en-US" dirty="0" smtClean="0"/>
              <a:t>            This is the subject of Hebrews chapters 1 &amp; 2. The first Adam lost the victory through the fall and the last Adam won the victory through the cross. </a:t>
            </a:r>
          </a:p>
          <a:p>
            <a:pPr hangingPunct="0">
              <a:buNone/>
            </a:pPr>
            <a:endParaRPr lang="en-US" dirty="0" smtClean="0"/>
          </a:p>
          <a:p>
            <a:pPr hangingPunct="0">
              <a:buNone/>
            </a:pPr>
            <a:r>
              <a:rPr lang="en-US" dirty="0" smtClean="0"/>
              <a:t>            Grace found a way to take man, created inferior to angels, and make him superior to angels. </a:t>
            </a:r>
          </a:p>
          <a:p>
            <a:pPr hangingPunct="0">
              <a:buNone/>
            </a:pPr>
            <a:endParaRPr lang="en-US" dirty="0" smtClean="0"/>
          </a:p>
          <a:p>
            <a:pPr hangingPunct="0">
              <a:buNone/>
            </a:pPr>
            <a:r>
              <a:rPr lang="en-US" dirty="0" smtClean="0"/>
              <a:t>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normAutofit lnSpcReduction="10000"/>
          </a:bodyPr>
          <a:lstStyle/>
          <a:p>
            <a:pPr hangingPunct="0">
              <a:buNone/>
            </a:pPr>
            <a:r>
              <a:rPr lang="en-US" dirty="0" smtClean="0"/>
              <a:t>This is accomplished in </a:t>
            </a:r>
            <a:r>
              <a:rPr lang="en-US" u="sng" dirty="0" smtClean="0"/>
              <a:t>the three stages of the angelic conflict. </a:t>
            </a:r>
          </a:p>
          <a:p>
            <a:pPr hangingPunct="0">
              <a:buNone/>
            </a:pPr>
            <a:r>
              <a:rPr lang="en-US" dirty="0" smtClean="0"/>
              <a:t>           </a:t>
            </a:r>
            <a:r>
              <a:rPr lang="en-US" u="sng" dirty="0" smtClean="0"/>
              <a:t> </a:t>
            </a:r>
            <a:r>
              <a:rPr lang="en-US" b="1" u="sng" dirty="0" smtClean="0"/>
              <a:t>Stage one</a:t>
            </a:r>
            <a:r>
              <a:rPr lang="en-US" dirty="0" smtClean="0"/>
              <a:t>: At the moment of salvation God the Holy Spirit takes every believer and baptizes him into Christ or enters him into union with Christ. So at the moment of salvation every believer is in union with the Lord Jesus Christ. </a:t>
            </a:r>
          </a:p>
          <a:p>
            <a:pPr hangingPunct="0">
              <a:buNone/>
            </a:pPr>
            <a:r>
              <a:rPr lang="en-US" dirty="0" smtClean="0"/>
              <a:t>          Jesus Christ is seated at the right hand of the Father, so positionally every believer in union with Christ is seated at the right hand of the Father, and no angel has ever been seated at the right hand of the Father. </a:t>
            </a:r>
          </a:p>
          <a:p>
            <a:endParaRPr lang="en-US" dirty="0" smtClean="0"/>
          </a:p>
          <a:p>
            <a:r>
              <a:rPr lang="en-US" dirty="0" smtClean="0"/>
              <a:t>So that positionally, even in this life with our failures, our mistakes, our reversionism, our carnality, whatever it may be, we are still positionally superior to angels.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normAutofit fontScale="92500" lnSpcReduction="20000"/>
          </a:bodyPr>
          <a:lstStyle/>
          <a:p>
            <a:endParaRPr lang="en-US" dirty="0" smtClean="0"/>
          </a:p>
          <a:p>
            <a:pPr>
              <a:buNone/>
            </a:pPr>
            <a:r>
              <a:rPr lang="en-US" b="1" dirty="0" smtClean="0"/>
              <a:t>          </a:t>
            </a:r>
            <a:r>
              <a:rPr lang="en-US" b="1" u="sng" dirty="0" smtClean="0"/>
              <a:t>Stage two: </a:t>
            </a:r>
            <a:r>
              <a:rPr lang="en-US" dirty="0" smtClean="0"/>
              <a:t>The construction of the ECS and the entrance into the greater grace life — occupation with Christ, mature capacity, mature blessing.</a:t>
            </a:r>
          </a:p>
          <a:p>
            <a:pPr>
              <a:buNone/>
            </a:pPr>
            <a:endParaRPr lang="en-US" dirty="0" smtClean="0"/>
          </a:p>
          <a:p>
            <a:pPr>
              <a:buNone/>
            </a:pPr>
            <a:r>
              <a:rPr lang="en-US" dirty="0" smtClean="0"/>
              <a:t>         In the blessing God vindicates doctrine in your soul by blessing you with things that are very materialistic, things that are associated with happiness in the devil’s world. </a:t>
            </a:r>
          </a:p>
          <a:p>
            <a:pPr>
              <a:buNone/>
            </a:pPr>
            <a:r>
              <a:rPr lang="en-US" dirty="0" smtClean="0"/>
              <a:t>  </a:t>
            </a:r>
          </a:p>
          <a:p>
            <a:pPr>
              <a:buNone/>
            </a:pPr>
            <a:r>
              <a:rPr lang="en-US" dirty="0" smtClean="0"/>
              <a:t>       They have to be associated with happiness in the devil’s world so that God can demonstrate that he can bless totally apart from cosmic diabolicus and that He blesses on the basis of doctrine in the soul of the believer.</a:t>
            </a:r>
          </a:p>
          <a:p>
            <a:pPr>
              <a:buNone/>
            </a:pPr>
            <a:endParaRPr lang="en-US" dirty="0" smtClean="0"/>
          </a:p>
          <a:p>
            <a:pPr>
              <a:buNone/>
            </a:pPr>
            <a:r>
              <a:rPr lang="en-US" dirty="0" smtClean="0"/>
              <a:t>         So in stage two we find the believer with doctrine in his soul, and with an ECS, and entering into the greater grace status as being experientially the highest product of grace, and this is part of the victory of the angelic conflict; and strictly related to grace. </a:t>
            </a:r>
          </a:p>
          <a:p>
            <a:pPr>
              <a:buNone/>
            </a:pPr>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normAutofit fontScale="92500" lnSpcReduction="20000"/>
          </a:bodyPr>
          <a:lstStyle/>
          <a:p>
            <a:r>
              <a:rPr lang="en-US" dirty="0" smtClean="0"/>
              <a:t>God never blesses the believer on any other basis than grace. That is why the believer in reversionism reaps what he sows, but the believer in greater grace reaps what God sows. </a:t>
            </a:r>
          </a:p>
          <a:p>
            <a:endParaRPr lang="en-US" u="sng" dirty="0" smtClean="0"/>
          </a:p>
          <a:p>
            <a:r>
              <a:rPr lang="en-US" b="1" u="sng" dirty="0" smtClean="0"/>
              <a:t>Stage three</a:t>
            </a:r>
            <a:r>
              <a:rPr lang="en-US" b="1" dirty="0" smtClean="0"/>
              <a:t>: </a:t>
            </a:r>
            <a:r>
              <a:rPr lang="en-US" dirty="0" smtClean="0"/>
              <a:t>We have the body of Christ becoming the bride of Christ as the Rapture, we have the believer is a body exactly like that of Jesus Christ, and all believers therefore in resurrection bodies are superior to all angels. </a:t>
            </a:r>
            <a:r>
              <a:rPr lang="en-US" u="sng" dirty="0" smtClean="0"/>
              <a:t>God is going to do all of this, we never do any of it.</a:t>
            </a:r>
          </a:p>
          <a:p>
            <a:pPr hangingPunct="0"/>
            <a:endParaRPr lang="en-US" dirty="0" smtClean="0"/>
          </a:p>
          <a:p>
            <a:pPr hangingPunct="0"/>
            <a:r>
              <a:rPr lang="en-US" b="1" dirty="0" smtClean="0"/>
              <a:t>5. Entrance into the factor of grace. </a:t>
            </a:r>
            <a:r>
              <a:rPr lang="en-US" dirty="0" smtClean="0"/>
              <a:t>This is based upon phrases we find in Hebrews 6:4; 1 Peter 2:3 — every believer has tasted the grace of God at least once. </a:t>
            </a:r>
          </a:p>
          <a:p>
            <a:pPr hangingPunct="0">
              <a:buNone/>
            </a:pPr>
            <a:r>
              <a:rPr lang="en-US" dirty="0" smtClean="0"/>
              <a:t>        Having tasted grace you may or may not have a capacity. Some people have no capacity for what they taste and avoid it thereafter. </a:t>
            </a:r>
          </a:p>
          <a:p>
            <a:pPr hangingPunct="0">
              <a:buNone/>
            </a:pPr>
            <a:endParaRPr lang="en-US" dirty="0" smtClean="0"/>
          </a:p>
          <a:p>
            <a:pPr hangingPunct="0">
              <a:buNone/>
            </a:pPr>
            <a:r>
              <a:rPr lang="en-US" dirty="0" smtClean="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normAutofit/>
          </a:bodyPr>
          <a:lstStyle/>
          <a:p>
            <a:pPr hangingPunct="0"/>
            <a:r>
              <a:rPr lang="en-US" dirty="0" smtClean="0"/>
              <a:t>INTRODUCTION</a:t>
            </a:r>
          </a:p>
          <a:p>
            <a:pPr hangingPunct="0"/>
            <a:endParaRPr lang="en-US" dirty="0" smtClean="0"/>
          </a:p>
          <a:p>
            <a:pPr hangingPunct="0"/>
            <a:r>
              <a:rPr lang="en-US" dirty="0" smtClean="0"/>
              <a:t>The city of Thessalonica is living proof that Alexander the Great had relatives. Thessalonica was the name of the stepsister of Alexander the Great. </a:t>
            </a:r>
          </a:p>
          <a:p>
            <a:pPr hangingPunct="0"/>
            <a:endParaRPr lang="en-US" dirty="0" smtClean="0"/>
          </a:p>
          <a:p>
            <a:pPr hangingPunct="0"/>
            <a:r>
              <a:rPr lang="en-US" dirty="0" smtClean="0"/>
              <a:t>He was very fond of her and it was inevitable that he would name a city after her. Between Alexander the Great and the apostle Paul the city became very famous. </a:t>
            </a:r>
          </a:p>
          <a:p>
            <a:pPr hangingPunct="0"/>
            <a:endParaRPr lang="en-US" dirty="0" smtClean="0"/>
          </a:p>
          <a:p>
            <a:pPr hangingPunct="0"/>
            <a:r>
              <a:rPr lang="en-US" dirty="0" smtClean="0"/>
              <a:t>The modern name for the city is Salonika. Even today there are over 200,000 people living there. </a:t>
            </a:r>
          </a:p>
          <a:p>
            <a:endParaRPr lang="en-US" dirty="0" smtClean="0"/>
          </a:p>
          <a:p>
            <a:endParaRPr lang="en-US"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915400" cy="5791200"/>
          </a:xfrm>
        </p:spPr>
        <p:txBody>
          <a:bodyPr/>
          <a:lstStyle/>
          <a:p>
            <a:r>
              <a:rPr lang="en-US" dirty="0" smtClean="0"/>
              <a:t> So the issue after salvation in phase two is: Are you positive toward doctrine? Doctrine whets the appetite, doctrine is food. </a:t>
            </a:r>
          </a:p>
          <a:p>
            <a:r>
              <a:rPr lang="en-US" dirty="0" smtClean="0"/>
              <a:t>If you have an appetite for food then you grow in grace and in the knowledge of our Lord and saviour Jesus Christ. </a:t>
            </a:r>
          </a:p>
          <a:p>
            <a:endParaRPr lang="en-US" dirty="0" smtClean="0"/>
          </a:p>
          <a:p>
            <a:r>
              <a:rPr lang="en-US" b="1" dirty="0" smtClean="0"/>
              <a:t>6. The occupational hazard for believers. </a:t>
            </a:r>
            <a:r>
              <a:rPr lang="en-US" dirty="0" smtClean="0"/>
              <a:t>Disorientation to grace comes through reversionism. </a:t>
            </a:r>
          </a:p>
          <a:p>
            <a:pPr>
              <a:buNone/>
            </a:pPr>
            <a:r>
              <a:rPr lang="en-US" dirty="0" smtClean="0"/>
              <a:t>       Reversionism, therefore, becomes the believer’s greatest occupational hazard — Galatians 5:4; Hebrews 12:15.  We do not “turn over a new leaf”, “try to be a better person”, or try to use “self-improvement” techniques.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lstStyle/>
          <a:p>
            <a:r>
              <a:rPr lang="en-US" dirty="0" smtClean="0"/>
              <a:t>Those are anti-grace works which God rejects.  God will save y0u and make you into what He wants in order to glorify Himself.</a:t>
            </a:r>
          </a:p>
          <a:p>
            <a:pPr>
              <a:buNone/>
            </a:pPr>
            <a:endParaRPr lang="en-US" dirty="0" smtClean="0"/>
          </a:p>
          <a:p>
            <a:pPr>
              <a:buNone/>
            </a:pPr>
            <a:r>
              <a:rPr lang="en-US" b="1" dirty="0" smtClean="0"/>
              <a:t>7. The divine attitude — Isaiah 30:18,19, God is constantly waiting to pour out His grace upon the believer. </a:t>
            </a:r>
            <a:r>
              <a:rPr lang="en-US" dirty="0" smtClean="0"/>
              <a:t>This means that God wants to provide for every believer the maximum of greater grace blessing.</a:t>
            </a:r>
          </a:p>
          <a:p>
            <a:pPr>
              <a:buNone/>
            </a:pPr>
            <a:endParaRPr lang="en-US" dirty="0" smtClean="0"/>
          </a:p>
          <a:p>
            <a:r>
              <a:rPr lang="en-US" b="1" dirty="0" smtClean="0"/>
              <a:t>8. References to grace in phase one or salvation</a:t>
            </a:r>
            <a:r>
              <a:rPr lang="en-US" dirty="0" smtClean="0"/>
              <a:t>: Psalm 103:8-12; Romans 3:23,24; 4:4; 5:20; Ephesians 2:8,9; Hebrews 2:9. </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normAutofit fontScale="92500" lnSpcReduction="10000"/>
          </a:bodyPr>
          <a:lstStyle/>
          <a:p>
            <a:pPr hangingPunct="0"/>
            <a:endParaRPr lang="en-US" dirty="0" smtClean="0"/>
          </a:p>
          <a:p>
            <a:pPr hangingPunct="0"/>
            <a:r>
              <a:rPr lang="en-US" b="1" dirty="0" smtClean="0"/>
              <a:t>9. Grace in phase two or the CWL. </a:t>
            </a:r>
            <a:r>
              <a:rPr lang="en-US" dirty="0" smtClean="0"/>
              <a:t>Grace is related to certain functions in phase two, like prayer. The prayer of the mature life is found in Hebrews 4:16. You cannot come boldly to the throne of grace unless you are a mature believer, or unless you are moving in that direction. </a:t>
            </a:r>
          </a:p>
          <a:p>
            <a:pPr hangingPunct="0"/>
            <a:endParaRPr lang="en-US" dirty="0" smtClean="0"/>
          </a:p>
          <a:p>
            <a:pPr hangingPunct="0"/>
            <a:r>
              <a:rPr lang="en-US" b="1" dirty="0" smtClean="0"/>
              <a:t>10. In suffering we have the principle of grace: 2 Corinthians 12:9,10. </a:t>
            </a:r>
            <a:r>
              <a:rPr lang="en-US" dirty="0" smtClean="0"/>
              <a:t>The believer occupied with Christ in maturity has suffering designed for his blessing . </a:t>
            </a:r>
          </a:p>
          <a:p>
            <a:pPr hangingPunct="0">
              <a:buNone/>
            </a:pPr>
            <a:r>
              <a:rPr lang="en-US" dirty="0" smtClean="0"/>
              <a:t>        All suffering in the greater grace life is designed for blessing. Greater grace suffering is reaping what you did not sow, it is what God sows. </a:t>
            </a:r>
          </a:p>
          <a:p>
            <a:pPr hangingPunct="0">
              <a:buNone/>
            </a:pPr>
            <a:r>
              <a:rPr lang="en-US" dirty="0" smtClean="0"/>
              <a:t>      When God brings suffering to the greater grace believer it is strictly blessing. Only in </a:t>
            </a:r>
            <a:r>
              <a:rPr lang="en-US" u="sng" dirty="0" smtClean="0"/>
              <a:t>divine discipline </a:t>
            </a:r>
            <a:r>
              <a:rPr lang="en-US" dirty="0" smtClean="0"/>
              <a:t>do you reap what you </a:t>
            </a:r>
            <a:r>
              <a:rPr lang="en-US" dirty="0" err="1" smtClean="0"/>
              <a:t>sow.</a:t>
            </a:r>
            <a:r>
              <a:rPr lang="en-US" dirty="0" smtClean="0"/>
              <a:t> </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915400" cy="6324600"/>
          </a:xfrm>
        </p:spPr>
        <p:txBody>
          <a:bodyPr>
            <a:normAutofit fontScale="85000" lnSpcReduction="10000"/>
          </a:bodyPr>
          <a:lstStyle/>
          <a:p>
            <a:pPr hangingPunct="0"/>
            <a:r>
              <a:rPr lang="en-US" b="1" dirty="0" smtClean="0"/>
              <a:t>11. Growth is related to grace — 2 Peter 3:18</a:t>
            </a:r>
            <a:r>
              <a:rPr lang="en-US" dirty="0" smtClean="0"/>
              <a:t>. Stability related to grace ,  1 Peter 5:12; Hebrews 13:9. </a:t>
            </a:r>
          </a:p>
          <a:p>
            <a:pPr hangingPunct="0"/>
            <a:endParaRPr lang="en-US" dirty="0" smtClean="0"/>
          </a:p>
          <a:p>
            <a:pPr hangingPunct="0"/>
            <a:r>
              <a:rPr lang="en-US" b="1" dirty="0" smtClean="0"/>
              <a:t>12. The method of living  the Christian life is related to grace </a:t>
            </a:r>
            <a:r>
              <a:rPr lang="en-US" dirty="0" smtClean="0"/>
              <a:t>— 2 Corinthians 1:12; Hebrews 12:28. </a:t>
            </a:r>
          </a:p>
          <a:p>
            <a:pPr hangingPunct="0"/>
            <a:endParaRPr lang="en-US" dirty="0" smtClean="0"/>
          </a:p>
          <a:p>
            <a:pPr hangingPunct="0"/>
            <a:r>
              <a:rPr lang="en-US" dirty="0" smtClean="0"/>
              <a:t>The production of divine good related to grace — 1 Corinthians 15:10;  2 Corinthians 6:1. It is not clearly understood by many but it is a true principle that grace and giving are completely related. </a:t>
            </a:r>
          </a:p>
          <a:p>
            <a:pPr hangingPunct="0"/>
            <a:endParaRPr lang="en-US" dirty="0" smtClean="0"/>
          </a:p>
          <a:p>
            <a:pPr hangingPunct="0"/>
            <a:r>
              <a:rPr lang="en-US" dirty="0" smtClean="0"/>
              <a:t>Grace orientation is the only bona fide basis for giving —            2 Corinthians 8:9; Philippians 4:14-18. Grace and suffering —      2 Corinthians 12:7-10. </a:t>
            </a:r>
          </a:p>
          <a:p>
            <a:pPr hangingPunct="0">
              <a:buNone/>
            </a:pPr>
            <a:r>
              <a:rPr lang="en-US" dirty="0" smtClean="0"/>
              <a:t>	</a:t>
            </a:r>
          </a:p>
          <a:p>
            <a:pPr hangingPunct="0">
              <a:buNone/>
            </a:pPr>
            <a:r>
              <a:rPr lang="en-US" u="sng" dirty="0" smtClean="0"/>
              <a:t> </a:t>
            </a:r>
            <a:r>
              <a:rPr lang="en-US" dirty="0" smtClean="0"/>
              <a:t>   </a:t>
            </a:r>
            <a:r>
              <a:rPr lang="en-US" u="sng" dirty="0" smtClean="0"/>
              <a:t>The axioms of grace:</a:t>
            </a:r>
          </a:p>
          <a:p>
            <a:pPr hangingPunct="0">
              <a:buNone/>
            </a:pPr>
            <a:r>
              <a:rPr lang="en-US" dirty="0" smtClean="0"/>
              <a:t>	a) God is perfect, therefore His plan must be perfect.</a:t>
            </a:r>
          </a:p>
          <a:p>
            <a:pPr hangingPunct="0">
              <a:buNone/>
            </a:pPr>
            <a:r>
              <a:rPr lang="en-US" dirty="0" smtClean="0"/>
              <a:t>	b) A perfect plan can only originate and function from a perfect God.</a:t>
            </a:r>
          </a:p>
          <a:p>
            <a:pPr hangingPunct="0">
              <a:buNone/>
            </a:pPr>
            <a:r>
              <a:rPr lang="en-US" dirty="0" smtClean="0"/>
              <a:t>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normAutofit fontScale="92500" lnSpcReduction="20000"/>
          </a:bodyPr>
          <a:lstStyle/>
          <a:p>
            <a:pPr hangingPunct="0">
              <a:buNone/>
            </a:pPr>
            <a:r>
              <a:rPr lang="en-US" dirty="0" smtClean="0"/>
              <a:t>     c) If man can do anything meritorious in the plan of God it is not longer perfect.</a:t>
            </a:r>
          </a:p>
          <a:p>
            <a:pPr hangingPunct="0">
              <a:buNone/>
            </a:pPr>
            <a:r>
              <a:rPr lang="en-US" dirty="0" smtClean="0"/>
              <a:t>	</a:t>
            </a:r>
          </a:p>
          <a:p>
            <a:pPr hangingPunct="0">
              <a:buNone/>
            </a:pPr>
            <a:r>
              <a:rPr lang="en-US" dirty="0" smtClean="0"/>
              <a:t>     d) A plan is no stronger than its weakest link. For this reason grace excludes all human merit, all human ability and talent. Grace excludes human good, do-gooders never make it in the plan of God. </a:t>
            </a:r>
          </a:p>
          <a:p>
            <a:pPr hangingPunct="0">
              <a:buNone/>
            </a:pPr>
            <a:r>
              <a:rPr lang="en-US" dirty="0" smtClean="0"/>
              <a:t>     </a:t>
            </a:r>
          </a:p>
          <a:p>
            <a:pPr hangingPunct="0">
              <a:buNone/>
            </a:pPr>
            <a:r>
              <a:rPr lang="en-US" dirty="0" smtClean="0"/>
              <a:t>     e) Legalism and human good are the enemies of grace.</a:t>
            </a:r>
          </a:p>
          <a:p>
            <a:pPr hangingPunct="0">
              <a:buNone/>
            </a:pPr>
            <a:r>
              <a:rPr lang="en-US" dirty="0" smtClean="0"/>
              <a:t>	</a:t>
            </a:r>
          </a:p>
          <a:p>
            <a:pPr hangingPunct="0">
              <a:buNone/>
            </a:pPr>
            <a:r>
              <a:rPr lang="en-US" dirty="0" smtClean="0"/>
              <a:t>     f) Therefore the works of human righteousness have no place in the plan of God.</a:t>
            </a:r>
          </a:p>
          <a:p>
            <a:pPr hangingPunct="0">
              <a:buNone/>
            </a:pPr>
            <a:r>
              <a:rPr lang="en-US" dirty="0" smtClean="0"/>
              <a:t>	</a:t>
            </a:r>
          </a:p>
          <a:p>
            <a:pPr hangingPunct="0">
              <a:buNone/>
            </a:pPr>
            <a:r>
              <a:rPr lang="en-US" dirty="0" smtClean="0"/>
              <a:t>     g) All human good is associated with mental attitude sins of pride, with reversionism. The most devastating mental attitude sins, jealousy or pride, are related. </a:t>
            </a:r>
          </a:p>
          <a:p>
            <a:pPr hangingPunct="0">
              <a:buNone/>
            </a:pPr>
            <a:r>
              <a:rPr lang="en-US" dirty="0" smtClean="0"/>
              <a:t> </a:t>
            </a:r>
          </a:p>
          <a:p>
            <a:pPr hangingPunct="0"/>
            <a:endParaRPr lang="en-US" dirty="0" smtClean="0"/>
          </a:p>
          <a:p>
            <a:pPr hangingPunct="0">
              <a:buNone/>
            </a:pPr>
            <a:endParaRPr lang="en-US" dirty="0" smtClean="0"/>
          </a:p>
          <a:p>
            <a:endParaRPr lang="en-US"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915400" cy="6324600"/>
          </a:xfrm>
        </p:spPr>
        <p:txBody>
          <a:bodyPr/>
          <a:lstStyle/>
          <a:p>
            <a:pPr hangingPunct="0"/>
            <a:r>
              <a:rPr lang="en-US" b="1" dirty="0" smtClean="0"/>
              <a:t>13. There are four areas in which pride rejects grace. </a:t>
            </a:r>
            <a:r>
              <a:rPr lang="en-US" dirty="0" smtClean="0"/>
              <a:t>This explains Satan’s pride, human pride, and why pride is the greatest enemy of grace. </a:t>
            </a:r>
          </a:p>
          <a:p>
            <a:pPr hangingPunct="0"/>
            <a:endParaRPr lang="en-US" dirty="0" smtClean="0"/>
          </a:p>
          <a:p>
            <a:pPr hangingPunct="0"/>
            <a:r>
              <a:rPr lang="en-US" dirty="0" smtClean="0"/>
              <a:t>For example, the pride of the believer who rejects the doctrine of eternal security. John 10:28-30</a:t>
            </a:r>
          </a:p>
          <a:p>
            <a:pPr hangingPunct="0"/>
            <a:endParaRPr lang="en-US" dirty="0" smtClean="0"/>
          </a:p>
          <a:p>
            <a:pPr hangingPunct="0"/>
            <a:r>
              <a:rPr lang="en-US" dirty="0" smtClean="0"/>
              <a:t>A person who rejects eternal security thinks that his own sins are greater than the plan of God — Hebrews 12:28. </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248400"/>
          </a:xfrm>
        </p:spPr>
        <p:txBody>
          <a:bodyPr>
            <a:normAutofit/>
          </a:bodyPr>
          <a:lstStyle/>
          <a:p>
            <a:pPr hangingPunct="0"/>
            <a:r>
              <a:rPr lang="en-US" dirty="0" smtClean="0"/>
              <a:t>Secondly, there is the pride of the believer who succumbs to the pressure of adversity, and he is self-pity thinks that his suffering is greater than the grace provision of God.              2 Corinthians 12:8-10. </a:t>
            </a:r>
          </a:p>
          <a:p>
            <a:pPr hangingPunct="0"/>
            <a:endParaRPr lang="en-US" dirty="0" smtClean="0"/>
          </a:p>
          <a:p>
            <a:pPr hangingPunct="0"/>
            <a:r>
              <a:rPr lang="en-US" dirty="0" smtClean="0"/>
              <a:t>Third, there is the pride of pseudo-spirituality, the pride of trying to be spiritual by something you do.  Matt 23</a:t>
            </a:r>
          </a:p>
          <a:p>
            <a:pPr hangingPunct="0"/>
            <a:endParaRPr lang="en-US" dirty="0" smtClean="0"/>
          </a:p>
          <a:p>
            <a:pPr hangingPunct="0"/>
            <a:r>
              <a:rPr lang="en-US" dirty="0" smtClean="0"/>
              <a:t>Finally, there is the pride of the believer in emotional revolt of the soul who assumes that his feelings and his emotions and experiences are more important than doctrine.              2 Corinthians 6:11,12. </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915400" cy="6324600"/>
          </a:xfrm>
        </p:spPr>
        <p:txBody>
          <a:bodyPr>
            <a:normAutofit lnSpcReduction="10000"/>
          </a:bodyPr>
          <a:lstStyle/>
          <a:p>
            <a:pPr hangingPunct="0"/>
            <a:r>
              <a:rPr lang="en-US" b="1" dirty="0" smtClean="0"/>
              <a:t>14. The relation of grace to the divine assets </a:t>
            </a:r>
            <a:r>
              <a:rPr lang="en-US" dirty="0" smtClean="0"/>
              <a:t>— John 1:14-17; 1 Corinthians 1:4,5; Ephesians 1:6,7.</a:t>
            </a:r>
          </a:p>
          <a:p>
            <a:pPr hangingPunct="0"/>
            <a:endParaRPr lang="en-US" dirty="0" smtClean="0"/>
          </a:p>
          <a:p>
            <a:pPr hangingPunct="0"/>
            <a:r>
              <a:rPr lang="en-US" b="1" dirty="0" smtClean="0"/>
              <a:t>15. The principle of greater grace — James 4:6</a:t>
            </a:r>
            <a:r>
              <a:rPr lang="en-US" dirty="0" smtClean="0"/>
              <a:t>. We have the greater grace life of Jesus Christ — John 1:14-17; the greater grace life of the believer — Philippians 4; James 4; Ephesians 3:19-21; 2 Corinthians 12:8-10. </a:t>
            </a:r>
          </a:p>
          <a:p>
            <a:pPr hangingPunct="0"/>
            <a:endParaRPr lang="en-US" dirty="0" smtClean="0"/>
          </a:p>
          <a:p>
            <a:pPr hangingPunct="0"/>
            <a:r>
              <a:rPr lang="en-US" b="1" dirty="0" smtClean="0"/>
              <a:t>16. The concept of the pursuit of grace — Eph 1:6. </a:t>
            </a:r>
            <a:r>
              <a:rPr lang="en-US" dirty="0" smtClean="0"/>
              <a:t>This results in the recognition of glory from the source of His grace from which He has pursued us with grace in the beloved. </a:t>
            </a:r>
          </a:p>
          <a:p>
            <a:pPr hangingPunct="0"/>
            <a:r>
              <a:rPr lang="en-US" dirty="0" smtClean="0"/>
              <a:t>Pursuing us with grace is Jesus Christ trying to provide blessing for the believer. The believer has to have the capacity and until there is the capacity He pursues us. </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normAutofit/>
          </a:bodyPr>
          <a:lstStyle/>
          <a:p>
            <a:r>
              <a:rPr lang="en-US" b="1" dirty="0" smtClean="0"/>
              <a:t>17. Under grace (greater grace) the believer reaps what God sows — </a:t>
            </a:r>
            <a:r>
              <a:rPr lang="en-US" dirty="0" smtClean="0"/>
              <a:t>Psalm 13:5; under reversionism the believer reaps what he sows — divine discipline, self-induced misery. </a:t>
            </a:r>
          </a:p>
          <a:p>
            <a:endParaRPr lang="en-US" dirty="0" smtClean="0"/>
          </a:p>
          <a:p>
            <a:r>
              <a:rPr lang="en-US" b="1" dirty="0" smtClean="0">
                <a:solidFill>
                  <a:srgbClr val="0070C0"/>
                </a:solidFill>
              </a:rPr>
              <a:t>1: 3 — “We are bound to thank, God always for you, brethern, as it is fitting, because  your faith grows exceedingly, and the love of every one of you all abounds toward each other,”</a:t>
            </a:r>
          </a:p>
          <a:p>
            <a:endParaRPr lang="en-US" b="1" dirty="0" smtClean="0">
              <a:solidFill>
                <a:srgbClr val="0070C0"/>
              </a:solidFill>
            </a:endParaRPr>
          </a:p>
          <a:p>
            <a:r>
              <a:rPr lang="en-US" b="1" dirty="0" smtClean="0">
                <a:solidFill>
                  <a:srgbClr val="0070C0"/>
                </a:solidFill>
              </a:rPr>
              <a:t>“We are bound ” </a:t>
            </a:r>
            <a:r>
              <a:rPr lang="en-US" dirty="0" smtClean="0"/>
              <a:t>is an obligation verb, PAInfin OPHEILO – static present means an obligation which occurs at certain times, an obligation which can only occur when Bible doctrine exists in the soul of the believer. </a:t>
            </a:r>
          </a:p>
          <a:p>
            <a:endParaRPr lang="en-US"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14400"/>
            <a:ext cx="8991600" cy="5943600"/>
          </a:xfrm>
        </p:spPr>
        <p:txBody>
          <a:bodyPr/>
          <a:lstStyle/>
          <a:p>
            <a:r>
              <a:rPr lang="en-US" dirty="0" smtClean="0"/>
              <a:t>The believer in reversionism does not have this obligation, he only thinks of God in terms of using God.</a:t>
            </a:r>
          </a:p>
          <a:p>
            <a:endParaRPr lang="en-US" dirty="0" smtClean="0"/>
          </a:p>
          <a:p>
            <a:r>
              <a:rPr lang="en-US" b="1" dirty="0" smtClean="0">
                <a:solidFill>
                  <a:srgbClr val="0070C0"/>
                </a:solidFill>
              </a:rPr>
              <a:t>“thank”  </a:t>
            </a:r>
            <a:r>
              <a:rPr lang="en-US" dirty="0" smtClean="0"/>
              <a:t>EUCHARISTO – PAInfin – EU good, well,  CHARISTO – grace.  It is giving thanks based upon grace orientation. The infinitive of purpose means it our obligation to give thanks.</a:t>
            </a:r>
          </a:p>
          <a:p>
            <a:endParaRPr lang="en-US" dirty="0" smtClean="0"/>
          </a:p>
          <a:p>
            <a:pPr hangingPunct="0">
              <a:buNone/>
            </a:pPr>
            <a:r>
              <a:rPr lang="en-US" b="1" dirty="0" smtClean="0"/>
              <a:t>Principle of Thanksgiving</a:t>
            </a:r>
          </a:p>
          <a:p>
            <a:pPr hangingPunct="0"/>
            <a:r>
              <a:rPr lang="en-US" dirty="0" smtClean="0"/>
              <a:t>1.  When you have doctrine in your soul it changes your whole attitude, and it also changes your obligations.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915400" cy="5943600"/>
          </a:xfrm>
        </p:spPr>
        <p:txBody>
          <a:bodyPr/>
          <a:lstStyle/>
          <a:p>
            <a:r>
              <a:rPr lang="en-US" dirty="0" smtClean="0"/>
              <a:t>The church was founded on the second missionary journey and was composed with mostly Gentiles. </a:t>
            </a:r>
          </a:p>
          <a:p>
            <a:endParaRPr lang="en-US" dirty="0" smtClean="0"/>
          </a:p>
          <a:p>
            <a:r>
              <a:rPr lang="en-US" dirty="0" smtClean="0"/>
              <a:t>Since the writing of 1 Thessalonians false teachers had infiltrated this church. </a:t>
            </a:r>
          </a:p>
          <a:p>
            <a:endParaRPr lang="en-US" dirty="0" smtClean="0"/>
          </a:p>
          <a:p>
            <a:r>
              <a:rPr lang="en-US" dirty="0" smtClean="0"/>
              <a:t>They were teaching that the church would go through the Tribulation and blurred all the distinctions between the Rapture and the second advent, between the Church and Israel. </a:t>
            </a:r>
          </a:p>
          <a:p>
            <a:r>
              <a:rPr lang="en-US" dirty="0" smtClean="0"/>
              <a:t>They did not understand either the fifth cycle of discipline or the change in dispensations. </a:t>
            </a:r>
          </a:p>
          <a:p>
            <a:pPr>
              <a:buNone/>
            </a:pP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915400" cy="6858000"/>
          </a:xfrm>
        </p:spPr>
        <p:txBody>
          <a:bodyPr>
            <a:normAutofit fontScale="85000" lnSpcReduction="20000"/>
          </a:bodyPr>
          <a:lstStyle/>
          <a:p>
            <a:pPr hangingPunct="0"/>
            <a:endParaRPr lang="en-US" dirty="0" smtClean="0"/>
          </a:p>
          <a:p>
            <a:pPr hangingPunct="0"/>
            <a:endParaRPr lang="en-US" dirty="0" smtClean="0"/>
          </a:p>
          <a:p>
            <a:pPr hangingPunct="0"/>
            <a:r>
              <a:rPr lang="en-US" dirty="0" smtClean="0"/>
              <a:t>2. Once you have doctrine in your soul you start reaping what God sows, and when you reap what God sows your life changes completely in your soul.</a:t>
            </a:r>
          </a:p>
          <a:p>
            <a:pPr hangingPunct="0">
              <a:buNone/>
            </a:pPr>
            <a:endParaRPr lang="en-US" dirty="0" smtClean="0"/>
          </a:p>
          <a:p>
            <a:pPr hangingPunct="0">
              <a:buNone/>
            </a:pPr>
            <a:r>
              <a:rPr lang="en-US" dirty="0" smtClean="0"/>
              <a:t>         You are occupied with the person of Jesus Christ, you recognize the celebrityship of Christ, and thanksgiving is merely an extension of the celebrityship of Christ. </a:t>
            </a:r>
          </a:p>
          <a:p>
            <a:pPr hangingPunct="0">
              <a:buNone/>
            </a:pPr>
            <a:endParaRPr lang="en-US" dirty="0" smtClean="0"/>
          </a:p>
          <a:p>
            <a:pPr hangingPunct="0">
              <a:buNone/>
            </a:pPr>
            <a:r>
              <a:rPr lang="en-US" dirty="0" smtClean="0"/>
              <a:t>        We cannot repay God for what He has done for us. The only thing that we have going for us in response to His provision is thanksgiving which is strictly a mental attitude.</a:t>
            </a:r>
            <a:r>
              <a:rPr lang="en-US" i="1" dirty="0" smtClean="0"/>
              <a:t> </a:t>
            </a:r>
          </a:p>
          <a:p>
            <a:pPr hangingPunct="0">
              <a:buNone/>
            </a:pPr>
            <a:endParaRPr lang="en-US" i="1" dirty="0" smtClean="0"/>
          </a:p>
          <a:p>
            <a:pPr hangingPunct="0">
              <a:buNone/>
            </a:pPr>
            <a:r>
              <a:rPr lang="en-US" dirty="0" smtClean="0"/>
              <a:t>     3.  EUCHARISTEO means to give thanks and is the mental attitude of response to grace on the part of a mature believer. </a:t>
            </a:r>
          </a:p>
          <a:p>
            <a:pPr hangingPunct="0">
              <a:buNone/>
            </a:pPr>
            <a:r>
              <a:rPr lang="en-US" dirty="0" smtClean="0"/>
              <a:t>        </a:t>
            </a:r>
          </a:p>
          <a:p>
            <a:pPr hangingPunct="0">
              <a:buNone/>
            </a:pPr>
            <a:r>
              <a:rPr lang="en-US" dirty="0" smtClean="0"/>
              <a:t>     God gives to us without strings. The believer has the capacity for these things, this is a part of glorifying God in the angelic conflict.</a:t>
            </a:r>
          </a:p>
          <a:p>
            <a:pPr hangingPunct="0">
              <a:buNone/>
            </a:pPr>
            <a:r>
              <a:rPr lang="en-US" dirty="0" smtClean="0"/>
              <a: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normAutofit fontScale="85000" lnSpcReduction="20000"/>
          </a:bodyPr>
          <a:lstStyle/>
          <a:p>
            <a:r>
              <a:rPr lang="en-US" dirty="0" smtClean="0"/>
              <a:t> When God gives it is all because of the capacity in the soul. The cup is running over now and because of the existence of the cup [Bible doctrine in the soul] there is a mental attitude toward God, and these are the ones who love God in Romans 8:28. 	</a:t>
            </a:r>
          </a:p>
          <a:p>
            <a:endParaRPr lang="en-US" dirty="0" smtClean="0"/>
          </a:p>
          <a:p>
            <a:r>
              <a:rPr lang="en-US" b="1" dirty="0" smtClean="0">
                <a:solidFill>
                  <a:srgbClr val="0070C0"/>
                </a:solidFill>
              </a:rPr>
              <a:t>“as it is fitting” </a:t>
            </a:r>
            <a:r>
              <a:rPr lang="en-US" dirty="0" smtClean="0"/>
              <a:t>— “it is” is present active indicative of EIMI the absolute status quo verb. Again it is a static present which means on a certain occasion, the occasion which warrants it. </a:t>
            </a:r>
          </a:p>
          <a:p>
            <a:endParaRPr lang="en-US" dirty="0" smtClean="0"/>
          </a:p>
          <a:p>
            <a:r>
              <a:rPr lang="en-US" dirty="0" smtClean="0"/>
              <a:t>It is only fitting at certain times.  Paul was thankful for certain mature believers in Thessalonica. </a:t>
            </a:r>
          </a:p>
          <a:p>
            <a:endParaRPr lang="en-US" dirty="0" smtClean="0"/>
          </a:p>
          <a:p>
            <a:r>
              <a:rPr lang="en-US" dirty="0" smtClean="0"/>
              <a:t>When is it right to give thanks for another believer? When is it fitting? When is it worthy or suitable? When there is some kind of a contact with a greater grace believer. </a:t>
            </a:r>
          </a:p>
          <a:p>
            <a:endParaRPr lang="en-US" dirty="0" smtClean="0"/>
          </a:p>
          <a:p>
            <a:r>
              <a:rPr lang="en-US" dirty="0" smtClean="0"/>
              <a:t>The principle is “my cup runs over” if you have through doctrine in the soul occupation with the person of Christ, </a:t>
            </a:r>
            <a:r>
              <a:rPr lang="en-US" u="sng" dirty="0" smtClean="0"/>
              <a:t>and then this overflows to others. </a:t>
            </a:r>
            <a:endParaRPr lang="en-US" dirty="0" smtClean="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0"/>
            <a:ext cx="8991600" cy="6096000"/>
          </a:xfrm>
        </p:spPr>
        <p:txBody>
          <a:bodyPr>
            <a:normAutofit/>
          </a:bodyPr>
          <a:lstStyle/>
          <a:p>
            <a:r>
              <a:rPr lang="en-US" dirty="0" smtClean="0"/>
              <a:t>Now Paul is going to give us the reason for this thanksgiving: </a:t>
            </a:r>
            <a:r>
              <a:rPr lang="en-US" b="1" dirty="0" smtClean="0">
                <a:solidFill>
                  <a:srgbClr val="0070C0"/>
                </a:solidFill>
              </a:rPr>
              <a:t>“because that your faith grows exceedingly”.</a:t>
            </a:r>
          </a:p>
          <a:p>
            <a:r>
              <a:rPr lang="en-US" b="1" dirty="0" smtClean="0">
                <a:solidFill>
                  <a:srgbClr val="0070C0"/>
                </a:solidFill>
              </a:rPr>
              <a:t>“your faith” </a:t>
            </a:r>
            <a:r>
              <a:rPr lang="en-US" dirty="0" smtClean="0"/>
              <a:t>— PISTIN  with the definite article means</a:t>
            </a:r>
          </a:p>
          <a:p>
            <a:pPr>
              <a:buNone/>
            </a:pPr>
            <a:r>
              <a:rPr lang="en-US" i="1" dirty="0" smtClean="0"/>
              <a:t>     </a:t>
            </a:r>
            <a:r>
              <a:rPr lang="en-US" dirty="0" smtClean="0"/>
              <a:t>to that which is believed or doctrine. This is literally </a:t>
            </a:r>
            <a:r>
              <a:rPr lang="en-US" b="1" dirty="0" smtClean="0">
                <a:solidFill>
                  <a:srgbClr val="0070C0"/>
                </a:solidFill>
              </a:rPr>
              <a:t>“the doctrine of yours grows exceedingly.” </a:t>
            </a:r>
          </a:p>
          <a:p>
            <a:pPr>
              <a:buNone/>
            </a:pPr>
            <a:endParaRPr lang="en-US" b="1" dirty="0" smtClean="0">
              <a:solidFill>
                <a:srgbClr val="0070C0"/>
              </a:solidFill>
            </a:endParaRPr>
          </a:p>
          <a:p>
            <a:r>
              <a:rPr lang="en-US" dirty="0" smtClean="0"/>
              <a:t>It is actually the doctrine which causes the growing — </a:t>
            </a:r>
            <a:r>
              <a:rPr lang="en-US" b="1" dirty="0" smtClean="0">
                <a:solidFill>
                  <a:srgbClr val="0070C0"/>
                </a:solidFill>
              </a:rPr>
              <a:t>“grows” </a:t>
            </a:r>
            <a:r>
              <a:rPr lang="en-US" dirty="0" smtClean="0"/>
              <a:t>is the present active indicative of HUPERAUCANO and means to grow in your soul as you study, learn, and apply it to your life. </a:t>
            </a:r>
          </a:p>
          <a:p>
            <a:r>
              <a:rPr lang="en-US" dirty="0" smtClean="0"/>
              <a:t>As BD grows, so does the mental attitude. We could translate this </a:t>
            </a:r>
            <a:r>
              <a:rPr lang="en-US" b="1" dirty="0" smtClean="0">
                <a:solidFill>
                  <a:srgbClr val="0070C0"/>
                </a:solidFill>
              </a:rPr>
              <a:t>“the doctrine which is believed by you grows.”  </a:t>
            </a:r>
            <a:r>
              <a:rPr lang="en-US" b="1" dirty="0" smtClean="0"/>
              <a:t>Principle: </a:t>
            </a:r>
            <a:r>
              <a:rPr lang="en-US" dirty="0" smtClean="0"/>
              <a:t>Doctrine causes growth. </a:t>
            </a:r>
          </a:p>
          <a:p>
            <a:endParaRPr lang="en-US" b="1" dirty="0">
              <a:solidFill>
                <a:srgbClr val="0070C0"/>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0"/>
            <a:ext cx="8991600" cy="6096000"/>
          </a:xfrm>
        </p:spPr>
        <p:txBody>
          <a:bodyPr>
            <a:normAutofit lnSpcReduction="10000"/>
          </a:bodyPr>
          <a:lstStyle/>
          <a:p>
            <a:pPr hangingPunct="0"/>
            <a:r>
              <a:rPr lang="en-US" b="1" dirty="0" smtClean="0">
                <a:solidFill>
                  <a:srgbClr val="0070C0"/>
                </a:solidFill>
              </a:rPr>
              <a:t>“and the love” </a:t>
            </a:r>
            <a:r>
              <a:rPr lang="en-US" dirty="0" smtClean="0"/>
              <a:t>— HE AGAPE, mental attitude love. Obviously this mental attitude love is the same as EUCHARISTEO. </a:t>
            </a:r>
          </a:p>
          <a:p>
            <a:pPr hangingPunct="0"/>
            <a:endParaRPr lang="en-US" dirty="0" smtClean="0"/>
          </a:p>
          <a:p>
            <a:pPr hangingPunct="0"/>
            <a:r>
              <a:rPr lang="en-US" dirty="0" smtClean="0"/>
              <a:t>In other words, thanksgiving is a form of AGAPE. Your mental attitude changes. Doctrine changes you on the inside.</a:t>
            </a:r>
          </a:p>
          <a:p>
            <a:pPr hangingPunct="0"/>
            <a:endParaRPr lang="en-US" dirty="0" smtClean="0"/>
          </a:p>
          <a:p>
            <a:pPr hangingPunct="0"/>
            <a:r>
              <a:rPr lang="en-US" dirty="0" smtClean="0"/>
              <a:t>Changes made on the outside become hypocrisy; changes on the inside are the things which count with God. </a:t>
            </a:r>
          </a:p>
          <a:p>
            <a:pPr hangingPunct="0"/>
            <a:endParaRPr lang="en-US" dirty="0" smtClean="0"/>
          </a:p>
          <a:p>
            <a:pPr hangingPunct="0"/>
            <a:r>
              <a:rPr lang="en-US" b="1" dirty="0" smtClean="0">
                <a:solidFill>
                  <a:srgbClr val="0070C0"/>
                </a:solidFill>
              </a:rPr>
              <a:t>“of every one of you all abounds toward each other” </a:t>
            </a:r>
            <a:r>
              <a:rPr lang="en-US" dirty="0" smtClean="0"/>
              <a:t>— here is where doctrine in the soul develops a true mental attitude in life.</a:t>
            </a:r>
          </a:p>
          <a:p>
            <a:pPr hangingPunct="0"/>
            <a:endParaRPr lang="en-US" b="1" dirty="0" smtClean="0">
              <a:solidFill>
                <a:srgbClr val="0070C0"/>
              </a:solidFill>
            </a:endParaRPr>
          </a:p>
          <a:p>
            <a:pPr hangingPunct="0"/>
            <a:endParaRPr lang="en-US" dirty="0" smtClean="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lstStyle/>
          <a:p>
            <a:pPr hangingPunct="0"/>
            <a:r>
              <a:rPr lang="en-US" b="1" dirty="0" smtClean="0">
                <a:solidFill>
                  <a:srgbClr val="0070C0"/>
                </a:solidFill>
              </a:rPr>
              <a:t>“abounds” </a:t>
            </a:r>
            <a:r>
              <a:rPr lang="en-US" dirty="0" smtClean="0"/>
              <a:t>— PAIndic PLEONAZO means to have more and more and more. You don’t try to have an abundance by trying to have an abundance. </a:t>
            </a:r>
          </a:p>
          <a:p>
            <a:pPr hangingPunct="0"/>
            <a:endParaRPr lang="en-US" dirty="0" smtClean="0"/>
          </a:p>
          <a:p>
            <a:pPr hangingPunct="0"/>
            <a:r>
              <a:rPr lang="en-US" dirty="0" smtClean="0"/>
              <a:t>Doctrine in the soul, love towards God, occupation with the person of Christ, loving God the Father — all of this comes through the celebrityship of Christ. </a:t>
            </a:r>
          </a:p>
          <a:p>
            <a:endParaRPr lang="en-US" dirty="0" smtClean="0"/>
          </a:p>
          <a:p>
            <a:r>
              <a:rPr lang="en-US" dirty="0" smtClean="0"/>
              <a:t>This doctrine in the soul, then, becomes the cup and then God can fill this cup. When this cup is filled with divine blessing it also includes overflow to others. </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0"/>
            <a:ext cx="8991600" cy="6096000"/>
          </a:xfrm>
        </p:spPr>
        <p:txBody>
          <a:bodyPr>
            <a:normAutofit/>
          </a:bodyPr>
          <a:lstStyle/>
          <a:p>
            <a:endParaRPr lang="en-US" dirty="0" smtClean="0"/>
          </a:p>
          <a:p>
            <a:pPr hangingPunct="0"/>
            <a:r>
              <a:rPr lang="en-US" b="1" dirty="0" smtClean="0">
                <a:solidFill>
                  <a:srgbClr val="0070C0"/>
                </a:solidFill>
              </a:rPr>
              <a:t>1:4</a:t>
            </a:r>
            <a:r>
              <a:rPr lang="en-US" dirty="0" smtClean="0"/>
              <a:t> shows how this also works in adversity. Your circumstances under these conditions are going to change. But it is the same person regardless and that is the principle that is taught in the next verse.</a:t>
            </a:r>
          </a:p>
          <a:p>
            <a:pPr hangingPunct="0"/>
            <a:endParaRPr lang="en-US" b="1" dirty="0" smtClean="0">
              <a:solidFill>
                <a:srgbClr val="0070C0"/>
              </a:solidFill>
            </a:endParaRPr>
          </a:p>
          <a:p>
            <a:pPr hangingPunct="0"/>
            <a:r>
              <a:rPr lang="en-US" b="1" dirty="0" smtClean="0">
                <a:solidFill>
                  <a:srgbClr val="0070C0"/>
                </a:solidFill>
              </a:rPr>
              <a:t>“so that we ourselves boast of you among the churches of God for your patience and faith in all your persecutions and tribulations that you endure,”</a:t>
            </a:r>
          </a:p>
          <a:p>
            <a:pPr hangingPunct="0"/>
            <a:endParaRPr lang="en-US" dirty="0" smtClean="0"/>
          </a:p>
          <a:p>
            <a:pPr hangingPunct="0"/>
            <a:r>
              <a:rPr lang="en-US" b="1" dirty="0" smtClean="0">
                <a:solidFill>
                  <a:srgbClr val="0070C0"/>
                </a:solidFill>
              </a:rPr>
              <a:t> “So that” </a:t>
            </a:r>
            <a:r>
              <a:rPr lang="en-US" dirty="0" smtClean="0"/>
              <a:t>is the conjunction OSTE plus the infinitive which introduces a result clause. It means </a:t>
            </a:r>
            <a:r>
              <a:rPr lang="en-US" b="1" dirty="0" smtClean="0">
                <a:solidFill>
                  <a:srgbClr val="0070C0"/>
                </a:solidFill>
              </a:rPr>
              <a:t>“with the result that.”</a:t>
            </a:r>
          </a:p>
          <a:p>
            <a:pPr hangingPunct="0"/>
            <a:endParaRPr lang="en-US" b="1" dirty="0" smtClean="0">
              <a:solidFill>
                <a:srgbClr val="0070C0"/>
              </a:solidFill>
            </a:endParaRPr>
          </a:p>
          <a:p>
            <a:endParaRPr lang="en-US" dirty="0" smtClean="0"/>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915400" cy="5867400"/>
          </a:xfrm>
        </p:spPr>
        <p:txBody>
          <a:bodyPr>
            <a:normAutofit/>
          </a:bodyPr>
          <a:lstStyle/>
          <a:p>
            <a:pPr hangingPunct="0"/>
            <a:r>
              <a:rPr lang="en-US" b="1" dirty="0" smtClean="0">
                <a:solidFill>
                  <a:srgbClr val="0070C0"/>
                </a:solidFill>
              </a:rPr>
              <a:t>“we ourselves” </a:t>
            </a:r>
            <a:r>
              <a:rPr lang="en-US" dirty="0" smtClean="0"/>
              <a:t>— Paul and other believers influenced by this wonderful principle of doctrine in the soul</a:t>
            </a:r>
            <a:r>
              <a:rPr lang="en-US" b="1" dirty="0" smtClean="0">
                <a:solidFill>
                  <a:srgbClr val="0070C0"/>
                </a:solidFill>
              </a:rPr>
              <a:t>; “boast or glory” </a:t>
            </a:r>
            <a:r>
              <a:rPr lang="en-US" dirty="0" smtClean="0"/>
              <a:t>— present active infinitive of  EGKAUCHOMAI  which means to boast in.  </a:t>
            </a:r>
          </a:p>
          <a:p>
            <a:pPr hangingPunct="0"/>
            <a:endParaRPr lang="en-US" dirty="0" smtClean="0"/>
          </a:p>
          <a:p>
            <a:pPr hangingPunct="0"/>
            <a:r>
              <a:rPr lang="en-US" dirty="0" smtClean="0"/>
              <a:t>Paul and other pastors who taught the Thessalonians boasted about their work in Christ.</a:t>
            </a:r>
          </a:p>
          <a:p>
            <a:pPr hangingPunct="0"/>
            <a:endParaRPr lang="en-US" b="1" dirty="0" smtClean="0">
              <a:solidFill>
                <a:srgbClr val="0070C0"/>
              </a:solidFill>
            </a:endParaRPr>
          </a:p>
          <a:p>
            <a:pPr hangingPunct="0"/>
            <a:r>
              <a:rPr lang="en-US" b="1" dirty="0" smtClean="0">
                <a:solidFill>
                  <a:srgbClr val="0070C0"/>
                </a:solidFill>
              </a:rPr>
              <a:t>“among the churches of God” </a:t>
            </a:r>
            <a:r>
              <a:rPr lang="en-US" dirty="0" smtClean="0"/>
              <a:t>— these are local churches that Paul has taught the truth correctly, or where some other pastor-teacher has taught the truth correctly.</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0"/>
            <a:ext cx="8991600" cy="6096000"/>
          </a:xfrm>
        </p:spPr>
        <p:txBody>
          <a:bodyPr>
            <a:normAutofit fontScale="92500" lnSpcReduction="20000"/>
          </a:bodyPr>
          <a:lstStyle/>
          <a:p>
            <a:pPr hangingPunct="0"/>
            <a:r>
              <a:rPr lang="en-US" b="1" dirty="0" smtClean="0">
                <a:solidFill>
                  <a:srgbClr val="0070C0"/>
                </a:solidFill>
              </a:rPr>
              <a:t>“for your patience and faith” </a:t>
            </a:r>
            <a:r>
              <a:rPr lang="en-US" dirty="0" smtClean="0"/>
              <a:t>— HUPER on behalf of your patience ( HUPOMONE mental attitude of enduring circumstances of life) which refers to their maturity status as a congregation. Faith is PISTIS and refers to the doctrines they have believed and are presently sustaining them.</a:t>
            </a:r>
          </a:p>
          <a:p>
            <a:pPr hangingPunct="0"/>
            <a:endParaRPr lang="en-US" dirty="0" smtClean="0"/>
          </a:p>
          <a:p>
            <a:pPr hangingPunct="0"/>
            <a:r>
              <a:rPr lang="en-US" dirty="0" smtClean="0"/>
              <a:t>They are occupied with Christ in their persecutions and do not feel sorry for themselves.  This is why Paul recognizes a job well done. </a:t>
            </a:r>
          </a:p>
          <a:p>
            <a:pPr hangingPunct="0"/>
            <a:endParaRPr lang="en-US" dirty="0" smtClean="0"/>
          </a:p>
          <a:p>
            <a:pPr hangingPunct="0"/>
            <a:r>
              <a:rPr lang="en-US" b="1" dirty="0" smtClean="0">
                <a:solidFill>
                  <a:srgbClr val="0070C0"/>
                </a:solidFill>
              </a:rPr>
              <a:t>“even your faith in persecution” </a:t>
            </a:r>
            <a:r>
              <a:rPr lang="en-US" dirty="0" smtClean="0"/>
              <a:t>— DIOGMOI - This is a dative of advantage plural and it means persecutions from others. The pressures of life in general. </a:t>
            </a:r>
          </a:p>
          <a:p>
            <a:pPr hangingPunct="0"/>
            <a:endParaRPr lang="en-US" dirty="0" smtClean="0"/>
          </a:p>
          <a:p>
            <a:pPr hangingPunct="0"/>
            <a:r>
              <a:rPr lang="en-US" b="1" dirty="0" smtClean="0">
                <a:solidFill>
                  <a:srgbClr val="0070C0"/>
                </a:solidFill>
              </a:rPr>
              <a:t>“and tribulations” </a:t>
            </a:r>
            <a:r>
              <a:rPr lang="en-US" dirty="0" smtClean="0"/>
              <a:t>— also a dative plural of advantage from THILIPSIS  which means great pressure, great affliction, especially mental suffering. </a:t>
            </a:r>
          </a:p>
          <a:p>
            <a:pPr hangingPunct="0"/>
            <a:endParaRPr lang="en-US" dirty="0" smtClean="0"/>
          </a:p>
          <a:p>
            <a:pPr hangingPunct="0"/>
            <a:endParaRPr lang="en-US"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normAutofit/>
          </a:bodyPr>
          <a:lstStyle/>
          <a:p>
            <a:pPr hangingPunct="0"/>
            <a:r>
              <a:rPr lang="en-US" b="1" dirty="0" smtClean="0">
                <a:solidFill>
                  <a:srgbClr val="0070C0"/>
                </a:solidFill>
              </a:rPr>
              <a:t>“that you endure” </a:t>
            </a:r>
            <a:r>
              <a:rPr lang="en-US" dirty="0" smtClean="0"/>
              <a:t>— the present active indicative of  ANECHOMAI which means to have again and again and again and again. </a:t>
            </a:r>
          </a:p>
          <a:p>
            <a:pPr hangingPunct="0"/>
            <a:endParaRPr lang="en-US" dirty="0" smtClean="0"/>
          </a:p>
          <a:p>
            <a:pPr hangingPunct="0"/>
            <a:r>
              <a:rPr lang="en-US" dirty="0" smtClean="0"/>
              <a:t>The principle is that God has designed a certain amount of suffering for the believer who gets into maturity or greater grace. </a:t>
            </a:r>
          </a:p>
          <a:p>
            <a:endParaRPr lang="en-US" dirty="0" smtClean="0"/>
          </a:p>
          <a:p>
            <a:r>
              <a:rPr lang="en-US" dirty="0" smtClean="0"/>
              <a:t>He has designed a period of great prosperity. Then there is a period of adversity. </a:t>
            </a:r>
          </a:p>
          <a:p>
            <a:r>
              <a:rPr lang="en-US" dirty="0" smtClean="0"/>
              <a:t>God has designed the greater grace life so that whether it is prosperity or adversity His provision is there, His grace is sufficient. </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0"/>
            <a:ext cx="8991600" cy="6096000"/>
          </a:xfrm>
        </p:spPr>
        <p:txBody>
          <a:bodyPr>
            <a:normAutofit/>
          </a:bodyPr>
          <a:lstStyle/>
          <a:p>
            <a:pPr hangingPunct="0"/>
            <a:endParaRPr lang="en-US" dirty="0" smtClean="0"/>
          </a:p>
          <a:p>
            <a:pPr hangingPunct="0"/>
            <a:r>
              <a:rPr lang="en-US" dirty="0" smtClean="0"/>
              <a:t>In other words, God has to demonstrate His love toward you under varying circumstances of life. </a:t>
            </a:r>
          </a:p>
          <a:p>
            <a:pPr hangingPunct="0"/>
            <a:endParaRPr lang="en-US" dirty="0" smtClean="0"/>
          </a:p>
          <a:p>
            <a:pPr hangingPunct="0"/>
            <a:r>
              <a:rPr lang="en-US" dirty="0" smtClean="0"/>
              <a:t>Once you enter into greater grace and come under the blessings of God in  greater grace then God is going to give you a variety of circumstances to show you that these blessings which He provides hold up under any circumstance of life. </a:t>
            </a:r>
          </a:p>
          <a:p>
            <a:pPr hangingPunct="0"/>
            <a:endParaRPr lang="en-US" dirty="0" smtClean="0"/>
          </a:p>
          <a:p>
            <a:pPr hangingPunct="0"/>
            <a:r>
              <a:rPr lang="en-US" dirty="0" smtClean="0"/>
              <a:t>You will soon learn that the circumstance doesn’t make any difference. What does count is the blessing based upon doctrine in your soul.</a:t>
            </a: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lstStyle/>
          <a:p>
            <a:r>
              <a:rPr lang="en-US" dirty="0" smtClean="0"/>
              <a:t>These teachers, in order to make their lessons stick, carried a letter and said it was Paul’s second epistle to them.</a:t>
            </a:r>
          </a:p>
          <a:p>
            <a:endParaRPr lang="en-US" dirty="0" smtClean="0"/>
          </a:p>
          <a:p>
            <a:r>
              <a:rPr lang="en-US" dirty="0" smtClean="0"/>
              <a:t> It was a forgery, of course, and because of this forgery Paul had to send them a genuine 2 Thessalonians in order to refute everything in the forgery. The human writer is Paul.</a:t>
            </a:r>
          </a:p>
          <a:p>
            <a:endParaRPr lang="en-US" dirty="0" smtClean="0"/>
          </a:p>
          <a:p>
            <a:r>
              <a:rPr lang="en-US" b="1" dirty="0" smtClean="0">
                <a:solidFill>
                  <a:srgbClr val="0070C0"/>
                </a:solidFill>
              </a:rPr>
              <a:t>“Paul, and Silvanus, and </a:t>
            </a:r>
            <a:r>
              <a:rPr lang="en-US" b="1" dirty="0" err="1" smtClean="0">
                <a:solidFill>
                  <a:srgbClr val="0070C0"/>
                </a:solidFill>
              </a:rPr>
              <a:t>Timotheus</a:t>
            </a:r>
            <a:r>
              <a:rPr lang="en-US" dirty="0" smtClean="0"/>
              <a:t>” — Paul is the writer, the others are simply associated with him as communicators of Bible doctrine. </a:t>
            </a:r>
          </a:p>
          <a:p>
            <a:endParaRPr lang="en-US" dirty="0" smtClean="0"/>
          </a:p>
          <a:p>
            <a:r>
              <a:rPr lang="en-US" dirty="0" smtClean="0"/>
              <a:t>This was written about 51 AD.  Paul was located at the time in Corinth. </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915400" cy="5943600"/>
          </a:xfrm>
        </p:spPr>
        <p:txBody>
          <a:bodyPr>
            <a:normAutofit/>
          </a:bodyPr>
          <a:lstStyle/>
          <a:p>
            <a:r>
              <a:rPr lang="en-US" b="1" dirty="0" smtClean="0">
                <a:solidFill>
                  <a:srgbClr val="0070C0"/>
                </a:solidFill>
              </a:rPr>
              <a:t>1:5</a:t>
            </a:r>
            <a:r>
              <a:rPr lang="en-US" dirty="0" smtClean="0"/>
              <a:t> — the principle of time orientation. Once you believe in Christ and enter into the family of God time only goes into two ways. You are either on God’s time or you are on cosmos time. </a:t>
            </a:r>
          </a:p>
          <a:p>
            <a:r>
              <a:rPr lang="en-US" dirty="0" smtClean="0"/>
              <a:t>Cosmos time is a road of reversionism; God’s time is the road to greater  grace. </a:t>
            </a:r>
          </a:p>
          <a:p>
            <a:r>
              <a:rPr lang="en-US" dirty="0" smtClean="0"/>
              <a:t>God’s time has all the blessing from God. Cosmos time really has no blessing from God but really self-induced misery and discipline. </a:t>
            </a:r>
          </a:p>
          <a:p>
            <a:endParaRPr lang="en-US" dirty="0" smtClean="0"/>
          </a:p>
          <a:p>
            <a:r>
              <a:rPr lang="en-US" dirty="0" smtClean="0"/>
              <a:t>Whichever road one goes is dependent entirely upon two factors: finding a right pastor and recognizing the authority of that pastor. </a:t>
            </a:r>
          </a:p>
          <a:p>
            <a:endParaRPr lang="en-US" dirty="0" smtClean="0"/>
          </a:p>
          <a:p>
            <a:endParaRPr lang="en-US"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lstStyle/>
          <a:p>
            <a:r>
              <a:rPr lang="en-US" dirty="0" smtClean="0"/>
              <a:t>Both of these involve positive volition. Going negative means loss of time. God has only given you so much time to get there because your life is only so long. </a:t>
            </a:r>
          </a:p>
          <a:p>
            <a:endParaRPr lang="en-US" dirty="0" smtClean="0"/>
          </a:p>
          <a:p>
            <a:r>
              <a:rPr lang="en-US" dirty="0" smtClean="0"/>
              <a:t>If you are slow in taking in doctrine and negative and unstable you may or may not get a cup of blessing and capacity, and God does not pour without a cup. </a:t>
            </a:r>
          </a:p>
          <a:p>
            <a:endParaRPr lang="en-US" dirty="0" smtClean="0"/>
          </a:p>
          <a:p>
            <a:r>
              <a:rPr lang="en-US" dirty="0" smtClean="0"/>
              <a:t>The whole Christian life begins when you get that cup. When you are in God’s time you are not only blessed in the greater grace blessings but you begin to understand the whole realm of God’s program. </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lstStyle/>
          <a:p>
            <a:endParaRPr lang="en-US" dirty="0" smtClean="0"/>
          </a:p>
          <a:p>
            <a:pPr>
              <a:buNone/>
            </a:pPr>
            <a:r>
              <a:rPr lang="en-US" b="1" dirty="0" smtClean="0">
                <a:solidFill>
                  <a:srgbClr val="0070C0"/>
                </a:solidFill>
              </a:rPr>
              <a:t>1:5</a:t>
            </a:r>
            <a:r>
              <a:rPr lang="en-US" dirty="0" smtClean="0"/>
              <a:t>  Legitimate suffering</a:t>
            </a:r>
          </a:p>
          <a:p>
            <a:r>
              <a:rPr lang="en-US" dirty="0" smtClean="0"/>
              <a:t>Legitimate suffering is part of God’s pouring. If you take the road of reversionism all of the suffering is self-induced misery and divine discipline.</a:t>
            </a:r>
          </a:p>
          <a:p>
            <a:endParaRPr lang="en-US" dirty="0" smtClean="0"/>
          </a:p>
          <a:p>
            <a:r>
              <a:rPr lang="en-US" dirty="0" smtClean="0"/>
              <a:t> If you take the road of positive volition toward doctrine and get the cup it includes not only the materialistic blessings but also the greater grace blessings which include suffering. </a:t>
            </a:r>
          </a:p>
          <a:p>
            <a:r>
              <a:rPr lang="en-US" dirty="0" smtClean="0"/>
              <a:t>You are never on God’s time when you are in reversionism, when you are negative. </a:t>
            </a:r>
          </a:p>
          <a:p>
            <a:endParaRPr lang="en-US" dirty="0" smtClean="0"/>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a:bodyPr>
          <a:lstStyle/>
          <a:p>
            <a:endParaRPr lang="en-US" dirty="0" smtClean="0"/>
          </a:p>
          <a:p>
            <a:r>
              <a:rPr lang="en-US" dirty="0" smtClean="0"/>
              <a:t>So God’s time is broken up into periods of prosperity, periods of suffering; period of prosperity and suffering at the same time. But this is legitimate suffering, as with Job. </a:t>
            </a:r>
          </a:p>
          <a:p>
            <a:endParaRPr lang="en-US" dirty="0" smtClean="0"/>
          </a:p>
          <a:p>
            <a:r>
              <a:rPr lang="en-US" dirty="0" smtClean="0"/>
              <a:t>God had been pouring and pouring for Job and he had nothing but prosperity. Adversity came along which was legitimate but great. </a:t>
            </a:r>
          </a:p>
          <a:p>
            <a:endParaRPr lang="en-US" dirty="0" smtClean="0"/>
          </a:p>
          <a:p>
            <a:r>
              <a:rPr lang="en-US" dirty="0" smtClean="0"/>
              <a:t>At first Job held up. Later he went down and then recovered. </a:t>
            </a:r>
          </a:p>
          <a:p>
            <a:endParaRPr lang="en-US" dirty="0" smtClean="0"/>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915400" cy="5867400"/>
          </a:xfrm>
        </p:spPr>
        <p:txBody>
          <a:bodyPr>
            <a:normAutofit/>
          </a:bodyPr>
          <a:lstStyle/>
          <a:p>
            <a:r>
              <a:rPr lang="en-US" dirty="0" smtClean="0"/>
              <a:t>So Job’s period of suffering is divided into two parts: legitimate suffering under having the cup, God pouring, and then legitimate suffering changed to self-induced misery and divine discipline when job went into reversionism. </a:t>
            </a:r>
          </a:p>
          <a:p>
            <a:endParaRPr lang="en-US" dirty="0" smtClean="0"/>
          </a:p>
          <a:p>
            <a:r>
              <a:rPr lang="en-US" dirty="0" smtClean="0"/>
              <a:t>However, he recovered and it became legitimate suffering again with God pouring. In other words, the greater grace status is the only place to suffer. </a:t>
            </a:r>
          </a:p>
          <a:p>
            <a:endParaRPr lang="en-US" dirty="0" smtClean="0"/>
          </a:p>
          <a:p>
            <a:r>
              <a:rPr lang="en-US" dirty="0" smtClean="0"/>
              <a:t>ENDEIGMA</a:t>
            </a:r>
            <a:r>
              <a:rPr lang="en-US" i="1" dirty="0" smtClean="0"/>
              <a:t> - </a:t>
            </a:r>
            <a:r>
              <a:rPr lang="en-US" dirty="0" smtClean="0"/>
              <a:t>means evidence,  something on the inside manifests itself on the outside. </a:t>
            </a:r>
          </a:p>
          <a:p>
            <a:endParaRPr lang="en-US" dirty="0" smtClean="0"/>
          </a:p>
          <a:p>
            <a:endParaRPr lang="en-US" dirty="0" smtClean="0"/>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a:bodyPr>
          <a:lstStyle/>
          <a:p>
            <a:endParaRPr lang="en-US" dirty="0" smtClean="0"/>
          </a:p>
          <a:p>
            <a:r>
              <a:rPr lang="en-US" dirty="0" smtClean="0"/>
              <a:t>The Thessalonian believers had the cup, they had doctrine in the soul. They carried with them everything which was necessary in life. </a:t>
            </a:r>
          </a:p>
          <a:p>
            <a:endParaRPr lang="en-US" dirty="0" smtClean="0"/>
          </a:p>
          <a:p>
            <a:r>
              <a:rPr lang="en-US" dirty="0" smtClean="0"/>
              <a:t>God demonstrates through the greater grace believer that there is no situation in life, prosperity or adversity, for which there is not fantastic blessing. </a:t>
            </a:r>
          </a:p>
          <a:p>
            <a:r>
              <a:rPr lang="en-US" dirty="0" smtClean="0"/>
              <a:t>First of all it is a demonstration of His grace provision.</a:t>
            </a:r>
          </a:p>
          <a:p>
            <a:endParaRPr lang="en-US" dirty="0" smtClean="0"/>
          </a:p>
          <a:p>
            <a:r>
              <a:rPr lang="en-US" dirty="0" smtClean="0"/>
              <a:t> Secondly, this legitimate suffering when the priesthood really begins to function is designed for another reason. This reason has to do with the angelic conflict. </a:t>
            </a:r>
          </a:p>
          <a:p>
            <a:endParaRPr lang="en-US" dirty="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lnSpcReduction="10000"/>
          </a:bodyPr>
          <a:lstStyle/>
          <a:p>
            <a:r>
              <a:rPr lang="en-US" dirty="0" smtClean="0"/>
              <a:t>Every time God can pour into that cup adversity and the believer utilizes the doctrine involved it is a setback in the angelic conflict, it is a victory of grace. </a:t>
            </a:r>
          </a:p>
          <a:p>
            <a:endParaRPr lang="en-US" dirty="0" smtClean="0"/>
          </a:p>
          <a:p>
            <a:r>
              <a:rPr lang="en-US" dirty="0" smtClean="0"/>
              <a:t>The believer doesn’t earn it or deserve it, it is strictly a victory of grace. So suffering is used in the angelic conflict under the victory of grace principle. </a:t>
            </a:r>
          </a:p>
          <a:p>
            <a:endParaRPr lang="en-US" dirty="0" smtClean="0"/>
          </a:p>
          <a:p>
            <a:r>
              <a:rPr lang="en-US" dirty="0" smtClean="0"/>
              <a:t>Another factor involved is the fact that the believer’s confidence in the Lord is intensified by suffering, and if you didn’t have suffering you wouldn’t have stability. </a:t>
            </a:r>
          </a:p>
          <a:p>
            <a:endParaRPr lang="en-US" dirty="0" smtClean="0"/>
          </a:p>
          <a:p>
            <a:r>
              <a:rPr lang="en-US" dirty="0" smtClean="0"/>
              <a:t>Adversity or suffering seasons your life, like salt seasons food. What you really are is what you are in adversity as well as in prosperity. </a:t>
            </a:r>
          </a:p>
          <a:p>
            <a:endParaRPr lang="en-US" dirty="0" smtClean="0"/>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915400" cy="6324600"/>
          </a:xfrm>
        </p:spPr>
        <p:txBody>
          <a:bodyPr>
            <a:normAutofit lnSpcReduction="10000"/>
          </a:bodyPr>
          <a:lstStyle/>
          <a:p>
            <a:r>
              <a:rPr lang="en-US" dirty="0" smtClean="0"/>
              <a:t>This confidence includes stability — you are a stabilized person when you go through some adversity under greater grace and you use Bible doctrine all the way. </a:t>
            </a:r>
          </a:p>
          <a:p>
            <a:endParaRPr lang="en-US" dirty="0" smtClean="0"/>
          </a:p>
          <a:p>
            <a:r>
              <a:rPr lang="en-US" dirty="0" smtClean="0"/>
              <a:t>When you use doctrine in adversity you gain strength, therefore when you get into prosperity the strength that you have gained makes for more fun. </a:t>
            </a:r>
          </a:p>
          <a:p>
            <a:endParaRPr lang="en-US" dirty="0" smtClean="0"/>
          </a:p>
          <a:p>
            <a:r>
              <a:rPr lang="en-US" b="1" dirty="0" smtClean="0">
                <a:solidFill>
                  <a:srgbClr val="0070C0"/>
                </a:solidFill>
              </a:rPr>
              <a:t>“of the righteous judgment of God” </a:t>
            </a:r>
            <a:r>
              <a:rPr lang="en-US" dirty="0" smtClean="0"/>
              <a:t>— the genitive singular of DIAKAIOI  indicates that God never loses His character over these things. </a:t>
            </a:r>
          </a:p>
          <a:p>
            <a:endParaRPr lang="en-US" dirty="0" smtClean="0"/>
          </a:p>
          <a:p>
            <a:r>
              <a:rPr lang="en-US" dirty="0" smtClean="0"/>
              <a:t>It is used here for +R which is not compromised in these things. Prosperity and adversity both go in the cup, but not at the same time. God pours one and then He pours the other. </a:t>
            </a: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fontScale="92500" lnSpcReduction="20000"/>
          </a:bodyPr>
          <a:lstStyle/>
          <a:p>
            <a:pPr hangingPunct="0"/>
            <a:r>
              <a:rPr lang="en-US" dirty="0" smtClean="0"/>
              <a:t>God pours one and then He pours the other. When this occurs we, if we have this cup, remain stabilized. </a:t>
            </a:r>
          </a:p>
          <a:p>
            <a:pPr hangingPunct="0"/>
            <a:endParaRPr lang="en-US" dirty="0" smtClean="0"/>
          </a:p>
          <a:p>
            <a:pPr hangingPunct="0"/>
            <a:r>
              <a:rPr lang="en-US" dirty="0" smtClean="0"/>
              <a:t>ENDEIGMA lines up with DIKAIOI, God’s righteousness.  So the fact that we have adversity and the fact that God pours in that direction should not change us. </a:t>
            </a:r>
          </a:p>
          <a:p>
            <a:pPr hangingPunct="0"/>
            <a:endParaRPr lang="en-US" dirty="0" smtClean="0"/>
          </a:p>
          <a:p>
            <a:pPr hangingPunct="0"/>
            <a:r>
              <a:rPr lang="en-US" dirty="0" smtClean="0"/>
              <a:t>KRIMA - </a:t>
            </a:r>
            <a:r>
              <a:rPr lang="en-US" b="1" dirty="0" smtClean="0">
                <a:solidFill>
                  <a:srgbClr val="0070C0"/>
                </a:solidFill>
              </a:rPr>
              <a:t>“judgment”  </a:t>
            </a:r>
            <a:r>
              <a:rPr lang="en-US" dirty="0" smtClean="0"/>
              <a:t>means a judicial sentence “of the God.” </a:t>
            </a:r>
            <a:r>
              <a:rPr lang="en-US" i="1" dirty="0" err="1" smtClean="0"/>
              <a:t>Krima</a:t>
            </a:r>
            <a:r>
              <a:rPr lang="en-US" dirty="0" smtClean="0"/>
              <a:t> means to receive judging. The fact that God can bless a believer in suffering in time is a token or a manifestation of His perfect essence and His perfect plan. </a:t>
            </a:r>
          </a:p>
          <a:p>
            <a:pPr hangingPunct="0">
              <a:buNone/>
            </a:pPr>
            <a:endParaRPr lang="en-US" dirty="0" smtClean="0"/>
          </a:p>
          <a:p>
            <a:pPr hangingPunct="0"/>
            <a:r>
              <a:rPr lang="en-US" dirty="0" smtClean="0"/>
              <a:t>This is an act of judgment but not judgment in the sense of condemnation but in God’s estimate of the situation. </a:t>
            </a:r>
          </a:p>
          <a:p>
            <a:pPr hangingPunct="0"/>
            <a:endParaRPr lang="en-US" dirty="0" smtClean="0"/>
          </a:p>
          <a:p>
            <a:pPr hangingPunct="0"/>
            <a:r>
              <a:rPr lang="en-US" dirty="0" smtClean="0"/>
              <a:t>Judgment here does not mean judgment like cursing, judgment here means </a:t>
            </a:r>
            <a:r>
              <a:rPr lang="en-US" u="sng" dirty="0" smtClean="0"/>
              <a:t>God’s good sense to know when we should have suffering. </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fontScale="92500" lnSpcReduction="20000"/>
          </a:bodyPr>
          <a:lstStyle/>
          <a:p>
            <a:r>
              <a:rPr lang="en-US" b="1" dirty="0" smtClean="0">
                <a:solidFill>
                  <a:srgbClr val="0070C0"/>
                </a:solidFill>
              </a:rPr>
              <a:t>“that ye may be counted worthy”, - </a:t>
            </a:r>
            <a:r>
              <a:rPr lang="en-US" dirty="0" smtClean="0"/>
              <a:t>APInfin – KATACIOO - means to be considered worthy, to be worthy according to a standard. </a:t>
            </a:r>
          </a:p>
          <a:p>
            <a:r>
              <a:rPr lang="en-US" dirty="0" smtClean="0"/>
              <a:t>Who is worthy for this kind of suffering? When it is legitimate suffering you have to be worthy only in the sense that God can only vindicate His Word. </a:t>
            </a:r>
          </a:p>
          <a:p>
            <a:endParaRPr lang="en-US" dirty="0" smtClean="0"/>
          </a:p>
          <a:p>
            <a:r>
              <a:rPr lang="en-US" dirty="0" smtClean="0"/>
              <a:t>God is not impressed with us because He is no respecter of persons, but He is impressed with doctrine in our souls. </a:t>
            </a:r>
          </a:p>
          <a:p>
            <a:endParaRPr lang="en-US" dirty="0" smtClean="0"/>
          </a:p>
          <a:p>
            <a:r>
              <a:rPr lang="en-US" dirty="0" smtClean="0"/>
              <a:t>He has saved our soul so He is impressed with our soul because He saved it, not because there is anything good in our soul. </a:t>
            </a:r>
          </a:p>
          <a:p>
            <a:endParaRPr lang="en-US" dirty="0" smtClean="0"/>
          </a:p>
          <a:p>
            <a:r>
              <a:rPr lang="en-US" dirty="0" smtClean="0"/>
              <a:t>But He must vindicate His Word, therefore when we get doctrine in our souls then we get to greater  grace. That is when we get the cup of capacity. </a:t>
            </a:r>
          </a:p>
          <a:p>
            <a:endParaRPr lang="en-US" dirty="0" smtClean="0"/>
          </a:p>
          <a:p>
            <a:r>
              <a:rPr lang="en-US" dirty="0" smtClean="0"/>
              <a: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fontScale="92500" lnSpcReduction="20000"/>
          </a:bodyPr>
          <a:lstStyle/>
          <a:p>
            <a:pPr hangingPunct="0"/>
            <a:r>
              <a:rPr lang="en-US" dirty="0" smtClean="0"/>
              <a:t>The first two verses are the introduction to the epistle, after that this chapter has three principles which are taught:</a:t>
            </a:r>
          </a:p>
          <a:p>
            <a:pPr hangingPunct="0">
              <a:buNone/>
            </a:pPr>
            <a:endParaRPr lang="en-US" dirty="0" smtClean="0"/>
          </a:p>
          <a:p>
            <a:pPr hangingPunct="0">
              <a:buNone/>
            </a:pPr>
            <a:r>
              <a:rPr lang="en-US" dirty="0" smtClean="0"/>
              <a:t>      1.  A mental attitude orientation, verses 3-4.  The main subject is thanksgiving as the illustration. </a:t>
            </a:r>
          </a:p>
          <a:p>
            <a:pPr hangingPunct="0">
              <a:buNone/>
            </a:pPr>
            <a:endParaRPr lang="en-US" dirty="0" smtClean="0"/>
          </a:p>
          <a:p>
            <a:pPr hangingPunct="0">
              <a:buNone/>
            </a:pPr>
            <a:r>
              <a:rPr lang="en-US" dirty="0" smtClean="0"/>
              <a:t>	2.   A time orientation, verses 5-10. The subject is eschatology.</a:t>
            </a:r>
          </a:p>
          <a:p>
            <a:pPr hangingPunct="0">
              <a:buNone/>
            </a:pPr>
            <a:r>
              <a:rPr lang="en-US" dirty="0" smtClean="0"/>
              <a:t>    3.  A functional orientation, verses 11,12. The subject is prayer. </a:t>
            </a:r>
          </a:p>
          <a:p>
            <a:pPr hangingPunct="0"/>
            <a:endParaRPr lang="en-US" dirty="0" smtClean="0"/>
          </a:p>
          <a:p>
            <a:pPr hangingPunct="0"/>
            <a:r>
              <a:rPr lang="en-US" dirty="0" smtClean="0"/>
              <a:t>So a simple title for this chapter is “The three areas of orientation”. The first two verses do not go with the first chapter, they go with the entire epistle.</a:t>
            </a:r>
          </a:p>
          <a:p>
            <a:pPr hangingPunct="0"/>
            <a:endParaRPr lang="en-US" dirty="0" smtClean="0"/>
          </a:p>
          <a:p>
            <a:pPr hangingPunct="0"/>
            <a:r>
              <a:rPr lang="en-US" dirty="0" smtClean="0"/>
              <a:t>Verse 1 — </a:t>
            </a:r>
            <a:r>
              <a:rPr lang="en-US" b="1" dirty="0" smtClean="0">
                <a:solidFill>
                  <a:srgbClr val="0070C0"/>
                </a:solidFill>
              </a:rPr>
              <a:t>“Paul” </a:t>
            </a:r>
            <a:r>
              <a:rPr lang="en-US" dirty="0" smtClean="0"/>
              <a:t>is the human writer, his name means “little.” This was not his original name, this is the name he took when he understood some doctrine and it has to do with grace orientation. </a:t>
            </a:r>
          </a:p>
          <a:p>
            <a:pPr hangingPunct="0"/>
            <a:endParaRPr lang="en-US" dirty="0" smtClean="0"/>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a:bodyPr>
          <a:lstStyle/>
          <a:p>
            <a:r>
              <a:rPr lang="en-US" dirty="0" smtClean="0"/>
              <a:t>This is where we are counted worthy. We are worthy according to divine standards, we have doctrine in the soul, God has been pouring blessing, now He pours some legitimate adversity. Why? We are worthy because of doctrine in our soul. </a:t>
            </a:r>
          </a:p>
          <a:p>
            <a:endParaRPr lang="en-US" dirty="0" smtClean="0"/>
          </a:p>
          <a:p>
            <a:r>
              <a:rPr lang="en-US" dirty="0" smtClean="0"/>
              <a:t>The cup is constructed of doctrine and God must vindicate doctrine in our souls. </a:t>
            </a:r>
          </a:p>
          <a:p>
            <a:endParaRPr lang="en-US" dirty="0" smtClean="0"/>
          </a:p>
          <a:p>
            <a:r>
              <a:rPr lang="en-US" dirty="0" smtClean="0"/>
              <a:t>All suffering is divided into three categories: </a:t>
            </a:r>
          </a:p>
          <a:p>
            <a:pPr>
              <a:buNone/>
            </a:pPr>
            <a:r>
              <a:rPr lang="en-US" dirty="0" smtClean="0"/>
              <a:t>         a) After salvation we suffer because of reversionism. That means we reap what we </a:t>
            </a:r>
            <a:r>
              <a:rPr lang="en-US" dirty="0" err="1" smtClean="0"/>
              <a:t>sow.</a:t>
            </a:r>
            <a:endParaRPr lang="en-US" dirty="0" smtClean="0"/>
          </a:p>
          <a:p>
            <a:pPr>
              <a:buNone/>
            </a:pPr>
            <a:r>
              <a:rPr lang="en-US" dirty="0" smtClean="0"/>
              <a:t> </a:t>
            </a:r>
          </a:p>
          <a:p>
            <a:pPr>
              <a:buNone/>
            </a:pPr>
            <a:endParaRPr lang="en-US" dirty="0" smtClean="0"/>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normAutofit lnSpcReduction="10000"/>
          </a:bodyPr>
          <a:lstStyle/>
          <a:p>
            <a:pPr>
              <a:buNone/>
            </a:pPr>
            <a:r>
              <a:rPr lang="en-US" dirty="0" smtClean="0"/>
              <a:t>        b) If we are growing we suffer to test our attitude toward doctrine, so there is legitimate suffering. </a:t>
            </a:r>
          </a:p>
          <a:p>
            <a:pPr>
              <a:buNone/>
            </a:pPr>
            <a:r>
              <a:rPr lang="en-US" dirty="0" smtClean="0"/>
              <a:t>             There is no legitimate suffering on the reversionistic road. There is legitimate suffering which comes from testing our volition,</a:t>
            </a:r>
          </a:p>
          <a:p>
            <a:pPr>
              <a:buNone/>
            </a:pPr>
            <a:endParaRPr lang="en-US" dirty="0" smtClean="0"/>
          </a:p>
          <a:p>
            <a:pPr>
              <a:buNone/>
            </a:pPr>
            <a:r>
              <a:rPr lang="en-US" dirty="0" smtClean="0"/>
              <a:t>         c) Then there is discipline for carnality, which is not the same as reversionism. Carnality is a growing believer getting out and getting back in. </a:t>
            </a:r>
          </a:p>
          <a:p>
            <a:pPr>
              <a:buNone/>
            </a:pPr>
            <a:endParaRPr lang="en-US" dirty="0" smtClean="0"/>
          </a:p>
          <a:p>
            <a:pPr>
              <a:buNone/>
            </a:pPr>
            <a:r>
              <a:rPr lang="en-US" dirty="0" smtClean="0"/>
              <a:t>   How can you tell the difference between carnality while growing and carnality in reversionism?</a:t>
            </a:r>
          </a:p>
          <a:p>
            <a:pPr>
              <a:buNone/>
            </a:pPr>
            <a:endParaRPr lang="en-US" dirty="0" smtClean="0"/>
          </a:p>
          <a:p>
            <a:pPr>
              <a:buNone/>
            </a:pPr>
            <a:endParaRPr lang="en-US" dirty="0" smtClean="0"/>
          </a:p>
          <a:p>
            <a:pPr>
              <a:buNone/>
            </a:pPr>
            <a:r>
              <a:rPr lang="en-US" dirty="0" smtClean="0"/>
              <a:t> </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a:bodyPr>
          <a:lstStyle/>
          <a:p>
            <a:endParaRPr lang="en-US" dirty="0" smtClean="0"/>
          </a:p>
          <a:p>
            <a:r>
              <a:rPr lang="en-US" dirty="0" smtClean="0"/>
              <a:t> It is the difference of attitude toward doctrine. A believer who is reversionistic is negative toward doctrine or he is a law unto himself, he is a rebel, he knows it all. </a:t>
            </a:r>
          </a:p>
          <a:p>
            <a:endParaRPr lang="en-US" dirty="0" smtClean="0"/>
          </a:p>
          <a:p>
            <a:r>
              <a:rPr lang="en-US" dirty="0" smtClean="0"/>
              <a:t>Every believer is in full-time Christian service. </a:t>
            </a:r>
          </a:p>
          <a:p>
            <a:endParaRPr lang="en-US" dirty="0" smtClean="0"/>
          </a:p>
          <a:p>
            <a:r>
              <a:rPr lang="en-US" dirty="0" smtClean="0"/>
              <a:t>When any believer in full-time Christian service reaches the point of greater grace he is functioning under his priesthood, and one of the blessings that comes to him is suffering — occasional suffering, adversity. </a:t>
            </a:r>
          </a:p>
          <a:p>
            <a:endParaRPr lang="en-US" dirty="0" smtClean="0"/>
          </a:p>
          <a:p>
            <a:r>
              <a:rPr lang="en-US" dirty="0" smtClean="0"/>
              <a:t>Every believer must have this type of suffering. </a:t>
            </a: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normAutofit fontScale="92500" lnSpcReduction="20000"/>
          </a:bodyPr>
          <a:lstStyle/>
          <a:p>
            <a:pPr hangingPunct="0"/>
            <a:r>
              <a:rPr lang="en-US" dirty="0" smtClean="0"/>
              <a:t>This is in an infinitive to express the purpose. God’s plan is designed so that every believer will have the pleasure of having a cup and have the pleasure of receiving adversity. </a:t>
            </a:r>
          </a:p>
          <a:p>
            <a:pPr hangingPunct="0"/>
            <a:endParaRPr lang="en-US" dirty="0" smtClean="0"/>
          </a:p>
          <a:p>
            <a:pPr hangingPunct="0"/>
            <a:r>
              <a:rPr lang="en-US" dirty="0" smtClean="0"/>
              <a:t>God has found enough doctrine in your soul to count you worthy for suffering. </a:t>
            </a:r>
          </a:p>
          <a:p>
            <a:pPr hangingPunct="0"/>
            <a:endParaRPr lang="en-US" b="1" dirty="0" smtClean="0">
              <a:solidFill>
                <a:srgbClr val="0070C0"/>
              </a:solidFill>
            </a:endParaRPr>
          </a:p>
          <a:p>
            <a:pPr hangingPunct="0"/>
            <a:r>
              <a:rPr lang="en-US" b="1" dirty="0" smtClean="0">
                <a:solidFill>
                  <a:srgbClr val="0070C0"/>
                </a:solidFill>
              </a:rPr>
              <a:t>“the kingdom of God.” - </a:t>
            </a:r>
            <a:r>
              <a:rPr lang="en-US" dirty="0" smtClean="0"/>
              <a:t>The kingdom of God in the Pauline epistles refers to the kingdom of regenerate and it refers to a kingdom of priests. </a:t>
            </a:r>
          </a:p>
          <a:p>
            <a:pPr hangingPunct="0"/>
            <a:endParaRPr lang="en-US" dirty="0" smtClean="0"/>
          </a:p>
          <a:p>
            <a:pPr hangingPunct="0"/>
            <a:r>
              <a:rPr lang="en-US" dirty="0" smtClean="0"/>
              <a:t>The kingdom of God in this passage emphasizes the priesthood of the believer in the Church Age.</a:t>
            </a:r>
          </a:p>
          <a:p>
            <a:pPr hangingPunct="0"/>
            <a:endParaRPr lang="en-US" dirty="0" smtClean="0"/>
          </a:p>
          <a:p>
            <a:pPr hangingPunct="0"/>
            <a:r>
              <a:rPr lang="en-US" b="1" dirty="0" smtClean="0">
                <a:solidFill>
                  <a:srgbClr val="0070C0"/>
                </a:solidFill>
              </a:rPr>
              <a:t>“on behalf of which ye also suffer” </a:t>
            </a:r>
            <a:r>
              <a:rPr lang="en-US" dirty="0" smtClean="0"/>
              <a:t>— PASCHO  PAIndic – to suffer occasionally, at certain intervals. This is God’s pouring for every greater grace believer. </a:t>
            </a:r>
          </a:p>
          <a:p>
            <a:pPr hangingPunct="0"/>
            <a:endParaRPr lang="en-US" dirty="0" smtClean="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fontScale="92500" lnSpcReduction="20000"/>
          </a:bodyPr>
          <a:lstStyle/>
          <a:p>
            <a:pPr hangingPunct="0">
              <a:buNone/>
            </a:pPr>
            <a:r>
              <a:rPr lang="en-US" b="1" dirty="0" smtClean="0"/>
              <a:t>Concepts of  Suffering</a:t>
            </a:r>
          </a:p>
          <a:p>
            <a:endParaRPr lang="en-US" dirty="0" smtClean="0"/>
          </a:p>
          <a:p>
            <a:r>
              <a:rPr lang="en-US" dirty="0" smtClean="0"/>
              <a:t>1. There are some general causes for suffering. Both believers and unbeliever are lumped in this one. </a:t>
            </a:r>
          </a:p>
          <a:p>
            <a:pPr hangingPunct="0">
              <a:buNone/>
            </a:pPr>
            <a:r>
              <a:rPr lang="en-US" dirty="0" smtClean="0"/>
              <a:t>      a) This includes loss of health. Generally but not always volition is involved in loss of health. </a:t>
            </a:r>
          </a:p>
          <a:p>
            <a:pPr hangingPunct="0">
              <a:buNone/>
            </a:pPr>
            <a:r>
              <a:rPr lang="en-US" dirty="0" smtClean="0"/>
              <a:t>      </a:t>
            </a:r>
          </a:p>
          <a:p>
            <a:pPr hangingPunct="0">
              <a:buNone/>
            </a:pPr>
            <a:r>
              <a:rPr lang="en-US" dirty="0" smtClean="0"/>
              <a:t>      b) Justice is a cause for suffering in the human race: the administration of law enforcement.</a:t>
            </a:r>
          </a:p>
          <a:p>
            <a:pPr hangingPunct="0">
              <a:buNone/>
            </a:pPr>
            <a:endParaRPr lang="en-US" dirty="0" smtClean="0"/>
          </a:p>
          <a:p>
            <a:pPr hangingPunct="0">
              <a:buNone/>
            </a:pPr>
            <a:r>
              <a:rPr lang="en-US" dirty="0" smtClean="0"/>
              <a:t>     c) People: gossip, violence, ostracism, persecution and war. </a:t>
            </a:r>
          </a:p>
          <a:p>
            <a:pPr hangingPunct="0">
              <a:buNone/>
            </a:pPr>
            <a:endParaRPr lang="en-US" dirty="0" smtClean="0"/>
          </a:p>
          <a:p>
            <a:pPr hangingPunct="0">
              <a:buNone/>
            </a:pPr>
            <a:r>
              <a:rPr lang="en-US" dirty="0" smtClean="0"/>
              <a:t>	d) Privation: hunger, thirst, exposure.</a:t>
            </a:r>
          </a:p>
          <a:p>
            <a:pPr hangingPunct="0">
              <a:buNone/>
            </a:pPr>
            <a:endParaRPr lang="en-US" dirty="0" smtClean="0"/>
          </a:p>
          <a:p>
            <a:pPr hangingPunct="0">
              <a:buNone/>
            </a:pPr>
            <a:r>
              <a:rPr lang="en-US" dirty="0" smtClean="0"/>
              <a:t>	</a:t>
            </a:r>
          </a:p>
          <a:p>
            <a:pPr hangingPunct="0">
              <a:buNone/>
            </a:pPr>
            <a:r>
              <a:rPr lang="en-US" dirty="0" smtClean="0"/>
              <a:t>	</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lstStyle/>
          <a:p>
            <a:pPr hangingPunct="0">
              <a:buNone/>
            </a:pPr>
            <a:r>
              <a:rPr lang="en-US" dirty="0" smtClean="0"/>
              <a:t>   e) Weather: hot, cold, stormy, some natural disaster. </a:t>
            </a:r>
          </a:p>
          <a:p>
            <a:pPr hangingPunct="0">
              <a:buNone/>
            </a:pPr>
            <a:r>
              <a:rPr lang="en-US" dirty="0" smtClean="0"/>
              <a:t>  </a:t>
            </a:r>
          </a:p>
          <a:p>
            <a:pPr hangingPunct="0">
              <a:buNone/>
            </a:pPr>
            <a:r>
              <a:rPr lang="en-US" dirty="0" smtClean="0"/>
              <a:t>	f) Social: loneliness, boredom, social disillusion and frustration. </a:t>
            </a:r>
          </a:p>
          <a:p>
            <a:pPr hangingPunct="0">
              <a:buNone/>
            </a:pPr>
            <a:endParaRPr lang="en-US" dirty="0" smtClean="0"/>
          </a:p>
          <a:p>
            <a:pPr hangingPunct="0">
              <a:buNone/>
            </a:pPr>
            <a:r>
              <a:rPr lang="en-US" dirty="0" smtClean="0"/>
              <a:t>    g) Mental: jealousy, vindictiveness, implacability, bitterness, hatred, fear, worry, guilt reaction — all are self-induced. </a:t>
            </a:r>
          </a:p>
          <a:p>
            <a:pPr hangingPunct="0">
              <a:buNone/>
            </a:pPr>
            <a:r>
              <a:rPr lang="en-US" dirty="0" smtClean="0"/>
              <a:t> </a:t>
            </a:r>
          </a:p>
          <a:p>
            <a:pPr hangingPunct="0">
              <a:buNone/>
            </a:pPr>
            <a:r>
              <a:rPr lang="en-US" dirty="0" smtClean="0"/>
              <a:t>	h) Reversionism: the unbeliever can enter into reversionism — 2 Peter 2; and the believer. Under reversionism there is operation boomerang, you always reap what you </a:t>
            </a:r>
            <a:r>
              <a:rPr lang="en-US" dirty="0" err="1" smtClean="0"/>
              <a:t>sow.</a:t>
            </a:r>
            <a:r>
              <a:rPr lang="en-US" dirty="0" smtClean="0"/>
              <a:t> It is always self-induced misery and divine discipline. </a:t>
            </a:r>
          </a:p>
          <a:p>
            <a:endParaRPr lang="en-US" dirty="0" smtClean="0"/>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normAutofit lnSpcReduction="10000"/>
          </a:bodyPr>
          <a:lstStyle/>
          <a:p>
            <a:pPr hangingPunct="0"/>
            <a:r>
              <a:rPr lang="en-US" dirty="0" smtClean="0"/>
              <a:t>2. The temporal categories of suffering: time and eternity. </a:t>
            </a:r>
          </a:p>
          <a:p>
            <a:pPr hangingPunct="0">
              <a:buNone/>
            </a:pPr>
            <a:r>
              <a:rPr lang="en-US" u="sng" dirty="0" smtClean="0"/>
              <a:t> </a:t>
            </a:r>
            <a:r>
              <a:rPr lang="en-US" dirty="0" smtClean="0"/>
              <a:t>       </a:t>
            </a:r>
            <a:r>
              <a:rPr lang="en-US" u="sng" dirty="0" smtClean="0"/>
              <a:t>In time</a:t>
            </a:r>
            <a:r>
              <a:rPr lang="en-US" dirty="0" smtClean="0"/>
              <a:t>: The unbeliever can suffer under the general principles related in violation of the laws of divine establishment. </a:t>
            </a:r>
          </a:p>
          <a:p>
            <a:pPr hangingPunct="0">
              <a:buNone/>
            </a:pPr>
            <a:endParaRPr lang="en-US" dirty="0" smtClean="0"/>
          </a:p>
          <a:p>
            <a:pPr hangingPunct="0">
              <a:buNone/>
            </a:pPr>
            <a:r>
              <a:rPr lang="en-US" dirty="0" smtClean="0"/>
              <a:t>        The believer suffers under eleven points we will take up later. In eternity the believer has no suffering — Revelation 21:4; the unbeliever suffers forever in the lake of fire — Rev 20:12-15. </a:t>
            </a:r>
          </a:p>
          <a:p>
            <a:pPr hangingPunct="0">
              <a:buNone/>
            </a:pPr>
            <a:endParaRPr lang="en-US" dirty="0" smtClean="0"/>
          </a:p>
          <a:p>
            <a:pPr hangingPunct="0">
              <a:buNone/>
            </a:pPr>
            <a:r>
              <a:rPr lang="en-US" dirty="0" smtClean="0"/>
              <a:t>	3. Categories of believer’s suffering.</a:t>
            </a:r>
          </a:p>
          <a:p>
            <a:pPr hangingPunct="0">
              <a:buNone/>
            </a:pPr>
            <a:r>
              <a:rPr lang="en-US" dirty="0" smtClean="0"/>
              <a:t>       a) He suffers under reversionism under three stages: warning, intense, dying. He suffers by reaping what he sows. He suffers self-induced misery and divine discipline from these categories. </a:t>
            </a:r>
          </a:p>
          <a:p>
            <a:pPr hangingPunct="0">
              <a:buNone/>
            </a:pPr>
            <a:endParaRPr lang="en-US" dirty="0" smtClean="0"/>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lstStyle/>
          <a:p>
            <a:pPr hangingPunct="0">
              <a:buNone/>
            </a:pPr>
            <a:r>
              <a:rPr lang="en-US" dirty="0" smtClean="0"/>
              <a:t> b) A believer positive suffers under two general principles. He suffers under carnality and discipline, he suffers under blessing and growth. </a:t>
            </a:r>
          </a:p>
          <a:p>
            <a:pPr hangingPunct="0">
              <a:buNone/>
            </a:pPr>
            <a:r>
              <a:rPr lang="en-US" dirty="0" smtClean="0"/>
              <a:t>           Once he reaches greater grace he has the cup and from there on it is suffering for blessing. </a:t>
            </a:r>
          </a:p>
          <a:p>
            <a:pPr hangingPunct="0">
              <a:buNone/>
            </a:pPr>
            <a:endParaRPr lang="en-US" dirty="0" smtClean="0"/>
          </a:p>
          <a:p>
            <a:r>
              <a:rPr lang="en-US" dirty="0" smtClean="0"/>
              <a:t>4. The premise for suffering. </a:t>
            </a:r>
          </a:p>
          <a:p>
            <a:pPr>
              <a:buNone/>
            </a:pPr>
            <a:r>
              <a:rPr lang="en-US" dirty="0" smtClean="0"/>
              <a:t>      For the believer, the member of the family of God, all suffering is designed for blessing in time. Rebound turns cursing into blessing. 1 Peter 1:7,8; 4:14. </a:t>
            </a:r>
          </a:p>
          <a:p>
            <a:pPr>
              <a:buNone/>
            </a:pPr>
            <a:endParaRPr lang="en-US" dirty="0" smtClean="0"/>
          </a:p>
          <a:p>
            <a:pPr>
              <a:buNone/>
            </a:pPr>
            <a:r>
              <a:rPr lang="en-US" dirty="0" smtClean="0"/>
              <a:t>      The exception is divine discipline for carnality or reversionism — Hebrews 12:6. </a:t>
            </a:r>
          </a:p>
          <a:p>
            <a:pPr hangingPunct="0">
              <a:buNone/>
            </a:pP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991600" cy="6172200"/>
          </a:xfrm>
        </p:spPr>
        <p:txBody>
          <a:bodyPr>
            <a:normAutofit/>
          </a:bodyPr>
          <a:lstStyle/>
          <a:p>
            <a:pPr>
              <a:buNone/>
            </a:pPr>
            <a:endParaRPr lang="en-US" dirty="0" smtClean="0"/>
          </a:p>
          <a:p>
            <a:pPr>
              <a:buNone/>
            </a:pPr>
            <a:r>
              <a:rPr lang="en-US" dirty="0" smtClean="0"/>
              <a:t>       The exception is removed for carnality by rebound. 1 Cor 11:31;  it is removed for the reversionistic believer, depending on the category. </a:t>
            </a:r>
          </a:p>
          <a:p>
            <a:pPr>
              <a:buNone/>
            </a:pPr>
            <a:r>
              <a:rPr lang="en-US" dirty="0" smtClean="0"/>
              <a:t>       If he is dying it is removed by repentance, and the repentance also gives a rebound so he can start taking in doctrine. </a:t>
            </a:r>
          </a:p>
          <a:p>
            <a:pPr>
              <a:buNone/>
            </a:pPr>
            <a:endParaRPr lang="en-US" dirty="0" smtClean="0"/>
          </a:p>
          <a:p>
            <a:pPr>
              <a:buNone/>
            </a:pPr>
            <a:r>
              <a:rPr lang="en-US" dirty="0" smtClean="0"/>
              <a:t>      If he in the intense stage it is a combination of repentance, rebound, and application of doctrine.  </a:t>
            </a:r>
          </a:p>
          <a:p>
            <a:pPr>
              <a:buNone/>
            </a:pPr>
            <a:endParaRPr lang="en-US" dirty="0" smtClean="0"/>
          </a:p>
          <a:p>
            <a:pPr>
              <a:buNone/>
            </a:pPr>
            <a:r>
              <a:rPr lang="en-US" dirty="0" smtClean="0"/>
              <a:t>     If he is merely in the warning stage it is rebound and application of doctrine. </a:t>
            </a:r>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991600" cy="6705600"/>
          </a:xfrm>
        </p:spPr>
        <p:txBody>
          <a:bodyPr>
            <a:normAutofit/>
          </a:bodyPr>
          <a:lstStyle/>
          <a:p>
            <a:pPr hangingPunct="0"/>
            <a:r>
              <a:rPr lang="en-US" b="1" dirty="0" smtClean="0"/>
              <a:t>5. Some of the ways in which Christians suffer. </a:t>
            </a:r>
          </a:p>
          <a:p>
            <a:pPr hangingPunct="0">
              <a:buNone/>
            </a:pPr>
            <a:endParaRPr lang="en-US" dirty="0" smtClean="0"/>
          </a:p>
          <a:p>
            <a:pPr hangingPunct="0">
              <a:buNone/>
            </a:pPr>
            <a:r>
              <a:rPr lang="en-US" dirty="0" smtClean="0"/>
              <a:t>	     a) In the area of things designed for happiness making you unhappy. </a:t>
            </a:r>
          </a:p>
          <a:p>
            <a:pPr hangingPunct="0">
              <a:buNone/>
            </a:pPr>
            <a:r>
              <a:rPr lang="en-US" dirty="0" smtClean="0"/>
              <a:t>            This means suffering because of reversionism. You can have </a:t>
            </a:r>
            <a:r>
              <a:rPr lang="en-US" dirty="0" smtClean="0"/>
              <a:t>right </a:t>
            </a:r>
            <a:r>
              <a:rPr lang="en-US" dirty="0" smtClean="0"/>
              <a:t>man/right woman and you have no capacity for love. </a:t>
            </a:r>
          </a:p>
          <a:p>
            <a:pPr hangingPunct="0">
              <a:buNone/>
            </a:pPr>
            <a:endParaRPr lang="en-US" dirty="0" smtClean="0"/>
          </a:p>
          <a:p>
            <a:pPr hangingPunct="0">
              <a:buNone/>
            </a:pPr>
            <a:r>
              <a:rPr lang="en-US" dirty="0" smtClean="0"/>
              <a:t>            You can be promoted in your profession and in reversionism it is </a:t>
            </a:r>
            <a:r>
              <a:rPr lang="en-US" dirty="0" smtClean="0"/>
              <a:t>a </a:t>
            </a:r>
            <a:r>
              <a:rPr lang="en-US" dirty="0" smtClean="0"/>
              <a:t>flop. </a:t>
            </a:r>
          </a:p>
          <a:p>
            <a:pPr hangingPunct="0">
              <a:buNone/>
            </a:pPr>
            <a:r>
              <a:rPr lang="en-US" dirty="0" smtClean="0"/>
              <a:t>            You can have a billion dollars and if you are in reversionism it is </a:t>
            </a:r>
            <a:r>
              <a:rPr lang="en-US" dirty="0" smtClean="0"/>
              <a:t>no </a:t>
            </a:r>
            <a:r>
              <a:rPr lang="en-US" dirty="0" smtClean="0"/>
              <a:t>fun. </a:t>
            </a:r>
          </a:p>
          <a:p>
            <a:pPr hangingPunct="0">
              <a:buNone/>
            </a:pPr>
            <a:r>
              <a:rPr lang="en-US" dirty="0" smtClean="0"/>
              <a:t>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fontScale="92500" lnSpcReduction="10000"/>
          </a:bodyPr>
          <a:lstStyle/>
          <a:p>
            <a:r>
              <a:rPr lang="en-US" dirty="0" smtClean="0"/>
              <a:t>We all enter the plan of God as zero and the plan of God calls for God doing everything. Once this principle is understood it makes life a lot easier. </a:t>
            </a:r>
          </a:p>
          <a:p>
            <a:r>
              <a:rPr lang="en-US" dirty="0" smtClean="0"/>
              <a:t>The only way to go from zero to 100 is on the strength of God, on the work of God, and on the thinking of God which is doctrine. </a:t>
            </a:r>
          </a:p>
          <a:p>
            <a:endParaRPr lang="en-US" dirty="0" smtClean="0"/>
          </a:p>
          <a:p>
            <a:pPr hangingPunct="0"/>
            <a:r>
              <a:rPr lang="en-US" dirty="0" smtClean="0"/>
              <a:t>Mentioned with Paul is Silvanus which is the correct name for Silas.  Silas is merely a nickname. He was a prominent member of the Jerusalem church, according to Acts 15:22. </a:t>
            </a:r>
          </a:p>
          <a:p>
            <a:pPr hangingPunct="0"/>
            <a:endParaRPr lang="en-US" dirty="0" smtClean="0"/>
          </a:p>
          <a:p>
            <a:pPr hangingPunct="0"/>
            <a:r>
              <a:rPr lang="en-US" dirty="0" smtClean="0"/>
              <a:t>The companion of Paul on the second missionary journey is said to have the gift of prophecy in Acts 15:32, was the bearer of Peter’s epistles to Asia minor, according to 1 Peter 5:12. </a:t>
            </a:r>
          </a:p>
          <a:p>
            <a:pPr hangingPunct="0"/>
            <a:endParaRPr lang="en-US" dirty="0" smtClean="0"/>
          </a:p>
          <a:p>
            <a:pPr hangingPunct="0"/>
            <a:r>
              <a:rPr lang="en-US" dirty="0" smtClean="0"/>
              <a:t>He was a well known, a prominent person, also remembered for his singing at Philippi. </a:t>
            </a:r>
          </a:p>
          <a:p>
            <a:endParaRPr lang="en-US" dirty="0" smtClean="0"/>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fontScale="92500" lnSpcReduction="20000"/>
          </a:bodyPr>
          <a:lstStyle/>
          <a:p>
            <a:pPr hangingPunct="0"/>
            <a:r>
              <a:rPr lang="en-US" dirty="0" smtClean="0"/>
              <a:t> In other words, if you are in reversionism things which are </a:t>
            </a:r>
          </a:p>
          <a:p>
            <a:pPr hangingPunct="0">
              <a:buNone/>
            </a:pPr>
            <a:r>
              <a:rPr lang="en-US" dirty="0" smtClean="0"/>
              <a:t>     </a:t>
            </a:r>
            <a:r>
              <a:rPr lang="en-US" dirty="0" smtClean="0"/>
              <a:t>generally </a:t>
            </a:r>
            <a:r>
              <a:rPr lang="en-US" dirty="0" smtClean="0"/>
              <a:t>designed to make you happy make you unhappy, </a:t>
            </a:r>
            <a:endParaRPr lang="en-US" dirty="0" smtClean="0"/>
          </a:p>
          <a:p>
            <a:pPr hangingPunct="0">
              <a:buNone/>
            </a:pPr>
            <a:r>
              <a:rPr lang="en-US" dirty="0" smtClean="0"/>
              <a:t> </a:t>
            </a:r>
            <a:r>
              <a:rPr lang="en-US" dirty="0" smtClean="0"/>
              <a:t>    and this </a:t>
            </a:r>
            <a:r>
              <a:rPr lang="en-US" dirty="0" smtClean="0"/>
              <a:t>is suffering because you know that this is </a:t>
            </a:r>
            <a:endParaRPr lang="en-US" dirty="0" smtClean="0"/>
          </a:p>
          <a:p>
            <a:pPr hangingPunct="0">
              <a:buNone/>
            </a:pPr>
            <a:r>
              <a:rPr lang="en-US" dirty="0" smtClean="0"/>
              <a:t> </a:t>
            </a:r>
            <a:r>
              <a:rPr lang="en-US" dirty="0" smtClean="0"/>
              <a:t>    supposed </a:t>
            </a:r>
            <a:r>
              <a:rPr lang="en-US" dirty="0" smtClean="0"/>
              <a:t>to make </a:t>
            </a:r>
            <a:r>
              <a:rPr lang="en-US" dirty="0" smtClean="0"/>
              <a:t>you </a:t>
            </a:r>
            <a:r>
              <a:rPr lang="en-US" dirty="0" smtClean="0"/>
              <a:t>happy and it doesn’t .This is the </a:t>
            </a:r>
            <a:r>
              <a:rPr lang="en-US" u="sng" dirty="0" smtClean="0"/>
              <a:t>whole book of Ecclesiastes</a:t>
            </a:r>
            <a:r>
              <a:rPr lang="en-US" dirty="0" smtClean="0"/>
              <a:t>.</a:t>
            </a:r>
          </a:p>
          <a:p>
            <a:pPr hangingPunct="0">
              <a:buNone/>
            </a:pPr>
            <a:endParaRPr lang="en-US" dirty="0" smtClean="0"/>
          </a:p>
          <a:p>
            <a:pPr hangingPunct="0">
              <a:buNone/>
            </a:pPr>
            <a:r>
              <a:rPr lang="en-US" dirty="0" smtClean="0"/>
              <a:t>b) Suffering from the suppression of the subconscious or a guilt reaction. This type of suffering is given in great detail in 1 Timothy 1:5,6, 19,20; 3:9; 4:1,2; Titus 1:15. </a:t>
            </a:r>
          </a:p>
          <a:p>
            <a:pPr hangingPunct="0">
              <a:buNone/>
            </a:pPr>
            <a:endParaRPr lang="en-US" dirty="0" smtClean="0"/>
          </a:p>
          <a:p>
            <a:pPr hangingPunct="0">
              <a:buNone/>
            </a:pPr>
            <a:r>
              <a:rPr lang="en-US" dirty="0" smtClean="0"/>
              <a:t>       The solution to this is inevitably reaching  greater grace. No greater grace believer is going to walk around with a guilt complex. </a:t>
            </a:r>
          </a:p>
          <a:p>
            <a:pPr hangingPunct="0"/>
            <a:endParaRPr lang="en-US" dirty="0" smtClean="0"/>
          </a:p>
          <a:p>
            <a:pPr hangingPunct="0">
              <a:buNone/>
            </a:pPr>
            <a:endParaRPr lang="en-US" dirty="0" smtClean="0"/>
          </a:p>
          <a:p>
            <a:pPr hangingPunct="0">
              <a:buNone/>
            </a:pPr>
            <a:endParaRPr lang="en-US" dirty="0" smtClean="0"/>
          </a:p>
          <a:p>
            <a:pPr hangingPunct="0">
              <a:buNone/>
            </a:pPr>
            <a:r>
              <a:rPr lang="en-US" dirty="0" smtClean="0"/>
              <a:t>		</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lnSpcReduction="10000"/>
          </a:bodyPr>
          <a:lstStyle/>
          <a:p>
            <a:pPr hangingPunct="0">
              <a:buNone/>
            </a:pPr>
            <a:r>
              <a:rPr lang="en-US" dirty="0" smtClean="0"/>
              <a:t> </a:t>
            </a:r>
          </a:p>
          <a:p>
            <a:pPr hangingPunct="0">
              <a:buNone/>
            </a:pPr>
            <a:r>
              <a:rPr lang="en-US" dirty="0" smtClean="0"/>
              <a:t>c) Suffering from the rapid construction of the ECS and moving into greater  grace. It is inevitable that a person who goes on a crash program to reach greater grace is going to suffer just by virtue of the intensity. </a:t>
            </a:r>
          </a:p>
          <a:p>
            <a:pPr hangingPunct="0">
              <a:buNone/>
            </a:pPr>
            <a:r>
              <a:rPr lang="en-US" dirty="0" smtClean="0"/>
              <a:t>     </a:t>
            </a:r>
            <a:endParaRPr lang="en-US" dirty="0" smtClean="0"/>
          </a:p>
          <a:p>
            <a:pPr hangingPunct="0">
              <a:buNone/>
            </a:pPr>
            <a:r>
              <a:rPr lang="en-US" dirty="0" smtClean="0"/>
              <a:t>  </a:t>
            </a:r>
            <a:r>
              <a:rPr lang="en-US" dirty="0" smtClean="0"/>
              <a:t>The intensity of positive volition. Suddenly recognizing the importance of it, the time is short for greater grace blessing and getting positive. </a:t>
            </a:r>
            <a:endParaRPr lang="en-US" dirty="0" smtClean="0"/>
          </a:p>
          <a:p>
            <a:pPr hangingPunct="0">
              <a:buNone/>
            </a:pPr>
            <a:endParaRPr lang="en-US" dirty="0" smtClean="0"/>
          </a:p>
          <a:p>
            <a:pPr hangingPunct="0"/>
            <a:r>
              <a:rPr lang="en-US" dirty="0" smtClean="0"/>
              <a:t>You suffer from stepping outside of normal activities in life. This means suffering from social ostracism, rejection, you don’t go along with the crowd. </a:t>
            </a:r>
          </a:p>
          <a:p>
            <a:pPr hangingPunct="0"/>
            <a:endParaRPr lang="en-US" dirty="0" smtClean="0"/>
          </a:p>
          <a:p>
            <a:pPr hangingPunct="0">
              <a:buNone/>
            </a:pPr>
            <a:r>
              <a:rPr lang="en-US" dirty="0" smtClean="0"/>
              <a:t>      </a:t>
            </a:r>
          </a:p>
          <a:p>
            <a:pPr hangingPunct="0">
              <a:buNone/>
            </a:pPr>
            <a:endParaRPr lang="en-US" dirty="0" smtClean="0"/>
          </a:p>
          <a:p>
            <a:pPr hangingPunct="0">
              <a:buNone/>
            </a:pP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lnSpcReduction="10000"/>
          </a:bodyPr>
          <a:lstStyle/>
          <a:p>
            <a:endParaRPr lang="en-US" dirty="0" smtClean="0"/>
          </a:p>
          <a:p>
            <a:r>
              <a:rPr lang="en-US" dirty="0" smtClean="0"/>
              <a:t>You are going to suffer no matter how you feel coming to Bible class. James 1:1-6.</a:t>
            </a:r>
          </a:p>
          <a:p>
            <a:endParaRPr lang="en-US" dirty="0" smtClean="0"/>
          </a:p>
          <a:p>
            <a:pPr hangingPunct="0"/>
            <a:r>
              <a:rPr lang="en-US" dirty="0" smtClean="0"/>
              <a:t>d) Suffering from a frantic search for happiness — Ephesians 4:17-19. </a:t>
            </a:r>
          </a:p>
          <a:p>
            <a:pPr hangingPunct="0">
              <a:buNone/>
            </a:pPr>
            <a:r>
              <a:rPr lang="en-US" dirty="0" smtClean="0"/>
              <a:t>        The frantic search for happiness in the life of the believer always comes from reaction — reaction to mental attitude sins, to guilt complex, to jealousy, to bitterness. It comes from disillusion, from discouragement, self-pity, boredom which like the others is a sign of instability. </a:t>
            </a:r>
          </a:p>
          <a:p>
            <a:pPr hangingPunct="0"/>
            <a:endParaRPr lang="en-US" dirty="0" smtClean="0"/>
          </a:p>
          <a:p>
            <a:pPr hangingPunct="0"/>
            <a:r>
              <a:rPr lang="en-US" dirty="0" smtClean="0"/>
              <a:t>You react to these things by going into a frantic search for happiness, of which there are two types: the self-righteous type and the lascivious type. 		</a:t>
            </a:r>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fontScale="92500" lnSpcReduction="20000"/>
          </a:bodyPr>
          <a:lstStyle/>
          <a:p>
            <a:r>
              <a:rPr lang="en-US" dirty="0" smtClean="0"/>
              <a:t>e) There is a legitimate suffering — and sometimes not legitimate: Suffering from interrelationship with those who suffer. Suffering through association — 1 Corinthians 12:26; Romans 14:7.</a:t>
            </a:r>
          </a:p>
          <a:p>
            <a:endParaRPr lang="en-US" dirty="0" smtClean="0"/>
          </a:p>
          <a:p>
            <a:pPr hangingPunct="0"/>
            <a:r>
              <a:rPr lang="en-US" dirty="0" smtClean="0"/>
              <a:t>f) Divine discipline — Hebrews 12:6; Psalm 38. 		</a:t>
            </a:r>
          </a:p>
          <a:p>
            <a:pPr hangingPunct="0"/>
            <a:endParaRPr lang="en-US" dirty="0" smtClean="0"/>
          </a:p>
          <a:p>
            <a:pPr hangingPunct="0"/>
            <a:r>
              <a:rPr lang="en-US" dirty="0" smtClean="0"/>
              <a:t>g) Suffering to learn obedience to authority and self-discipline, two of the ingredients that are lacking in the human race when the old sin nature controls — Hebrews 5:8; Philippians 2:8. </a:t>
            </a:r>
          </a:p>
          <a:p>
            <a:pPr hangingPunct="0"/>
            <a:endParaRPr lang="en-US" dirty="0" smtClean="0"/>
          </a:p>
          <a:p>
            <a:pPr hangingPunct="0"/>
            <a:r>
              <a:rPr lang="en-US" dirty="0" smtClean="0"/>
              <a:t>h) Suffering to eliminate pride and demonstrate the provision of grace in greater grace — 2 Corinthians 11:24-33; 12:1-10. </a:t>
            </a:r>
          </a:p>
          <a:p>
            <a:pPr hangingPunct="0"/>
            <a:endParaRPr lang="en-US" dirty="0" smtClean="0"/>
          </a:p>
          <a:p>
            <a:pPr hangingPunct="0"/>
            <a:r>
              <a:rPr lang="en-US" dirty="0" smtClean="0"/>
              <a:t>i) There is a suffering caused by lack of authority — Judges 19-21. Lack of authority where parents are concerned — Ephesians 6:1; where national rulers are concerned — Hebrews 13:1-7; where pastors are concerned — Hebrews 13:7,17.</a:t>
            </a:r>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fontScale="92500" lnSpcReduction="20000"/>
          </a:bodyPr>
          <a:lstStyle/>
          <a:p>
            <a:r>
              <a:rPr lang="en-US" b="1" dirty="0" smtClean="0">
                <a:solidFill>
                  <a:srgbClr val="0070C0"/>
                </a:solidFill>
              </a:rPr>
              <a:t>1:6-7 </a:t>
            </a:r>
            <a:r>
              <a:rPr lang="en-US" dirty="0" smtClean="0"/>
              <a:t> we have an eschatological conditional clause. </a:t>
            </a:r>
          </a:p>
          <a:p>
            <a:endParaRPr lang="en-US" dirty="0" smtClean="0"/>
          </a:p>
          <a:p>
            <a:r>
              <a:rPr lang="en-US" dirty="0" smtClean="0"/>
              <a:t>The purpose of this clause is to introduce the whole doctrine of eschatology which is found in the second chapter and which deals primarily with the Tribulation, second advent, and an occasional reference to the Millennium. </a:t>
            </a:r>
          </a:p>
          <a:p>
            <a:endParaRPr lang="en-US" dirty="0" smtClean="0"/>
          </a:p>
          <a:p>
            <a:r>
              <a:rPr lang="en-US" dirty="0" smtClean="0"/>
              <a:t>But the primary purpose is to explain the fact that the Tribulation is a time of great reversion on the earth and that this reversionism causes a great deal of the trouble to which the Tribulation is attached. </a:t>
            </a:r>
          </a:p>
          <a:p>
            <a:endParaRPr lang="en-US" dirty="0" smtClean="0"/>
          </a:p>
          <a:p>
            <a:r>
              <a:rPr lang="en-US" dirty="0" smtClean="0"/>
              <a:t>After the Rapture of the Church we have Daniel’s seventieth week which is perhaps a better way of designating it. </a:t>
            </a:r>
          </a:p>
          <a:p>
            <a:endParaRPr lang="en-US" dirty="0" smtClean="0"/>
          </a:p>
          <a:p>
            <a:r>
              <a:rPr lang="en-US" dirty="0" smtClean="0"/>
              <a:t>Technically, it should be called “the Great Reversion” because that is what it is. </a:t>
            </a:r>
          </a:p>
          <a:p>
            <a:endParaRPr lang="en-US" dirty="0" smtClean="0"/>
          </a:p>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lstStyle/>
          <a:p>
            <a:r>
              <a:rPr lang="en-US" dirty="0" smtClean="0"/>
              <a:t>This period of reversionism is going to get a great deal of explanation because the Thessalonians were the people who had been persuaded since Paul left that they were going through all or part of the Tribulation. </a:t>
            </a:r>
          </a:p>
          <a:p>
            <a:endParaRPr lang="en-US" dirty="0" smtClean="0"/>
          </a:p>
          <a:p>
            <a:r>
              <a:rPr lang="en-US" dirty="0" smtClean="0"/>
              <a:t>That is the big problem. They thought they were going through the Tribulation because they were having so much trouble. </a:t>
            </a:r>
          </a:p>
          <a:p>
            <a:endParaRPr lang="en-US" dirty="0" smtClean="0"/>
          </a:p>
          <a:p>
            <a:r>
              <a:rPr lang="en-US" dirty="0" smtClean="0"/>
              <a:t>We must remember that 490 years were promised from the time that the Jews would come back from the fifth cycle of discipline; 483 years were fulfilled up to the time of the cross, resurrection and ascension.</a:t>
            </a: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fontScale="92500"/>
          </a:bodyPr>
          <a:lstStyle/>
          <a:p>
            <a:r>
              <a:rPr lang="en-US" dirty="0" smtClean="0"/>
              <a:t>Then the Church Age interrupts that concept and the last seven years or Daniel’s seventieth week occurs after the Church is removed because it is the conclusion of the Jewish Age. </a:t>
            </a:r>
          </a:p>
          <a:p>
            <a:endParaRPr lang="en-US" dirty="0" smtClean="0"/>
          </a:p>
          <a:p>
            <a:r>
              <a:rPr lang="en-US" dirty="0" smtClean="0"/>
              <a:t>The Jewish Age cannot be concluded while the Jews are out under the fifth cycle and therefore God ordained that it would be concluded at the proper time because the Jewish Age ends at the second advent. </a:t>
            </a:r>
          </a:p>
          <a:p>
            <a:endParaRPr lang="en-US" dirty="0" smtClean="0"/>
          </a:p>
          <a:p>
            <a:r>
              <a:rPr lang="en-US" dirty="0" smtClean="0"/>
              <a:t>The Church comes into the picture on the day of Pentecost, goes out under its resurrection, and then the Jewish Age continues to its proper conclusion which is the second advent. </a:t>
            </a:r>
          </a:p>
          <a:p>
            <a:endParaRPr lang="en-US" dirty="0" smtClean="0"/>
          </a:p>
          <a:p>
            <a:r>
              <a:rPr lang="en-US" dirty="0" smtClean="0"/>
              <a:t>At the conclusion of the Church Age the Church goes up; at the conclusion of the Jewish Age Christ comes down. </a:t>
            </a:r>
          </a:p>
          <a:p>
            <a:endParaRPr lang="en-US" dirty="0" smtClean="0"/>
          </a:p>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normAutofit/>
          </a:bodyPr>
          <a:lstStyle/>
          <a:p>
            <a:r>
              <a:rPr lang="en-US" dirty="0" smtClean="0"/>
              <a:t>The Jewish Age has been interrupted but not concluded. The Thessalonian believers did not understand, and starting at this particular point and going to the end of the book this point will be brought up from time to time; </a:t>
            </a:r>
            <a:r>
              <a:rPr lang="en-US" b="1" u="sng" dirty="0" smtClean="0"/>
              <a:t>eschatology is the primary subject</a:t>
            </a:r>
            <a:r>
              <a:rPr lang="en-US" dirty="0" smtClean="0"/>
              <a:t>. </a:t>
            </a:r>
          </a:p>
          <a:p>
            <a:endParaRPr lang="en-US" dirty="0" smtClean="0"/>
          </a:p>
          <a:p>
            <a:pPr hangingPunct="0"/>
            <a:r>
              <a:rPr lang="en-US" b="1" dirty="0" smtClean="0">
                <a:solidFill>
                  <a:srgbClr val="0070C0"/>
                </a:solidFill>
              </a:rPr>
              <a:t>1:6</a:t>
            </a:r>
            <a:r>
              <a:rPr lang="en-US" dirty="0" smtClean="0"/>
              <a:t> — EIPER  first class condition – </a:t>
            </a:r>
            <a:r>
              <a:rPr lang="en-US" b="1" dirty="0" smtClean="0">
                <a:solidFill>
                  <a:srgbClr val="0070C0"/>
                </a:solidFill>
              </a:rPr>
              <a:t>“if it be so”</a:t>
            </a:r>
          </a:p>
          <a:p>
            <a:pPr hangingPunct="0"/>
            <a:r>
              <a:rPr lang="en-US" dirty="0" smtClean="0"/>
              <a:t>The problem begins immediately with the word </a:t>
            </a:r>
            <a:r>
              <a:rPr lang="en-US" b="1" dirty="0" smtClean="0">
                <a:solidFill>
                  <a:srgbClr val="0070C0"/>
                </a:solidFill>
              </a:rPr>
              <a:t>“tribulation.” </a:t>
            </a:r>
            <a:r>
              <a:rPr lang="en-US" dirty="0" smtClean="0"/>
              <a:t>It is used here is the sense of catastrophe or disaster. </a:t>
            </a:r>
          </a:p>
          <a:p>
            <a:pPr hangingPunct="0"/>
            <a:endParaRPr lang="en-US" dirty="0" smtClean="0"/>
          </a:p>
          <a:p>
            <a:pPr hangingPunct="0"/>
            <a:r>
              <a:rPr lang="en-US" dirty="0" smtClean="0"/>
              <a:t>The word </a:t>
            </a:r>
            <a:r>
              <a:rPr lang="en-US" b="1" dirty="0" smtClean="0">
                <a:solidFill>
                  <a:srgbClr val="0070C0"/>
                </a:solidFill>
              </a:rPr>
              <a:t>“tribulation” </a:t>
            </a:r>
            <a:r>
              <a:rPr lang="en-US" dirty="0" smtClean="0"/>
              <a:t>is used in a technical sense in Matthew, it is not used in a technical sense here. </a:t>
            </a:r>
          </a:p>
          <a:p>
            <a:pPr hangingPunct="0"/>
            <a:endParaRPr lang="en-US" dirty="0" smtClean="0"/>
          </a:p>
          <a:p>
            <a:pPr hangingPunct="0"/>
            <a:endParaRPr lang="en-US" dirty="0" smtClean="0"/>
          </a:p>
          <a:p>
            <a:endParaRPr lang="en-US" dirty="0" smtClean="0"/>
          </a:p>
          <a:p>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lstStyle/>
          <a:p>
            <a:pPr hangingPunct="0"/>
            <a:r>
              <a:rPr lang="en-US" dirty="0" smtClean="0"/>
              <a:t>There is tribulation or disaster or catastrophe in every generation. First of all, there is catastrophe to those in any generation who are reversionistic believers. </a:t>
            </a:r>
          </a:p>
          <a:p>
            <a:pPr hangingPunct="0"/>
            <a:endParaRPr lang="en-US" dirty="0" smtClean="0"/>
          </a:p>
          <a:p>
            <a:pPr hangingPunct="0"/>
            <a:r>
              <a:rPr lang="en-US" dirty="0" smtClean="0"/>
              <a:t>Their catastrophe is dramatized by the sin unto death. Then there is catastrophe or disaster to those who are in greater grace so that God can demonstrate that grace provision is greater than any adversity. </a:t>
            </a:r>
          </a:p>
          <a:p>
            <a:pPr hangingPunct="0"/>
            <a:endParaRPr lang="en-US" dirty="0" smtClean="0"/>
          </a:p>
          <a:p>
            <a:pPr hangingPunct="0"/>
            <a:r>
              <a:rPr lang="en-US" dirty="0" smtClean="0"/>
              <a:t>Again, this is not technical. Then we have the occasional suffering for blessing in the life of the  greater grace believer, and that is not technical. </a:t>
            </a:r>
          </a:p>
          <a:p>
            <a:pPr hangingPunct="0"/>
            <a:endParaRPr lang="en-US" dirty="0" smtClean="0"/>
          </a:p>
          <a:p>
            <a:pPr hangingPunct="0"/>
            <a:endParaRPr lang="en-US" dirty="0" smtClean="0"/>
          </a:p>
          <a:p>
            <a:pPr hangingPunct="0"/>
            <a:endParaRPr lang="en-US" dirty="0" smtClean="0"/>
          </a:p>
          <a:p>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a:bodyPr>
          <a:lstStyle/>
          <a:p>
            <a:r>
              <a:rPr lang="en-US" dirty="0" smtClean="0"/>
              <a:t>Then we have any punishment for carnality in the life of a believer moving toward greater grace or in greater grace — in other words, a carnal believer — and that is not technical. </a:t>
            </a:r>
          </a:p>
          <a:p>
            <a:endParaRPr lang="en-US" dirty="0" smtClean="0"/>
          </a:p>
          <a:p>
            <a:r>
              <a:rPr lang="en-US" dirty="0" smtClean="0"/>
              <a:t>The only technical use of tribulation is found in Matthew — </a:t>
            </a:r>
            <a:r>
              <a:rPr lang="en-US" dirty="0" smtClean="0">
                <a:solidFill>
                  <a:srgbClr val="C00000"/>
                </a:solidFill>
              </a:rPr>
              <a:t>“ye shall have great tribulation.” </a:t>
            </a:r>
            <a:r>
              <a:rPr lang="en-US" dirty="0" smtClean="0"/>
              <a:t>Technically in that chapter it is describing the last three and a half years of Daniel’s seventieth week. </a:t>
            </a:r>
          </a:p>
          <a:p>
            <a:endParaRPr lang="en-US" dirty="0" smtClean="0"/>
          </a:p>
          <a:p>
            <a:r>
              <a:rPr lang="en-US" dirty="0" smtClean="0"/>
              <a:t>The angelic conflict means that every generation will face some sort of tribulation or disaster or catastrophe.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normAutofit/>
          </a:bodyPr>
          <a:lstStyle/>
          <a:p>
            <a:r>
              <a:rPr lang="en-US" dirty="0" err="1" smtClean="0"/>
              <a:t>Timotheus</a:t>
            </a:r>
            <a:r>
              <a:rPr lang="en-US" dirty="0" smtClean="0"/>
              <a:t>  (Latin ) or Timothy is a convert of Paul during the second missionary journey. He had the gift of pastor-teacher. </a:t>
            </a:r>
          </a:p>
          <a:p>
            <a:endParaRPr lang="en-US" dirty="0" smtClean="0"/>
          </a:p>
          <a:p>
            <a:pPr hangingPunct="0"/>
            <a:r>
              <a:rPr lang="en-US" dirty="0" smtClean="0"/>
              <a:t>By spiritual gift each one of these men represents a concept. The concept is that communication must have with it authority. </a:t>
            </a:r>
          </a:p>
          <a:p>
            <a:pPr hangingPunct="0"/>
            <a:endParaRPr lang="en-US" dirty="0" smtClean="0"/>
          </a:p>
          <a:p>
            <a:pPr hangingPunct="0"/>
            <a:r>
              <a:rPr lang="en-US" dirty="0" smtClean="0"/>
              <a:t>This is communication gifts which are connected with doctrine. Paul, of course, has the most authority and the highest authority ever given. </a:t>
            </a:r>
          </a:p>
          <a:p>
            <a:pPr hangingPunct="0"/>
            <a:endParaRPr lang="en-US" dirty="0" smtClean="0"/>
          </a:p>
          <a:p>
            <a:pPr hangingPunct="0"/>
            <a:r>
              <a:rPr lang="en-US" dirty="0" smtClean="0"/>
              <a:t>Silvanus only has delegated authority and Timothy has local authority, the gift of pastor-teacher . </a:t>
            </a:r>
          </a:p>
          <a:p>
            <a:pPr hangingPunct="0"/>
            <a:endParaRPr lang="en-US" dirty="0" smtClean="0"/>
          </a:p>
          <a:p>
            <a:endParaRPr lang="en-US" dirty="0" smtClean="0"/>
          </a:p>
          <a:p>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lnSpcReduction="10000"/>
          </a:bodyPr>
          <a:lstStyle/>
          <a:p>
            <a:pPr hangingPunct="0"/>
            <a:r>
              <a:rPr lang="en-US" b="1" dirty="0" smtClean="0">
                <a:solidFill>
                  <a:srgbClr val="0070C0"/>
                </a:solidFill>
              </a:rPr>
              <a:t>“If so be that you have tribulation.” </a:t>
            </a:r>
            <a:r>
              <a:rPr lang="en-US" dirty="0" smtClean="0"/>
              <a:t>This is an intensive first class condition and means that they did have disaster or tribulation. </a:t>
            </a:r>
          </a:p>
          <a:p>
            <a:pPr hangingPunct="0"/>
            <a:endParaRPr lang="en-US" dirty="0" smtClean="0"/>
          </a:p>
          <a:p>
            <a:pPr hangingPunct="0"/>
            <a:r>
              <a:rPr lang="en-US" dirty="0" smtClean="0"/>
              <a:t>But the existence of catastrophe, adversity, disaster, even to the maximum does not indicate that the Tribulation is here, a common misconception among believers. </a:t>
            </a:r>
          </a:p>
          <a:p>
            <a:pPr hangingPunct="0"/>
            <a:endParaRPr lang="en-US" dirty="0" smtClean="0"/>
          </a:p>
          <a:p>
            <a:pPr hangingPunct="0"/>
            <a:r>
              <a:rPr lang="en-US" dirty="0" smtClean="0"/>
              <a:t>The Tribulation as a technical word is found with such infrequency that really it is a misnomer to call Daniel’s seventieth week the Tribulation.</a:t>
            </a:r>
          </a:p>
          <a:p>
            <a:pPr hangingPunct="0"/>
            <a:endParaRPr lang="en-US" dirty="0" smtClean="0"/>
          </a:p>
          <a:p>
            <a:pPr hangingPunct="0"/>
            <a:r>
              <a:rPr lang="en-US" dirty="0" smtClean="0"/>
              <a:t> It can be done but it isn’t emphasized. What Daniel’s seventieth week should be called is Daniel’s seventieth week or the end of the Age of Israel. </a:t>
            </a:r>
          </a:p>
          <a:p>
            <a:pPr hangingPunct="0"/>
            <a:endParaRPr lang="en-US" dirty="0" smtClean="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915400" cy="6324600"/>
          </a:xfrm>
        </p:spPr>
        <p:txBody>
          <a:bodyPr>
            <a:normAutofit/>
          </a:bodyPr>
          <a:lstStyle/>
          <a:p>
            <a:pPr hangingPunct="0"/>
            <a:r>
              <a:rPr lang="en-US" dirty="0" smtClean="0"/>
              <a:t>The Thessalonians were all mixed up. They had been taught clearly the eschatology of the Church, the eschatology of Israel, and how the two are never mixed up.</a:t>
            </a:r>
          </a:p>
          <a:p>
            <a:pPr hangingPunct="0"/>
            <a:endParaRPr lang="en-US" dirty="0" smtClean="0"/>
          </a:p>
          <a:p>
            <a:pPr hangingPunct="0"/>
            <a:r>
              <a:rPr lang="en-US" dirty="0" smtClean="0"/>
              <a:t> After Paul left the Thessalonians apathy set in and with apathy came the misapplication of doctrine — they now have the Church going through the Tribulation. So at this point Paul hits them with the major subject of the book. </a:t>
            </a:r>
          </a:p>
          <a:p>
            <a:pPr hangingPunct="0"/>
            <a:endParaRPr lang="en-US" dirty="0" smtClean="0"/>
          </a:p>
          <a:p>
            <a:pPr hangingPunct="0"/>
            <a:r>
              <a:rPr lang="en-US" b="1" dirty="0" smtClean="0">
                <a:solidFill>
                  <a:srgbClr val="0070C0"/>
                </a:solidFill>
              </a:rPr>
              <a:t> “a righteous thing” </a:t>
            </a:r>
            <a:r>
              <a:rPr lang="en-US" dirty="0" smtClean="0"/>
              <a:t>— DIKAIOI - doesn’t mean a righteous things at all, it refers to justice. It means righteousness in the sense of being fair or equitable. We should translate this </a:t>
            </a:r>
            <a:r>
              <a:rPr lang="en-US" b="1" dirty="0" smtClean="0">
                <a:solidFill>
                  <a:srgbClr val="0070C0"/>
                </a:solidFill>
              </a:rPr>
              <a:t>“a just thing.” </a:t>
            </a:r>
            <a:endParaRPr lang="en-US" dirty="0" smtClean="0"/>
          </a:p>
          <a:p>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normAutofit fontScale="92500" lnSpcReduction="20000"/>
          </a:bodyPr>
          <a:lstStyle/>
          <a:p>
            <a:pPr hangingPunct="0"/>
            <a:r>
              <a:rPr lang="en-US" b="1" dirty="0" smtClean="0">
                <a:solidFill>
                  <a:srgbClr val="0070C0"/>
                </a:solidFill>
              </a:rPr>
              <a:t>“with God</a:t>
            </a:r>
            <a:r>
              <a:rPr lang="en-US" dirty="0" smtClean="0"/>
              <a:t>” is the preposition PARA, the preposition of immediate source — “from the immediate source of God.” </a:t>
            </a:r>
          </a:p>
          <a:p>
            <a:pPr hangingPunct="0"/>
            <a:endParaRPr lang="en-US" dirty="0" smtClean="0"/>
          </a:p>
          <a:p>
            <a:pPr hangingPunct="0"/>
            <a:r>
              <a:rPr lang="en-US" b="1" dirty="0" smtClean="0">
                <a:solidFill>
                  <a:srgbClr val="0070C0"/>
                </a:solidFill>
              </a:rPr>
              <a:t>“to recompense” </a:t>
            </a:r>
            <a:r>
              <a:rPr lang="en-US" dirty="0" smtClean="0"/>
              <a:t>—ANTAPODIDOMI – AAInfin -  which means to give from the ultimate source instead of something else. </a:t>
            </a:r>
          </a:p>
          <a:p>
            <a:pPr hangingPunct="0"/>
            <a:endParaRPr lang="en-US" dirty="0" smtClean="0"/>
          </a:p>
          <a:p>
            <a:pPr hangingPunct="0"/>
            <a:r>
              <a:rPr lang="en-US" dirty="0" smtClean="0"/>
              <a:t>It comes to mean to make retribution, but it is a little stronger than that. It means in stead of people gaining something from your unhappiness they lose something from your misery.</a:t>
            </a:r>
          </a:p>
          <a:p>
            <a:pPr hangingPunct="0"/>
            <a:endParaRPr lang="en-US" dirty="0" smtClean="0"/>
          </a:p>
          <a:p>
            <a:pPr hangingPunct="0"/>
            <a:r>
              <a:rPr lang="en-US" b="1" dirty="0" smtClean="0">
                <a:solidFill>
                  <a:srgbClr val="0070C0"/>
                </a:solidFill>
              </a:rPr>
              <a:t> “tribulation” </a:t>
            </a:r>
            <a:r>
              <a:rPr lang="en-US" dirty="0" smtClean="0"/>
              <a:t>— which means pressure, affliction, distress, adversity. It is not technical. </a:t>
            </a:r>
          </a:p>
          <a:p>
            <a:pPr hangingPunct="0"/>
            <a:endParaRPr lang="en-US" dirty="0" smtClean="0"/>
          </a:p>
          <a:p>
            <a:pPr hangingPunct="0"/>
            <a:r>
              <a:rPr lang="en-US" dirty="0" smtClean="0"/>
              <a:t>Paul at this point is explaining the fact that the existence of pressure does mean they are in the Tribulation. This is not the Age of Israel concluded, they are in the Church Age and there is tribulation in the Church Age. </a:t>
            </a:r>
          </a:p>
          <a:p>
            <a:pPr hangingPunct="0"/>
            <a:endParaRPr lang="en-US" dirty="0" smtClean="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915400" cy="6324600"/>
          </a:xfrm>
        </p:spPr>
        <p:txBody>
          <a:bodyPr>
            <a:normAutofit lnSpcReduction="10000"/>
          </a:bodyPr>
          <a:lstStyle/>
          <a:p>
            <a:pPr hangingPunct="0"/>
            <a:r>
              <a:rPr lang="en-US" b="1" dirty="0" smtClean="0">
                <a:solidFill>
                  <a:srgbClr val="0070C0"/>
                </a:solidFill>
              </a:rPr>
              <a:t>“to them that trouble you” </a:t>
            </a:r>
            <a:r>
              <a:rPr lang="en-US" dirty="0" smtClean="0"/>
              <a:t>— PAIndic - means at least two categories of humanity. </a:t>
            </a:r>
          </a:p>
          <a:p>
            <a:pPr hangingPunct="0"/>
            <a:endParaRPr lang="en-US" dirty="0" smtClean="0"/>
          </a:p>
          <a:p>
            <a:pPr hangingPunct="0"/>
            <a:r>
              <a:rPr lang="en-US" dirty="0" smtClean="0"/>
              <a:t>The Thessalonians are receiving pressure from unbelievers; they are receiving pressure from believers. </a:t>
            </a:r>
          </a:p>
          <a:p>
            <a:pPr hangingPunct="0"/>
            <a:endParaRPr lang="en-US" dirty="0" smtClean="0"/>
          </a:p>
          <a:p>
            <a:pPr hangingPunct="0"/>
            <a:r>
              <a:rPr lang="en-US" dirty="0" smtClean="0"/>
              <a:t>The believers are in reversionism and are antagonistic to doctrine. The unbelievers are also antagonistic to doctrine and since the Thessalonians started out with so much doctrine they are now in a jamb as far as this is concerned.</a:t>
            </a:r>
          </a:p>
          <a:p>
            <a:pPr hangingPunct="0"/>
            <a:endParaRPr lang="en-US" dirty="0" smtClean="0"/>
          </a:p>
          <a:p>
            <a:pPr hangingPunct="0"/>
            <a:r>
              <a:rPr lang="en-US" dirty="0" smtClean="0"/>
              <a:t> Generally speaking, whether it is believer or unbeliever, apparently it is religion. It is the religious type reversionism which is putting so much pressure on them, the frantic search for happiness in religion. </a:t>
            </a:r>
          </a:p>
          <a:p>
            <a:endParaRPr lang="en-US" dirty="0" smtClean="0"/>
          </a:p>
          <a:p>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normAutofit fontScale="92500"/>
          </a:bodyPr>
          <a:lstStyle/>
          <a:p>
            <a:pPr hangingPunct="0"/>
            <a:r>
              <a:rPr lang="en-US" b="1" dirty="0" smtClean="0">
                <a:solidFill>
                  <a:srgbClr val="0070C0"/>
                </a:solidFill>
              </a:rPr>
              <a:t>1: 7 — “And to you” </a:t>
            </a:r>
            <a:r>
              <a:rPr lang="en-US" dirty="0" smtClean="0"/>
              <a:t>—  refers to believers who are positive toward doctrine under pressure.</a:t>
            </a:r>
          </a:p>
          <a:p>
            <a:pPr hangingPunct="0"/>
            <a:endParaRPr lang="en-US" dirty="0" smtClean="0"/>
          </a:p>
          <a:p>
            <a:pPr hangingPunct="0"/>
            <a:r>
              <a:rPr lang="en-US" b="1" dirty="0" smtClean="0">
                <a:solidFill>
                  <a:srgbClr val="0070C0"/>
                </a:solidFill>
              </a:rPr>
              <a:t>“who are troubled,” – </a:t>
            </a:r>
            <a:r>
              <a:rPr lang="en-US" dirty="0" smtClean="0"/>
              <a:t>PPPtc ALIBO </a:t>
            </a:r>
            <a:r>
              <a:rPr lang="en-US" b="1" dirty="0" smtClean="0">
                <a:solidFill>
                  <a:srgbClr val="0070C0"/>
                </a:solidFill>
              </a:rPr>
              <a:t>-</a:t>
            </a:r>
            <a:r>
              <a:rPr lang="en-US" dirty="0" smtClean="0"/>
              <a:t> they get this periodically but they don’t get it all the time.  This is a consistent way of life but not every second. This is really pressure of persecution.</a:t>
            </a:r>
          </a:p>
          <a:p>
            <a:pPr hangingPunct="0"/>
            <a:endParaRPr lang="en-US" dirty="0" smtClean="0"/>
          </a:p>
          <a:p>
            <a:pPr hangingPunct="0"/>
            <a:r>
              <a:rPr lang="en-US" b="1" dirty="0" smtClean="0">
                <a:solidFill>
                  <a:srgbClr val="0070C0"/>
                </a:solidFill>
              </a:rPr>
              <a:t>“rest with us” </a:t>
            </a:r>
            <a:r>
              <a:rPr lang="en-US" dirty="0" smtClean="0"/>
              <a:t>— no one was ever persecuted like the apostle Paul. Paul had religious Jewish people on his back constantly, they are called the Judaizers. So Paul is now telling them to join him in the course of action which is outlined by Bible doctrine. </a:t>
            </a:r>
          </a:p>
          <a:p>
            <a:pPr hangingPunct="0"/>
            <a:endParaRPr lang="en-US" b="1" dirty="0" smtClean="0">
              <a:solidFill>
                <a:srgbClr val="0070C0"/>
              </a:solidFill>
            </a:endParaRPr>
          </a:p>
          <a:p>
            <a:pPr hangingPunct="0"/>
            <a:r>
              <a:rPr lang="en-US" b="1" dirty="0" smtClean="0">
                <a:solidFill>
                  <a:srgbClr val="0070C0"/>
                </a:solidFill>
              </a:rPr>
              <a:t>“rest,” </a:t>
            </a:r>
            <a:r>
              <a:rPr lang="en-US" dirty="0" smtClean="0"/>
              <a:t> means tranquility, peace, rest in time of pressure, in time of disaster. This really means to relax. Your peace and tranquility must come from doctrine in the soul. </a:t>
            </a:r>
          </a:p>
          <a:p>
            <a:pPr hangingPunct="0"/>
            <a:endParaRPr lang="en-US" dirty="0" smtClean="0"/>
          </a:p>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lstStyle/>
          <a:p>
            <a:pPr hangingPunct="0"/>
            <a:r>
              <a:rPr lang="en-US" dirty="0" smtClean="0"/>
              <a:t>Rest is the act of having a relaxed mental attitude. It means among other things that you do not over think disaster. </a:t>
            </a:r>
          </a:p>
          <a:p>
            <a:pPr hangingPunct="0"/>
            <a:endParaRPr lang="en-US" dirty="0" smtClean="0"/>
          </a:p>
          <a:p>
            <a:pPr hangingPunct="0"/>
            <a:r>
              <a:rPr lang="en-US" dirty="0" smtClean="0"/>
              <a:t>Over thinking of disaster is a sign of subjectivity. The whole emphasis at this point is a relaxed soul the pressure cannot reach. </a:t>
            </a:r>
          </a:p>
          <a:p>
            <a:pPr hangingPunct="0"/>
            <a:endParaRPr lang="en-US" dirty="0" smtClean="0"/>
          </a:p>
          <a:p>
            <a:r>
              <a:rPr lang="en-US" dirty="0" smtClean="0"/>
              <a:t>Tranquility is probably the best word to describe the sealing off of the subconscious.</a:t>
            </a:r>
          </a:p>
          <a:p>
            <a:endParaRPr lang="en-US" dirty="0" smtClean="0"/>
          </a:p>
          <a:p>
            <a:r>
              <a:rPr lang="en-US" dirty="0" smtClean="0"/>
              <a:t> All mental attitude sins are excluded. No mental attitude sins can coexist with tranquility, and you never have tranquility when you’re jealous or bitter or vindictive, have a guilt reaction, anxiety, etc. </a:t>
            </a:r>
          </a:p>
          <a:p>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a:bodyPr>
          <a:lstStyle/>
          <a:p>
            <a:pPr hangingPunct="0"/>
            <a:endParaRPr lang="en-US" dirty="0" smtClean="0"/>
          </a:p>
          <a:p>
            <a:pPr hangingPunct="0"/>
            <a:r>
              <a:rPr lang="en-US" dirty="0" smtClean="0"/>
              <a:t>This should really end the sentence. The rest of the verse starts a new sentence. </a:t>
            </a:r>
          </a:p>
          <a:p>
            <a:pPr hangingPunct="0"/>
            <a:endParaRPr lang="en-US" b="1" dirty="0" smtClean="0">
              <a:solidFill>
                <a:srgbClr val="0070C0"/>
              </a:solidFill>
            </a:endParaRPr>
          </a:p>
          <a:p>
            <a:pPr hangingPunct="0"/>
            <a:r>
              <a:rPr lang="en-US" b="1" dirty="0" smtClean="0">
                <a:solidFill>
                  <a:srgbClr val="0070C0"/>
                </a:solidFill>
              </a:rPr>
              <a:t>“when” </a:t>
            </a:r>
            <a:r>
              <a:rPr lang="en-US" dirty="0" smtClean="0"/>
              <a:t>is the preposition EN plus the locative, and it indicates the second advent — </a:t>
            </a:r>
            <a:r>
              <a:rPr lang="en-US" b="1" dirty="0" smtClean="0">
                <a:solidFill>
                  <a:srgbClr val="0070C0"/>
                </a:solidFill>
              </a:rPr>
              <a:t>“the Lord Jesus shall be revealed.” </a:t>
            </a:r>
          </a:p>
          <a:p>
            <a:pPr hangingPunct="0"/>
            <a:endParaRPr lang="en-US" b="1" dirty="0" smtClean="0">
              <a:solidFill>
                <a:srgbClr val="0070C0"/>
              </a:solidFill>
            </a:endParaRPr>
          </a:p>
          <a:p>
            <a:pPr hangingPunct="0"/>
            <a:r>
              <a:rPr lang="en-US" dirty="0" smtClean="0"/>
              <a:t>This is not meeting Him in the air, this is coming from heaven to earth. APOKALUPTO – FAIndic – to be manifested, announced, set forth, make an appearance. </a:t>
            </a:r>
          </a:p>
          <a:p>
            <a:pPr hangingPunct="0"/>
            <a:endParaRPr lang="en-US" dirty="0" smtClean="0"/>
          </a:p>
          <a:p>
            <a:endParaRPr lang="en-US" dirty="0" smtClean="0"/>
          </a:p>
          <a:p>
            <a:endParaRPr lang="en-US" dirty="0" smtClean="0"/>
          </a:p>
          <a:p>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lstStyle/>
          <a:p>
            <a:pPr hangingPunct="0"/>
            <a:r>
              <a:rPr lang="en-US" b="1" dirty="0" smtClean="0">
                <a:solidFill>
                  <a:srgbClr val="0070C0"/>
                </a:solidFill>
              </a:rPr>
              <a:t>“When the Lord Jesus shall make an appearance from heaven.” </a:t>
            </a:r>
            <a:r>
              <a:rPr lang="en-US" dirty="0" smtClean="0"/>
              <a:t>This is operation footstool in view here — </a:t>
            </a:r>
            <a:r>
              <a:rPr lang="en-US" b="1" dirty="0" smtClean="0">
                <a:solidFill>
                  <a:srgbClr val="0070C0"/>
                </a:solidFill>
              </a:rPr>
              <a:t>“with his mighty angels.” –”</a:t>
            </a:r>
            <a:r>
              <a:rPr lang="en-US" dirty="0" smtClean="0"/>
              <a:t>accompanied by his mighty angels.” </a:t>
            </a:r>
          </a:p>
          <a:p>
            <a:pPr hangingPunct="0"/>
            <a:endParaRPr lang="en-US" b="1" dirty="0" smtClean="0">
              <a:solidFill>
                <a:srgbClr val="0070C0"/>
              </a:solidFill>
            </a:endParaRPr>
          </a:p>
          <a:p>
            <a:pPr hangingPunct="0"/>
            <a:r>
              <a:rPr lang="en-US" b="1" dirty="0" smtClean="0">
                <a:solidFill>
                  <a:srgbClr val="0070C0"/>
                </a:solidFill>
              </a:rPr>
              <a:t>1:8 — “In the sphere of flaming [burning] fire” </a:t>
            </a:r>
            <a:r>
              <a:rPr lang="en-US" dirty="0" smtClean="0"/>
              <a:t>—  “In the sphere of a fire of burning,” literally; </a:t>
            </a:r>
            <a:r>
              <a:rPr lang="en-US" b="1" dirty="0" smtClean="0">
                <a:solidFill>
                  <a:srgbClr val="0070C0"/>
                </a:solidFill>
              </a:rPr>
              <a:t>“giving punishment.” </a:t>
            </a:r>
          </a:p>
          <a:p>
            <a:pPr hangingPunct="0"/>
            <a:endParaRPr lang="en-US" b="1" dirty="0" smtClean="0">
              <a:solidFill>
                <a:srgbClr val="0070C0"/>
              </a:solidFill>
            </a:endParaRPr>
          </a:p>
          <a:p>
            <a:pPr hangingPunct="0"/>
            <a:r>
              <a:rPr lang="en-US" dirty="0" smtClean="0"/>
              <a:t>The word </a:t>
            </a:r>
            <a:r>
              <a:rPr lang="en-US" b="1" dirty="0" smtClean="0">
                <a:solidFill>
                  <a:srgbClr val="0070C0"/>
                </a:solidFill>
              </a:rPr>
              <a:t>“taking” </a:t>
            </a:r>
            <a:r>
              <a:rPr lang="en-US" dirty="0" smtClean="0"/>
              <a:t>is a PAPtc DIDOMI - which indicates the duration of the baptism of fire — constantly giving. The word </a:t>
            </a:r>
            <a:r>
              <a:rPr lang="en-US" b="1" dirty="0" smtClean="0">
                <a:solidFill>
                  <a:srgbClr val="0070C0"/>
                </a:solidFill>
              </a:rPr>
              <a:t>“vengeance” </a:t>
            </a:r>
            <a:r>
              <a:rPr lang="en-US" dirty="0" smtClean="0"/>
              <a:t>is incorrect, it is means “justice.” </a:t>
            </a:r>
          </a:p>
          <a:p>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248400"/>
          </a:xfrm>
        </p:spPr>
        <p:txBody>
          <a:bodyPr>
            <a:normAutofit/>
          </a:bodyPr>
          <a:lstStyle/>
          <a:p>
            <a:pPr hangingPunct="0"/>
            <a:r>
              <a:rPr lang="en-US" b="1" dirty="0" smtClean="0">
                <a:solidFill>
                  <a:srgbClr val="0070C0"/>
                </a:solidFill>
              </a:rPr>
              <a:t>“on them that know not” </a:t>
            </a:r>
            <a:r>
              <a:rPr lang="en-US" dirty="0" smtClean="0"/>
              <a:t>— OIDA plus the negative describes the unbeliever survivors of the Tribulation. </a:t>
            </a:r>
          </a:p>
          <a:p>
            <a:pPr hangingPunct="0"/>
            <a:endParaRPr lang="en-US" dirty="0" smtClean="0"/>
          </a:p>
          <a:p>
            <a:pPr hangingPunct="0"/>
            <a:r>
              <a:rPr lang="en-US" dirty="0" smtClean="0"/>
              <a:t>They are said to </a:t>
            </a:r>
            <a:r>
              <a:rPr lang="en-US" b="1" dirty="0" smtClean="0">
                <a:solidFill>
                  <a:srgbClr val="0070C0"/>
                </a:solidFill>
              </a:rPr>
              <a:t>“know not” </a:t>
            </a:r>
            <a:r>
              <a:rPr lang="en-US" dirty="0" smtClean="0"/>
              <a:t>and </a:t>
            </a:r>
            <a:r>
              <a:rPr lang="en-US" b="1" dirty="0" smtClean="0">
                <a:solidFill>
                  <a:srgbClr val="0070C0"/>
                </a:solidFill>
              </a:rPr>
              <a:t>“obey not” </a:t>
            </a:r>
            <a:r>
              <a:rPr lang="en-US" dirty="0" smtClean="0"/>
              <a:t>the gospel. </a:t>
            </a:r>
          </a:p>
          <a:p>
            <a:pPr hangingPunct="0"/>
            <a:endParaRPr lang="en-US" dirty="0" smtClean="0"/>
          </a:p>
          <a:p>
            <a:pPr hangingPunct="0"/>
            <a:r>
              <a:rPr lang="en-US" dirty="0" smtClean="0"/>
              <a:t>These are those who are negative at the point of God-consciousness and as unbelievers entered reversionism. </a:t>
            </a:r>
          </a:p>
          <a:p>
            <a:pPr hangingPunct="0"/>
            <a:endParaRPr lang="en-US" dirty="0" smtClean="0"/>
          </a:p>
          <a:p>
            <a:pPr hangingPunct="0"/>
            <a:r>
              <a:rPr lang="en-US" dirty="0" smtClean="0"/>
              <a:t>Then we have those who are negative at the point of gospel hearing and who became reversionists. </a:t>
            </a:r>
          </a:p>
          <a:p>
            <a:pPr hangingPunct="0"/>
            <a:endParaRPr lang="en-US" dirty="0" smtClean="0"/>
          </a:p>
          <a:p>
            <a:pPr hangingPunct="0"/>
            <a:r>
              <a:rPr lang="en-US" dirty="0" smtClean="0"/>
              <a:t>Here is where we have our </a:t>
            </a:r>
            <a:r>
              <a:rPr lang="en-US" b="1" dirty="0" smtClean="0"/>
              <a:t>first areas of strong delusion</a:t>
            </a:r>
            <a:r>
              <a:rPr lang="en-US" dirty="0" smtClean="0"/>
              <a:t>. </a:t>
            </a:r>
          </a:p>
          <a:p>
            <a:pPr hangingPunct="0"/>
            <a:endParaRPr lang="en-US" b="1" dirty="0" smtClean="0">
              <a:solidFill>
                <a:srgbClr val="0070C0"/>
              </a:solidFill>
            </a:endParaRPr>
          </a:p>
          <a:p>
            <a:pPr hangingPunct="0">
              <a:buNone/>
            </a:pPr>
            <a:endParaRPr lang="en-US" dirty="0" smtClean="0"/>
          </a:p>
          <a:p>
            <a:pPr hangingPunct="0">
              <a:buNone/>
            </a:pPr>
            <a:endParaRPr lang="en-US" dirty="0" smtClean="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839200" cy="6172200"/>
          </a:xfrm>
        </p:spPr>
        <p:txBody>
          <a:bodyPr/>
          <a:lstStyle/>
          <a:p>
            <a:r>
              <a:rPr lang="en-US" b="1" dirty="0" smtClean="0">
                <a:solidFill>
                  <a:srgbClr val="0070C0"/>
                </a:solidFill>
              </a:rPr>
              <a:t> “Obey not” </a:t>
            </a:r>
            <a:r>
              <a:rPr lang="en-US" dirty="0" smtClean="0"/>
              <a:t>is  HUPAKOUO – PAIndic -which means a rejection of what is heard and describes everyone in the Tribulation.  Negative at God consciousness and gospel hearing. </a:t>
            </a:r>
            <a:endParaRPr lang="en-US" dirty="0" smtClean="0"/>
          </a:p>
          <a:p>
            <a:endParaRPr lang="en-US" dirty="0" smtClean="0"/>
          </a:p>
          <a:p>
            <a:r>
              <a:rPr lang="en-US" b="1" dirty="0" smtClean="0">
                <a:solidFill>
                  <a:srgbClr val="0070C0"/>
                </a:solidFill>
              </a:rPr>
              <a:t>1: 9 — “who shall be punished”</a:t>
            </a:r>
            <a:r>
              <a:rPr lang="en-US" dirty="0" smtClean="0"/>
              <a:t> —refers to those who obey not the gospel or those who rejected at the point of God-consciousness. </a:t>
            </a:r>
          </a:p>
          <a:p>
            <a:endParaRPr lang="en-US" dirty="0" smtClean="0"/>
          </a:p>
          <a:p>
            <a:r>
              <a:rPr lang="en-US" dirty="0" smtClean="0"/>
              <a:t>TINO – FAIndic -  to incur punishment as a result of correct justice. So it is translated, “Who shall be punished with justice.” This means punished with proper legal procedure.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lnSpcReduction="10000"/>
          </a:bodyPr>
          <a:lstStyle/>
          <a:p>
            <a:pPr hangingPunct="0"/>
            <a:r>
              <a:rPr lang="en-US" b="1" dirty="0" smtClean="0">
                <a:solidFill>
                  <a:srgbClr val="0070C0"/>
                </a:solidFill>
              </a:rPr>
              <a:t>“unto the church” </a:t>
            </a:r>
            <a:r>
              <a:rPr lang="en-US" dirty="0" smtClean="0"/>
              <a:t>— the dative of the noun EKKLESIA.  This is the local church because it is specified as </a:t>
            </a:r>
            <a:r>
              <a:rPr lang="en-US" b="1" dirty="0" smtClean="0">
                <a:solidFill>
                  <a:srgbClr val="0070C0"/>
                </a:solidFill>
              </a:rPr>
              <a:t>“the  EKKLESIA of the Thessalonians.” </a:t>
            </a:r>
          </a:p>
          <a:p>
            <a:pPr hangingPunct="0"/>
            <a:endParaRPr lang="en-US" dirty="0" smtClean="0"/>
          </a:p>
          <a:p>
            <a:pPr hangingPunct="0"/>
            <a:r>
              <a:rPr lang="en-US" dirty="0" smtClean="0"/>
              <a:t>The word is generally translated “assembly” or “church.” The function of the local church is that of a classroom with students. The students are the members of the congregation. The professor is the pastor-teacher. </a:t>
            </a:r>
          </a:p>
          <a:p>
            <a:pPr hangingPunct="0"/>
            <a:endParaRPr lang="en-US" i="1" dirty="0" smtClean="0"/>
          </a:p>
          <a:p>
            <a:pPr hangingPunct="0"/>
            <a:r>
              <a:rPr lang="en-US" i="1" dirty="0" smtClean="0"/>
              <a:t>EKKLESIA</a:t>
            </a:r>
            <a:r>
              <a:rPr lang="en-US" dirty="0" smtClean="0"/>
              <a:t> is actually used in five ways. </a:t>
            </a:r>
          </a:p>
          <a:p>
            <a:pPr hangingPunct="0">
              <a:buNone/>
            </a:pPr>
            <a:r>
              <a:rPr lang="en-US" dirty="0" smtClean="0"/>
              <a:t>      - The Classical Greek uses it for the Athenian citizens assembling to conduct the affairs of state. </a:t>
            </a:r>
          </a:p>
          <a:p>
            <a:pPr hangingPunct="0">
              <a:buNone/>
            </a:pPr>
            <a:r>
              <a:rPr lang="en-US" dirty="0" smtClean="0"/>
              <a:t>       - It is used in the Old Testament sense in Acts 7:38 for the assembly of Israel to receive communications. </a:t>
            </a:r>
          </a:p>
          <a:p>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839200" cy="6248400"/>
          </a:xfrm>
        </p:spPr>
        <p:txBody>
          <a:bodyPr>
            <a:normAutofit/>
          </a:bodyPr>
          <a:lstStyle/>
          <a:p>
            <a:endParaRPr lang="en-US" dirty="0" smtClean="0"/>
          </a:p>
          <a:p>
            <a:r>
              <a:rPr lang="en-US" dirty="0" smtClean="0"/>
              <a:t>Notice also that the punishment is said to be eternal. The baptism of fire is the down payment on the lake of fire for the unbelievers of the Tribulation — </a:t>
            </a:r>
            <a:r>
              <a:rPr lang="en-US" b="1" dirty="0" smtClean="0">
                <a:solidFill>
                  <a:srgbClr val="0070C0"/>
                </a:solidFill>
              </a:rPr>
              <a:t>“everlasting destruction.” </a:t>
            </a:r>
          </a:p>
          <a:p>
            <a:endParaRPr lang="en-US" dirty="0" smtClean="0"/>
          </a:p>
          <a:p>
            <a:r>
              <a:rPr lang="en-US" dirty="0" smtClean="0"/>
              <a:t>OLEGROI - terrible agony. It means an agony so great that it perpetuates in the soul the most unusual type of pain. </a:t>
            </a:r>
          </a:p>
          <a:p>
            <a:endParaRPr lang="en-US" dirty="0" smtClean="0"/>
          </a:p>
          <a:p>
            <a:r>
              <a:rPr lang="en-US" dirty="0" smtClean="0"/>
              <a:t>The unbeliever suffers not only in the burning sense but he suffers in his soul is a way that is indescribable. </a:t>
            </a:r>
          </a:p>
          <a:p>
            <a:r>
              <a:rPr lang="en-US" dirty="0" smtClean="0"/>
              <a:t>It means something that would destroy but can’t destroy.</a:t>
            </a:r>
            <a:endParaRPr lang="en-US" dirty="0" smtClean="0"/>
          </a:p>
          <a:p>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915400" cy="6324600"/>
          </a:xfrm>
        </p:spPr>
        <p:txBody>
          <a:bodyPr>
            <a:normAutofit fontScale="92500" lnSpcReduction="20000"/>
          </a:bodyPr>
          <a:lstStyle/>
          <a:p>
            <a:endParaRPr lang="en-US" dirty="0" smtClean="0"/>
          </a:p>
          <a:p>
            <a:endParaRPr lang="en-US" dirty="0" smtClean="0"/>
          </a:p>
          <a:p>
            <a:r>
              <a:rPr lang="en-US" dirty="0" smtClean="0"/>
              <a:t>Once you are destroyed you no longer suffer but when you put eternal with it  means you are brought up to the point of the ultimate in agony and suffering, and yet do not depart unconscious. </a:t>
            </a:r>
          </a:p>
          <a:p>
            <a:endParaRPr lang="en-US" dirty="0" smtClean="0"/>
          </a:p>
          <a:p>
            <a:r>
              <a:rPr lang="en-US" dirty="0" smtClean="0"/>
              <a:t>There is no loss of consciousness forever and ever and ever. That is divine justice on the unbeliever. Notice that TINO indicates that this is a correct and right type of justice. </a:t>
            </a:r>
          </a:p>
          <a:p>
            <a:pPr hangingPunct="0"/>
            <a:endParaRPr lang="en-US" dirty="0" smtClean="0"/>
          </a:p>
          <a:p>
            <a:pPr hangingPunct="0"/>
            <a:r>
              <a:rPr lang="en-US" b="1" dirty="0" smtClean="0">
                <a:solidFill>
                  <a:srgbClr val="0070C0"/>
                </a:solidFill>
              </a:rPr>
              <a:t>“from the presence of the Lord and from the glory of his power” </a:t>
            </a:r>
            <a:r>
              <a:rPr lang="en-US" dirty="0" smtClean="0"/>
              <a:t>indicates that this is where they missed the boat. PROSOPON used for the face. </a:t>
            </a:r>
          </a:p>
          <a:p>
            <a:pPr hangingPunct="0"/>
            <a:endParaRPr lang="en-US" dirty="0" smtClean="0"/>
          </a:p>
          <a:p>
            <a:pPr hangingPunct="0"/>
            <a:r>
              <a:rPr lang="en-US" dirty="0" smtClean="0"/>
              <a:t>We as believers are going to be face to face with the Lord, they are excluded from face to face with the Lord; and they are excluded from the glory of his power. </a:t>
            </a:r>
          </a:p>
          <a:p>
            <a:pPr hangingPunct="0"/>
            <a:endParaRPr lang="en-US" dirty="0" smtClean="0"/>
          </a:p>
          <a:p>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915400" cy="6629400"/>
          </a:xfrm>
        </p:spPr>
        <p:txBody>
          <a:bodyPr>
            <a:normAutofit/>
          </a:bodyPr>
          <a:lstStyle/>
          <a:p>
            <a:pPr hangingPunct="0"/>
            <a:r>
              <a:rPr lang="en-US" dirty="0" smtClean="0"/>
              <a:t>The word “glory” refers to His essence and the word for “power” here refers to power as a faculty, as an endowment.</a:t>
            </a:r>
          </a:p>
          <a:p>
            <a:pPr hangingPunct="0"/>
            <a:endParaRPr lang="en-US" dirty="0" smtClean="0"/>
          </a:p>
          <a:p>
            <a:pPr hangingPunct="0"/>
            <a:r>
              <a:rPr lang="en-US" dirty="0" smtClean="0"/>
              <a:t>ISCHUOI means His power and His ability to make believers happy forever and ever without once being bored, frustrated, disillusioned, being discouraged. </a:t>
            </a:r>
          </a:p>
          <a:p>
            <a:pPr hangingPunct="0">
              <a:buNone/>
            </a:pPr>
            <a:endParaRPr lang="en-US" dirty="0" smtClean="0"/>
          </a:p>
          <a:p>
            <a:pPr hangingPunct="0">
              <a:buNone/>
            </a:pPr>
            <a:r>
              <a:rPr lang="en-US" b="1" dirty="0" smtClean="0"/>
              <a:t>  Doctrine of Hell or Hades</a:t>
            </a:r>
          </a:p>
          <a:p>
            <a:pPr marL="514350" indent="-514350" hangingPunct="0">
              <a:buAutoNum type="arabicPeriod"/>
            </a:pPr>
            <a:r>
              <a:rPr lang="en-US" dirty="0" smtClean="0"/>
              <a:t>The </a:t>
            </a:r>
            <a:r>
              <a:rPr lang="en-US" dirty="0" smtClean="0"/>
              <a:t>Hebrew word for Hades is </a:t>
            </a:r>
            <a:r>
              <a:rPr lang="en-US" i="1" dirty="0" err="1" smtClean="0"/>
              <a:t>sheol</a:t>
            </a:r>
            <a:r>
              <a:rPr lang="en-US" dirty="0" smtClean="0"/>
              <a:t>, and it refers to a vast subterranean area of the departed dead of the human race and certain categories of angelic creatures. </a:t>
            </a:r>
            <a:endParaRPr lang="en-US" dirty="0" smtClean="0"/>
          </a:p>
          <a:p>
            <a:pPr marL="514350" indent="-514350" hangingPunct="0">
              <a:buNone/>
            </a:pPr>
            <a:r>
              <a:rPr lang="en-US" dirty="0" smtClean="0"/>
              <a:t> </a:t>
            </a:r>
            <a:r>
              <a:rPr lang="en-US" dirty="0" smtClean="0"/>
              <a:t>        </a:t>
            </a:r>
            <a:r>
              <a:rPr lang="en-US" dirty="0" smtClean="0"/>
              <a:t>In </a:t>
            </a:r>
            <a:r>
              <a:rPr lang="en-US" dirty="0" smtClean="0"/>
              <a:t>the Septuagint, the Greek translation, Hades is used for the Hebrew </a:t>
            </a:r>
            <a:r>
              <a:rPr lang="en-US" i="1" dirty="0" err="1" smtClean="0"/>
              <a:t>sheol</a:t>
            </a:r>
            <a:r>
              <a:rPr lang="en-US" i="1" dirty="0" smtClean="0"/>
              <a:t>.</a:t>
            </a:r>
            <a:r>
              <a:rPr lang="en-US" dirty="0" smtClean="0"/>
              <a:t> </a:t>
            </a:r>
          </a:p>
          <a:p>
            <a:pPr marL="514350" indent="-514350" hangingPunct="0">
              <a:buAutoNum type="arabicPeriod"/>
            </a:pPr>
            <a:endParaRPr lang="en-US" dirty="0" smtClean="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normAutofit/>
          </a:bodyPr>
          <a:lstStyle/>
          <a:p>
            <a:pPr marL="514350" indent="-514350" hangingPunct="0">
              <a:buNone/>
            </a:pPr>
            <a:r>
              <a:rPr lang="en-US" dirty="0" smtClean="0"/>
              <a:t>2.      Hades is estimated to be in the heart of the earth but that is not necessarily it. Several passages imply this but the location is really unknown. </a:t>
            </a:r>
          </a:p>
          <a:p>
            <a:pPr marL="514350" indent="-514350" hangingPunct="0">
              <a:buNone/>
            </a:pPr>
            <a:endParaRPr lang="en-US" dirty="0" smtClean="0"/>
          </a:p>
          <a:p>
            <a:pPr marL="514350" indent="-514350" hangingPunct="0">
              <a:buNone/>
            </a:pPr>
            <a:r>
              <a:rPr lang="en-US" dirty="0" smtClean="0"/>
              <a:t>         The implication comes when Abaddon, the most incorrigible of the demons, is released from the Abyss and there is an opening there and they come right up out of the earth. </a:t>
            </a:r>
          </a:p>
          <a:p>
            <a:pPr marL="514350" indent="-514350" hangingPunct="0">
              <a:buNone/>
            </a:pPr>
            <a:r>
              <a:rPr lang="en-US" dirty="0" smtClean="0"/>
              <a:t>         The dying are said to go to Sheol in Numbers 16:30; Ezekiel 31:15,17. </a:t>
            </a:r>
          </a:p>
          <a:p>
            <a:endParaRPr lang="en-US" dirty="0" smtClean="0"/>
          </a:p>
          <a:p>
            <a:r>
              <a:rPr lang="en-US" dirty="0" smtClean="0"/>
              <a:t>3</a:t>
            </a:r>
            <a:r>
              <a:rPr lang="en-US" dirty="0" smtClean="0"/>
              <a:t>.    Those who are believers of the Old Testament were said to be delivered into the power of Sheol, Hosea 13:14; Psalm 49:16. </a:t>
            </a:r>
          </a:p>
          <a:p>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lnSpcReduction="10000"/>
          </a:bodyPr>
          <a:lstStyle/>
          <a:p>
            <a:pPr marL="514350" indent="-514350">
              <a:buNone/>
            </a:pPr>
            <a:endParaRPr lang="en-US" dirty="0" smtClean="0"/>
          </a:p>
          <a:p>
            <a:pPr marL="514350" indent="-514350">
              <a:buNone/>
            </a:pPr>
            <a:r>
              <a:rPr lang="en-US" dirty="0" smtClean="0"/>
              <a:t>4.    Prior to the resurrection of Christ all human dead went to Hades where two compartments were designed to receive them, namely Paradise and Abraham’s bosom.  (Luke 16)</a:t>
            </a:r>
          </a:p>
          <a:p>
            <a:pPr marL="514350" indent="-514350">
              <a:buAutoNum type="arabicPeriod" startAt="4"/>
            </a:pPr>
            <a:endParaRPr lang="en-US" dirty="0" smtClean="0"/>
          </a:p>
          <a:p>
            <a:pPr marL="514350" indent="-514350">
              <a:buNone/>
            </a:pPr>
            <a:r>
              <a:rPr lang="en-US" dirty="0" smtClean="0"/>
              <a:t>5.     Between the two there was a great gulf fixed. All unbelievers are still in </a:t>
            </a:r>
            <a:r>
              <a:rPr lang="en-US" u="sng" dirty="0" smtClean="0"/>
              <a:t>torments until the great white throne judgment. </a:t>
            </a:r>
          </a:p>
          <a:p>
            <a:pPr marL="514350" indent="-514350">
              <a:buAutoNum type="arabicPeriod" startAt="4"/>
            </a:pPr>
            <a:endParaRPr lang="en-US" dirty="0" smtClean="0"/>
          </a:p>
          <a:p>
            <a:pPr marL="514350" indent="-514350">
              <a:buNone/>
            </a:pPr>
            <a:r>
              <a:rPr lang="en-US" dirty="0" smtClean="0"/>
              <a:t>6.    In addition there are two compartments in Hades for fallen angels, and they are separate compartments — Tartarus and the Abyss. </a:t>
            </a:r>
          </a:p>
          <a:p>
            <a:pPr marL="514350" indent="-514350">
              <a:buAutoNum type="arabicPeriod" startAt="6"/>
            </a:pPr>
            <a:endParaRPr lang="en-US" dirty="0" smtClean="0"/>
          </a:p>
          <a:p>
            <a:pPr marL="514350" indent="-514350"/>
            <a:r>
              <a:rPr lang="en-US" dirty="0" smtClean="0"/>
              <a:t>Tartarus is reserved for the fallen angels involved in the infiltration and cohabitation of Genesis  6. </a:t>
            </a:r>
          </a:p>
          <a:p>
            <a:pPr marL="514350" indent="-514350"/>
            <a:endParaRPr lang="en-US" dirty="0" smtClean="0"/>
          </a:p>
          <a:p>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fontScale="92500" lnSpcReduction="10000"/>
          </a:bodyPr>
          <a:lstStyle/>
          <a:p>
            <a:r>
              <a:rPr lang="en-US" dirty="0" smtClean="0"/>
              <a:t>They are called “sons of gods,” </a:t>
            </a:r>
            <a:r>
              <a:rPr lang="en-US" i="1" dirty="0" smtClean="0"/>
              <a:t>beni-ha-Elohim</a:t>
            </a:r>
            <a:r>
              <a:rPr lang="en-US" dirty="0" smtClean="0"/>
              <a:t>. Sons of the fallen angels who infiltrated the human race and produced these “sons”.  The gods were the </a:t>
            </a:r>
            <a:r>
              <a:rPr lang="en-US" dirty="0" err="1" smtClean="0"/>
              <a:t>superhumans</a:t>
            </a:r>
            <a:r>
              <a:rPr lang="en-US" dirty="0" smtClean="0"/>
              <a:t> called </a:t>
            </a:r>
            <a:r>
              <a:rPr lang="en-US" dirty="0" err="1" smtClean="0"/>
              <a:t>Nephelim</a:t>
            </a:r>
            <a:r>
              <a:rPr lang="en-US" dirty="0" smtClean="0"/>
              <a:t> of Genesis 6.</a:t>
            </a:r>
          </a:p>
          <a:p>
            <a:pPr>
              <a:buNone/>
            </a:pPr>
            <a:r>
              <a:rPr lang="en-US" dirty="0" smtClean="0"/>
              <a:t> </a:t>
            </a:r>
          </a:p>
          <a:p>
            <a:r>
              <a:rPr lang="en-US" dirty="0" smtClean="0"/>
              <a:t>The Abyss is a special prison for certain demons whose restraint is necessary for the continuation and perpetuation of human history. </a:t>
            </a:r>
          </a:p>
          <a:p>
            <a:r>
              <a:rPr lang="en-US" dirty="0" smtClean="0"/>
              <a:t>They had to be removed from the scene in order for the angelic conflict to continue.</a:t>
            </a:r>
          </a:p>
          <a:p>
            <a:pPr>
              <a:buNone/>
            </a:pPr>
            <a:endParaRPr lang="en-US" dirty="0" smtClean="0"/>
          </a:p>
          <a:p>
            <a:pPr>
              <a:buNone/>
            </a:pPr>
            <a:r>
              <a:rPr lang="en-US" dirty="0" smtClean="0"/>
              <a:t>7.  Hades: the first compartment.  Paradise or Abraham’s bosom. </a:t>
            </a:r>
          </a:p>
          <a:p>
            <a:r>
              <a:rPr lang="en-US" dirty="0" smtClean="0"/>
              <a:t>It is defined as the place where all the Old Testament believers went after physical death.</a:t>
            </a:r>
          </a:p>
          <a:p>
            <a:r>
              <a:rPr lang="en-US" dirty="0" smtClean="0"/>
              <a:t> Illustration: Luke 23:39-43, Paradise is the residence, then, of the Old Testament believers who died up until the Church Age. </a:t>
            </a:r>
          </a:p>
          <a:p>
            <a:pPr>
              <a:buNone/>
            </a:pPr>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a:bodyPr>
          <a:lstStyle/>
          <a:p>
            <a:pPr marL="514350" indent="-514350" hangingPunct="0">
              <a:buNone/>
            </a:pPr>
            <a:r>
              <a:rPr lang="en-US" dirty="0" smtClean="0"/>
              <a:t>8.   Our second passage on Paradise is found in Ephesians 4:8-10</a:t>
            </a:r>
            <a:r>
              <a:rPr lang="en-US" dirty="0" smtClean="0">
                <a:solidFill>
                  <a:srgbClr val="C00000"/>
                </a:solidFill>
              </a:rPr>
              <a:t>, “For this reason the scripture says </a:t>
            </a:r>
            <a:r>
              <a:rPr lang="en-US" dirty="0" smtClean="0"/>
              <a:t>[according to Psalm 68:18], </a:t>
            </a:r>
            <a:r>
              <a:rPr lang="en-US" dirty="0" smtClean="0">
                <a:solidFill>
                  <a:srgbClr val="C00000"/>
                </a:solidFill>
              </a:rPr>
              <a:t>‘When he </a:t>
            </a:r>
            <a:r>
              <a:rPr lang="en-US" dirty="0" smtClean="0"/>
              <a:t>[Christ] </a:t>
            </a:r>
            <a:r>
              <a:rPr lang="en-US" dirty="0" smtClean="0">
                <a:solidFill>
                  <a:srgbClr val="C00000"/>
                </a:solidFill>
              </a:rPr>
              <a:t>had ascended up on high, he led captives </a:t>
            </a:r>
            <a:r>
              <a:rPr lang="en-US" dirty="0" smtClean="0"/>
              <a:t>[Old Testament believers] </a:t>
            </a:r>
            <a:r>
              <a:rPr lang="en-US" dirty="0" smtClean="0">
                <a:solidFill>
                  <a:srgbClr val="C00000"/>
                </a:solidFill>
              </a:rPr>
              <a:t>in a triumphal procession from their state of captivity </a:t>
            </a:r>
            <a:r>
              <a:rPr lang="en-US" dirty="0" smtClean="0"/>
              <a:t>[Paradise]</a:t>
            </a:r>
            <a:r>
              <a:rPr lang="en-US" dirty="0" smtClean="0">
                <a:solidFill>
                  <a:srgbClr val="C00000"/>
                </a:solidFill>
              </a:rPr>
              <a:t>,”</a:t>
            </a:r>
            <a:r>
              <a:rPr lang="en-US" dirty="0" smtClean="0"/>
              <a:t> (hence they were transferred from Paradise to the third heaven). </a:t>
            </a:r>
          </a:p>
          <a:p>
            <a:pPr marL="514350" indent="-514350" hangingPunct="0">
              <a:buAutoNum type="arabicPeriod" startAt="8"/>
            </a:pPr>
            <a:endParaRPr lang="en-US" dirty="0" smtClean="0"/>
          </a:p>
          <a:p>
            <a:pPr marL="514350" indent="-514350" hangingPunct="0"/>
            <a:r>
              <a:rPr lang="en-US" dirty="0" smtClean="0"/>
              <a:t>This is also taught in Matthew </a:t>
            </a:r>
            <a:r>
              <a:rPr lang="en-US" dirty="0" smtClean="0">
                <a:solidFill>
                  <a:srgbClr val="C00000"/>
                </a:solidFill>
              </a:rPr>
              <a:t>27:52-53- “Not this doctrine only, that he ascended, what does it imply except that he</a:t>
            </a:r>
            <a:r>
              <a:rPr lang="en-US" dirty="0" smtClean="0"/>
              <a:t> [Christ] </a:t>
            </a:r>
            <a:r>
              <a:rPr lang="en-US" dirty="0" smtClean="0">
                <a:solidFill>
                  <a:srgbClr val="C00000"/>
                </a:solidFill>
              </a:rPr>
              <a:t>also descended into the lower parts of the earth? The one who has descended is the same person also who ascended far above all the heavens,” </a:t>
            </a:r>
            <a:r>
              <a:rPr lang="en-US" dirty="0" smtClean="0"/>
              <a:t>(the third heaven, the new Paradise). </a:t>
            </a:r>
          </a:p>
          <a:p>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991600" cy="6477000"/>
          </a:xfrm>
        </p:spPr>
        <p:txBody>
          <a:bodyPr>
            <a:normAutofit fontScale="92500"/>
          </a:bodyPr>
          <a:lstStyle/>
          <a:p>
            <a:pPr hangingPunct="0">
              <a:buNone/>
            </a:pPr>
            <a:endParaRPr lang="en-US" dirty="0" smtClean="0"/>
          </a:p>
          <a:p>
            <a:pPr hangingPunct="0"/>
            <a:r>
              <a:rPr lang="en-US" dirty="0" smtClean="0"/>
              <a:t>The prophecy is given in Psalm 16:10</a:t>
            </a:r>
            <a:r>
              <a:rPr lang="en-US" dirty="0" smtClean="0">
                <a:solidFill>
                  <a:srgbClr val="C00000"/>
                </a:solidFill>
              </a:rPr>
              <a:t>, “For you will not abandon my soul in Sheol; neither will you allow your Holy One </a:t>
            </a:r>
            <a:r>
              <a:rPr lang="en-US" dirty="0" smtClean="0"/>
              <a:t>[Jesus Christ] </a:t>
            </a:r>
            <a:r>
              <a:rPr lang="en-US" dirty="0" smtClean="0">
                <a:solidFill>
                  <a:srgbClr val="C00000"/>
                </a:solidFill>
              </a:rPr>
              <a:t>to undergo decay </a:t>
            </a:r>
            <a:r>
              <a:rPr lang="en-US" dirty="0" smtClean="0"/>
              <a:t>[reference to His resurrection]</a:t>
            </a:r>
            <a:r>
              <a:rPr lang="en-US" dirty="0" smtClean="0">
                <a:solidFill>
                  <a:srgbClr val="C00000"/>
                </a:solidFill>
              </a:rPr>
              <a:t>.” </a:t>
            </a:r>
          </a:p>
          <a:p>
            <a:pPr hangingPunct="0"/>
            <a:endParaRPr lang="en-US" dirty="0" smtClean="0">
              <a:solidFill>
                <a:srgbClr val="C00000"/>
              </a:solidFill>
            </a:endParaRPr>
          </a:p>
          <a:p>
            <a:pPr hangingPunct="0"/>
            <a:r>
              <a:rPr lang="en-US" dirty="0" smtClean="0"/>
              <a:t>His soul came out of Hades, not Hell, for the resurrection, Acts 2:27,31, the </a:t>
            </a:r>
            <a:r>
              <a:rPr lang="en-US" dirty="0" err="1" smtClean="0"/>
              <a:t>fulfilment</a:t>
            </a:r>
            <a:r>
              <a:rPr lang="en-US" dirty="0" smtClean="0"/>
              <a:t>. </a:t>
            </a:r>
          </a:p>
          <a:p>
            <a:pPr hangingPunct="0">
              <a:buNone/>
            </a:pPr>
            <a:endParaRPr lang="en-US" dirty="0" smtClean="0"/>
          </a:p>
          <a:p>
            <a:pPr marL="514350" indent="-514350" hangingPunct="0">
              <a:buNone/>
            </a:pPr>
            <a:r>
              <a:rPr lang="en-US" dirty="0" smtClean="0"/>
              <a:t>9.    The second compartment is called Torments. This is the residence of all unbelievers until the end of the Millennium. </a:t>
            </a:r>
          </a:p>
          <a:p>
            <a:pPr marL="514350" indent="-514350" hangingPunct="0">
              <a:buAutoNum type="arabicPeriod" startAt="9"/>
            </a:pPr>
            <a:endParaRPr lang="en-US" dirty="0" smtClean="0"/>
          </a:p>
          <a:p>
            <a:pPr marL="514350" indent="-514350" hangingPunct="0"/>
            <a:r>
              <a:rPr lang="en-US" dirty="0" smtClean="0"/>
              <a:t>In the great white throne judgment, Revelation 20:11-15, </a:t>
            </a:r>
            <a:r>
              <a:rPr lang="en-US" dirty="0" smtClean="0">
                <a:solidFill>
                  <a:srgbClr val="C00000"/>
                </a:solidFill>
              </a:rPr>
              <a:t>“Hades emptied its dead,”</a:t>
            </a:r>
            <a:r>
              <a:rPr lang="en-US" dirty="0" smtClean="0"/>
              <a:t> (the second resurrection for judgment in the lake of fire. There are only unbelievers in the second resurrection). </a:t>
            </a:r>
          </a:p>
          <a:p>
            <a:pPr marL="514350" indent="-514350" hangingPunct="0"/>
            <a:endParaRPr lang="en-US" dirty="0" smtClean="0"/>
          </a:p>
          <a:p>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a:bodyPr>
          <a:lstStyle/>
          <a:p>
            <a:pPr marL="514350" indent="-514350" hangingPunct="0"/>
            <a:r>
              <a:rPr lang="en-US" dirty="0" smtClean="0"/>
              <a:t>In Luke 16:19-31 we have the details of Torments and the great gulf fixed.</a:t>
            </a:r>
          </a:p>
          <a:p>
            <a:pPr marL="514350" indent="-514350" hangingPunct="0"/>
            <a:endParaRPr lang="en-US" dirty="0" smtClean="0"/>
          </a:p>
          <a:p>
            <a:pPr marL="514350" indent="-514350" hangingPunct="0"/>
            <a:r>
              <a:rPr lang="en-US" dirty="0" smtClean="0"/>
              <a:t> In the description of the last judgment in Revelation 20:13 </a:t>
            </a:r>
            <a:r>
              <a:rPr lang="en-US" dirty="0" smtClean="0">
                <a:solidFill>
                  <a:srgbClr val="C00000"/>
                </a:solidFill>
              </a:rPr>
              <a:t>Hades “gave up the dead which were in it.” </a:t>
            </a:r>
            <a:r>
              <a:rPr lang="en-US" dirty="0" smtClean="0"/>
              <a:t>Verse 14 says, </a:t>
            </a:r>
            <a:r>
              <a:rPr lang="en-US" dirty="0" smtClean="0">
                <a:solidFill>
                  <a:srgbClr val="C00000"/>
                </a:solidFill>
              </a:rPr>
              <a:t>“Both death and Hades were thrown into the lake of fire. This</a:t>
            </a:r>
            <a:r>
              <a:rPr lang="en-US" dirty="0" smtClean="0"/>
              <a:t> [the lake of fire] </a:t>
            </a:r>
            <a:r>
              <a:rPr lang="en-US" dirty="0" smtClean="0">
                <a:solidFill>
                  <a:srgbClr val="C00000"/>
                </a:solidFill>
              </a:rPr>
              <a:t>is the second death.”       </a:t>
            </a:r>
          </a:p>
          <a:p>
            <a:pPr hangingPunct="0">
              <a:buNone/>
            </a:pPr>
            <a:r>
              <a:rPr lang="en-US" dirty="0" smtClean="0"/>
              <a:t>   </a:t>
            </a:r>
          </a:p>
          <a:p>
            <a:pPr hangingPunct="0">
              <a:buNone/>
            </a:pPr>
            <a:r>
              <a:rPr lang="en-US" dirty="0" smtClean="0"/>
              <a:t>10.   The third compartment is Tartarus where Genesis 6 fallen angels are kept.</a:t>
            </a:r>
          </a:p>
          <a:p>
            <a:endParaRPr lang="en-US" b="1" dirty="0" smtClean="0">
              <a:solidFill>
                <a:srgbClr val="0070C0"/>
              </a:solidFill>
            </a:endParaRPr>
          </a:p>
          <a:p>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9144000" cy="6781800"/>
          </a:xfrm>
        </p:spPr>
        <p:txBody>
          <a:bodyPr>
            <a:normAutofit fontScale="92500" lnSpcReduction="10000"/>
          </a:bodyPr>
          <a:lstStyle/>
          <a:p>
            <a:r>
              <a:rPr lang="en-US" b="1" dirty="0" smtClean="0"/>
              <a:t>DOCTRINE OF THE LAKE OF FIRE</a:t>
            </a:r>
            <a:br>
              <a:rPr lang="en-US" b="1" dirty="0" smtClean="0"/>
            </a:br>
            <a:r>
              <a:rPr lang="en-US" dirty="0" smtClean="0"/>
              <a:t/>
            </a:r>
            <a:br>
              <a:rPr lang="en-US" dirty="0" smtClean="0"/>
            </a:br>
            <a:r>
              <a:rPr lang="en-US" dirty="0" smtClean="0"/>
              <a:t>1.  Definition.  The lake of fire is the final destination for both fallen angels and unbelieving mankind.  It is both literal and eternal.  It  was prepared originally for Satan and his angels.  Matt 25:41. </a:t>
            </a:r>
          </a:p>
          <a:p>
            <a:pPr>
              <a:buNone/>
            </a:pPr>
            <a:endParaRPr lang="en-US" dirty="0" smtClean="0"/>
          </a:p>
          <a:p>
            <a:pPr>
              <a:buNone/>
            </a:pPr>
            <a:r>
              <a:rPr lang="en-US" dirty="0" smtClean="0"/>
              <a:t>     2. Unbelievers also go there, and there is no way out, Jn 3:18, 36;</a:t>
            </a:r>
          </a:p>
          <a:p>
            <a:pPr>
              <a:buNone/>
            </a:pPr>
            <a:r>
              <a:rPr lang="en-US" dirty="0" smtClean="0"/>
              <a:t>         Heb 9:27.</a:t>
            </a:r>
            <a:br>
              <a:rPr lang="en-US" dirty="0" smtClean="0"/>
            </a:br>
            <a:r>
              <a:rPr lang="en-US" dirty="0" smtClean="0"/>
              <a:t/>
            </a:r>
            <a:br>
              <a:rPr lang="en-US" dirty="0" smtClean="0"/>
            </a:br>
            <a:r>
              <a:rPr lang="en-US" dirty="0" smtClean="0"/>
              <a:t> 3.  The first occupants of the lake of fire will be the beast and false</a:t>
            </a:r>
          </a:p>
          <a:p>
            <a:pPr>
              <a:buNone/>
            </a:pPr>
            <a:r>
              <a:rPr lang="en-US" dirty="0" smtClean="0"/>
              <a:t>          prophet of the Tribulation, Rev 19:20.</a:t>
            </a:r>
            <a:br>
              <a:rPr lang="en-US" dirty="0" smtClean="0"/>
            </a:br>
            <a:r>
              <a:rPr lang="en-US" dirty="0" smtClean="0"/>
              <a:t/>
            </a:r>
            <a:br>
              <a:rPr lang="en-US" dirty="0" smtClean="0"/>
            </a:br>
            <a:r>
              <a:rPr lang="en-US" dirty="0" smtClean="0"/>
              <a:t>4.  The devil will also be in the lake of fire, Rev 20:10.</a:t>
            </a:r>
            <a:br>
              <a:rPr lang="en-US" dirty="0" smtClean="0"/>
            </a:br>
            <a:r>
              <a:rPr lang="en-US" dirty="0" smtClean="0"/>
              <a:t/>
            </a:r>
            <a:br>
              <a:rPr lang="en-US" dirty="0" smtClean="0"/>
            </a:br>
            <a:r>
              <a:rPr lang="en-US" dirty="0" smtClean="0"/>
              <a:t>5.  And after the Great White Throne judgment, the unbelievers  will be judged and cast into the Lake of Fire.  Hades will be there, Rev 20:14, 21:8 </a:t>
            </a:r>
            <a:br>
              <a:rPr lang="en-US" dirty="0" smtClean="0"/>
            </a:br>
            <a:endParaRPr lang="en-US" dirty="0" smtClean="0"/>
          </a:p>
          <a:p>
            <a:pPr hangingPunct="0">
              <a:buNone/>
            </a:pPr>
            <a:endParaRPr lang="en-US" dirty="0" smtClean="0"/>
          </a:p>
          <a:p>
            <a:pPr hangingPunct="0"/>
            <a:endParaRPr lang="en-US" dirty="0" smtClean="0"/>
          </a:p>
          <a:p>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a:bodyPr>
          <a:lstStyle/>
          <a:p>
            <a:pPr hangingPunct="0"/>
            <a:r>
              <a:rPr lang="en-US" dirty="0" smtClean="0"/>
              <a:t>- It is used in Matthew 18:17 for the Jewish synagogue. </a:t>
            </a:r>
          </a:p>
          <a:p>
            <a:pPr hangingPunct="0">
              <a:buNone/>
            </a:pPr>
            <a:r>
              <a:rPr lang="en-US" dirty="0" smtClean="0"/>
              <a:t>    </a:t>
            </a:r>
          </a:p>
          <a:p>
            <a:pPr hangingPunct="0">
              <a:buNone/>
            </a:pPr>
            <a:r>
              <a:rPr lang="en-US" dirty="0" smtClean="0"/>
              <a:t>    - The Hellenistic use is found in Acts 19:25,29 for the meeting of a Greek city state to solve its problems. </a:t>
            </a:r>
          </a:p>
          <a:p>
            <a:pPr hangingPunct="0">
              <a:buNone/>
            </a:pPr>
            <a:r>
              <a:rPr lang="en-US" dirty="0" smtClean="0"/>
              <a:t> </a:t>
            </a:r>
          </a:p>
          <a:p>
            <a:pPr hangingPunct="0">
              <a:buNone/>
            </a:pPr>
            <a:r>
              <a:rPr lang="en-US" dirty="0" smtClean="0"/>
              <a:t>    - It is used </a:t>
            </a:r>
            <a:r>
              <a:rPr lang="en-US" dirty="0" err="1" smtClean="0"/>
              <a:t>dispensationally</a:t>
            </a:r>
            <a:r>
              <a:rPr lang="en-US" dirty="0" smtClean="0"/>
              <a:t> and technically in the Word for the universal church of all believers — Ephesians 1:22,23; 5:25,27. </a:t>
            </a:r>
          </a:p>
          <a:p>
            <a:pPr hangingPunct="0">
              <a:buNone/>
            </a:pPr>
            <a:endParaRPr lang="en-US" dirty="0" smtClean="0"/>
          </a:p>
          <a:p>
            <a:pPr hangingPunct="0">
              <a:buNone/>
            </a:pPr>
            <a:r>
              <a:rPr lang="en-US" dirty="0" smtClean="0"/>
              <a:t>      - It is used in our passage and </a:t>
            </a:r>
            <a:r>
              <a:rPr lang="en-US" u="sng" dirty="0" smtClean="0"/>
              <a:t>in 1 Thessalonians 1:1 for the local church</a:t>
            </a:r>
            <a:r>
              <a:rPr lang="en-US" dirty="0" smtClean="0"/>
              <a:t>. It is the local church which is the classroom. Local church is classroom; universal Church is family. </a:t>
            </a:r>
          </a:p>
          <a:p>
            <a:pPr hangingPunct="0"/>
            <a:endParaRPr lang="en-US" dirty="0" smtClean="0"/>
          </a:p>
          <a:p>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839200" cy="6172200"/>
          </a:xfrm>
        </p:spPr>
        <p:txBody>
          <a:bodyPr>
            <a:normAutofit fontScale="85000" lnSpcReduction="20000"/>
          </a:bodyPr>
          <a:lstStyle/>
          <a:p>
            <a:r>
              <a:rPr lang="en-US" b="1" dirty="0" smtClean="0">
                <a:solidFill>
                  <a:srgbClr val="0070C0"/>
                </a:solidFill>
              </a:rPr>
              <a:t>1:10 —</a:t>
            </a:r>
            <a:r>
              <a:rPr lang="en-US" dirty="0" smtClean="0"/>
              <a:t> we have now arrived at the Millennium. </a:t>
            </a:r>
          </a:p>
          <a:p>
            <a:pPr hangingPunct="0"/>
            <a:r>
              <a:rPr lang="en-US" dirty="0" smtClean="0"/>
              <a:t>When the Millennium comes we are going along for the ride. Why does God the Son bring us with Him at the second advent? Here is the answer.</a:t>
            </a:r>
          </a:p>
          <a:p>
            <a:pPr hangingPunct="0"/>
            <a:r>
              <a:rPr lang="en-US" b="1" dirty="0" smtClean="0">
                <a:solidFill>
                  <a:srgbClr val="0070C0"/>
                </a:solidFill>
              </a:rPr>
              <a:t>“When” </a:t>
            </a:r>
            <a:r>
              <a:rPr lang="en-US" dirty="0" smtClean="0"/>
              <a:t>— OTAN means </a:t>
            </a:r>
            <a:r>
              <a:rPr lang="en-US" b="1" dirty="0" smtClean="0">
                <a:solidFill>
                  <a:srgbClr val="0070C0"/>
                </a:solidFill>
              </a:rPr>
              <a:t>“on the occasion of.”</a:t>
            </a:r>
            <a:r>
              <a:rPr lang="en-US" dirty="0" smtClean="0"/>
              <a:t> It tells us all about ourselves as believers in the Church Age. </a:t>
            </a:r>
          </a:p>
          <a:p>
            <a:pPr hangingPunct="0"/>
            <a:r>
              <a:rPr lang="en-US" dirty="0" smtClean="0"/>
              <a:t>It means we have lived for X amount of years as believers in the Church Age. </a:t>
            </a:r>
          </a:p>
          <a:p>
            <a:pPr hangingPunct="0"/>
            <a:endParaRPr lang="en-US" dirty="0" smtClean="0"/>
          </a:p>
          <a:p>
            <a:pPr hangingPunct="0"/>
            <a:r>
              <a:rPr lang="en-US" dirty="0" smtClean="0"/>
              <a:t>The Church Age is the most intensive attack upon the individual believer of any period in human history, must worse than the Tribulation which is a greater attack upon groups.</a:t>
            </a:r>
          </a:p>
          <a:p>
            <a:pPr hangingPunct="0"/>
            <a:endParaRPr lang="en-US" dirty="0" smtClean="0"/>
          </a:p>
          <a:p>
            <a:pPr hangingPunct="0"/>
            <a:r>
              <a:rPr lang="en-US" dirty="0" smtClean="0"/>
              <a:t> Remember that in the Tribulation the attacks shifts back to Israel, and the attack is going to be upon the unbelieving Jew, the saved Jew — 144,000 Jewish evangelists are obviously saved. </a:t>
            </a:r>
          </a:p>
          <a:p>
            <a:pPr hangingPunct="0"/>
            <a:endParaRPr lang="en-US" dirty="0" smtClean="0"/>
          </a:p>
          <a:p>
            <a:pPr hangingPunct="0"/>
            <a:r>
              <a:rPr lang="en-US" dirty="0" smtClean="0"/>
              <a:t>The fantastic thrust of the Tribulation is going to be an attack upon Israel, but the intensity of the angelic conflict lies in the Church Age. </a:t>
            </a:r>
          </a:p>
          <a:p>
            <a:pPr hangingPunct="0"/>
            <a:endParaRPr lang="en-US" dirty="0" smtClean="0"/>
          </a:p>
          <a:p>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normAutofit fontScale="92500" lnSpcReduction="10000"/>
          </a:bodyPr>
          <a:lstStyle/>
          <a:p>
            <a:pPr hangingPunct="0"/>
            <a:endParaRPr lang="en-US" dirty="0" smtClean="0"/>
          </a:p>
          <a:p>
            <a:pPr hangingPunct="0"/>
            <a:r>
              <a:rPr lang="en-US" dirty="0" smtClean="0"/>
              <a:t>The most difficult period in human history for the individual believer is the attack upon the universal priesthood in the Church Age. </a:t>
            </a:r>
          </a:p>
          <a:p>
            <a:pPr hangingPunct="0"/>
            <a:endParaRPr lang="en-US" dirty="0" smtClean="0"/>
          </a:p>
          <a:p>
            <a:pPr hangingPunct="0"/>
            <a:r>
              <a:rPr lang="en-US" dirty="0" smtClean="0"/>
              <a:t>When God takes us all out at the Rapture that only leaves as the target of Satan Israel. </a:t>
            </a:r>
          </a:p>
          <a:p>
            <a:pPr hangingPunct="0"/>
            <a:endParaRPr lang="en-US" dirty="0" smtClean="0"/>
          </a:p>
          <a:p>
            <a:pPr hangingPunct="0"/>
            <a:r>
              <a:rPr lang="en-US" dirty="0" smtClean="0"/>
              <a:t>The Church will be in heaven for seven years and then will be returned back to planet earth, and “on the occasion” of this is what we have at the beginning of this verse. </a:t>
            </a:r>
          </a:p>
          <a:p>
            <a:endParaRPr lang="en-US" b="1" dirty="0" smtClean="0">
              <a:solidFill>
                <a:srgbClr val="0070C0"/>
              </a:solidFill>
            </a:endParaRPr>
          </a:p>
          <a:p>
            <a:r>
              <a:rPr lang="en-US" b="1" dirty="0" smtClean="0">
                <a:solidFill>
                  <a:srgbClr val="0070C0"/>
                </a:solidFill>
              </a:rPr>
              <a:t>“he shall come” </a:t>
            </a:r>
            <a:r>
              <a:rPr lang="en-US" dirty="0" smtClean="0"/>
              <a:t>— AASubj of  ERCHOMAI -  takes the second advent and views it from the standpoint of Church Age believers who have only been in heaven for seven years in a resurrection body. </a:t>
            </a:r>
          </a:p>
          <a:p>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915400" cy="6477000"/>
          </a:xfrm>
        </p:spPr>
        <p:txBody>
          <a:bodyPr>
            <a:normAutofit fontScale="92500"/>
          </a:bodyPr>
          <a:lstStyle/>
          <a:p>
            <a:pPr hangingPunct="0"/>
            <a:endParaRPr lang="en-US" dirty="0" smtClean="0"/>
          </a:p>
          <a:p>
            <a:pPr hangingPunct="0"/>
            <a:r>
              <a:rPr lang="en-US" dirty="0" smtClean="0"/>
              <a:t>The aorist tense is a constative aorist and gathers into one entirety everything that takes place around the second advent. </a:t>
            </a:r>
          </a:p>
          <a:p>
            <a:pPr hangingPunct="0"/>
            <a:endParaRPr lang="en-US" dirty="0" smtClean="0"/>
          </a:p>
          <a:p>
            <a:pPr hangingPunct="0"/>
            <a:r>
              <a:rPr lang="en-US" dirty="0" smtClean="0"/>
              <a:t>The active voice: Christ does the returning. The subjunctive mood is used here for an indefinite temporal clause, which means this will not happen tomorrow.</a:t>
            </a:r>
          </a:p>
          <a:p>
            <a:pPr hangingPunct="0"/>
            <a:endParaRPr lang="en-US" dirty="0" smtClean="0"/>
          </a:p>
          <a:p>
            <a:pPr hangingPunct="0"/>
            <a:r>
              <a:rPr lang="en-US" dirty="0" smtClean="0"/>
              <a:t> It will happen in the future, but the Church Age must run its course, the Rapture of the Church must occur, there are seven years allotted to the Age of Israel [the Tribulation], and then in that shortened seven years this event will occur. </a:t>
            </a:r>
          </a:p>
          <a:p>
            <a:pPr hangingPunct="0"/>
            <a:endParaRPr lang="en-US" dirty="0" smtClean="0"/>
          </a:p>
          <a:p>
            <a:pPr hangingPunct="0"/>
            <a:r>
              <a:rPr lang="en-US" b="1" dirty="0" smtClean="0">
                <a:solidFill>
                  <a:srgbClr val="0070C0"/>
                </a:solidFill>
              </a:rPr>
              <a:t>“to be glorified” </a:t>
            </a:r>
            <a:r>
              <a:rPr lang="en-US" dirty="0" smtClean="0"/>
              <a:t>— APInfin ENDOXAZO - means to be invested with glory. In fact, it means to be invested with permanent glory. </a:t>
            </a:r>
          </a:p>
          <a:p>
            <a:pPr hangingPunct="0"/>
            <a:endParaRPr lang="en-US" dirty="0" smtClean="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915400" cy="6400800"/>
          </a:xfrm>
        </p:spPr>
        <p:txBody>
          <a:bodyPr>
            <a:normAutofit/>
          </a:bodyPr>
          <a:lstStyle/>
          <a:p>
            <a:pPr hangingPunct="0"/>
            <a:r>
              <a:rPr lang="en-US" dirty="0" smtClean="0"/>
              <a:t>The permanent glory with which the Lord Jesus Christ is invested is the rulership of the world. </a:t>
            </a:r>
          </a:p>
          <a:p>
            <a:pPr hangingPunct="0"/>
            <a:endParaRPr lang="en-US" dirty="0" smtClean="0"/>
          </a:p>
          <a:p>
            <a:pPr hangingPunct="0"/>
            <a:r>
              <a:rPr lang="en-US" dirty="0" smtClean="0"/>
              <a:t>He will be crowned. He has already refused to rule the world when Satan offered it. </a:t>
            </a:r>
          </a:p>
          <a:p>
            <a:pPr hangingPunct="0"/>
            <a:endParaRPr lang="en-US" dirty="0" smtClean="0"/>
          </a:p>
          <a:p>
            <a:pPr hangingPunct="0"/>
            <a:r>
              <a:rPr lang="en-US" dirty="0" smtClean="0"/>
              <a:t>What He refused from Satan He will accept from the hand of God the Father as a part of the Father’s plan, and that will be investment with permanent glory. </a:t>
            </a:r>
          </a:p>
          <a:p>
            <a:pPr hangingPunct="0"/>
            <a:endParaRPr lang="en-US" dirty="0" smtClean="0"/>
          </a:p>
          <a:p>
            <a:pPr hangingPunct="0"/>
            <a:r>
              <a:rPr lang="en-US" dirty="0" smtClean="0"/>
              <a:t>The infinitive denotes God’s purpose. God’s purpose is to take the only celebrity of the Church Age and give Him the ultimate, perfect glory. </a:t>
            </a:r>
          </a:p>
          <a:p>
            <a:endParaRPr lang="en-US" dirty="0" smtClean="0"/>
          </a:p>
          <a:p>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915400" cy="6324600"/>
          </a:xfrm>
        </p:spPr>
        <p:txBody>
          <a:bodyPr>
            <a:normAutofit/>
          </a:bodyPr>
          <a:lstStyle/>
          <a:p>
            <a:pPr hangingPunct="0"/>
            <a:r>
              <a:rPr lang="en-US" b="1" dirty="0" smtClean="0">
                <a:solidFill>
                  <a:srgbClr val="0070C0"/>
                </a:solidFill>
              </a:rPr>
              <a:t>“in his saints” - </a:t>
            </a:r>
            <a:r>
              <a:rPr lang="en-US" dirty="0" smtClean="0"/>
              <a:t>EN plus instrumental of HAGAOI - “by his saints” which refers to the Church Age believer only, which is the bride of Christ. </a:t>
            </a:r>
          </a:p>
          <a:p>
            <a:pPr hangingPunct="0"/>
            <a:r>
              <a:rPr lang="en-US" dirty="0" smtClean="0"/>
              <a:t>In other words, when Jesus Christ is crowned and invested with the permanent glory of rulership and so is His bride. </a:t>
            </a:r>
          </a:p>
          <a:p>
            <a:pPr hangingPunct="0"/>
            <a:endParaRPr lang="en-US" dirty="0" smtClean="0"/>
          </a:p>
          <a:p>
            <a:pPr hangingPunct="0"/>
            <a:r>
              <a:rPr lang="en-US" b="1" dirty="0" smtClean="0">
                <a:solidFill>
                  <a:srgbClr val="0070C0"/>
                </a:solidFill>
              </a:rPr>
              <a:t>“and to be admired” </a:t>
            </a:r>
            <a:r>
              <a:rPr lang="en-US" dirty="0" smtClean="0"/>
              <a:t>— QAUMAZO – APInfin - means to be regarded with admiration, to be revered, to be adored. Christ receives the admiration and the adoration.</a:t>
            </a:r>
          </a:p>
          <a:p>
            <a:pPr hangingPunct="0"/>
            <a:endParaRPr lang="en-US" dirty="0" smtClean="0"/>
          </a:p>
          <a:p>
            <a:pPr hangingPunct="0"/>
            <a:r>
              <a:rPr lang="en-US" dirty="0" smtClean="0"/>
              <a:t> </a:t>
            </a:r>
            <a:r>
              <a:rPr lang="en-US" b="1" dirty="0" smtClean="0">
                <a:solidFill>
                  <a:srgbClr val="0070C0"/>
                </a:solidFill>
              </a:rPr>
              <a:t>“them that believe” </a:t>
            </a:r>
            <a:r>
              <a:rPr lang="en-US" dirty="0" smtClean="0"/>
              <a:t>– PISTEUO – AAPtc - the Tribulational believers who have survived the Tribulation.  </a:t>
            </a:r>
          </a:p>
          <a:p>
            <a:pPr hangingPunct="0"/>
            <a:endParaRPr lang="en-US" dirty="0" smtClean="0"/>
          </a:p>
          <a:p>
            <a:endParaRPr 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915400" cy="6400800"/>
          </a:xfrm>
        </p:spPr>
        <p:txBody>
          <a:bodyPr>
            <a:normAutofit lnSpcReduction="10000"/>
          </a:bodyPr>
          <a:lstStyle/>
          <a:p>
            <a:r>
              <a:rPr lang="en-US" dirty="0" smtClean="0"/>
              <a:t>It starts right after the Rapture, to the second advent, the period of the Tribulation, and all the people who believe in Jesus Christ during Daniel’s seventieth week are involved in this constative aorist. </a:t>
            </a:r>
          </a:p>
          <a:p>
            <a:endParaRPr lang="en-US" dirty="0" smtClean="0"/>
          </a:p>
          <a:p>
            <a:r>
              <a:rPr lang="en-US" dirty="0" smtClean="0"/>
              <a:t>In other words, at different times during the Tribulation people believe. </a:t>
            </a:r>
          </a:p>
          <a:p>
            <a:r>
              <a:rPr lang="en-US" dirty="0" smtClean="0"/>
              <a:t>The most advantage comes immediately: freedom from the baptism of fire. </a:t>
            </a:r>
          </a:p>
          <a:p>
            <a:r>
              <a:rPr lang="en-US" dirty="0" smtClean="0"/>
              <a:t>These people who are alive at the second advent will become the nucleus for the Millennial civilization. </a:t>
            </a:r>
          </a:p>
          <a:p>
            <a:endParaRPr lang="en-US" dirty="0" smtClean="0"/>
          </a:p>
          <a:p>
            <a:r>
              <a:rPr lang="en-US" dirty="0" smtClean="0"/>
              <a:t>They enter the Millennium in their physical bodies, in contrast to the Church Age believers who enter the Millennium in resurrection bodies. </a:t>
            </a:r>
          </a:p>
          <a:p>
            <a:endParaRPr 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915400" cy="6400800"/>
          </a:xfrm>
        </p:spPr>
        <p:txBody>
          <a:bodyPr>
            <a:normAutofit/>
          </a:bodyPr>
          <a:lstStyle/>
          <a:p>
            <a:r>
              <a:rPr lang="en-US" b="1" dirty="0" smtClean="0">
                <a:solidFill>
                  <a:srgbClr val="0070C0"/>
                </a:solidFill>
              </a:rPr>
              <a:t>“(because our testimony among you was believed in that day)” </a:t>
            </a:r>
            <a:r>
              <a:rPr lang="en-US" dirty="0" smtClean="0"/>
              <a:t>— a parenthesis.</a:t>
            </a:r>
          </a:p>
          <a:p>
            <a:endParaRPr lang="en-US" dirty="0" smtClean="0"/>
          </a:p>
          <a:p>
            <a:r>
              <a:rPr lang="en-US" b="1" dirty="0" smtClean="0">
                <a:solidFill>
                  <a:srgbClr val="0070C0"/>
                </a:solidFill>
              </a:rPr>
              <a:t>“our testimony” </a:t>
            </a:r>
            <a:r>
              <a:rPr lang="en-US" dirty="0" smtClean="0"/>
              <a:t>is the communication of the gospel to people in the Church Age, specifically Paul  and his team communicating the gospel to the people of Thessalonica. </a:t>
            </a:r>
          </a:p>
          <a:p>
            <a:endParaRPr lang="en-US" dirty="0" smtClean="0"/>
          </a:p>
          <a:p>
            <a:r>
              <a:rPr lang="en-US" dirty="0" smtClean="0"/>
              <a:t>But they merely form the pattern for all evangelism in the Church Age. This sets up the fact that in every dispensation there is always evangelism. </a:t>
            </a:r>
          </a:p>
          <a:p>
            <a:endParaRPr lang="en-US" dirty="0" smtClean="0"/>
          </a:p>
          <a:p>
            <a:endParaRPr lang="en-US" dirty="0" smtClean="0"/>
          </a:p>
          <a:p>
            <a:endParaRPr 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839200" cy="6172200"/>
          </a:xfrm>
        </p:spPr>
        <p:txBody>
          <a:bodyPr>
            <a:normAutofit/>
          </a:bodyPr>
          <a:lstStyle/>
          <a:p>
            <a:r>
              <a:rPr lang="en-US" b="1" dirty="0" smtClean="0">
                <a:solidFill>
                  <a:srgbClr val="0070C0"/>
                </a:solidFill>
              </a:rPr>
              <a:t>“was believed among you” </a:t>
            </a:r>
            <a:r>
              <a:rPr lang="en-US" dirty="0" smtClean="0"/>
              <a:t>is where the parenthesis should end — PISTEUO – APIndic – the Thessalonians believed over a relatively short period of time. </a:t>
            </a:r>
          </a:p>
          <a:p>
            <a:endParaRPr lang="en-US" dirty="0" smtClean="0"/>
          </a:p>
          <a:p>
            <a:r>
              <a:rPr lang="en-US" dirty="0" smtClean="0"/>
              <a:t>They received faith. In other words, faith is something which came as a response to information. </a:t>
            </a:r>
          </a:p>
          <a:p>
            <a:endParaRPr lang="en-US" dirty="0" smtClean="0"/>
          </a:p>
          <a:p>
            <a:r>
              <a:rPr lang="en-US" dirty="0" smtClean="0"/>
              <a:t>You must have information, and faith comes as a result of correct information. </a:t>
            </a:r>
          </a:p>
          <a:p>
            <a:endParaRPr lang="en-US" dirty="0" smtClean="0"/>
          </a:p>
          <a:p>
            <a:r>
              <a:rPr lang="en-US" dirty="0" smtClean="0"/>
              <a:t>Faith is inherent to the human soul as a non-meritorious system of perception — you learn a lot of things by faith — but faith never acts in your soul without information. </a:t>
            </a:r>
          </a:p>
          <a:p>
            <a:endParaRPr 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915400" cy="6477000"/>
          </a:xfrm>
        </p:spPr>
        <p:txBody>
          <a:bodyPr/>
          <a:lstStyle/>
          <a:p>
            <a:r>
              <a:rPr lang="en-US" dirty="0" smtClean="0"/>
              <a:t>Therefore the importance of the passive voice here. All evangelism which is bona fide and correct has information, gospel information, related to it. </a:t>
            </a:r>
          </a:p>
          <a:p>
            <a:endParaRPr lang="en-US" dirty="0" smtClean="0"/>
          </a:p>
          <a:p>
            <a:r>
              <a:rPr lang="en-US" dirty="0" smtClean="0"/>
              <a:t>Faith merely has information on which to function because faith in itself in non-meritorious. </a:t>
            </a:r>
          </a:p>
          <a:p>
            <a:endParaRPr lang="en-US" dirty="0" smtClean="0"/>
          </a:p>
          <a:p>
            <a:r>
              <a:rPr lang="en-US" dirty="0" smtClean="0"/>
              <a:t>Faith must have an object, and the object means information. Faith in Christ = object of salvation</a:t>
            </a:r>
          </a:p>
          <a:p>
            <a:pPr>
              <a:buNone/>
            </a:pPr>
            <a:r>
              <a:rPr lang="en-US" dirty="0" smtClean="0"/>
              <a:t>                          Faith in Bible Truth = spiritual maturity</a:t>
            </a:r>
          </a:p>
          <a:p>
            <a:pPr>
              <a:buNone/>
            </a:pPr>
            <a:r>
              <a:rPr lang="en-US" dirty="0" smtClean="0"/>
              <a:t>  </a:t>
            </a:r>
          </a:p>
          <a:p>
            <a:r>
              <a:rPr lang="en-US" dirty="0" smtClean="0"/>
              <a:t>Faith never functions without an object; faith is a transitive verb. The parenthesis is closed here.</a:t>
            </a:r>
          </a:p>
          <a:p>
            <a:endParaRPr 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fontScale="92500" lnSpcReduction="10000"/>
          </a:bodyPr>
          <a:lstStyle/>
          <a:p>
            <a:pPr hangingPunct="0"/>
            <a:r>
              <a:rPr lang="en-US" b="1" dirty="0" smtClean="0">
                <a:solidFill>
                  <a:srgbClr val="0070C0"/>
                </a:solidFill>
              </a:rPr>
              <a:t>“in that day” </a:t>
            </a:r>
            <a:r>
              <a:rPr lang="en-US" dirty="0" smtClean="0"/>
              <a:t>— a reference to the Millennial reign of Christ. The parenthesis relates the Thessalonian believers to all of this.</a:t>
            </a:r>
          </a:p>
          <a:p>
            <a:pPr hangingPunct="0"/>
            <a:endParaRPr lang="en-US" dirty="0" smtClean="0"/>
          </a:p>
          <a:p>
            <a:pPr hangingPunct="0"/>
            <a:r>
              <a:rPr lang="en-US" dirty="0" smtClean="0"/>
              <a:t>Translation:  </a:t>
            </a:r>
            <a:r>
              <a:rPr lang="en-US" b="1" dirty="0" smtClean="0">
                <a:solidFill>
                  <a:srgbClr val="0070C0"/>
                </a:solidFill>
              </a:rPr>
              <a:t>“On the occasion of his coming to receive glory by his saints, and to be adored in all of those having believed </a:t>
            </a:r>
            <a:r>
              <a:rPr lang="en-US" dirty="0" smtClean="0"/>
              <a:t>[in the Tribulation] </a:t>
            </a:r>
            <a:r>
              <a:rPr lang="en-US" b="1" dirty="0" smtClean="0">
                <a:solidFill>
                  <a:srgbClr val="0070C0"/>
                </a:solidFill>
              </a:rPr>
              <a:t>in that day </a:t>
            </a:r>
            <a:r>
              <a:rPr lang="en-US" dirty="0" smtClean="0"/>
              <a:t>[the Millennium].” </a:t>
            </a:r>
          </a:p>
          <a:p>
            <a:pPr hangingPunct="0"/>
            <a:endParaRPr lang="en-US" dirty="0" smtClean="0"/>
          </a:p>
          <a:p>
            <a:pPr hangingPunct="0"/>
            <a:r>
              <a:rPr lang="en-US" b="1" dirty="0" smtClean="0">
                <a:solidFill>
                  <a:srgbClr val="0070C0"/>
                </a:solidFill>
              </a:rPr>
              <a:t>1: 11 </a:t>
            </a:r>
            <a:r>
              <a:rPr lang="en-US" dirty="0" smtClean="0"/>
              <a:t>— we have some functional orientation. Paul does some orienting, he is praying for the people with whom he has no face to face or visual contact. </a:t>
            </a:r>
          </a:p>
          <a:p>
            <a:pPr hangingPunct="0"/>
            <a:r>
              <a:rPr lang="en-US" b="1" dirty="0" smtClean="0">
                <a:solidFill>
                  <a:srgbClr val="0070C0"/>
                </a:solidFill>
              </a:rPr>
              <a:t>“Wherefore” </a:t>
            </a:r>
            <a:r>
              <a:rPr lang="en-US" dirty="0" smtClean="0"/>
              <a:t>isn’t wherefore at all, it is a prepositional phrase  and should be translated “To this end” or “For this purpose.” </a:t>
            </a:r>
          </a:p>
          <a:p>
            <a:pPr hangingPunct="0"/>
            <a:endParaRPr lang="en-US" dirty="0" smtClean="0"/>
          </a:p>
          <a:p>
            <a:pPr hangingPunct="0"/>
            <a:r>
              <a:rPr lang="en-US" b="1" dirty="0" smtClean="0">
                <a:solidFill>
                  <a:srgbClr val="0070C0"/>
                </a:solidFill>
              </a:rPr>
              <a:t>“also we pray” </a:t>
            </a:r>
            <a:r>
              <a:rPr lang="en-US" dirty="0" smtClean="0"/>
              <a:t>— PROSEUCHOMAI – PAIndic -  an iterative present. Paul doesn’t pray all the time but he does pray on special occasions for the Thessalonians.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742</TotalTime>
  <Words>10752</Words>
  <Application>Microsoft Office PowerPoint</Application>
  <PresentationFormat>On-screen Show (4:3)</PresentationFormat>
  <Paragraphs>755</Paragraphs>
  <Slides>104</Slides>
  <Notes>1</Notes>
  <HiddenSlides>0</HiddenSlides>
  <MMClips>0</MMClips>
  <ScaleCrop>false</ScaleCrop>
  <HeadingPairs>
    <vt:vector size="4" baseType="variant">
      <vt:variant>
        <vt:lpstr>Theme</vt:lpstr>
      </vt:variant>
      <vt:variant>
        <vt:i4>1</vt:i4>
      </vt:variant>
      <vt:variant>
        <vt:lpstr>Slide Titles</vt:lpstr>
      </vt:variant>
      <vt:variant>
        <vt:i4>104</vt:i4>
      </vt:variant>
    </vt:vector>
  </HeadingPairs>
  <TitlesOfParts>
    <vt:vector size="105" baseType="lpstr">
      <vt:lpstr>Flow</vt:lpstr>
      <vt:lpstr>2 Thessalonians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Thessalonians</dc:title>
  <dc:creator>Ron McMurray</dc:creator>
  <cp:lastModifiedBy>Ron McMurray</cp:lastModifiedBy>
  <cp:revision>17</cp:revision>
  <dcterms:created xsi:type="dcterms:W3CDTF">2011-02-16T17:25:37Z</dcterms:created>
  <dcterms:modified xsi:type="dcterms:W3CDTF">2011-04-09T17:16:53Z</dcterms:modified>
</cp:coreProperties>
</file>