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237.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7" r:id="rId6"/>
    <p:sldId id="260" r:id="rId7"/>
    <p:sldId id="261" r:id="rId8"/>
    <p:sldId id="262" r:id="rId9"/>
    <p:sldId id="263" r:id="rId10"/>
    <p:sldId id="298" r:id="rId11"/>
    <p:sldId id="264" r:id="rId12"/>
    <p:sldId id="265" r:id="rId13"/>
    <p:sldId id="266" r:id="rId14"/>
    <p:sldId id="267" r:id="rId15"/>
    <p:sldId id="268" r:id="rId16"/>
    <p:sldId id="299" r:id="rId17"/>
    <p:sldId id="445" r:id="rId18"/>
    <p:sldId id="269" r:id="rId19"/>
    <p:sldId id="270" r:id="rId20"/>
    <p:sldId id="300" r:id="rId21"/>
    <p:sldId id="271" r:id="rId22"/>
    <p:sldId id="278" r:id="rId23"/>
    <p:sldId id="280" r:id="rId24"/>
    <p:sldId id="301" r:id="rId25"/>
    <p:sldId id="281" r:id="rId26"/>
    <p:sldId id="272" r:id="rId27"/>
    <p:sldId id="302" r:id="rId28"/>
    <p:sldId id="279" r:id="rId29"/>
    <p:sldId id="273" r:id="rId30"/>
    <p:sldId id="275" r:id="rId31"/>
    <p:sldId id="303" r:id="rId32"/>
    <p:sldId id="274" r:id="rId33"/>
    <p:sldId id="276" r:id="rId34"/>
    <p:sldId id="304" r:id="rId35"/>
    <p:sldId id="277" r:id="rId36"/>
    <p:sldId id="282" r:id="rId37"/>
    <p:sldId id="283" r:id="rId38"/>
    <p:sldId id="284" r:id="rId39"/>
    <p:sldId id="285" r:id="rId40"/>
    <p:sldId id="286" r:id="rId41"/>
    <p:sldId id="287" r:id="rId42"/>
    <p:sldId id="295" r:id="rId43"/>
    <p:sldId id="288" r:id="rId44"/>
    <p:sldId id="296" r:id="rId45"/>
    <p:sldId id="289" r:id="rId46"/>
    <p:sldId id="290" r:id="rId47"/>
    <p:sldId id="291" r:id="rId48"/>
    <p:sldId id="292" r:id="rId49"/>
    <p:sldId id="293" r:id="rId50"/>
    <p:sldId id="29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27" r:id="rId65"/>
    <p:sldId id="318" r:id="rId66"/>
    <p:sldId id="319" r:id="rId67"/>
    <p:sldId id="320" r:id="rId68"/>
    <p:sldId id="321" r:id="rId69"/>
    <p:sldId id="446" r:id="rId70"/>
    <p:sldId id="322" r:id="rId71"/>
    <p:sldId id="323" r:id="rId72"/>
    <p:sldId id="324" r:id="rId73"/>
    <p:sldId id="325" r:id="rId74"/>
    <p:sldId id="326" r:id="rId75"/>
    <p:sldId id="328" r:id="rId76"/>
    <p:sldId id="329" r:id="rId77"/>
    <p:sldId id="342" r:id="rId78"/>
    <p:sldId id="330" r:id="rId79"/>
    <p:sldId id="331" r:id="rId80"/>
    <p:sldId id="332" r:id="rId81"/>
    <p:sldId id="333" r:id="rId82"/>
    <p:sldId id="334" r:id="rId83"/>
    <p:sldId id="335" r:id="rId84"/>
    <p:sldId id="336" r:id="rId85"/>
    <p:sldId id="338" r:id="rId86"/>
    <p:sldId id="339" r:id="rId87"/>
    <p:sldId id="340" r:id="rId88"/>
    <p:sldId id="341"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64" r:id="rId104"/>
    <p:sldId id="358" r:id="rId105"/>
    <p:sldId id="357" r:id="rId106"/>
    <p:sldId id="359" r:id="rId107"/>
    <p:sldId id="360" r:id="rId108"/>
    <p:sldId id="361" r:id="rId109"/>
    <p:sldId id="362" r:id="rId110"/>
    <p:sldId id="363"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97" r:id="rId124"/>
    <p:sldId id="398" r:id="rId125"/>
    <p:sldId id="399" r:id="rId126"/>
    <p:sldId id="400" r:id="rId127"/>
    <p:sldId id="401" r:id="rId128"/>
    <p:sldId id="377" r:id="rId129"/>
    <p:sldId id="378" r:id="rId130"/>
    <p:sldId id="379" r:id="rId131"/>
    <p:sldId id="380" r:id="rId132"/>
    <p:sldId id="402" r:id="rId133"/>
    <p:sldId id="381" r:id="rId134"/>
    <p:sldId id="403" r:id="rId135"/>
    <p:sldId id="382" r:id="rId136"/>
    <p:sldId id="383" r:id="rId137"/>
    <p:sldId id="384" r:id="rId138"/>
    <p:sldId id="385" r:id="rId139"/>
    <p:sldId id="404" r:id="rId140"/>
    <p:sldId id="386" r:id="rId141"/>
    <p:sldId id="387" r:id="rId142"/>
    <p:sldId id="388" r:id="rId143"/>
    <p:sldId id="447" r:id="rId144"/>
    <p:sldId id="389" r:id="rId145"/>
    <p:sldId id="405" r:id="rId146"/>
    <p:sldId id="390" r:id="rId147"/>
    <p:sldId id="391" r:id="rId148"/>
    <p:sldId id="392" r:id="rId149"/>
    <p:sldId id="393" r:id="rId150"/>
    <p:sldId id="394" r:id="rId151"/>
    <p:sldId id="448" r:id="rId152"/>
    <p:sldId id="395" r:id="rId153"/>
    <p:sldId id="396" r:id="rId154"/>
    <p:sldId id="406" r:id="rId155"/>
    <p:sldId id="449" r:id="rId156"/>
    <p:sldId id="407" r:id="rId157"/>
    <p:sldId id="408" r:id="rId158"/>
    <p:sldId id="409" r:id="rId159"/>
    <p:sldId id="410" r:id="rId160"/>
    <p:sldId id="411" r:id="rId161"/>
    <p:sldId id="412" r:id="rId162"/>
    <p:sldId id="415" r:id="rId163"/>
    <p:sldId id="416" r:id="rId164"/>
    <p:sldId id="417" r:id="rId165"/>
    <p:sldId id="418" r:id="rId166"/>
    <p:sldId id="419" r:id="rId167"/>
    <p:sldId id="420" r:id="rId168"/>
    <p:sldId id="413" r:id="rId169"/>
    <p:sldId id="421" r:id="rId170"/>
    <p:sldId id="422" r:id="rId171"/>
    <p:sldId id="423" r:id="rId172"/>
    <p:sldId id="424" r:id="rId173"/>
    <p:sldId id="425" r:id="rId174"/>
    <p:sldId id="450" r:id="rId175"/>
    <p:sldId id="426" r:id="rId176"/>
    <p:sldId id="414" r:id="rId177"/>
    <p:sldId id="427" r:id="rId178"/>
    <p:sldId id="451" r:id="rId179"/>
    <p:sldId id="428" r:id="rId180"/>
    <p:sldId id="429" r:id="rId181"/>
    <p:sldId id="452" r:id="rId182"/>
    <p:sldId id="430" r:id="rId183"/>
    <p:sldId id="431" r:id="rId184"/>
    <p:sldId id="435" r:id="rId185"/>
    <p:sldId id="436" r:id="rId186"/>
    <p:sldId id="437" r:id="rId187"/>
    <p:sldId id="438" r:id="rId188"/>
    <p:sldId id="439" r:id="rId189"/>
    <p:sldId id="453" r:id="rId190"/>
    <p:sldId id="432" r:id="rId191"/>
    <p:sldId id="488" r:id="rId192"/>
    <p:sldId id="433" r:id="rId193"/>
    <p:sldId id="434" r:id="rId194"/>
    <p:sldId id="454" r:id="rId195"/>
    <p:sldId id="444" r:id="rId196"/>
    <p:sldId id="455" r:id="rId197"/>
    <p:sldId id="440" r:id="rId198"/>
    <p:sldId id="456" r:id="rId199"/>
    <p:sldId id="441" r:id="rId200"/>
    <p:sldId id="489" r:id="rId201"/>
    <p:sldId id="442" r:id="rId202"/>
    <p:sldId id="443" r:id="rId203"/>
    <p:sldId id="457" r:id="rId204"/>
    <p:sldId id="458" r:id="rId205"/>
    <p:sldId id="490" r:id="rId206"/>
    <p:sldId id="459" r:id="rId207"/>
    <p:sldId id="460" r:id="rId208"/>
    <p:sldId id="461" r:id="rId209"/>
    <p:sldId id="462" r:id="rId210"/>
    <p:sldId id="463" r:id="rId211"/>
    <p:sldId id="464" r:id="rId212"/>
    <p:sldId id="465" r:id="rId213"/>
    <p:sldId id="466" r:id="rId214"/>
    <p:sldId id="467" r:id="rId215"/>
    <p:sldId id="468" r:id="rId216"/>
    <p:sldId id="469" r:id="rId217"/>
    <p:sldId id="480" r:id="rId218"/>
    <p:sldId id="470" r:id="rId219"/>
    <p:sldId id="471" r:id="rId220"/>
    <p:sldId id="481" r:id="rId221"/>
    <p:sldId id="476" r:id="rId222"/>
    <p:sldId id="477" r:id="rId223"/>
    <p:sldId id="478" r:id="rId224"/>
    <p:sldId id="491" r:id="rId225"/>
    <p:sldId id="492" r:id="rId226"/>
    <p:sldId id="479" r:id="rId227"/>
    <p:sldId id="482" r:id="rId228"/>
    <p:sldId id="483" r:id="rId229"/>
    <p:sldId id="484" r:id="rId230"/>
    <p:sldId id="485" r:id="rId231"/>
    <p:sldId id="486" r:id="rId232"/>
    <p:sldId id="487" r:id="rId233"/>
    <p:sldId id="493" r:id="rId234"/>
    <p:sldId id="472" r:id="rId235"/>
    <p:sldId id="473" r:id="rId236"/>
    <p:sldId id="474" r:id="rId237"/>
    <p:sldId id="475" r:id="rId2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92538-05F0-4C52-8BE7-BCE1E2389B8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C755F0-A436-4461-A76F-8C1D981AB8E2}" type="datetimeFigureOut">
              <a:rPr lang="en-US" smtClean="0"/>
              <a:pPr/>
              <a:t>5/20/2012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B492538-05F0-4C52-8BE7-BCE1E2389B8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C755F0-A436-4461-A76F-8C1D981AB8E2}" type="datetimeFigureOut">
              <a:rPr lang="en-US" smtClean="0"/>
              <a:pPr/>
              <a:t>5/20/2012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492538-05F0-4C52-8BE7-BCE1E2389B8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deceptioninthechurch/"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Colossians 2</a:t>
            </a:r>
            <a:endParaRPr lang="en-US" dirty="0"/>
          </a:p>
        </p:txBody>
      </p:sp>
      <p:sp>
        <p:nvSpPr>
          <p:cNvPr id="3" name="Subtitle 2"/>
          <p:cNvSpPr>
            <a:spLocks noGrp="1"/>
          </p:cNvSpPr>
          <p:nvPr>
            <p:ph type="subTitle" idx="1"/>
          </p:nvPr>
        </p:nvSpPr>
        <p:spPr>
          <a:xfrm>
            <a:off x="533400" y="4800600"/>
            <a:ext cx="7854696" cy="1752600"/>
          </a:xfrm>
        </p:spPr>
        <p:txBody>
          <a:bodyPr/>
          <a:lstStyle/>
          <a:p>
            <a:pPr algn="ctr"/>
            <a:r>
              <a:rPr lang="en-US" dirty="0" smtClean="0"/>
              <a:t>Grace Bible Church of Pullman</a:t>
            </a:r>
          </a:p>
          <a:p>
            <a:pPr algn="ctr"/>
            <a:r>
              <a:rPr lang="en-US" sz="2400" dirty="0" smtClean="0"/>
              <a:t>Pastor-Teacher , Ron McMurray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b="1" dirty="0" smtClean="0">
                <a:solidFill>
                  <a:schemeClr val="accent1"/>
                </a:solidFill>
              </a:rPr>
              <a:t>“their hearts,” </a:t>
            </a:r>
            <a:r>
              <a:rPr lang="en-US" dirty="0" smtClean="0"/>
              <a:t>KARDIA </a:t>
            </a:r>
            <a:r>
              <a:rPr lang="en-US" i="1" dirty="0" smtClean="0"/>
              <a:t>- </a:t>
            </a:r>
            <a:r>
              <a:rPr lang="en-US" dirty="0" smtClean="0"/>
              <a:t> the right lobe. The heart has a frame of reference with a memory center. It has a vocabulary and categories, norms and standards, and it has a launching pad. </a:t>
            </a:r>
          </a:p>
          <a:p>
            <a:pPr hangingPunct="0"/>
            <a:endParaRPr lang="en-US" dirty="0" smtClean="0"/>
          </a:p>
          <a:p>
            <a:pPr hangingPunct="0"/>
            <a:r>
              <a:rPr lang="en-US" dirty="0" smtClean="0"/>
              <a:t>Everything you think and everything you apply in life come right out of this launching pad. There are four parts to the right lobe, all of them </a:t>
            </a:r>
            <a:r>
              <a:rPr lang="en-US" u="sng" dirty="0" smtClean="0"/>
              <a:t>have to be stabilized in reversion recovery.</a:t>
            </a:r>
          </a:p>
          <a:p>
            <a:pPr hangingPunct="0"/>
            <a:endParaRPr lang="en-US" dirty="0" smtClean="0"/>
          </a:p>
          <a:p>
            <a:pPr hangingPunct="0"/>
            <a:r>
              <a:rPr lang="en-US" b="1" dirty="0" smtClean="0">
                <a:solidFill>
                  <a:schemeClr val="accent1"/>
                </a:solidFill>
              </a:rPr>
              <a:t>“might be encouraged”- </a:t>
            </a:r>
            <a:r>
              <a:rPr lang="en-US" dirty="0" smtClean="0"/>
              <a:t>APSubj – PARAKALEO - to call alongside, to comfort or to encourage or to exhort. Eventually it came to mean to be encouraged, to be exhorted, or to be comforted. </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85000" lnSpcReduction="20000"/>
          </a:bodyPr>
          <a:lstStyle/>
          <a:p>
            <a:r>
              <a:rPr lang="en-US" b="1" dirty="0" smtClean="0">
                <a:solidFill>
                  <a:srgbClr val="0070C0"/>
                </a:solidFill>
              </a:rPr>
              <a:t>“in the removal,” – </a:t>
            </a:r>
            <a:r>
              <a:rPr lang="en-US" dirty="0" smtClean="0"/>
              <a:t>EN APEKDUSIN – instrumental case, translated again “by means of.” The word  APEKDUSIN means the stripping off of or the renunciation of. </a:t>
            </a:r>
          </a:p>
          <a:p>
            <a:endParaRPr lang="en-US" b="1" dirty="0" smtClean="0">
              <a:solidFill>
                <a:srgbClr val="0070C0"/>
              </a:solidFill>
            </a:endParaRPr>
          </a:p>
          <a:p>
            <a:pPr hangingPunct="0"/>
            <a:r>
              <a:rPr lang="en-US" b="1" dirty="0" smtClean="0">
                <a:solidFill>
                  <a:srgbClr val="0070C0"/>
                </a:solidFill>
              </a:rPr>
              <a:t>“of the body of flesh by the circumcision of Christ” </a:t>
            </a:r>
            <a:r>
              <a:rPr lang="en-US" dirty="0" smtClean="0"/>
              <a:t>– SOMA  SARX – refers to the essence of the Old Sin Nature of the body,”.</a:t>
            </a:r>
          </a:p>
          <a:p>
            <a:pPr hangingPunct="0"/>
            <a:endParaRPr lang="en-US" dirty="0" smtClean="0"/>
          </a:p>
          <a:p>
            <a:pPr hangingPunct="0"/>
            <a:r>
              <a:rPr lang="en-US" dirty="0" smtClean="0"/>
              <a:t>Here is the principle of our spiritual circumcision which occurs at the moment of salvation, rejection of human good and everything related back to the cross. </a:t>
            </a:r>
          </a:p>
          <a:p>
            <a:pPr hangingPunct="0">
              <a:buNone/>
            </a:pPr>
            <a:endParaRPr lang="en-US" dirty="0" smtClean="0"/>
          </a:p>
          <a:p>
            <a:pPr hangingPunct="0"/>
            <a:r>
              <a:rPr lang="en-US" dirty="0" smtClean="0"/>
              <a:t>When Jesus Christ went to the cross He solved the whole problem of the sin nature. </a:t>
            </a:r>
          </a:p>
          <a:p>
            <a:pPr hangingPunct="0"/>
            <a:endParaRPr lang="en-US" dirty="0" smtClean="0"/>
          </a:p>
          <a:p>
            <a:pPr hangingPunct="0"/>
            <a:r>
              <a:rPr lang="en-US" dirty="0" smtClean="0"/>
              <a:t>The old sin nature has essence. </a:t>
            </a:r>
          </a:p>
          <a:p>
            <a:pPr hangingPunct="0">
              <a:buNone/>
            </a:pPr>
            <a:r>
              <a:rPr lang="en-US" dirty="0" smtClean="0"/>
              <a:t>     </a:t>
            </a:r>
            <a:r>
              <a:rPr lang="en-US" u="sng" dirty="0" smtClean="0"/>
              <a:t>*Weakness </a:t>
            </a:r>
            <a:r>
              <a:rPr lang="en-US" dirty="0" smtClean="0"/>
              <a:t>– produces sins.  He borne our sins in His own body on the tree. </a:t>
            </a:r>
          </a:p>
          <a:p>
            <a:pPr hangingPunct="0">
              <a:buNone/>
            </a:pPr>
            <a:r>
              <a:rPr lang="en-US" dirty="0" smtClean="0"/>
              <a:t>    </a:t>
            </a:r>
            <a:r>
              <a:rPr lang="en-US" u="sng" dirty="0" smtClean="0"/>
              <a:t>*Strength </a:t>
            </a:r>
            <a:r>
              <a:rPr lang="en-US" dirty="0" smtClean="0"/>
              <a:t>- human good. He rejected human good. </a:t>
            </a:r>
          </a:p>
          <a:p>
            <a:pPr hangingPunct="0">
              <a:buNone/>
            </a:pPr>
            <a:r>
              <a:rPr lang="en-US" dirty="0" smtClean="0"/>
              <a:t>    </a:t>
            </a:r>
            <a:r>
              <a:rPr lang="en-US" u="sng" dirty="0" smtClean="0"/>
              <a:t> *Lust </a:t>
            </a:r>
            <a:r>
              <a:rPr lang="en-US" dirty="0" smtClean="0"/>
              <a:t>- He also broke the back of the lust pattern by being willing to go to the cross in spite of what it meant — the prayer in Gethsemane. </a:t>
            </a:r>
          </a:p>
          <a:p>
            <a:pPr hangingPunct="0">
              <a:buNone/>
            </a:pPr>
            <a:endParaRPr lang="en-US" dirty="0" smtClean="0"/>
          </a:p>
          <a:p>
            <a:endParaRPr lang="en-US" dirty="0" smtClean="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r>
              <a:rPr lang="en-US" dirty="0" smtClean="0"/>
              <a:t> Human good was rejected, our sins were born. When we believe in Christ we enter into union with Christ, the sin problem has been solved and human good has been rejected.</a:t>
            </a:r>
          </a:p>
          <a:p>
            <a:endParaRPr lang="en-US" dirty="0" smtClean="0"/>
          </a:p>
          <a:p>
            <a:pPr hangingPunct="0"/>
            <a:r>
              <a:rPr lang="en-US" dirty="0" smtClean="0"/>
              <a:t> The sin problem is solved for us by the use of 1 John 1:9 which is based upon what Christ did on the cross. </a:t>
            </a:r>
          </a:p>
          <a:p>
            <a:pPr hangingPunct="0"/>
            <a:endParaRPr lang="en-US" dirty="0" smtClean="0"/>
          </a:p>
          <a:p>
            <a:pPr hangingPunct="0"/>
            <a:r>
              <a:rPr lang="en-US" dirty="0" smtClean="0"/>
              <a:t>The blood of Jesus Christ, God’s Son, cleanses from all sin. The blood of Christ refers to His bearing our sins, being our substitute, being our sacrifice. </a:t>
            </a:r>
          </a:p>
          <a:p>
            <a:pPr hangingPunct="0"/>
            <a:endParaRPr lang="en-US" dirty="0" smtClean="0"/>
          </a:p>
          <a:p>
            <a:pPr hangingPunct="0"/>
            <a:r>
              <a:rPr lang="en-US" dirty="0" smtClean="0"/>
              <a:t>Therefore the blood does not refer to His literal blood, it simply is an analogy to the animal blood portraying the death of Christ. </a:t>
            </a:r>
          </a:p>
          <a:p>
            <a:pPr hangingPunct="0"/>
            <a:endParaRPr lang="en-US" dirty="0" smtClean="0"/>
          </a:p>
          <a:p>
            <a:pPr hangingPunct="0"/>
            <a:r>
              <a:rPr lang="en-US" dirty="0" smtClean="0"/>
              <a:t>So when Jesus Christ was bearing our sins in His own blood on the tree He was making it possible for us to use 1 John 1:9. </a:t>
            </a:r>
          </a:p>
          <a:p>
            <a:pPr hangingPunct="0"/>
            <a:endParaRPr lang="en-US"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dirty="0" smtClean="0"/>
              <a:t>So there are two principles involved. We can name our sins and be forgiven, that handles the sin problem in time. </a:t>
            </a:r>
          </a:p>
          <a:p>
            <a:pPr hangingPunct="0"/>
            <a:endParaRPr lang="en-US" dirty="0" smtClean="0"/>
          </a:p>
          <a:p>
            <a:pPr hangingPunct="0"/>
            <a:r>
              <a:rPr lang="en-US" dirty="0" smtClean="0"/>
              <a:t>It is based on retroactive positional truth. Also at the same time human good has no place in the plan of God. </a:t>
            </a:r>
          </a:p>
          <a:p>
            <a:pPr hangingPunct="0"/>
            <a:endParaRPr lang="en-US" dirty="0" smtClean="0"/>
          </a:p>
          <a:p>
            <a:pPr hangingPunct="0"/>
            <a:r>
              <a:rPr lang="en-US" dirty="0" smtClean="0"/>
              <a:t>As human good was rejected so we as believers in recognizing our  circumcision reject the principle of human good and the energy of the flesh. </a:t>
            </a:r>
          </a:p>
          <a:p>
            <a:endParaRPr lang="en-US" dirty="0" smtClean="0"/>
          </a:p>
          <a:p>
            <a:r>
              <a:rPr lang="en-US" b="1" dirty="0" smtClean="0">
                <a:solidFill>
                  <a:srgbClr val="0070C0"/>
                </a:solidFill>
              </a:rPr>
              <a:t>“by the circumcision of Christ,’ </a:t>
            </a:r>
            <a:r>
              <a:rPr lang="en-US" dirty="0" smtClean="0"/>
              <a:t> instrumental of PERITOME -  “by means of the circumcision of the Christ.”  </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r>
              <a:rPr lang="en-US" dirty="0" smtClean="0"/>
              <a:t>So the circumcision of Christ refers to His death on the cross where He was judged for our sins and rejected human good. </a:t>
            </a:r>
          </a:p>
          <a:p>
            <a:endParaRPr lang="en-US" dirty="0" smtClean="0"/>
          </a:p>
          <a:p>
            <a:r>
              <a:rPr lang="en-US" dirty="0" smtClean="0"/>
              <a:t>We are identified with Christ in His death — part of positional truth — therefore we have today spiritual circumcision. </a:t>
            </a:r>
          </a:p>
          <a:p>
            <a:endParaRPr lang="en-US" dirty="0" smtClean="0"/>
          </a:p>
          <a:p>
            <a:r>
              <a:rPr lang="en-US" dirty="0" smtClean="0"/>
              <a:t>Spiritual circumcision applies to every member of the body of Christ, male or female. </a:t>
            </a:r>
          </a:p>
          <a:p>
            <a:endParaRPr lang="en-US" dirty="0" smtClean="0"/>
          </a:p>
          <a:p>
            <a:r>
              <a:rPr lang="en-US" dirty="0" smtClean="0"/>
              <a:t>Spiritual circumcision or retroactive positional </a:t>
            </a:r>
            <a:r>
              <a:rPr lang="en-US" u="sng" dirty="0" smtClean="0"/>
              <a:t>truth does not imply eradication of the old sin nature in phase two </a:t>
            </a:r>
            <a:r>
              <a:rPr lang="en-US" dirty="0" smtClean="0"/>
              <a:t>but it merely breaks its back. </a:t>
            </a:r>
          </a:p>
          <a:p>
            <a:endParaRPr lang="en-US" dirty="0" smtClean="0"/>
          </a:p>
          <a:p>
            <a:r>
              <a:rPr lang="en-US" dirty="0" smtClean="0"/>
              <a:t>It does indicate that by union with Christ in His death the believer in phase two is delivered from the power and the authority of sin from the old sin nature. </a:t>
            </a:r>
          </a:p>
          <a:p>
            <a:endParaRPr lang="en-US" dirty="0" smtClean="0"/>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r>
              <a:rPr lang="en-US" dirty="0" smtClean="0"/>
              <a:t>This is accomplished in a grace way by means of confession of sin. </a:t>
            </a:r>
          </a:p>
          <a:p>
            <a:r>
              <a:rPr lang="en-US" dirty="0" smtClean="0"/>
              <a:t>He is also delivered from human ability, energy of the flesh, human good, lust motivation of any kind. All of this is accomplished in this circumcision. </a:t>
            </a:r>
          </a:p>
          <a:p>
            <a:endParaRPr lang="en-US" dirty="0" smtClean="0"/>
          </a:p>
          <a:p>
            <a:pPr hangingPunct="0"/>
            <a:r>
              <a:rPr lang="en-US" dirty="0" smtClean="0"/>
              <a:t>Translation: </a:t>
            </a:r>
            <a:r>
              <a:rPr lang="en-US" b="1" dirty="0" smtClean="0">
                <a:solidFill>
                  <a:srgbClr val="0070C0"/>
                </a:solidFill>
              </a:rPr>
              <a:t>“In whom </a:t>
            </a:r>
            <a:r>
              <a:rPr lang="en-US" dirty="0" smtClean="0"/>
              <a:t>[Christ] </a:t>
            </a:r>
            <a:r>
              <a:rPr lang="en-US" b="1" dirty="0" smtClean="0">
                <a:solidFill>
                  <a:srgbClr val="0070C0"/>
                </a:solidFill>
              </a:rPr>
              <a:t>also we have been circumcised by a circumcision not accomplished with hands by the renunciation of the essence of the old sin nature</a:t>
            </a:r>
            <a:r>
              <a:rPr lang="en-US" dirty="0" smtClean="0"/>
              <a:t> [body of the flesh], </a:t>
            </a:r>
            <a:r>
              <a:rPr lang="en-US" b="1" dirty="0" smtClean="0">
                <a:solidFill>
                  <a:srgbClr val="0070C0"/>
                </a:solidFill>
              </a:rPr>
              <a:t>by means of the circumcision of Christ.” </a:t>
            </a:r>
          </a:p>
          <a:p>
            <a:pPr hangingPunct="0"/>
            <a:endParaRPr lang="en-US" dirty="0" smtClean="0"/>
          </a:p>
          <a:p>
            <a:pPr hangingPunct="0"/>
            <a:r>
              <a:rPr lang="en-US" b="1" dirty="0" smtClean="0">
                <a:solidFill>
                  <a:srgbClr val="0070C0"/>
                </a:solidFill>
              </a:rPr>
              <a:t>2:12 “Having been buried with Him in baptism, in which you were also raised up with Him through faith in the working of God, who raised Him from the dead.”</a:t>
            </a:r>
          </a:p>
          <a:p>
            <a:pPr hangingPunct="0"/>
            <a:endParaRPr lang="en-US" dirty="0" smtClean="0"/>
          </a:p>
          <a:p>
            <a:pPr hangingPunct="0"/>
            <a:r>
              <a:rPr lang="en-US" dirty="0" smtClean="0"/>
              <a:t>This verse speaks of a ritual associated with spiritual circumcision.</a:t>
            </a:r>
          </a:p>
          <a:p>
            <a:pPr hangingPunct="0"/>
            <a:endParaRPr lang="en-US" dirty="0" smtClean="0"/>
          </a:p>
          <a:p>
            <a:pPr hangingPunct="0"/>
            <a:r>
              <a:rPr lang="en-US" dirty="0" smtClean="0"/>
              <a:t> </a:t>
            </a:r>
            <a:r>
              <a:rPr lang="en-US" b="1" dirty="0" smtClean="0">
                <a:solidFill>
                  <a:srgbClr val="0070C0"/>
                </a:solidFill>
              </a:rPr>
              <a:t>“Buried” </a:t>
            </a:r>
            <a:r>
              <a:rPr lang="en-US" dirty="0" smtClean="0"/>
              <a:t>is the APPtc  of SUNTHAPTO - translated “Having been buried with.” It is an aorist tense: point of salvation. Passive voice: you received this burial, you didn’t bury yourself. </a:t>
            </a:r>
          </a:p>
          <a:p>
            <a:pPr hangingPunct="0"/>
            <a:endParaRPr lang="en-US" dirty="0" smtClean="0"/>
          </a:p>
          <a:p>
            <a:endParaRPr lang="en-US"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b="1" dirty="0" smtClean="0">
                <a:solidFill>
                  <a:srgbClr val="0070C0"/>
                </a:solidFill>
              </a:rPr>
              <a:t>“with him,” </a:t>
            </a:r>
            <a:r>
              <a:rPr lang="en-US" dirty="0" smtClean="0"/>
              <a:t>we have the locative of  AUTOI , a pronoun used here for Jesus Christ. </a:t>
            </a:r>
          </a:p>
          <a:p>
            <a:endParaRPr lang="en-US" dirty="0" smtClean="0"/>
          </a:p>
          <a:p>
            <a:r>
              <a:rPr lang="en-US" dirty="0" smtClean="0"/>
              <a:t>It is in the locative form to indicate union with Christ, “Having been buried with him” or “in him.” This is the </a:t>
            </a:r>
            <a:r>
              <a:rPr lang="en-US" u="sng" dirty="0" smtClean="0"/>
              <a:t>positional truth of Romans 6. </a:t>
            </a:r>
          </a:p>
          <a:p>
            <a:endParaRPr lang="en-US" u="sng" dirty="0" smtClean="0"/>
          </a:p>
          <a:p>
            <a:r>
              <a:rPr lang="en-US" dirty="0" smtClean="0"/>
              <a:t>EN BAPTISMA – instrumental case - </a:t>
            </a:r>
            <a:r>
              <a:rPr lang="en-US" b="1" dirty="0" smtClean="0">
                <a:solidFill>
                  <a:srgbClr val="0070C0"/>
                </a:solidFill>
              </a:rPr>
              <a:t>“Having been buried in him by means of the baptism.” </a:t>
            </a:r>
            <a:r>
              <a:rPr lang="en-US" dirty="0" smtClean="0"/>
              <a:t>There is a definite article here. </a:t>
            </a:r>
          </a:p>
          <a:p>
            <a:r>
              <a:rPr lang="en-US" dirty="0" smtClean="0"/>
              <a:t>We have to remember that BAPTISMA is a noun, BAPTIZO   is a verb. BAPTO is a verb, are all words which have come down to us through three different Greek languages over a period of 1000 years.</a:t>
            </a:r>
          </a:p>
          <a:p>
            <a:endParaRPr lang="en-US" u="sng" dirty="0" smtClean="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r>
              <a:rPr lang="en-US" dirty="0" smtClean="0"/>
              <a:t>Before these words got into the New Testament they were a thousand years old. So we </a:t>
            </a:r>
            <a:r>
              <a:rPr lang="en-US" u="sng" dirty="0" smtClean="0"/>
              <a:t>know exactly what they mean</a:t>
            </a:r>
            <a:r>
              <a:rPr lang="en-US" dirty="0" smtClean="0"/>
              <a:t>. </a:t>
            </a:r>
          </a:p>
          <a:p>
            <a:endParaRPr lang="en-US" dirty="0" smtClean="0"/>
          </a:p>
          <a:p>
            <a:r>
              <a:rPr lang="en-US" dirty="0" smtClean="0"/>
              <a:t>The worst thing that ever happened to the Christian church in the English speaking world is when these words were transliterated. </a:t>
            </a:r>
          </a:p>
          <a:p>
            <a:endParaRPr lang="en-US" dirty="0" smtClean="0"/>
          </a:p>
          <a:p>
            <a:r>
              <a:rPr lang="en-US" dirty="0" smtClean="0"/>
              <a:t>For example, BAPTIZO  is transliterated “baptize.” But it isn’t a translation. </a:t>
            </a:r>
          </a:p>
          <a:p>
            <a:endParaRPr lang="en-US" dirty="0" smtClean="0"/>
          </a:p>
          <a:p>
            <a:r>
              <a:rPr lang="en-US" dirty="0" smtClean="0"/>
              <a:t>Only a translation tells us what is going on. It is legitimate only to transliterate the proper names of people and geographical locations, and so on — rivers, mountains, cities; but it is never legitimate to transliterate a verb like BAPTIZO. </a:t>
            </a:r>
          </a:p>
          <a:p>
            <a:endParaRPr lang="en-US" dirty="0" smtClean="0"/>
          </a:p>
          <a:p>
            <a:r>
              <a:rPr lang="en-US" dirty="0" smtClean="0"/>
              <a:t> It should be translated. That has not been done and that is a part of the great problem. </a:t>
            </a:r>
            <a:r>
              <a:rPr lang="en-US" b="1" u="sng" dirty="0" smtClean="0"/>
              <a:t>BAPTIZO or baptize means to identify. </a:t>
            </a:r>
            <a:endParaRPr lang="en-US" b="1" u="sng"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pPr hangingPunct="0"/>
            <a:r>
              <a:rPr lang="en-US" dirty="0" smtClean="0"/>
              <a:t>That is the translation of the noun and “to identify” is the verb. This was true in the days of Homer. </a:t>
            </a:r>
          </a:p>
          <a:p>
            <a:pPr hangingPunct="0"/>
            <a:endParaRPr lang="en-US" dirty="0" smtClean="0"/>
          </a:p>
          <a:p>
            <a:pPr hangingPunct="0"/>
            <a:r>
              <a:rPr lang="en-US" dirty="0" smtClean="0"/>
              <a:t>Homer used these words in the sense of </a:t>
            </a:r>
            <a:r>
              <a:rPr lang="en-US" b="1" dirty="0" smtClean="0"/>
              <a:t>identification</a:t>
            </a:r>
            <a:r>
              <a:rPr lang="en-US" dirty="0" smtClean="0"/>
              <a:t>. Then in the days of the great Greek historians of the fifth century BC, Herodotus and Thucydides used it. </a:t>
            </a:r>
          </a:p>
          <a:p>
            <a:pPr hangingPunct="0"/>
            <a:endParaRPr lang="en-US" dirty="0" smtClean="0"/>
          </a:p>
          <a:p>
            <a:pPr hangingPunct="0"/>
            <a:r>
              <a:rPr lang="en-US" dirty="0" smtClean="0"/>
              <a:t>Euripides used it. And always with great consistency the verb and the nouns have meant </a:t>
            </a:r>
            <a:r>
              <a:rPr lang="en-US" b="1" dirty="0" smtClean="0"/>
              <a:t>identification</a:t>
            </a:r>
            <a:r>
              <a:rPr lang="en-US" dirty="0" smtClean="0"/>
              <a:t>. </a:t>
            </a:r>
          </a:p>
          <a:p>
            <a:pPr hangingPunct="0"/>
            <a:endParaRPr lang="en-US" dirty="0" smtClean="0"/>
          </a:p>
          <a:p>
            <a:pPr hangingPunct="0"/>
            <a:r>
              <a:rPr lang="en-US" dirty="0" smtClean="0"/>
              <a:t>Something is identified with something else. Homer talks about the crafty Ulysses putting the sharpened beam into the eye of Cyclops. </a:t>
            </a:r>
          </a:p>
          <a:p>
            <a:pPr hangingPunct="0"/>
            <a:endParaRPr lang="en-US" dirty="0" smtClean="0"/>
          </a:p>
          <a:p>
            <a:pPr hangingPunct="0"/>
            <a:r>
              <a:rPr lang="en-US" dirty="0" smtClean="0"/>
              <a:t>He says the plunging of the beam made a hissing noise like a man who smelt iron when he dips the iron into the water, and he used the word BAPTO, identifies it, so that the iron is tempered. </a:t>
            </a:r>
          </a:p>
          <a:p>
            <a:pPr hangingPunct="0"/>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So the word has been used extensively so there was never any excuse for a transliteration. The translation should </a:t>
            </a:r>
            <a:r>
              <a:rPr lang="en-US" b="1" dirty="0" smtClean="0"/>
              <a:t>be identification</a:t>
            </a:r>
            <a:r>
              <a:rPr lang="en-US" dirty="0" smtClean="0"/>
              <a:t>. </a:t>
            </a:r>
          </a:p>
          <a:p>
            <a:pPr hangingPunct="0"/>
            <a:endParaRPr lang="en-US" dirty="0" smtClean="0"/>
          </a:p>
          <a:p>
            <a:pPr hangingPunct="0"/>
            <a:r>
              <a:rPr lang="en-US" b="1" dirty="0" smtClean="0"/>
              <a:t>The Seven Baptisms (identifications) found in the Bible</a:t>
            </a:r>
          </a:p>
          <a:p>
            <a:pPr hangingPunct="0"/>
            <a:r>
              <a:rPr lang="en-US" dirty="0" smtClean="0"/>
              <a:t>1. Real baptisms (an actual identification of one thing with another): there are four.</a:t>
            </a:r>
          </a:p>
          <a:p>
            <a:pPr hangingPunct="0"/>
            <a:r>
              <a:rPr lang="en-US" dirty="0" smtClean="0"/>
              <a:t>	a) The baptism of Moses, referring specifically to the Red Sea where no one got wet except the Egyptians. The Jews were said to be identified with Moses into the cloud. The cloud was Christ, Moses followed the cloud, the people followed Moses, they went across dry shod. This is an actual identification. 1 Corinthians 10:2.</a:t>
            </a:r>
          </a:p>
          <a:p>
            <a:pPr hangingPunct="0"/>
            <a:endParaRPr lang="en-US" dirty="0" smtClean="0"/>
          </a:p>
          <a:p>
            <a:pPr hangingPunct="0"/>
            <a:r>
              <a:rPr lang="en-US" dirty="0" smtClean="0"/>
              <a:t>	b) The baptism of the cross, Matthew 20:22, in which Christ was identified with our sins. Our sins were poured out upon Him and judged. This is called the baptism of the cup. The cup is filled with our sins, Christ drinks the cup. </a:t>
            </a:r>
          </a:p>
          <a:p>
            <a:pPr hangingPunct="0"/>
            <a:endParaRPr lang="en-US" dirty="0" smtClean="0"/>
          </a:p>
          <a:p>
            <a:endParaRPr lang="en-US" dirty="0" smtClean="0"/>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	c) The baptism of fire which occurs at the end of the Tribulation. at the beginning of a new civilization only believers can go into the new civilization. </a:t>
            </a:r>
          </a:p>
          <a:p>
            <a:endParaRPr lang="en-US" dirty="0" smtClean="0"/>
          </a:p>
          <a:p>
            <a:r>
              <a:rPr lang="en-US" dirty="0" smtClean="0"/>
              <a:t>The baptism of fire is the removal of all unbelievers of the Tribulation as the Millennium begins. </a:t>
            </a:r>
          </a:p>
          <a:p>
            <a:endParaRPr lang="en-US" dirty="0" smtClean="0"/>
          </a:p>
          <a:p>
            <a:r>
              <a:rPr lang="en-US" dirty="0" smtClean="0"/>
              <a:t>Our civilization began with Noah plus the seven members of his family. They were all believers. Eventually, of course, you have unbelievers. Matthew 3:11; Luke 3:16.</a:t>
            </a:r>
          </a:p>
          <a:p>
            <a:endParaRPr lang="en-US" dirty="0" smtClean="0"/>
          </a:p>
          <a:p>
            <a:r>
              <a:rPr lang="en-US" dirty="0" smtClean="0"/>
              <a:t>        d) The baptism of the Holy Spirit. Puts believers into union with Christ at salvation, positional truth.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pPr hangingPunct="0"/>
            <a:endParaRPr lang="en-US" dirty="0" smtClean="0"/>
          </a:p>
          <a:p>
            <a:pPr hangingPunct="0"/>
            <a:r>
              <a:rPr lang="en-US" dirty="0" smtClean="0"/>
              <a:t>How can you encourage the right lobe? First of all, this is a constantive aorist tense to refer to constant action of learning God’s Word and living it. </a:t>
            </a:r>
          </a:p>
          <a:p>
            <a:pPr hangingPunct="0"/>
            <a:endParaRPr lang="en-US" dirty="0" smtClean="0"/>
          </a:p>
          <a:p>
            <a:pPr hangingPunct="0"/>
            <a:r>
              <a:rPr lang="en-US" b="1" dirty="0" smtClean="0">
                <a:solidFill>
                  <a:schemeClr val="accent1"/>
                </a:solidFill>
              </a:rPr>
              <a:t>“being knit together in love,” </a:t>
            </a:r>
            <a:r>
              <a:rPr lang="en-US" dirty="0" smtClean="0"/>
              <a:t>– SUMBIBAZO – APPtc –   means to cause to come together or to unite, to teach someone truth. “having been taught”. </a:t>
            </a:r>
          </a:p>
          <a:p>
            <a:pPr hangingPunct="0"/>
            <a:endParaRPr lang="en-US" dirty="0" smtClean="0"/>
          </a:p>
          <a:p>
            <a:pPr hangingPunct="0"/>
            <a:r>
              <a:rPr lang="en-US" dirty="0" smtClean="0"/>
              <a:t> The verb comes to mean to teach truth to the believer’s heart.  That is the way of encouragement. </a:t>
            </a:r>
          </a:p>
          <a:p>
            <a:pPr hangingPunct="0"/>
            <a:endParaRPr lang="en-US" dirty="0" smtClean="0"/>
          </a:p>
          <a:p>
            <a:pPr hangingPunct="0"/>
            <a:r>
              <a:rPr lang="en-US" dirty="0" smtClean="0"/>
              <a:t>It means to unite doctrine with the human spirit and the right lobe. It is a reference to reversion recovery, the same thing we have in Hebrews 6:1-6. </a:t>
            </a:r>
          </a:p>
          <a:p>
            <a:pPr hangingPunct="0"/>
            <a:endParaRPr lang="en-US" dirty="0" smtClean="0"/>
          </a:p>
          <a:p>
            <a:pPr hangingPunct="0">
              <a:buNone/>
            </a:pPr>
            <a:r>
              <a:rPr lang="en-US" dirty="0" smtClean="0"/>
              <a:t>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b="1" dirty="0" smtClean="0"/>
              <a:t>2. Ritual baptism </a:t>
            </a:r>
            <a:r>
              <a:rPr lang="en-US" dirty="0" smtClean="0"/>
              <a:t>(an identification with water): there are three.</a:t>
            </a:r>
          </a:p>
          <a:p>
            <a:pPr hangingPunct="0"/>
            <a:endParaRPr lang="en-US" dirty="0" smtClean="0"/>
          </a:p>
          <a:p>
            <a:pPr hangingPunct="0"/>
            <a:r>
              <a:rPr lang="en-US" dirty="0" smtClean="0"/>
              <a:t>	a) The baptism of John, Matthew 3:1-10; John 1:25-33. In this case we have water representing something: the kingdom of God, the kingdom of regenerate. </a:t>
            </a:r>
          </a:p>
          <a:p>
            <a:pPr hangingPunct="0"/>
            <a:endParaRPr lang="en-US" dirty="0" smtClean="0"/>
          </a:p>
          <a:p>
            <a:pPr hangingPunct="0"/>
            <a:r>
              <a:rPr lang="en-US" dirty="0" smtClean="0"/>
              <a:t>John was the forerunner of Christ who is the head of the Church and for the first time baptism was practiced. </a:t>
            </a:r>
          </a:p>
          <a:p>
            <a:pPr hangingPunct="0"/>
            <a:endParaRPr lang="en-US" dirty="0" smtClean="0"/>
          </a:p>
          <a:p>
            <a:pPr hangingPunct="0"/>
            <a:r>
              <a:rPr lang="en-US" dirty="0" smtClean="0"/>
              <a:t>There was no ritual in the temple, John was separated from the temple. There was one ritual. </a:t>
            </a:r>
          </a:p>
          <a:p>
            <a:pPr hangingPunct="0"/>
            <a:endParaRPr lang="en-US" dirty="0" smtClean="0"/>
          </a:p>
          <a:p>
            <a:pPr hangingPunct="0"/>
            <a:r>
              <a:rPr lang="en-US" dirty="0" smtClean="0"/>
              <a:t>The new believer would go under the water to indicate his identification with the eternal kingdom of regenerate which John had been preaching, “The kingdom of heaven is at hand.” </a:t>
            </a:r>
          </a:p>
          <a:p>
            <a:pPr hangingPunct="0"/>
            <a:endParaRPr lang="en-US" dirty="0" smtClean="0"/>
          </a:p>
          <a:p>
            <a:pPr hangingPunct="0"/>
            <a:r>
              <a:rPr lang="en-US" dirty="0" smtClean="0"/>
              <a:t>Then he would come out of the water to indicate that as a believer he was still on this earth but his life had purpose. </a:t>
            </a:r>
          </a:p>
          <a:p>
            <a:pPr hangingPunct="0"/>
            <a:endParaRPr lang="en-US" dirty="0" smtClean="0"/>
          </a:p>
          <a:p>
            <a:pPr hangingPunct="0">
              <a:buNone/>
            </a:pP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a:bodyPr>
          <a:lstStyle/>
          <a:p>
            <a:pPr hangingPunct="0"/>
            <a:r>
              <a:rPr lang="en-US" dirty="0" smtClean="0"/>
              <a:t>b) </a:t>
            </a:r>
            <a:r>
              <a:rPr lang="en-US" b="1" dirty="0" smtClean="0"/>
              <a:t>The baptism of Jesus, </a:t>
            </a:r>
            <a:r>
              <a:rPr lang="en-US" dirty="0" smtClean="0"/>
              <a:t>Matthew 3:13-17. Here we have Jesus identifying Himself with the will of the Father. </a:t>
            </a:r>
          </a:p>
          <a:p>
            <a:pPr hangingPunct="0"/>
            <a:endParaRPr lang="en-US" dirty="0" smtClean="0"/>
          </a:p>
          <a:p>
            <a:pPr hangingPunct="0"/>
            <a:r>
              <a:rPr lang="en-US" dirty="0" smtClean="0"/>
              <a:t>Jesus went under the water to represent His identification with the Father’s will. He would go to the cross. Therefore the baptism of Jesus is unique. </a:t>
            </a:r>
          </a:p>
          <a:p>
            <a:pPr hangingPunct="0"/>
            <a:endParaRPr lang="en-US" dirty="0" smtClean="0"/>
          </a:p>
          <a:p>
            <a:pPr hangingPunct="0"/>
            <a:r>
              <a:rPr lang="en-US" dirty="0" smtClean="0"/>
              <a:t>c) Baptism for believers in the Church Age. This is optional, based upon their understanding of retroactive positional truth. </a:t>
            </a:r>
          </a:p>
          <a:p>
            <a:pPr hangingPunct="0"/>
            <a:r>
              <a:rPr lang="en-US" dirty="0" smtClean="0"/>
              <a:t>Going under the water the water represents identification with Christ in His death. </a:t>
            </a:r>
          </a:p>
          <a:p>
            <a:pPr hangingPunct="0"/>
            <a:endParaRPr lang="en-US" dirty="0" smtClean="0"/>
          </a:p>
          <a:p>
            <a:pPr hangingPunct="0"/>
            <a:r>
              <a:rPr lang="en-US" dirty="0" smtClean="0"/>
              <a:t>Coming out of the water is a picture of identification with Christ in His resurrection. This is the ritual of compatibility with the plan of God for the Church Age. Acts 8:36,38; 16:33, and several other passage sin Acts. </a:t>
            </a:r>
          </a:p>
          <a:p>
            <a:endParaRPr lang="en-US" dirty="0" smtClean="0"/>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pPr hangingPunct="0"/>
            <a:r>
              <a:rPr lang="en-US" dirty="0" smtClean="0"/>
              <a:t>There is no reference to water baptism in any of the epistles. Baptism is mentioned many times, but only Spirit baptism, only baptism of fire, never water baptism.</a:t>
            </a:r>
          </a:p>
          <a:p>
            <a:pPr hangingPunct="0"/>
            <a:endParaRPr lang="en-US" dirty="0" smtClean="0"/>
          </a:p>
          <a:p>
            <a:pPr hangingPunct="0"/>
            <a:r>
              <a:rPr lang="en-US" dirty="0" smtClean="0"/>
              <a:t> Outside of the book of Acts there is </a:t>
            </a:r>
            <a:r>
              <a:rPr lang="en-US" b="1" dirty="0" smtClean="0"/>
              <a:t>no reference to water baptism </a:t>
            </a:r>
            <a:r>
              <a:rPr lang="en-US" dirty="0" smtClean="0"/>
              <a:t>in any of the epistles. </a:t>
            </a:r>
          </a:p>
          <a:p>
            <a:pPr hangingPunct="0"/>
            <a:endParaRPr lang="en-US" dirty="0" smtClean="0"/>
          </a:p>
          <a:p>
            <a:pPr hangingPunct="0"/>
            <a:r>
              <a:rPr lang="en-US" dirty="0" smtClean="0"/>
              <a:t>Baptism is mentioned in Romans chapter 6, that is retroactive positional truth and current positional truth or living the Christian way of life. </a:t>
            </a:r>
          </a:p>
          <a:p>
            <a:pPr hangingPunct="0"/>
            <a:endParaRPr lang="en-US" dirty="0" smtClean="0"/>
          </a:p>
          <a:p>
            <a:pPr hangingPunct="0"/>
            <a:r>
              <a:rPr lang="en-US" dirty="0" smtClean="0"/>
              <a:t>Baptism is mentioned in Colossians chapter 2, same concept. It is the baptism of the Holy Spirit which is emphasized throughout the epistles. </a:t>
            </a:r>
          </a:p>
          <a:p>
            <a:pPr hangingPunct="0"/>
            <a:endParaRPr lang="en-US" dirty="0" smtClean="0"/>
          </a:p>
          <a:p>
            <a:pPr hangingPunct="0"/>
            <a:r>
              <a:rPr lang="en-US" b="1" dirty="0" smtClean="0"/>
              <a:t>Every reference to baptism in the epistles is a reference to the baptism of the Holy Spirit, </a:t>
            </a:r>
            <a:r>
              <a:rPr lang="en-US" b="1" u="sng" dirty="0" smtClean="0"/>
              <a:t>never water baptism.</a:t>
            </a:r>
          </a:p>
          <a:p>
            <a:pPr hangingPunct="0"/>
            <a:endParaRPr lang="en-US"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b="1" dirty="0" smtClean="0">
                <a:solidFill>
                  <a:srgbClr val="0070C0"/>
                </a:solidFill>
              </a:rPr>
              <a:t>Col 2:12, “the baptism.” </a:t>
            </a:r>
            <a:r>
              <a:rPr lang="en-US" dirty="0" smtClean="0"/>
              <a:t>Of all the baptisms we need to understand the baptism of the Holy Spirit is the one that requires the greatest attention. </a:t>
            </a:r>
          </a:p>
          <a:p>
            <a:pPr hangingPunct="0"/>
            <a:endParaRPr lang="en-US" dirty="0" smtClean="0"/>
          </a:p>
          <a:p>
            <a:pPr hangingPunct="0"/>
            <a:r>
              <a:rPr lang="en-US" dirty="0" smtClean="0"/>
              <a:t>The true meaning of Christianity is found in the baptism of the Spirit. </a:t>
            </a:r>
          </a:p>
          <a:p>
            <a:pPr hangingPunct="0"/>
            <a:r>
              <a:rPr lang="en-US" dirty="0" smtClean="0"/>
              <a:t>Christianity is not a religion, Christianity is a relationship because of the ministry of the baptism of the Spirit. </a:t>
            </a:r>
          </a:p>
          <a:p>
            <a:pPr hangingPunct="0"/>
            <a:endParaRPr lang="en-US" dirty="0" smtClean="0"/>
          </a:p>
          <a:p>
            <a:pPr hangingPunct="0"/>
            <a:r>
              <a:rPr lang="en-US" dirty="0" smtClean="0"/>
              <a:t>So this should be translated</a:t>
            </a:r>
            <a:r>
              <a:rPr lang="en-US" b="1" dirty="0" smtClean="0">
                <a:solidFill>
                  <a:srgbClr val="0070C0"/>
                </a:solidFill>
              </a:rPr>
              <a:t>, “Having been buried with him by means of the baptism.” </a:t>
            </a:r>
          </a:p>
          <a:p>
            <a:pPr hangingPunct="0">
              <a:buNone/>
            </a:pPr>
            <a:endParaRPr lang="en-US" dirty="0" smtClean="0"/>
          </a:p>
          <a:p>
            <a:pPr hangingPunct="0">
              <a:buNone/>
            </a:pPr>
            <a:r>
              <a:rPr lang="en-US" dirty="0" smtClean="0"/>
              <a:t>	</a:t>
            </a:r>
            <a:r>
              <a:rPr lang="en-US" b="1" dirty="0" smtClean="0"/>
              <a:t>The Doctrine of the Baptism of the Holy Spirit</a:t>
            </a:r>
          </a:p>
          <a:p>
            <a:pPr hangingPunct="0"/>
            <a:endParaRPr lang="en-US" dirty="0" smtClean="0"/>
          </a:p>
          <a:p>
            <a:pPr hangingPunct="0"/>
            <a:r>
              <a:rPr lang="en-US" dirty="0" smtClean="0"/>
              <a:t>1. The baptism of the Holy Spirit did not occur in the Old Testament or in any previous dispensation, </a:t>
            </a:r>
            <a:r>
              <a:rPr lang="en-US" dirty="0" smtClean="0">
                <a:solidFill>
                  <a:srgbClr val="C00000"/>
                </a:solidFill>
              </a:rPr>
              <a:t>Acts 1:5, “Ye shall be </a:t>
            </a:r>
            <a:r>
              <a:rPr lang="en-US" dirty="0" smtClean="0"/>
              <a:t>[future tense] </a:t>
            </a:r>
            <a:r>
              <a:rPr lang="en-US" dirty="0" smtClean="0">
                <a:solidFill>
                  <a:srgbClr val="C00000"/>
                </a:solidFill>
              </a:rPr>
              <a:t>baptized with the Holy Spirit not many days hence.” </a:t>
            </a:r>
            <a:r>
              <a:rPr lang="en-US" dirty="0" smtClean="0"/>
              <a:t>It was mentioned first as a prophecy ten days before the Church Age began. </a:t>
            </a:r>
          </a:p>
          <a:p>
            <a:endParaRPr lang="en-US" dirty="0" smtClean="0"/>
          </a:p>
          <a:p>
            <a:endParaRPr lang="en-US" dirty="0" smtClean="0"/>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2. The baptism of the Holy Spirit is prophesied first by Jesus Christ, John 14:20; Acts 1:5.</a:t>
            </a:r>
          </a:p>
          <a:p>
            <a:pPr hangingPunct="0"/>
            <a:endParaRPr lang="en-US" dirty="0" smtClean="0"/>
          </a:p>
          <a:p>
            <a:pPr hangingPunct="0"/>
            <a:r>
              <a:rPr lang="en-US" dirty="0" smtClean="0"/>
              <a:t>3. The mechanics of the baptism of the Spirit are clearly stated in             1 Corinthians 12:13. </a:t>
            </a:r>
          </a:p>
          <a:p>
            <a:pPr hangingPunct="0"/>
            <a:endParaRPr lang="en-US" dirty="0" smtClean="0"/>
          </a:p>
          <a:p>
            <a:pPr hangingPunct="0"/>
            <a:r>
              <a:rPr lang="en-US" dirty="0" smtClean="0"/>
              <a:t>God the Holy Spirit takes every believer at the moment he believes and enters him into union with Jesus Christ. </a:t>
            </a:r>
          </a:p>
          <a:p>
            <a:pPr hangingPunct="0"/>
            <a:endParaRPr lang="en-US" dirty="0" smtClean="0"/>
          </a:p>
          <a:p>
            <a:pPr hangingPunct="0"/>
            <a:r>
              <a:rPr lang="en-US" dirty="0" smtClean="0"/>
              <a:t>Being entered into union with Christ is an actual identification. We are identified with Christ in His death. </a:t>
            </a:r>
          </a:p>
          <a:p>
            <a:pPr hangingPunct="0"/>
            <a:endParaRPr lang="en-US" dirty="0" smtClean="0"/>
          </a:p>
          <a:p>
            <a:pPr hangingPunct="0"/>
            <a:r>
              <a:rPr lang="en-US" dirty="0" smtClean="0"/>
              <a:t>That means down with human good. We are identified with Christ in His resurrection. That means up with divine good. </a:t>
            </a:r>
          </a:p>
          <a:p>
            <a:pPr hangingPunct="0"/>
            <a:endParaRPr lang="en-US" dirty="0" smtClean="0"/>
          </a:p>
          <a:p>
            <a:pPr hangingPunct="0"/>
            <a:r>
              <a:rPr lang="en-US" dirty="0" smtClean="0"/>
              <a:t>The baptism of the Spirit is also the key to the ministry of the Church Age believer in the victory of the angelic conflict. </a:t>
            </a:r>
          </a:p>
          <a:p>
            <a:pPr hangingPunct="0"/>
            <a:endParaRPr lang="en-US" dirty="0" smtClean="0"/>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r>
              <a:rPr lang="en-US" dirty="0" smtClean="0"/>
              <a:t>4. There is only, therefore, one basis for unification in the devil’s world. </a:t>
            </a:r>
          </a:p>
          <a:p>
            <a:endParaRPr lang="en-US" dirty="0" smtClean="0"/>
          </a:p>
          <a:p>
            <a:r>
              <a:rPr lang="en-US" dirty="0" smtClean="0"/>
              <a:t>It is the unification of believers not achieved by what we do. There is no such thing as equality in the human race or loving all members of the human race. It is totally impossible. </a:t>
            </a:r>
          </a:p>
          <a:p>
            <a:endParaRPr lang="en-US" dirty="0" smtClean="0"/>
          </a:p>
          <a:p>
            <a:r>
              <a:rPr lang="en-US" dirty="0" smtClean="0"/>
              <a:t>And what is impossible is possible with God because of something he did. </a:t>
            </a:r>
          </a:p>
          <a:p>
            <a:endParaRPr lang="en-US" dirty="0" smtClean="0"/>
          </a:p>
          <a:p>
            <a:r>
              <a:rPr lang="en-US" dirty="0" smtClean="0"/>
              <a:t>Unification of believers is achieved in one way only: through the baptism of the Holy Spirit, Ephesians 4:5,</a:t>
            </a:r>
          </a:p>
          <a:p>
            <a:r>
              <a:rPr lang="en-US" dirty="0" smtClean="0"/>
              <a:t> </a:t>
            </a:r>
            <a:r>
              <a:rPr lang="en-US" dirty="0" smtClean="0">
                <a:solidFill>
                  <a:srgbClr val="C00000"/>
                </a:solidFill>
              </a:rPr>
              <a:t>“One Lord,” </a:t>
            </a:r>
            <a:r>
              <a:rPr lang="en-US" dirty="0" smtClean="0"/>
              <a:t>we all have one right man, the head of the Church, Jesus Christ</a:t>
            </a:r>
            <a:r>
              <a:rPr lang="en-US" dirty="0" smtClean="0">
                <a:solidFill>
                  <a:srgbClr val="C00000"/>
                </a:solidFill>
              </a:rPr>
              <a:t>; </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r>
              <a:rPr lang="en-US" dirty="0" smtClean="0">
                <a:solidFill>
                  <a:srgbClr val="C00000"/>
                </a:solidFill>
              </a:rPr>
              <a:t>“one faith,” </a:t>
            </a:r>
            <a:r>
              <a:rPr lang="en-US" dirty="0" smtClean="0"/>
              <a:t>we are all saved the same way; </a:t>
            </a:r>
          </a:p>
          <a:p>
            <a:endParaRPr lang="en-US" dirty="0" smtClean="0">
              <a:solidFill>
                <a:srgbClr val="C00000"/>
              </a:solidFill>
            </a:endParaRPr>
          </a:p>
          <a:p>
            <a:r>
              <a:rPr lang="en-US" dirty="0" smtClean="0">
                <a:solidFill>
                  <a:srgbClr val="C00000"/>
                </a:solidFill>
              </a:rPr>
              <a:t>“one baptism,” </a:t>
            </a:r>
            <a:r>
              <a:rPr lang="en-US" dirty="0" smtClean="0"/>
              <a:t>the baptism of the Holy Spirit in one second unifies the whole kingdom of the Lord taken out of the kingdom of Satan. </a:t>
            </a:r>
          </a:p>
          <a:p>
            <a:endParaRPr lang="en-US" dirty="0" smtClean="0"/>
          </a:p>
          <a:p>
            <a:pPr hangingPunct="0"/>
            <a:r>
              <a:rPr lang="en-US" dirty="0" smtClean="0"/>
              <a:t>5. The implications of the baptism of the Spirit provide equality not existent in physical birth. Galatians 3:26-28, </a:t>
            </a:r>
            <a:r>
              <a:rPr lang="en-US" dirty="0" smtClean="0">
                <a:solidFill>
                  <a:srgbClr val="C00000"/>
                </a:solidFill>
              </a:rPr>
              <a:t>“have put on Christ.” </a:t>
            </a:r>
            <a:r>
              <a:rPr lang="en-US" dirty="0" smtClean="0"/>
              <a:t>Since we have put on Christ we are in union with Christ. </a:t>
            </a:r>
          </a:p>
          <a:p>
            <a:pPr hangingPunct="0"/>
            <a:endParaRPr lang="en-US" dirty="0" smtClean="0"/>
          </a:p>
          <a:p>
            <a:pPr hangingPunct="0"/>
            <a:r>
              <a:rPr lang="en-US" dirty="0" smtClean="0"/>
              <a:t>6. The baptism of the Holy Spirit is the basis for retroactive positional truth, Romans 6:3,4; Colossians 2;12. </a:t>
            </a:r>
          </a:p>
          <a:p>
            <a:pPr hangingPunct="0"/>
            <a:endParaRPr lang="en-US" dirty="0" smtClean="0"/>
          </a:p>
          <a:p>
            <a:pPr hangingPunct="0"/>
            <a:r>
              <a:rPr lang="en-US" dirty="0" smtClean="0"/>
              <a:t>7. The baptism of the Holy Spirit is also the basis for current positional truth, Ephesians 1:3-6; Colossians 2:10. </a:t>
            </a:r>
          </a:p>
          <a:p>
            <a:pPr hangingPunct="0"/>
            <a:endParaRPr lang="en-US" dirty="0" smtClean="0"/>
          </a:p>
          <a:p>
            <a:pPr hangingPunct="0"/>
            <a:r>
              <a:rPr lang="en-US" dirty="0" smtClean="0"/>
              <a:t>Jesus Christ is seated at the right hand of the Father. We also enter into union with Christ as he is ascended and seated.</a:t>
            </a:r>
          </a:p>
          <a:p>
            <a:pPr hangingPunct="0"/>
            <a:endParaRPr lang="en-US" dirty="0" smtClean="0"/>
          </a:p>
          <a:p>
            <a:endParaRPr lang="en-US" dirty="0" smtClean="0"/>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r>
              <a:rPr lang="en-US" dirty="0" smtClean="0"/>
              <a:t> Current positional truth, then , qualifies us to have fellowship with God forever. </a:t>
            </a:r>
          </a:p>
          <a:p>
            <a:endParaRPr lang="en-US" dirty="0" smtClean="0"/>
          </a:p>
          <a:p>
            <a:r>
              <a:rPr lang="en-US" dirty="0" smtClean="0"/>
              <a:t>Jesus Christ is eternal life and we share that life. He is also +R and we share that righteousness. </a:t>
            </a:r>
          </a:p>
          <a:p>
            <a:endParaRPr lang="en-US" dirty="0" smtClean="0"/>
          </a:p>
          <a:p>
            <a:r>
              <a:rPr lang="en-US" dirty="0" smtClean="0"/>
              <a:t>We are in union with Christ seated at the right hand of the Father, therefore acceptable to God the Father, even as Christ is. </a:t>
            </a:r>
          </a:p>
          <a:p>
            <a:r>
              <a:rPr lang="en-US" dirty="0" smtClean="0"/>
              <a:t>We are also positionally higher than angels, though physically inferior.</a:t>
            </a:r>
          </a:p>
          <a:p>
            <a:endParaRPr lang="en-US" dirty="0" smtClean="0"/>
          </a:p>
          <a:p>
            <a:r>
              <a:rPr lang="en-US" dirty="0" smtClean="0"/>
              <a:t>We are also identified with Christ in His death which means that in principle human good has been totally rejected by us. Now, experientially human good must also be rejected. There is no place for human good in the Christian way of life. </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dirty="0" smtClean="0"/>
              <a:t>8. The baptism of the Spirit also begins the dispensation of the Church, Matthew 16:18, where the Church was prophesied; Acts 1:5; Acts 11:15-17. </a:t>
            </a:r>
          </a:p>
          <a:p>
            <a:pPr hangingPunct="0"/>
            <a:endParaRPr lang="en-US" dirty="0" smtClean="0"/>
          </a:p>
          <a:p>
            <a:pPr hangingPunct="0"/>
            <a:r>
              <a:rPr lang="en-US" dirty="0" smtClean="0"/>
              <a:t>9. The baptism of the Spirit is not an experience of any kind, it is not ecstatics, it is not speaking in tongues, 1 Corinthians 12:13. </a:t>
            </a:r>
          </a:p>
          <a:p>
            <a:pPr hangingPunct="0"/>
            <a:r>
              <a:rPr lang="en-US" dirty="0" smtClean="0"/>
              <a:t>It is actually a grace mechanic whereby we become acceptable to God, being sinners, being spiritually dead, having the imputation of Adam’s sin, being in the state of total depravity, yet acceptable to God. </a:t>
            </a:r>
          </a:p>
          <a:p>
            <a:pPr hangingPunct="0"/>
            <a:endParaRPr lang="en-US" dirty="0" smtClean="0"/>
          </a:p>
          <a:p>
            <a:pPr hangingPunct="0"/>
            <a:r>
              <a:rPr lang="en-US" dirty="0" smtClean="0"/>
              <a:t>The baptism of the Spirit is often </a:t>
            </a:r>
            <a:r>
              <a:rPr lang="en-US" b="1" dirty="0" smtClean="0"/>
              <a:t>distorted</a:t>
            </a:r>
            <a:r>
              <a:rPr lang="en-US" dirty="0" smtClean="0"/>
              <a:t> into an experience. This is a Satanic move to discredit God’s grace. Anything that man can do always seems to blind him as to what God has done for him. 	</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20000"/>
          </a:bodyPr>
          <a:lstStyle/>
          <a:p>
            <a:pPr hangingPunct="0"/>
            <a:r>
              <a:rPr lang="en-US" dirty="0" smtClean="0"/>
              <a:t>10. The baptism of the Spirit occurs at the moment we believe in the Lord Jesus Christ, Colossians 2:12. </a:t>
            </a:r>
          </a:p>
          <a:p>
            <a:endParaRPr lang="en-US" dirty="0" smtClean="0"/>
          </a:p>
          <a:p>
            <a:pPr hangingPunct="0"/>
            <a:r>
              <a:rPr lang="en-US" b="1" dirty="0" smtClean="0">
                <a:solidFill>
                  <a:srgbClr val="0070C0"/>
                </a:solidFill>
              </a:rPr>
              <a:t>“Having been buried with Him in baptism, in which you were also raised up with Him through faith in the working of God, who raised Him from the dead.”</a:t>
            </a:r>
          </a:p>
          <a:p>
            <a:pPr hangingPunct="0"/>
            <a:endParaRPr lang="en-US" b="1" dirty="0" smtClean="0">
              <a:solidFill>
                <a:srgbClr val="0070C0"/>
              </a:solidFill>
            </a:endParaRPr>
          </a:p>
          <a:p>
            <a:pPr hangingPunct="0"/>
            <a:r>
              <a:rPr lang="en-US" b="1" dirty="0" smtClean="0">
                <a:solidFill>
                  <a:srgbClr val="0070C0"/>
                </a:solidFill>
              </a:rPr>
              <a:t>“in which you were raised up with Him” </a:t>
            </a:r>
            <a:r>
              <a:rPr lang="en-US" dirty="0" smtClean="0"/>
              <a:t>is </a:t>
            </a:r>
            <a:r>
              <a:rPr lang="en-US" b="1" dirty="0" smtClean="0">
                <a:solidFill>
                  <a:srgbClr val="0070C0"/>
                </a:solidFill>
              </a:rPr>
              <a:t>“by means of which (baptism),” </a:t>
            </a:r>
            <a:r>
              <a:rPr lang="en-US" dirty="0" smtClean="0"/>
              <a:t>the preposition EN plus the instrumental of the relative pronoun HOI. </a:t>
            </a:r>
          </a:p>
          <a:p>
            <a:pPr hangingPunct="0">
              <a:buNone/>
            </a:pPr>
            <a:r>
              <a:rPr lang="en-US" dirty="0" smtClean="0"/>
              <a:t> </a:t>
            </a:r>
          </a:p>
          <a:p>
            <a:pPr hangingPunct="0"/>
            <a:r>
              <a:rPr lang="en-US" b="1" dirty="0" smtClean="0">
                <a:solidFill>
                  <a:srgbClr val="0070C0"/>
                </a:solidFill>
              </a:rPr>
              <a:t>“raised up” </a:t>
            </a:r>
            <a:r>
              <a:rPr lang="en-US" dirty="0" smtClean="0"/>
              <a:t>– API – EGEIRO - means to raise up; </a:t>
            </a:r>
            <a:r>
              <a:rPr lang="en-US" i="1" dirty="0" smtClean="0"/>
              <a:t>sun</a:t>
            </a:r>
            <a:r>
              <a:rPr lang="en-US" dirty="0" smtClean="0"/>
              <a:t> means with. It means to raise up with. </a:t>
            </a:r>
          </a:p>
          <a:p>
            <a:pPr hangingPunct="0"/>
            <a:r>
              <a:rPr lang="en-US" dirty="0" smtClean="0"/>
              <a:t>This is a reference to current positional truth or identification with Christ as he is seated at the right hand of the Father.</a:t>
            </a:r>
          </a:p>
          <a:p>
            <a:pPr hangingPunct="0"/>
            <a:endParaRPr lang="en-US" dirty="0" smtClean="0"/>
          </a:p>
          <a:p>
            <a:pPr hangingPunct="0"/>
            <a:r>
              <a:rPr lang="en-US" dirty="0" smtClean="0"/>
              <a:t> We have a culminative aorist here, for this was accomplished at the point of salvation.</a:t>
            </a:r>
          </a:p>
          <a:p>
            <a:pPr hangingPunct="0"/>
            <a:endParaRPr lang="en-US" dirty="0" smtClean="0"/>
          </a:p>
          <a:p>
            <a:pPr hangingPunct="0"/>
            <a:endParaRPr lang="en-US" dirty="0" smtClean="0"/>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hangingPunct="0"/>
            <a:endParaRPr lang="en-US" dirty="0" smtClean="0"/>
          </a:p>
          <a:p>
            <a:pPr hangingPunct="0"/>
            <a:r>
              <a:rPr lang="en-US" dirty="0" smtClean="0"/>
              <a:t>The main verb is PARAKALEO  to be comforted. How do you get comfort or encouragement in order to recover from reversionism?  SUMBIBAZO  -  doctrine must be united with the right lobe. </a:t>
            </a:r>
          </a:p>
          <a:p>
            <a:pPr hangingPunct="0"/>
            <a:endParaRPr lang="en-US" b="1" dirty="0" smtClean="0">
              <a:solidFill>
                <a:schemeClr val="accent1"/>
              </a:solidFill>
            </a:endParaRPr>
          </a:p>
          <a:p>
            <a:pPr hangingPunct="0"/>
            <a:r>
              <a:rPr lang="en-US" b="1" dirty="0" smtClean="0">
                <a:solidFill>
                  <a:schemeClr val="accent1"/>
                </a:solidFill>
              </a:rPr>
              <a:t>“in love,” </a:t>
            </a:r>
            <a:r>
              <a:rPr lang="en-US" dirty="0" smtClean="0"/>
              <a:t> EN AGAPE </a:t>
            </a:r>
            <a:r>
              <a:rPr lang="en-US" i="1" dirty="0" smtClean="0"/>
              <a:t>-</a:t>
            </a:r>
            <a:r>
              <a:rPr lang="en-US" dirty="0" smtClean="0"/>
              <a:t>the instrumental </a:t>
            </a:r>
            <a:r>
              <a:rPr lang="en-US" b="1" dirty="0" smtClean="0">
                <a:solidFill>
                  <a:schemeClr val="accent1"/>
                </a:solidFill>
              </a:rPr>
              <a:t>-“by means of love.” </a:t>
            </a:r>
            <a:r>
              <a:rPr lang="en-US" dirty="0" smtClean="0"/>
              <a:t>This is a relaxed mental attitude, minus the mental attitude sins. </a:t>
            </a:r>
          </a:p>
          <a:p>
            <a:pPr hangingPunct="0"/>
            <a:endParaRPr lang="en-US" dirty="0" smtClean="0"/>
          </a:p>
          <a:p>
            <a:pPr hangingPunct="0"/>
            <a:r>
              <a:rPr lang="en-US" dirty="0" smtClean="0"/>
              <a:t>The great instability in reversionism is mental attitude sins. These are the things that make it impossible to get into the reversion recovery bracket. </a:t>
            </a:r>
          </a:p>
          <a:p>
            <a:pPr hangingPunct="0"/>
            <a:endParaRPr lang="en-US" dirty="0" smtClean="0"/>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hangingPunct="0"/>
            <a:endParaRPr lang="en-US" dirty="0" smtClean="0"/>
          </a:p>
          <a:p>
            <a:pPr hangingPunct="0"/>
            <a:r>
              <a:rPr lang="en-US" dirty="0" smtClean="0"/>
              <a:t>This is current positional truth, the culminative aorist. </a:t>
            </a:r>
          </a:p>
          <a:p>
            <a:pPr hangingPunct="0"/>
            <a:endParaRPr lang="en-US" dirty="0" smtClean="0"/>
          </a:p>
          <a:p>
            <a:pPr hangingPunct="0"/>
            <a:r>
              <a:rPr lang="en-US" dirty="0" smtClean="0"/>
              <a:t>The indicative mood is the reality of the baptism of the Spirit entering every believer into union with Christ. In this way Jesus Christ will have His right woman. </a:t>
            </a:r>
          </a:p>
          <a:p>
            <a:pPr hangingPunct="0"/>
            <a:endParaRPr lang="en-US" dirty="0" smtClean="0"/>
          </a:p>
          <a:p>
            <a:pPr hangingPunct="0"/>
            <a:r>
              <a:rPr lang="en-US" dirty="0" smtClean="0"/>
              <a:t>The last Adam is provided by God the Father a bride. The body is being formed during the Church Age. </a:t>
            </a:r>
          </a:p>
          <a:p>
            <a:pPr hangingPunct="0"/>
            <a:endParaRPr lang="en-US" dirty="0" smtClean="0"/>
          </a:p>
          <a:p>
            <a:pPr hangingPunct="0"/>
            <a:r>
              <a:rPr lang="en-US" dirty="0" smtClean="0"/>
              <a:t>When the body is completed the body becomes the bride by the resurrection or the Rapture of the Church.</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b="1" dirty="0" smtClean="0">
                <a:solidFill>
                  <a:srgbClr val="0070C0"/>
                </a:solidFill>
              </a:rPr>
              <a:t>“raised up with Him through faith in the working of God, who raised Him from the dead.”</a:t>
            </a:r>
          </a:p>
          <a:p>
            <a:pPr hangingPunct="0"/>
            <a:endParaRPr lang="en-US" dirty="0" smtClean="0"/>
          </a:p>
          <a:p>
            <a:pPr hangingPunct="0"/>
            <a:r>
              <a:rPr lang="en-US" dirty="0" smtClean="0"/>
              <a:t>When did it happen? We have DIA plus the genitive of  PISTIS, which means </a:t>
            </a:r>
            <a:r>
              <a:rPr lang="en-US" b="1" dirty="0" smtClean="0">
                <a:solidFill>
                  <a:srgbClr val="0070C0"/>
                </a:solidFill>
              </a:rPr>
              <a:t>“through faith.” </a:t>
            </a:r>
          </a:p>
          <a:p>
            <a:pPr hangingPunct="0"/>
            <a:endParaRPr lang="en-US" b="1" dirty="0" smtClean="0">
              <a:solidFill>
                <a:srgbClr val="0070C0"/>
              </a:solidFill>
            </a:endParaRPr>
          </a:p>
          <a:p>
            <a:pPr hangingPunct="0"/>
            <a:r>
              <a:rPr lang="en-US" dirty="0" smtClean="0"/>
              <a:t>This is the genitive singular for the point of salvation. the baptism of the Spirit is one of the 44 things that we receive at the point of salvation. And remember that it is faith in Jesus Christ that saves. </a:t>
            </a:r>
          </a:p>
          <a:p>
            <a:pPr hangingPunct="0"/>
            <a:endParaRPr lang="en-US" dirty="0" smtClean="0"/>
          </a:p>
          <a:p>
            <a:pPr hangingPunct="0"/>
            <a:r>
              <a:rPr lang="en-US" b="1" dirty="0" smtClean="0">
                <a:solidFill>
                  <a:srgbClr val="0070C0"/>
                </a:solidFill>
              </a:rPr>
              <a:t>“in the working of God” </a:t>
            </a:r>
            <a:r>
              <a:rPr lang="en-US" dirty="0" smtClean="0"/>
              <a:t>-ENERGEIA genitive which means operational power. God the Father did this for us. </a:t>
            </a:r>
          </a:p>
          <a:p>
            <a:pPr hangingPunct="0"/>
            <a:endParaRPr lang="en-US" dirty="0" smtClean="0"/>
          </a:p>
          <a:p>
            <a:pPr hangingPunct="0"/>
            <a:r>
              <a:rPr lang="en-US" dirty="0" smtClean="0"/>
              <a:t> God the Father did something that guarantees our salvation and the completion of it in resurrection. </a:t>
            </a:r>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b="1" dirty="0" smtClean="0">
                <a:solidFill>
                  <a:srgbClr val="0070C0"/>
                </a:solidFill>
              </a:rPr>
              <a:t>“who raised Him from the dead,” – AAPtc – EGEIRO - </a:t>
            </a:r>
            <a:r>
              <a:rPr lang="en-US" dirty="0" smtClean="0"/>
              <a:t>means to raise up. It is used here for resurrection. </a:t>
            </a:r>
          </a:p>
          <a:p>
            <a:pPr hangingPunct="0"/>
            <a:endParaRPr lang="en-US" dirty="0" smtClean="0"/>
          </a:p>
          <a:p>
            <a:pPr hangingPunct="0"/>
            <a:r>
              <a:rPr lang="en-US" dirty="0" smtClean="0"/>
              <a:t>Resurrection occurred in a point of time and was completed in a point of time. So the moment you believed in Jesus Christ you were entered into union with Christ who is seated at the right hand of the Father. </a:t>
            </a:r>
          </a:p>
          <a:p>
            <a:pPr hangingPunct="0"/>
            <a:endParaRPr lang="en-US" dirty="0" smtClean="0"/>
          </a:p>
          <a:p>
            <a:pPr hangingPunct="0"/>
            <a:r>
              <a:rPr lang="en-US" b="1" dirty="0" smtClean="0">
                <a:solidFill>
                  <a:srgbClr val="0070C0"/>
                </a:solidFill>
              </a:rPr>
              <a:t>“from the dead” </a:t>
            </a:r>
            <a:r>
              <a:rPr lang="en-US" dirty="0" smtClean="0"/>
              <a:t>is EK  plus the genitive plural which </a:t>
            </a:r>
            <a:r>
              <a:rPr lang="en-US" b="1" dirty="0" smtClean="0">
                <a:solidFill>
                  <a:srgbClr val="0070C0"/>
                </a:solidFill>
              </a:rPr>
              <a:t>means “out from deaths</a:t>
            </a:r>
            <a:r>
              <a:rPr lang="en-US" dirty="0" smtClean="0"/>
              <a:t> [plural],” NEKROI.</a:t>
            </a:r>
          </a:p>
          <a:p>
            <a:pPr hangingPunct="0"/>
            <a:endParaRPr lang="en-US" dirty="0" smtClean="0"/>
          </a:p>
          <a:p>
            <a:pPr hangingPunct="0"/>
            <a:r>
              <a:rPr lang="en-US" dirty="0" smtClean="0"/>
              <a:t> We have a reference, then, of the fact that Christ died twice on the cross. </a:t>
            </a:r>
          </a:p>
          <a:p>
            <a:pPr hangingPunct="0"/>
            <a:endParaRPr lang="en-US" dirty="0" smtClean="0"/>
          </a:p>
          <a:p>
            <a:pPr hangingPunct="0"/>
            <a:r>
              <a:rPr lang="en-US" dirty="0" smtClean="0"/>
              <a:t>Translation: </a:t>
            </a:r>
            <a:r>
              <a:rPr lang="en-US" b="1" dirty="0" smtClean="0">
                <a:solidFill>
                  <a:srgbClr val="0070C0"/>
                </a:solidFill>
              </a:rPr>
              <a:t>“Having been buried with him by means of the baptism, by which </a:t>
            </a:r>
            <a:r>
              <a:rPr lang="en-US" dirty="0" smtClean="0"/>
              <a:t>[baptism] </a:t>
            </a:r>
            <a:r>
              <a:rPr lang="en-US" b="1" dirty="0" smtClean="0">
                <a:solidFill>
                  <a:srgbClr val="0070C0"/>
                </a:solidFill>
              </a:rPr>
              <a:t>you have been raised up </a:t>
            </a:r>
            <a:r>
              <a:rPr lang="en-US" dirty="0" smtClean="0"/>
              <a:t>[with Christ] </a:t>
            </a:r>
            <a:r>
              <a:rPr lang="en-US" b="1" dirty="0" smtClean="0">
                <a:solidFill>
                  <a:srgbClr val="0070C0"/>
                </a:solidFill>
              </a:rPr>
              <a:t>through faith in the operational power from the source of the God, having raised him out from the deaths.” </a:t>
            </a:r>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b="1" dirty="0" smtClean="0"/>
              <a:t>Gnostic View of Resurrection</a:t>
            </a:r>
          </a:p>
          <a:p>
            <a:pPr marL="514350" indent="-514350">
              <a:buAutoNum type="arabicPeriod"/>
            </a:pPr>
            <a:endParaRPr lang="en-US" dirty="0" smtClean="0"/>
          </a:p>
          <a:p>
            <a:pPr marL="514350" indent="-514350">
              <a:buAutoNum type="arabicPeriod"/>
            </a:pPr>
            <a:r>
              <a:rPr lang="en-US" dirty="0" smtClean="0"/>
              <a:t>Denied the literal, physical resurrection of Christ.</a:t>
            </a:r>
          </a:p>
          <a:p>
            <a:pPr marL="514350" indent="-514350">
              <a:buAutoNum type="arabicPeriod"/>
            </a:pPr>
            <a:endParaRPr lang="en-US" dirty="0" smtClean="0"/>
          </a:p>
          <a:p>
            <a:pPr marL="514350" indent="-514350">
              <a:buAutoNum type="arabicPeriod"/>
            </a:pPr>
            <a:r>
              <a:rPr lang="en-US" dirty="0" smtClean="0"/>
              <a:t>Emphasized spiritually seeing Christ in their minds (visualization) and that became their reality. </a:t>
            </a:r>
          </a:p>
          <a:p>
            <a:pPr marL="514350" indent="-514350">
              <a:buAutoNum type="arabicPeriod"/>
            </a:pPr>
            <a:endParaRPr lang="en-US" dirty="0" smtClean="0"/>
          </a:p>
          <a:p>
            <a:pPr marL="514350" indent="-514350">
              <a:buAutoNum type="arabicPeriod"/>
            </a:pPr>
            <a:r>
              <a:rPr lang="en-US" dirty="0" smtClean="0"/>
              <a:t>“The Christ of the inner experience is the Christ that we are to seek” says the Gnostics.</a:t>
            </a:r>
          </a:p>
          <a:p>
            <a:pPr marL="514350" indent="-514350">
              <a:buAutoNum type="arabicPeriod"/>
            </a:pPr>
            <a:endParaRPr lang="en-US" dirty="0" smtClean="0"/>
          </a:p>
          <a:p>
            <a:pPr marL="514350" indent="-514350">
              <a:buAutoNum type="arabicPeriod"/>
            </a:pPr>
            <a:r>
              <a:rPr lang="en-US" dirty="0" smtClean="0"/>
              <a:t>In their  writings, </a:t>
            </a:r>
            <a:r>
              <a:rPr lang="en-US" i="1" dirty="0" smtClean="0"/>
              <a:t>Gospel of Mary</a:t>
            </a:r>
            <a:r>
              <a:rPr lang="en-US" dirty="0" smtClean="0"/>
              <a:t>, the resurrection appearances are explained as visions received in dreams or in ecstatic trances.</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a:buNone/>
            </a:pPr>
            <a:r>
              <a:rPr lang="en-US" dirty="0" smtClean="0"/>
              <a:t>5. Gnostics twist the scriptures and say Mary did not really see a physical resurrected Christ in the garden, rather she saw a vision in her mind ( </a:t>
            </a:r>
            <a:r>
              <a:rPr lang="en-US" i="1" dirty="0" smtClean="0"/>
              <a:t>Gnostic Gospels, </a:t>
            </a:r>
            <a:r>
              <a:rPr lang="en-US" dirty="0" smtClean="0"/>
              <a:t>by Elaine </a:t>
            </a:r>
            <a:r>
              <a:rPr lang="en-US" dirty="0" err="1" smtClean="0"/>
              <a:t>Pagels</a:t>
            </a:r>
            <a:r>
              <a:rPr lang="en-US" dirty="0" smtClean="0"/>
              <a:t>, Random House, NY, 1981, p.13).</a:t>
            </a:r>
          </a:p>
          <a:p>
            <a:pPr>
              <a:buNone/>
            </a:pPr>
            <a:endParaRPr lang="en-US" dirty="0" smtClean="0"/>
          </a:p>
          <a:p>
            <a:pPr>
              <a:buNone/>
            </a:pPr>
            <a:r>
              <a:rPr lang="en-US" dirty="0" smtClean="0"/>
              <a:t>6. Gnostic writing, </a:t>
            </a:r>
            <a:r>
              <a:rPr lang="en-US" i="1" dirty="0" smtClean="0"/>
              <a:t>Apocalypse of Peter</a:t>
            </a:r>
            <a:r>
              <a:rPr lang="en-US" dirty="0" smtClean="0"/>
              <a:t>, says He was Christ while in a deep trance and Christ said to him, “I am the intellectual spirit, filled with radiant light.” </a:t>
            </a:r>
          </a:p>
          <a:p>
            <a:pPr>
              <a:buNone/>
            </a:pPr>
            <a:endParaRPr lang="en-US" dirty="0" smtClean="0"/>
          </a:p>
          <a:p>
            <a:pPr>
              <a:buNone/>
            </a:pPr>
            <a:r>
              <a:rPr lang="en-US" dirty="0" smtClean="0"/>
              <a:t>7. Gnostics relied upon visions and trances for they are supposed to receive spiritual intuition and insight into the nature of reality.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pPr>
              <a:buNone/>
            </a:pPr>
            <a:r>
              <a:rPr lang="en-US" dirty="0" smtClean="0"/>
              <a:t>8. A </a:t>
            </a:r>
            <a:r>
              <a:rPr lang="en-US" i="1" dirty="0" smtClean="0"/>
              <a:t>Treatise on Resurrection </a:t>
            </a:r>
            <a:r>
              <a:rPr lang="en-US" dirty="0" smtClean="0"/>
              <a:t>by a gnostic teacher says, “Do not oppose that resurrection is an apparition (</a:t>
            </a:r>
            <a:r>
              <a:rPr lang="en-US" dirty="0" err="1" smtClean="0"/>
              <a:t>phantasy</a:t>
            </a:r>
            <a:r>
              <a:rPr lang="en-US" dirty="0" smtClean="0"/>
              <a:t>). It is not an apparition, rather it is something real. One ought to maintain that the world is an apparition rather than the resurrection.”  </a:t>
            </a:r>
          </a:p>
          <a:p>
            <a:pPr>
              <a:buNone/>
            </a:pPr>
            <a:endParaRPr lang="en-US" dirty="0" smtClean="0"/>
          </a:p>
          <a:p>
            <a:pPr>
              <a:buNone/>
            </a:pPr>
            <a:r>
              <a:rPr lang="en-US" dirty="0" smtClean="0"/>
              <a:t>9. The Gnostics, like Buddhists, believed that enlightenment is resurrection.  When a person truly understands what really exists then he becomes “new” or moves from spiritual death to spiritual life.</a:t>
            </a:r>
          </a:p>
          <a:p>
            <a:pPr>
              <a:buNone/>
            </a:pPr>
            <a:endParaRPr lang="en-US" dirty="0" smtClean="0"/>
          </a:p>
          <a:p>
            <a:pPr>
              <a:buNone/>
            </a:pPr>
            <a:r>
              <a:rPr lang="en-US" dirty="0" smtClean="0"/>
              <a:t>10. Gnostic, </a:t>
            </a:r>
            <a:r>
              <a:rPr lang="en-US" i="1" dirty="0" smtClean="0"/>
              <a:t>Gospel of Philip</a:t>
            </a:r>
            <a:r>
              <a:rPr lang="en-US" dirty="0" smtClean="0"/>
              <a:t>, taught, “Those who say they will die first and then rise are in error. Instead they must receive the resurrection while they live.”</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endParaRPr lang="en-US" dirty="0" smtClean="0"/>
          </a:p>
          <a:p>
            <a:pPr>
              <a:buNone/>
            </a:pPr>
            <a:r>
              <a:rPr lang="en-US" dirty="0" smtClean="0"/>
              <a:t>11. Gnostics claim that, “Mary’s vision overrides the apostles who disagree with her when they talk later, but concede the danger is that what a person sees inside their minds is reality and therefore have authority equal to or above the apostles themselves.”</a:t>
            </a:r>
          </a:p>
          <a:p>
            <a:pPr>
              <a:buNone/>
            </a:pPr>
            <a:endParaRPr lang="en-US" dirty="0" smtClean="0"/>
          </a:p>
          <a:p>
            <a:pPr>
              <a:buNone/>
            </a:pPr>
            <a:r>
              <a:rPr lang="en-US" dirty="0" smtClean="0"/>
              <a:t>12. Mary is corrected by the apostles but she stands firm on her vision as being correct, according to Gnostics. </a:t>
            </a:r>
          </a:p>
          <a:p>
            <a:pPr>
              <a:buNone/>
            </a:pPr>
            <a:endParaRPr lang="en-US" dirty="0" smtClean="0"/>
          </a:p>
          <a:p>
            <a:pPr>
              <a:buNone/>
            </a:pPr>
            <a:r>
              <a:rPr lang="en-US" dirty="0" smtClean="0"/>
              <a:t>    - In other words the Gnostics have the right to their own private visions and interpretations of Scripture and do not have to listen to the apostles, they are little gods.</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marL="514350" indent="-514350">
              <a:buAutoNum type="arabicPeriod" startAt="13"/>
            </a:pPr>
            <a:r>
              <a:rPr lang="en-US" dirty="0" smtClean="0"/>
              <a:t>Another Gnostic  view is that Jesus appeared in form of light to apostles and others (</a:t>
            </a:r>
            <a:r>
              <a:rPr lang="en-US" i="1" dirty="0" err="1" smtClean="0"/>
              <a:t>Apocryphon</a:t>
            </a:r>
            <a:r>
              <a:rPr lang="en-US" i="1" dirty="0" smtClean="0"/>
              <a:t> of John</a:t>
            </a:r>
            <a:r>
              <a:rPr lang="en-US" dirty="0" smtClean="0"/>
              <a:t>).</a:t>
            </a:r>
          </a:p>
          <a:p>
            <a:pPr marL="514350" indent="-514350">
              <a:buAutoNum type="arabicPeriod" startAt="13"/>
            </a:pPr>
            <a:endParaRPr lang="en-US" dirty="0" smtClean="0"/>
          </a:p>
          <a:p>
            <a:pPr marL="514350" indent="-514350">
              <a:buAutoNum type="arabicPeriod" startAt="13"/>
            </a:pPr>
            <a:r>
              <a:rPr lang="en-US" dirty="0" smtClean="0"/>
              <a:t>In other Gnostic writings Jesus appeared as an angel of light after the resurrection (</a:t>
            </a:r>
            <a:r>
              <a:rPr lang="en-US" i="1" dirty="0" smtClean="0"/>
              <a:t>Wisdom of Jesus Christ</a:t>
            </a:r>
            <a:r>
              <a:rPr lang="en-US" dirty="0" smtClean="0"/>
              <a:t>).</a:t>
            </a:r>
          </a:p>
          <a:p>
            <a:pPr marL="514350" indent="-514350">
              <a:buAutoNum type="arabicPeriod" startAt="13"/>
            </a:pPr>
            <a:endParaRPr lang="en-US" dirty="0" smtClean="0"/>
          </a:p>
          <a:p>
            <a:pPr marL="514350" indent="-514350">
              <a:buNone/>
            </a:pPr>
            <a:r>
              <a:rPr lang="en-US" dirty="0" smtClean="0"/>
              <a:t> Point:  This is why it is so important for believers to understand and believe the literal, physical resurrection of Christ.</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Verses 13, 14, victory through the cross. </a:t>
            </a:r>
          </a:p>
          <a:p>
            <a:pPr hangingPunct="0"/>
            <a:endParaRPr lang="en-US" dirty="0" smtClean="0"/>
          </a:p>
          <a:p>
            <a:pPr hangingPunct="0"/>
            <a:r>
              <a:rPr lang="en-US" b="1" dirty="0" smtClean="0">
                <a:solidFill>
                  <a:srgbClr val="0070C0"/>
                </a:solidFill>
              </a:rPr>
              <a:t>2:13 “when you were dead in your transgressions and the uncircumcision of your flesh, He made  you alive together with Him, having forgiven us all our transgressions,”</a:t>
            </a:r>
          </a:p>
          <a:p>
            <a:pPr hangingPunct="0"/>
            <a:endParaRPr lang="en-US" dirty="0" smtClean="0"/>
          </a:p>
          <a:p>
            <a:pPr hangingPunct="0"/>
            <a:r>
              <a:rPr lang="en-US" b="1" dirty="0" smtClean="0">
                <a:solidFill>
                  <a:srgbClr val="0070C0"/>
                </a:solidFill>
              </a:rPr>
              <a:t>“were dead in your transgressions,” </a:t>
            </a:r>
            <a:r>
              <a:rPr lang="en-US" dirty="0" smtClean="0"/>
              <a:t> PAPtc  EIMI absolute status quo of being born spiritually dead. NEKROI spiritual death in your transgressions, PARAPTOMA to stumble and fall, transgress against God.</a:t>
            </a:r>
          </a:p>
          <a:p>
            <a:pPr hangingPunct="0"/>
            <a:endParaRPr lang="en-US" dirty="0" smtClean="0"/>
          </a:p>
          <a:p>
            <a:pPr hangingPunct="0"/>
            <a:r>
              <a:rPr lang="en-US" b="1" dirty="0" smtClean="0">
                <a:solidFill>
                  <a:srgbClr val="0070C0"/>
                </a:solidFill>
              </a:rPr>
              <a:t>“and the uncircumcision of your flesh” </a:t>
            </a:r>
            <a:r>
              <a:rPr lang="en-US" dirty="0" smtClean="0"/>
              <a:t>– refers to the Old Sin Nature activity.   AKROBUSTIA – uncircumcision used in a spiritual sense for the old sin nature and it emphasizes the fact that we are born spiritually dead and physically alive; </a:t>
            </a:r>
          </a:p>
          <a:p>
            <a:pPr hangingPunct="0"/>
            <a:endParaRPr lang="en-US" b="1" dirty="0" smtClean="0">
              <a:solidFill>
                <a:srgbClr val="0070C0"/>
              </a:solidFill>
            </a:endParaRPr>
          </a:p>
          <a:p>
            <a:pPr hangingPunct="0"/>
            <a:r>
              <a:rPr lang="en-US" b="1" dirty="0" smtClean="0">
                <a:solidFill>
                  <a:srgbClr val="0070C0"/>
                </a:solidFill>
              </a:rPr>
              <a:t>“of your flesh” </a:t>
            </a:r>
            <a:r>
              <a:rPr lang="en-US" dirty="0" smtClean="0"/>
              <a:t>is the ablative singular of SARX which is used here for the old sin nature. We have two phrase here which indicate that we sin personally because we have an old sin nature. </a:t>
            </a:r>
          </a:p>
          <a:p>
            <a:pPr hangingPunct="0"/>
            <a:endParaRPr lang="en-U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r>
              <a:rPr lang="en-US" b="1" dirty="0" smtClean="0">
                <a:solidFill>
                  <a:srgbClr val="0070C0"/>
                </a:solidFill>
              </a:rPr>
              <a:t>“He made you alive together with Him” </a:t>
            </a:r>
            <a:r>
              <a:rPr lang="en-US" dirty="0" smtClean="0"/>
              <a:t>– AAI – God made us alive at the moment of salvation, current positional truth.  </a:t>
            </a:r>
          </a:p>
          <a:p>
            <a:pPr hangingPunct="0"/>
            <a:r>
              <a:rPr lang="en-US" b="1" dirty="0" smtClean="0">
                <a:solidFill>
                  <a:srgbClr val="0070C0"/>
                </a:solidFill>
              </a:rPr>
              <a:t>“with Him” </a:t>
            </a:r>
            <a:r>
              <a:rPr lang="en-US" dirty="0" smtClean="0"/>
              <a:t>-  current positional truth. </a:t>
            </a:r>
          </a:p>
          <a:p>
            <a:pPr hangingPunct="0">
              <a:buNone/>
            </a:pPr>
            <a:r>
              <a:rPr lang="en-US" dirty="0" smtClean="0"/>
              <a:t> </a:t>
            </a:r>
          </a:p>
          <a:p>
            <a:pPr hangingPunct="0"/>
            <a:r>
              <a:rPr lang="en-US" b="1" dirty="0" smtClean="0">
                <a:solidFill>
                  <a:srgbClr val="0070C0"/>
                </a:solidFill>
              </a:rPr>
              <a:t> “And you </a:t>
            </a:r>
            <a:r>
              <a:rPr lang="en-US" dirty="0" smtClean="0"/>
              <a:t>[and only you], </a:t>
            </a:r>
            <a:r>
              <a:rPr lang="en-US" b="1" dirty="0" smtClean="0">
                <a:solidFill>
                  <a:srgbClr val="0070C0"/>
                </a:solidFill>
              </a:rPr>
              <a:t>he has given life together with him </a:t>
            </a:r>
            <a:r>
              <a:rPr lang="en-US" dirty="0" smtClean="0"/>
              <a:t>[Christ], </a:t>
            </a:r>
            <a:r>
              <a:rPr lang="en-US" b="1" dirty="0" smtClean="0">
                <a:solidFill>
                  <a:srgbClr val="0070C0"/>
                </a:solidFill>
              </a:rPr>
              <a:t>being dead by means of trespasses and the uncircumcision from your flesh </a:t>
            </a:r>
            <a:r>
              <a:rPr lang="en-US" dirty="0" smtClean="0"/>
              <a:t>[from the old sin nature].” </a:t>
            </a:r>
          </a:p>
          <a:p>
            <a:pPr hangingPunct="0"/>
            <a:endParaRPr lang="en-US" dirty="0" smtClean="0"/>
          </a:p>
          <a:p>
            <a:pPr hangingPunct="0"/>
            <a:r>
              <a:rPr lang="en-US" dirty="0" smtClean="0"/>
              <a:t>All males are born uncircumcised which is an illustration of all members of the human race being born with an old sin nature. </a:t>
            </a:r>
          </a:p>
          <a:p>
            <a:pPr hangingPunct="0"/>
            <a:endParaRPr lang="en-US" dirty="0" smtClean="0"/>
          </a:p>
          <a:p>
            <a:pPr hangingPunct="0"/>
            <a:r>
              <a:rPr lang="en-US" dirty="0" smtClean="0"/>
              <a:t>Therefore uncircumcision in this passage is used for being spiritually dead. The source of being spiritually dead is the old sin nature. We are born with an old sin nature. </a:t>
            </a:r>
          </a:p>
          <a:p>
            <a:pPr hangingPunct="0"/>
            <a:endParaRPr lang="en-US" dirty="0" smtClean="0"/>
          </a:p>
          <a:p>
            <a:pPr hangingPunct="0"/>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hangingPunct="0"/>
            <a:endParaRPr lang="en-US" dirty="0" smtClean="0"/>
          </a:p>
          <a:p>
            <a:pPr hangingPunct="0"/>
            <a:r>
              <a:rPr lang="en-US" b="1" dirty="0" smtClean="0">
                <a:solidFill>
                  <a:schemeClr val="accent1"/>
                </a:solidFill>
              </a:rPr>
              <a:t>“By means of an RMA </a:t>
            </a:r>
            <a:r>
              <a:rPr lang="en-US" dirty="0" smtClean="0"/>
              <a:t>(relaxed mental attitude).</a:t>
            </a:r>
            <a:r>
              <a:rPr lang="en-US" b="1" dirty="0" smtClean="0">
                <a:solidFill>
                  <a:schemeClr val="accent1"/>
                </a:solidFill>
              </a:rPr>
              <a:t>”  </a:t>
            </a:r>
            <a:r>
              <a:rPr lang="en-US" dirty="0" smtClean="0"/>
              <a:t>The RMA comes first of all from the filling of the Holy Spirit, for the filling of the Holy Spirit produces AGAPE , Romans 5:5; Galatians 5:22. </a:t>
            </a:r>
          </a:p>
          <a:p>
            <a:pPr hangingPunct="0"/>
            <a:endParaRPr lang="en-US" dirty="0" smtClean="0"/>
          </a:p>
          <a:p>
            <a:pPr hangingPunct="0"/>
            <a:r>
              <a:rPr lang="en-US" dirty="0" smtClean="0"/>
              <a:t>Also, according to 1 John 3, this same AGAPE comes from the ECS. </a:t>
            </a:r>
          </a:p>
          <a:p>
            <a:pPr hangingPunct="0"/>
            <a:endParaRPr lang="en-US" dirty="0" smtClean="0"/>
          </a:p>
          <a:p>
            <a:pPr hangingPunct="0"/>
            <a:r>
              <a:rPr lang="en-US" b="1" dirty="0" smtClean="0">
                <a:solidFill>
                  <a:srgbClr val="0070C0"/>
                </a:solidFill>
              </a:rPr>
              <a:t>“their  own hearts </a:t>
            </a:r>
            <a:r>
              <a:rPr lang="en-US" dirty="0" smtClean="0"/>
              <a:t>(right lobes)</a:t>
            </a:r>
            <a:r>
              <a:rPr lang="en-US" b="1" dirty="0" smtClean="0">
                <a:solidFill>
                  <a:srgbClr val="0070C0"/>
                </a:solidFill>
              </a:rPr>
              <a:t>.” </a:t>
            </a:r>
            <a:r>
              <a:rPr lang="en-US" dirty="0" smtClean="0"/>
              <a:t> So this passage is really dealing with each individual. In other words, each person in reversionism must be concerned with his own right lobe.</a:t>
            </a:r>
          </a:p>
          <a:p>
            <a:pPr hangingPunct="0"/>
            <a:endParaRPr lang="en-US" dirty="0" smtClean="0"/>
          </a:p>
          <a:p>
            <a:pPr hangingPunct="0"/>
            <a:endParaRPr lang="en-US" dirty="0" smtClean="0"/>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b="1" dirty="0" smtClean="0">
                <a:solidFill>
                  <a:srgbClr val="0070C0"/>
                </a:solidFill>
              </a:rPr>
              <a:t>“having forgiven us all our transgressions,” </a:t>
            </a:r>
            <a:r>
              <a:rPr lang="en-US" dirty="0" smtClean="0"/>
              <a:t>AMPtc – CHARIZOMAI -  taken from CHARIS  which means grace. The word means to be graced, to give graciously, to forgive, to pardon, to show one’s self gracious to someone else. </a:t>
            </a:r>
          </a:p>
          <a:p>
            <a:pPr hangingPunct="0"/>
            <a:endParaRPr lang="en-US" dirty="0" smtClean="0"/>
          </a:p>
          <a:p>
            <a:pPr hangingPunct="0"/>
            <a:r>
              <a:rPr lang="en-US" dirty="0" smtClean="0"/>
              <a:t>This is an aorist participle and the action precedes the action of the main verb </a:t>
            </a:r>
            <a:r>
              <a:rPr lang="en-US" b="1" dirty="0" smtClean="0">
                <a:solidFill>
                  <a:srgbClr val="0070C0"/>
                </a:solidFill>
              </a:rPr>
              <a:t>“he has made alive.” </a:t>
            </a:r>
            <a:r>
              <a:rPr lang="en-US" dirty="0" smtClean="0"/>
              <a:t>he made us alive because He forgave us, He </a:t>
            </a:r>
            <a:r>
              <a:rPr lang="en-US" u="sng" dirty="0" smtClean="0"/>
              <a:t>graced us out </a:t>
            </a:r>
            <a:r>
              <a:rPr lang="en-US" dirty="0" smtClean="0"/>
              <a:t>with regard to all trespasses. </a:t>
            </a:r>
          </a:p>
          <a:p>
            <a:pPr hangingPunct="0"/>
            <a:endParaRPr lang="en-US" b="1" dirty="0" smtClean="0">
              <a:solidFill>
                <a:srgbClr val="0070C0"/>
              </a:solidFill>
            </a:endParaRPr>
          </a:p>
          <a:p>
            <a:pPr hangingPunct="0"/>
            <a:r>
              <a:rPr lang="en-US" b="1" dirty="0" smtClean="0">
                <a:solidFill>
                  <a:srgbClr val="0070C0"/>
                </a:solidFill>
              </a:rPr>
              <a:t>“all our transgressions” </a:t>
            </a:r>
            <a:r>
              <a:rPr lang="en-US" dirty="0" smtClean="0"/>
              <a:t>PARAPTOMA – trespasses.</a:t>
            </a:r>
          </a:p>
          <a:p>
            <a:pPr hangingPunct="0">
              <a:buNone/>
            </a:pPr>
            <a:endParaRPr lang="en-US" dirty="0" smtClean="0"/>
          </a:p>
          <a:p>
            <a:pPr hangingPunct="0"/>
            <a:r>
              <a:rPr lang="en-US" dirty="0" smtClean="0"/>
              <a:t>Translation: </a:t>
            </a:r>
            <a:r>
              <a:rPr lang="en-US" b="1" dirty="0" smtClean="0">
                <a:solidFill>
                  <a:srgbClr val="0070C0"/>
                </a:solidFill>
              </a:rPr>
              <a:t>“And as for you, being dead by means of your trespasses and by the uncircumcision from your flesh </a:t>
            </a:r>
            <a:r>
              <a:rPr lang="en-US" dirty="0" smtClean="0"/>
              <a:t>[old sin nature], </a:t>
            </a:r>
            <a:r>
              <a:rPr lang="en-US" b="1" dirty="0" smtClean="0">
                <a:solidFill>
                  <a:srgbClr val="0070C0"/>
                </a:solidFill>
              </a:rPr>
              <a:t>having graciously forgiven us all our trespasses he has given you life together with him.” </a:t>
            </a:r>
          </a:p>
          <a:p>
            <a:endParaRPr lang="en-US" dirty="0" smtClean="0"/>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dirty="0" smtClean="0"/>
              <a:t>We begin now with the mechanics of what we have seen in verse 13. </a:t>
            </a:r>
          </a:p>
          <a:p>
            <a:pPr hangingPunct="0"/>
            <a:endParaRPr lang="en-US" dirty="0" smtClean="0"/>
          </a:p>
          <a:p>
            <a:pPr hangingPunct="0"/>
            <a:r>
              <a:rPr lang="en-US" b="1" dirty="0" smtClean="0">
                <a:solidFill>
                  <a:srgbClr val="0070C0"/>
                </a:solidFill>
              </a:rPr>
              <a:t>2:14 “having canceled out the certificate of debt consisting of decrees against us, which was hostile to us; and He has taken it out of the way, having nailed it to the cross.”</a:t>
            </a:r>
          </a:p>
          <a:p>
            <a:pPr hangingPunct="0"/>
            <a:endParaRPr lang="en-US" dirty="0" smtClean="0"/>
          </a:p>
          <a:p>
            <a:pPr hangingPunct="0"/>
            <a:r>
              <a:rPr lang="en-US" b="1" dirty="0" smtClean="0">
                <a:solidFill>
                  <a:srgbClr val="0070C0"/>
                </a:solidFill>
              </a:rPr>
              <a:t>“canceled out” </a:t>
            </a:r>
            <a:r>
              <a:rPr lang="en-US" dirty="0" smtClean="0"/>
              <a:t>– AAPtc- EKALEIPHO -  means to blot out, to obliterate, to rub out, to erase. This word is used throughout Greek literature as a gambler’s term. </a:t>
            </a:r>
          </a:p>
          <a:p>
            <a:pPr hangingPunct="0"/>
            <a:endParaRPr lang="en-US" dirty="0" smtClean="0"/>
          </a:p>
          <a:p>
            <a:pPr hangingPunct="0"/>
            <a:r>
              <a:rPr lang="en-US" dirty="0" smtClean="0"/>
              <a:t>The apostle Paul uses a gambling term. Means cancellation of an IOU. Holding an IOU against you means there is pressure on you. </a:t>
            </a:r>
          </a:p>
          <a:p>
            <a:pPr hangingPunct="0"/>
            <a:endParaRPr lang="en-US" dirty="0" smtClean="0"/>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It not only represents a great gambling loss but with that loss it represents pressure, the fact that if debt isn’t collected one way it will be collected another way — and not you your benefit. </a:t>
            </a:r>
          </a:p>
          <a:p>
            <a:pPr hangingPunct="0"/>
            <a:endParaRPr lang="en-US" dirty="0" smtClean="0"/>
          </a:p>
          <a:p>
            <a:pPr hangingPunct="0"/>
            <a:r>
              <a:rPr lang="en-US" dirty="0" smtClean="0"/>
              <a:t>Pressures exist because of indebtedness. The aorist active participle indicates that the death has been canceled once and for all, and that the debt was canceled by what occurred in eternity past. </a:t>
            </a:r>
          </a:p>
          <a:p>
            <a:endParaRPr lang="en-US" dirty="0" smtClean="0"/>
          </a:p>
          <a:p>
            <a:r>
              <a:rPr lang="en-US" dirty="0" smtClean="0"/>
              <a:t>The action of the aorist participle always precedes the action of the main verb. The main verb does not come until later on, </a:t>
            </a:r>
            <a:r>
              <a:rPr lang="en-US" b="1" dirty="0" smtClean="0">
                <a:solidFill>
                  <a:srgbClr val="0070C0"/>
                </a:solidFill>
              </a:rPr>
              <a:t>“he has taken it out of the way.” </a:t>
            </a:r>
            <a:r>
              <a:rPr lang="en-US" dirty="0" smtClean="0"/>
              <a:t>So it was canceled before it was taken out of the way. </a:t>
            </a:r>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10000"/>
          </a:bodyPr>
          <a:lstStyle/>
          <a:p>
            <a:pPr hangingPunct="0"/>
            <a:endParaRPr lang="en-US" dirty="0" smtClean="0"/>
          </a:p>
          <a:p>
            <a:pPr hangingPunct="0"/>
            <a:r>
              <a:rPr lang="en-US" dirty="0" smtClean="0"/>
              <a:t>The aorist tense is also a culminative aorist which means this death has been wiped out, not only for those described here as “you” but for all members of the human race. </a:t>
            </a:r>
          </a:p>
          <a:p>
            <a:pPr hangingPunct="0"/>
            <a:endParaRPr lang="en-US" dirty="0" smtClean="0"/>
          </a:p>
          <a:p>
            <a:pPr hangingPunct="0"/>
            <a:r>
              <a:rPr lang="en-US" dirty="0" smtClean="0"/>
              <a:t>A phenomenal pressure has been removed by grace. Christ canceled the debt for the entire human race. </a:t>
            </a:r>
          </a:p>
          <a:p>
            <a:pPr hangingPunct="0"/>
            <a:endParaRPr lang="en-US" dirty="0" smtClean="0"/>
          </a:p>
          <a:p>
            <a:pPr hangingPunct="0"/>
            <a:r>
              <a:rPr lang="en-US" dirty="0" smtClean="0"/>
              <a:t>This IOU has many parts. It will be described in the next phrase,</a:t>
            </a:r>
            <a:r>
              <a:rPr lang="en-US" b="1" dirty="0" smtClean="0">
                <a:solidFill>
                  <a:srgbClr val="0070C0"/>
                </a:solidFill>
              </a:rPr>
              <a:t> “the certificate of debt consisting of decrees against us”-</a:t>
            </a:r>
            <a:r>
              <a:rPr lang="en-US" dirty="0" smtClean="0"/>
              <a:t> CHEIROGRAPHON- hand written signature on a piece of paper for debt owed. </a:t>
            </a:r>
            <a:r>
              <a:rPr lang="en-US" i="1" dirty="0" smtClean="0"/>
              <a:t> </a:t>
            </a:r>
            <a:r>
              <a:rPr lang="en-US" dirty="0" smtClean="0"/>
              <a:t>The  IOU is made up of principles such as :</a:t>
            </a:r>
          </a:p>
          <a:p>
            <a:pPr hangingPunct="0"/>
            <a:endParaRPr lang="en-US" dirty="0" smtClean="0"/>
          </a:p>
          <a:p>
            <a:pPr hangingPunct="0"/>
            <a:r>
              <a:rPr lang="en-US" dirty="0" smtClean="0"/>
              <a:t> “IOU God perfect righteousness.” No one can pay off that debt.</a:t>
            </a:r>
          </a:p>
          <a:p>
            <a:pPr hangingPunct="0"/>
            <a:r>
              <a:rPr lang="en-US" dirty="0" smtClean="0"/>
              <a:t> “IOU God a perfect life.” No one can pay off that debt.</a:t>
            </a:r>
          </a:p>
          <a:p>
            <a:pPr hangingPunct="0"/>
            <a:r>
              <a:rPr lang="en-US" dirty="0" smtClean="0"/>
              <a:t> “IOU God to be spiritually alive to you.” No one can pay off that debt. </a:t>
            </a:r>
          </a:p>
          <a:p>
            <a:pPr hangingPunct="0"/>
            <a:endParaRPr lang="en-US" dirty="0" smtClean="0"/>
          </a:p>
          <a:p>
            <a:pPr hangingPunct="0"/>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b="1" dirty="0" smtClean="0"/>
              <a:t>It should be understood that the IOU that is canceled here is a totally hopeless IOU. </a:t>
            </a:r>
          </a:p>
          <a:p>
            <a:pPr hangingPunct="0"/>
            <a:endParaRPr lang="en-US" dirty="0" smtClean="0"/>
          </a:p>
          <a:p>
            <a:pPr hangingPunct="0"/>
            <a:r>
              <a:rPr lang="en-US" dirty="0" smtClean="0"/>
              <a:t>There is no way that eve one member of the human race could ever pay it off. We all are born with a hopeless IOU, one that we cannot possibly meet in any way. </a:t>
            </a:r>
          </a:p>
          <a:p>
            <a:pPr hangingPunct="0"/>
            <a:endParaRPr lang="en-US" dirty="0" smtClean="0"/>
          </a:p>
          <a:p>
            <a:pPr hangingPunct="0"/>
            <a:r>
              <a:rPr lang="en-US" dirty="0" smtClean="0"/>
              <a:t>This is where we get our first glimmer of grace. There is no way of life, there is no system, no concept, no principle by which you and I could ever enter into a relationship with God. </a:t>
            </a:r>
          </a:p>
          <a:p>
            <a:pPr hangingPunct="0"/>
            <a:endParaRPr lang="en-US" dirty="0" smtClean="0"/>
          </a:p>
          <a:p>
            <a:pPr hangingPunct="0"/>
            <a:r>
              <a:rPr lang="en-US" dirty="0" smtClean="0"/>
              <a:t>There is an IOU out against us and that IOU is a total barrier. You cannot come to God in debt.</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endParaRPr lang="en-US" dirty="0" smtClean="0"/>
          </a:p>
          <a:p>
            <a:pPr hangingPunct="0"/>
            <a:r>
              <a:rPr lang="en-US" dirty="0" smtClean="0"/>
              <a:t>God is a giver and he has found a way to cancel that debt without compromising His character.</a:t>
            </a:r>
          </a:p>
          <a:p>
            <a:pPr hangingPunct="0"/>
            <a:endParaRPr lang="en-US" dirty="0" smtClean="0"/>
          </a:p>
          <a:p>
            <a:pPr hangingPunct="0"/>
            <a:r>
              <a:rPr lang="en-US" dirty="0" smtClean="0"/>
              <a:t> It is only the grace of God that turns spiritually dead, deep in debt mankind into a noble creature in time for all the angels to see. </a:t>
            </a:r>
          </a:p>
          <a:p>
            <a:pPr hangingPunct="0"/>
            <a:endParaRPr lang="en-US" b="1" dirty="0" smtClean="0">
              <a:solidFill>
                <a:srgbClr val="0070C0"/>
              </a:solidFill>
            </a:endParaRPr>
          </a:p>
          <a:p>
            <a:pPr hangingPunct="0"/>
            <a:r>
              <a:rPr lang="en-US" b="1" dirty="0" smtClean="0">
                <a:solidFill>
                  <a:srgbClr val="0070C0"/>
                </a:solidFill>
              </a:rPr>
              <a:t>“decrees against us” </a:t>
            </a:r>
            <a:r>
              <a:rPr lang="en-US" dirty="0" smtClean="0"/>
              <a:t>-  DOGMA -  absolute truth. From it we also have dogmatic, the proclamation of absolute truth. </a:t>
            </a:r>
          </a:p>
          <a:p>
            <a:pPr hangingPunct="0"/>
            <a:endParaRPr lang="en-US" dirty="0" smtClean="0"/>
          </a:p>
          <a:p>
            <a:pPr hangingPunct="0"/>
            <a:r>
              <a:rPr lang="en-US" dirty="0" smtClean="0"/>
              <a:t>The word </a:t>
            </a:r>
            <a:r>
              <a:rPr lang="en-US" i="1" dirty="0" smtClean="0"/>
              <a:t>dogma</a:t>
            </a:r>
            <a:r>
              <a:rPr lang="en-US" dirty="0" smtClean="0"/>
              <a:t>, however, originally meant the decrees of God, His ordinances, statutes, rules, commandments.</a:t>
            </a:r>
          </a:p>
          <a:p>
            <a:pPr hangingPunct="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endParaRPr lang="en-US" dirty="0" smtClean="0"/>
          </a:p>
          <a:p>
            <a:pPr hangingPunct="0"/>
            <a:r>
              <a:rPr lang="en-US" dirty="0" smtClean="0"/>
              <a:t> In this case it is a reference to the Mosaic law, the divine standard God used to demonstrate the sinfulness of mankind as well as his antiestablishment. </a:t>
            </a:r>
            <a:r>
              <a:rPr lang="en-US" b="1" dirty="0" smtClean="0">
                <a:solidFill>
                  <a:srgbClr val="0070C0"/>
                </a:solidFill>
              </a:rPr>
              <a:t>“Having canceled the certificate of indebtedness </a:t>
            </a:r>
            <a:r>
              <a:rPr lang="en-US" dirty="0" smtClean="0"/>
              <a:t>[the IOU] </a:t>
            </a:r>
            <a:r>
              <a:rPr lang="en-US" b="1" dirty="0" smtClean="0">
                <a:solidFill>
                  <a:srgbClr val="0070C0"/>
                </a:solidFill>
              </a:rPr>
              <a:t>against us by means of the decrees.” </a:t>
            </a:r>
          </a:p>
          <a:p>
            <a:pPr hangingPunct="0"/>
            <a:endParaRPr lang="en-US" b="1" dirty="0" smtClean="0">
              <a:solidFill>
                <a:srgbClr val="0070C0"/>
              </a:solidFill>
            </a:endParaRPr>
          </a:p>
          <a:p>
            <a:pPr hangingPunct="0"/>
            <a:r>
              <a:rPr lang="en-US" dirty="0" smtClean="0"/>
              <a:t>In other words, the IOU is composed of both the existence of the old sin nature plus the manifestations of the old sin nature — sins, human good, trends. </a:t>
            </a:r>
          </a:p>
          <a:p>
            <a:pPr hangingPunct="0"/>
            <a:endParaRPr lang="en-US" dirty="0" smtClean="0"/>
          </a:p>
          <a:p>
            <a:pPr hangingPunct="0"/>
            <a:r>
              <a:rPr lang="en-US" dirty="0" smtClean="0"/>
              <a:t>This IOU has been canceled in eternity past. God the Father in His grace found a way to cancel this even before the IOU note existed. </a:t>
            </a:r>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r>
              <a:rPr lang="en-US" dirty="0" smtClean="0"/>
              <a:t>The cancellation of the debt of sin was decreed in eternity past and was fulfilled in time. </a:t>
            </a:r>
            <a:r>
              <a:rPr lang="en-US" b="1" dirty="0" smtClean="0">
                <a:solidFill>
                  <a:srgbClr val="0070C0"/>
                </a:solidFill>
              </a:rPr>
              <a:t>“By means of the decrees” </a:t>
            </a:r>
            <a:r>
              <a:rPr lang="en-US" dirty="0" smtClean="0"/>
              <a:t>indicates that in eternity past God found a way to meet the indebtedness of man. </a:t>
            </a:r>
          </a:p>
          <a:p>
            <a:endParaRPr lang="en-US" dirty="0" smtClean="0"/>
          </a:p>
          <a:p>
            <a:r>
              <a:rPr lang="en-US" b="1" dirty="0" smtClean="0">
                <a:solidFill>
                  <a:srgbClr val="0070C0"/>
                </a:solidFill>
              </a:rPr>
              <a:t>“which was hostile to us; and He has taken it out of the way, having nailed it to the cross.”- </a:t>
            </a:r>
            <a:r>
              <a:rPr lang="en-US" dirty="0" smtClean="0"/>
              <a:t> EIMI – Impf AI – linear action in past time. </a:t>
            </a:r>
          </a:p>
          <a:p>
            <a:endParaRPr lang="en-US" dirty="0" smtClean="0"/>
          </a:p>
          <a:p>
            <a:r>
              <a:rPr lang="en-US" dirty="0" smtClean="0"/>
              <a:t>It takes every one of us back to the moment of birth. The moment we became a human being we were spiritually dead while being physically alive. </a:t>
            </a:r>
          </a:p>
          <a:p>
            <a:endParaRPr lang="en-US" dirty="0" smtClean="0"/>
          </a:p>
          <a:p>
            <a:r>
              <a:rPr lang="en-US" dirty="0" smtClean="0"/>
              <a:t>So</a:t>
            </a:r>
            <a:r>
              <a:rPr lang="en-US" b="1" dirty="0" smtClean="0">
                <a:solidFill>
                  <a:srgbClr val="0070C0"/>
                </a:solidFill>
              </a:rPr>
              <a:t> “it kept on being,” </a:t>
            </a:r>
            <a:r>
              <a:rPr lang="en-US" dirty="0" smtClean="0"/>
              <a:t>imperfect tense, takes us from the moment we are born, throughout our lifetime, and it brings us to the cross in effect. </a:t>
            </a:r>
          </a:p>
          <a:p>
            <a:endParaRPr lang="en-US" b="1" dirty="0" smtClean="0">
              <a:solidFill>
                <a:srgbClr val="0070C0"/>
              </a:solidFill>
            </a:endParaRPr>
          </a:p>
          <a:p>
            <a:r>
              <a:rPr lang="en-US" b="1" dirty="0" smtClean="0">
                <a:solidFill>
                  <a:srgbClr val="0070C0"/>
                </a:solidFill>
              </a:rPr>
              <a:t>“hostile to us” </a:t>
            </a:r>
            <a:r>
              <a:rPr lang="en-US" dirty="0" smtClean="0"/>
              <a:t>-  In other words, the old sin nature is always hostile, not only to us but to God. </a:t>
            </a:r>
          </a:p>
          <a:p>
            <a:endParaRPr lang="en-US" dirty="0" smtClean="0"/>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endParaRPr lang="en-US" b="1" dirty="0" smtClean="0">
              <a:solidFill>
                <a:srgbClr val="0070C0"/>
              </a:solidFill>
            </a:endParaRPr>
          </a:p>
          <a:p>
            <a:r>
              <a:rPr lang="en-US" b="1" dirty="0" smtClean="0">
                <a:solidFill>
                  <a:srgbClr val="0070C0"/>
                </a:solidFill>
              </a:rPr>
              <a:t>“He has taken it out of the way (permanently), having nailed it to the cross.”- </a:t>
            </a:r>
            <a:r>
              <a:rPr lang="en-US" dirty="0" smtClean="0"/>
              <a:t>AIRO – Pf Aindic -  means to lift up and carry off.</a:t>
            </a:r>
          </a:p>
          <a:p>
            <a:endParaRPr lang="en-US" dirty="0" smtClean="0"/>
          </a:p>
          <a:p>
            <a:r>
              <a:rPr lang="en-US" dirty="0" smtClean="0"/>
              <a:t>Perfect tense is the permanence of the solution of the problem at the cross, 2 Corinthians 5:21; 1 Peter 2:24. </a:t>
            </a:r>
          </a:p>
          <a:p>
            <a:endParaRPr lang="en-US" dirty="0" smtClean="0"/>
          </a:p>
          <a:p>
            <a:r>
              <a:rPr lang="en-US" dirty="0" smtClean="0"/>
              <a:t>The perfect tense indicates that sin is permanently judged on the cross with the result that is could never be judged again. </a:t>
            </a:r>
          </a:p>
          <a:p>
            <a:endParaRPr lang="en-US" dirty="0" smtClean="0"/>
          </a:p>
          <a:p>
            <a:r>
              <a:rPr lang="en-US" dirty="0" smtClean="0"/>
              <a:t>This law of double jeopardy is so stated and related in Revelation 20:12-15 where we have the unbeliever at the last judgment not judged for his sins but judged for his human good, his human righteousness. </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dirty="0" smtClean="0"/>
              <a:t>With the perfect tense this verb must be translated “he removed it permanently.” He did it for all the human race, </a:t>
            </a:r>
            <a:r>
              <a:rPr lang="en-US" u="sng" dirty="0" smtClean="0"/>
              <a:t>the application is only to those who believe. </a:t>
            </a:r>
          </a:p>
          <a:p>
            <a:endParaRPr lang="en-US" dirty="0" smtClean="0"/>
          </a:p>
          <a:p>
            <a:r>
              <a:rPr lang="en-US" dirty="0" smtClean="0"/>
              <a:t>The active voice: Christ on the cross bore our sins, was judged for our sins. He carried our sins on the cross and when he did they were judged. That is spiritual death.</a:t>
            </a:r>
          </a:p>
          <a:p>
            <a:endParaRPr lang="en-US" dirty="0" smtClean="0"/>
          </a:p>
          <a:p>
            <a:r>
              <a:rPr lang="en-US" b="1" dirty="0" smtClean="0"/>
              <a:t>IMPORTANT POINT:  Christ was not spiritually dead since He did not have an old sin nature nor personally sin.  Christ when to the cross perfect. </a:t>
            </a:r>
          </a:p>
          <a:p>
            <a:r>
              <a:rPr lang="en-US" b="1" dirty="0" smtClean="0"/>
              <a:t>Jesus became  spiritually dead  on the cross when He bore our sins.  He was an impeccable person who bore our sins in His own body on the tree.  HE DID NOT NEED TO BE SAVED OR BORN AGAIN.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r>
              <a:rPr lang="en-US" dirty="0" smtClean="0"/>
              <a:t> The Holy Spirit’s ministry in the teaching and learning process is found in John 14:26; 16:12-14; 1 Corinthians 2:9-14. </a:t>
            </a:r>
          </a:p>
          <a:p>
            <a:endParaRPr lang="en-US" dirty="0" smtClean="0"/>
          </a:p>
          <a:p>
            <a:r>
              <a:rPr lang="en-US" b="1" dirty="0" smtClean="0">
                <a:solidFill>
                  <a:schemeClr val="accent1"/>
                </a:solidFill>
              </a:rPr>
              <a:t>“attaining to all the wealth that comes from the full assurance of understanding” </a:t>
            </a:r>
            <a:r>
              <a:rPr lang="en-US" dirty="0" smtClean="0"/>
              <a:t>– PLOUTOI -  “all riches wealth” refers to doctrine deposited in the right lobe creating a spiritual IQ which is wealth. </a:t>
            </a:r>
          </a:p>
          <a:p>
            <a:endParaRPr lang="en-US" dirty="0" smtClean="0"/>
          </a:p>
          <a:p>
            <a:r>
              <a:rPr lang="en-US" b="1" dirty="0" smtClean="0">
                <a:solidFill>
                  <a:schemeClr val="accent1"/>
                </a:solidFill>
              </a:rPr>
              <a:t>“full assurance,”  </a:t>
            </a:r>
            <a:r>
              <a:rPr lang="en-US" dirty="0" smtClean="0"/>
              <a:t>Spiritual wealth produces something: “full assurance.” This is a genitive plural which means “full assurances.” </a:t>
            </a:r>
          </a:p>
          <a:p>
            <a:endParaRPr lang="en-US" dirty="0" smtClean="0"/>
          </a:p>
          <a:p>
            <a:r>
              <a:rPr lang="en-US" dirty="0" smtClean="0"/>
              <a:t>PLEROMA </a:t>
            </a:r>
            <a:r>
              <a:rPr lang="en-US" b="1" dirty="0" smtClean="0">
                <a:solidFill>
                  <a:schemeClr val="accent1"/>
                </a:solidFill>
              </a:rPr>
              <a:t>– “full” </a:t>
            </a:r>
            <a:r>
              <a:rPr lang="en-US" dirty="0" smtClean="0"/>
              <a:t>means to carry or to bear. It means to carry fullness, to carry something important, the carrying of Bible doctrine in the right lobe.  </a:t>
            </a:r>
            <a:r>
              <a:rPr lang="en-US" u="sng" dirty="0" smtClean="0"/>
              <a:t>You have assurance and certainty about everything in life. </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endParaRPr lang="en-US" b="1" dirty="0" smtClean="0"/>
          </a:p>
          <a:p>
            <a:r>
              <a:rPr lang="en-US" dirty="0" smtClean="0"/>
              <a:t>Therefore He was qualified to bear our sins. The indicative mood is the reality of divine judgment on Christ at the cross which paid the debt and canceled the IOU. </a:t>
            </a:r>
          </a:p>
          <a:p>
            <a:endParaRPr lang="en-US" dirty="0" smtClean="0"/>
          </a:p>
          <a:p>
            <a:r>
              <a:rPr lang="en-US" b="1" dirty="0" smtClean="0">
                <a:solidFill>
                  <a:srgbClr val="0070C0"/>
                </a:solidFill>
              </a:rPr>
              <a:t>“He has taken it out of the way,”  </a:t>
            </a:r>
            <a:r>
              <a:rPr lang="en-US" dirty="0" smtClean="0"/>
              <a:t>EK MESOI -  “out of the midst.” It means to move out of the way as a barrier. Sin is no longer a barrier. </a:t>
            </a:r>
          </a:p>
          <a:p>
            <a:endParaRPr lang="en-US" dirty="0" smtClean="0"/>
          </a:p>
          <a:p>
            <a:pPr hangingPunct="0"/>
            <a:r>
              <a:rPr lang="en-US" b="1" dirty="0" smtClean="0">
                <a:solidFill>
                  <a:srgbClr val="0070C0"/>
                </a:solidFill>
              </a:rPr>
              <a:t>“having nailed it to the cross.” </a:t>
            </a:r>
            <a:r>
              <a:rPr lang="en-US" dirty="0" smtClean="0"/>
              <a:t>- When you destroy an IOU because it is paid, how is it done?  PROSHLOO – AAPtc – to nail something. </a:t>
            </a:r>
          </a:p>
          <a:p>
            <a:pPr hangingPunct="0">
              <a:buNone/>
            </a:pPr>
            <a:r>
              <a:rPr lang="en-US" dirty="0" smtClean="0"/>
              <a:t> </a:t>
            </a:r>
          </a:p>
          <a:p>
            <a:pPr hangingPunct="0"/>
            <a:r>
              <a:rPr lang="en-US" dirty="0" smtClean="0"/>
              <a:t>We have two aorist participles and a main verb. Therefore the action of the two aorist participles occur at the same time.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buNone/>
            </a:pPr>
            <a:endParaRPr lang="en-US" dirty="0" smtClean="0"/>
          </a:p>
          <a:p>
            <a:pPr hangingPunct="0"/>
            <a:r>
              <a:rPr lang="en-US" dirty="0" smtClean="0"/>
              <a:t>The first aorist participle, </a:t>
            </a:r>
            <a:r>
              <a:rPr lang="en-US" b="1" dirty="0" smtClean="0">
                <a:solidFill>
                  <a:srgbClr val="0070C0"/>
                </a:solidFill>
              </a:rPr>
              <a:t>“canceled”, </a:t>
            </a:r>
            <a:r>
              <a:rPr lang="en-US" dirty="0" smtClean="0"/>
              <a:t>declares the cancellation of the IOU, ; secondly, an aorist participle which says it was “</a:t>
            </a:r>
            <a:r>
              <a:rPr lang="en-US" b="1" dirty="0" smtClean="0">
                <a:solidFill>
                  <a:srgbClr val="0070C0"/>
                </a:solidFill>
              </a:rPr>
              <a:t>nailed to the cross”</a:t>
            </a:r>
            <a:r>
              <a:rPr lang="en-US" dirty="0" smtClean="0"/>
              <a:t>. They precede the main verb, </a:t>
            </a:r>
            <a:r>
              <a:rPr lang="en-US" b="1" dirty="0" smtClean="0">
                <a:solidFill>
                  <a:srgbClr val="0070C0"/>
                </a:solidFill>
              </a:rPr>
              <a:t>“taken it out of the way.”</a:t>
            </a:r>
          </a:p>
          <a:p>
            <a:pPr hangingPunct="0"/>
            <a:endParaRPr lang="en-US" dirty="0" smtClean="0"/>
          </a:p>
          <a:p>
            <a:pPr hangingPunct="0"/>
            <a:r>
              <a:rPr lang="en-US" dirty="0" smtClean="0"/>
              <a:t> </a:t>
            </a:r>
            <a:r>
              <a:rPr lang="en-US" u="sng" dirty="0" smtClean="0"/>
              <a:t>So the debt was canceled when it was nailed to the cross </a:t>
            </a:r>
            <a:r>
              <a:rPr lang="en-US" dirty="0" smtClean="0"/>
              <a:t>and only at the cross is the debt canceled. That immediately destroys every false concept of salvation that has ever been cooked up. Only the cross did it. </a:t>
            </a:r>
          </a:p>
          <a:p>
            <a:pPr hangingPunct="0">
              <a:buNone/>
            </a:pPr>
            <a:endParaRPr lang="en-US" dirty="0" smtClean="0"/>
          </a:p>
          <a:p>
            <a:pPr hangingPunct="0"/>
            <a:r>
              <a:rPr lang="en-US" b="1" dirty="0" smtClean="0">
                <a:solidFill>
                  <a:srgbClr val="0070C0"/>
                </a:solidFill>
              </a:rPr>
              <a:t>“to the cross” </a:t>
            </a:r>
            <a:r>
              <a:rPr lang="en-US" dirty="0" smtClean="0"/>
              <a:t>STAUROI - dative of advantage. The cross is, of course, of infinite advantage to the human race. </a:t>
            </a:r>
          </a:p>
          <a:p>
            <a:pPr hangingPunct="0"/>
            <a:endParaRPr lang="en-US"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Translation: </a:t>
            </a:r>
            <a:r>
              <a:rPr lang="en-US" b="1" dirty="0" smtClean="0">
                <a:solidFill>
                  <a:srgbClr val="0070C0"/>
                </a:solidFill>
              </a:rPr>
              <a:t>“Having canceled the note of indebtedness against us — by means of the decrees — which was hostile to us, he even removed it permanently out of the way </a:t>
            </a:r>
            <a:r>
              <a:rPr lang="en-US" dirty="0" smtClean="0"/>
              <a:t>[as a barrier], </a:t>
            </a:r>
            <a:r>
              <a:rPr lang="en-US" b="1" dirty="0" smtClean="0">
                <a:solidFill>
                  <a:srgbClr val="0070C0"/>
                </a:solidFill>
              </a:rPr>
              <a:t>having nailed it to the cross.” </a:t>
            </a:r>
          </a:p>
          <a:p>
            <a:pPr hangingPunct="0"/>
            <a:endParaRPr lang="en-US" b="1" dirty="0" smtClean="0">
              <a:solidFill>
                <a:srgbClr val="0070C0"/>
              </a:solidFill>
            </a:endParaRPr>
          </a:p>
          <a:p>
            <a:pPr hangingPunct="0"/>
            <a:r>
              <a:rPr lang="en-US" b="1" dirty="0" smtClean="0">
                <a:solidFill>
                  <a:srgbClr val="0070C0"/>
                </a:solidFill>
              </a:rPr>
              <a:t>2:15, “when He had disarmed the rulers and authorities, He made a public display of them, having triumphed over them through Him.”</a:t>
            </a:r>
          </a:p>
          <a:p>
            <a:pPr hangingPunct="0"/>
            <a:endParaRPr lang="en-US" dirty="0" smtClean="0"/>
          </a:p>
          <a:p>
            <a:pPr hangingPunct="0"/>
            <a:r>
              <a:rPr lang="en-US" b="1" dirty="0" smtClean="0">
                <a:solidFill>
                  <a:srgbClr val="0070C0"/>
                </a:solidFill>
              </a:rPr>
              <a:t>“He had disarmed” </a:t>
            </a:r>
            <a:r>
              <a:rPr lang="en-US" dirty="0" smtClean="0"/>
              <a:t>– APEKDUOMAI – AMPtc - means to strip off clothes and throw them away. </a:t>
            </a:r>
          </a:p>
          <a:p>
            <a:pPr hangingPunct="0"/>
            <a:endParaRPr lang="en-US" dirty="0" smtClean="0"/>
          </a:p>
          <a:p>
            <a:pPr hangingPunct="0"/>
            <a:r>
              <a:rPr lang="en-US" dirty="0" smtClean="0"/>
              <a:t>In the middle voice it means to disarm or neutralize the enemy. </a:t>
            </a:r>
          </a:p>
          <a:p>
            <a:pPr hangingPunct="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hangingPunct="0"/>
            <a:endParaRPr lang="en-US" dirty="0" smtClean="0"/>
          </a:p>
          <a:p>
            <a:pPr hangingPunct="0"/>
            <a:r>
              <a:rPr lang="en-US" dirty="0" smtClean="0"/>
              <a:t>Who is being disarmed here? The angelic forces of evil under Satan. </a:t>
            </a:r>
          </a:p>
          <a:p>
            <a:pPr hangingPunct="0"/>
            <a:endParaRPr lang="en-US" dirty="0" smtClean="0"/>
          </a:p>
          <a:p>
            <a:pPr hangingPunct="0"/>
            <a:r>
              <a:rPr lang="en-US" dirty="0" smtClean="0"/>
              <a:t>They are defined as </a:t>
            </a:r>
            <a:r>
              <a:rPr lang="en-US" b="1" dirty="0" smtClean="0">
                <a:solidFill>
                  <a:srgbClr val="0070C0"/>
                </a:solidFill>
              </a:rPr>
              <a:t>“rulers” </a:t>
            </a:r>
            <a:r>
              <a:rPr lang="en-US" dirty="0" smtClean="0"/>
              <a:t>– ARCHON -  “the archons” is an old noun, it refers to the highest ruler of Athens in the fifth century BC. This is taken from Attic Greek. </a:t>
            </a:r>
          </a:p>
          <a:p>
            <a:pPr hangingPunct="0"/>
            <a:endParaRPr lang="en-US" b="1" dirty="0" smtClean="0">
              <a:solidFill>
                <a:srgbClr val="0070C0"/>
              </a:solidFill>
            </a:endParaRPr>
          </a:p>
          <a:p>
            <a:r>
              <a:rPr lang="en-US" dirty="0" smtClean="0"/>
              <a:t>There was actually in the structure of the Athenian empire, and before that the Athenian democracy, what is known as the college of archons.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endParaRPr lang="en-US" dirty="0" smtClean="0"/>
          </a:p>
          <a:p>
            <a:r>
              <a:rPr lang="en-US" dirty="0" smtClean="0"/>
              <a:t>They were broken down into four parts. </a:t>
            </a:r>
          </a:p>
          <a:p>
            <a:pPr>
              <a:buNone/>
            </a:pPr>
            <a:r>
              <a:rPr lang="en-US" dirty="0" smtClean="0"/>
              <a:t>       - The president of Athens was called HO ARCHON</a:t>
            </a:r>
            <a:r>
              <a:rPr lang="en-US" i="1" dirty="0" smtClean="0"/>
              <a:t>,</a:t>
            </a:r>
            <a:r>
              <a:rPr lang="en-US" dirty="0" smtClean="0"/>
              <a:t> which means preeminence. </a:t>
            </a:r>
          </a:p>
          <a:p>
            <a:pPr>
              <a:buNone/>
            </a:pPr>
            <a:endParaRPr lang="en-US" dirty="0" smtClean="0"/>
          </a:p>
          <a:p>
            <a:pPr>
              <a:buNone/>
            </a:pPr>
            <a:r>
              <a:rPr lang="en-US" dirty="0" smtClean="0"/>
              <a:t>       - The second ruler or vice president was called HO BASILEUI  and this is a king. Archon is greater than the word king in the vocabulary of the Greeks. </a:t>
            </a:r>
          </a:p>
          <a:p>
            <a:pPr>
              <a:buNone/>
            </a:pPr>
            <a:endParaRPr lang="en-US" dirty="0" smtClean="0"/>
          </a:p>
          <a:p>
            <a:pPr>
              <a:buNone/>
            </a:pPr>
            <a:r>
              <a:rPr lang="en-US" dirty="0" smtClean="0"/>
              <a:t>       - Third, the military commander, and he was in the college of archons but he was called a POLIMARCHOI,  the war archon. </a:t>
            </a:r>
          </a:p>
          <a:p>
            <a:pPr>
              <a:buNone/>
            </a:pPr>
            <a:endParaRPr lang="en-US" dirty="0" smtClean="0"/>
          </a:p>
          <a:p>
            <a:pPr>
              <a:buNone/>
            </a:pPr>
            <a:endParaRPr lang="en-US" i="1" dirty="0" smtClean="0"/>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lnSpcReduction="10000"/>
          </a:bodyPr>
          <a:lstStyle/>
          <a:p>
            <a:r>
              <a:rPr lang="en-US" dirty="0" smtClean="0"/>
              <a:t> - The fourth section of this college of archons were six  ARCHONI called QESMOQHTOI  means legislators. </a:t>
            </a:r>
          </a:p>
          <a:p>
            <a:endParaRPr lang="en-US" dirty="0" smtClean="0"/>
          </a:p>
          <a:p>
            <a:r>
              <a:rPr lang="en-US" dirty="0" smtClean="0"/>
              <a:t>ARCHON</a:t>
            </a:r>
            <a:r>
              <a:rPr lang="en-US" i="1" dirty="0" smtClean="0"/>
              <a:t>  </a:t>
            </a:r>
            <a:r>
              <a:rPr lang="en-US" dirty="0" smtClean="0"/>
              <a:t>is generally used in the scripture for the most powerful creatures of Satan, the most powerful of angels, </a:t>
            </a:r>
            <a:r>
              <a:rPr lang="en-US" b="1" dirty="0" smtClean="0">
                <a:solidFill>
                  <a:srgbClr val="0070C0"/>
                </a:solidFill>
              </a:rPr>
              <a:t>“Having disarmed demon archons.” </a:t>
            </a:r>
          </a:p>
          <a:p>
            <a:endParaRPr lang="en-US" dirty="0" smtClean="0"/>
          </a:p>
          <a:p>
            <a:pPr hangingPunct="0"/>
            <a:r>
              <a:rPr lang="en-US" b="1" dirty="0" smtClean="0">
                <a:solidFill>
                  <a:srgbClr val="0070C0"/>
                </a:solidFill>
              </a:rPr>
              <a:t>“authorities” </a:t>
            </a:r>
            <a:r>
              <a:rPr lang="en-US" dirty="0" smtClean="0"/>
              <a:t>– EXOUSIA -  which is used both here and in Ephesians 6:12 to indicate demon commissioned officers in the demon organization. </a:t>
            </a:r>
          </a:p>
          <a:p>
            <a:pPr hangingPunct="0">
              <a:buNone/>
            </a:pPr>
            <a:endParaRPr lang="en-US" dirty="0" smtClean="0"/>
          </a:p>
          <a:p>
            <a:pPr hangingPunct="0"/>
            <a:r>
              <a:rPr lang="en-US" b="1" dirty="0" smtClean="0"/>
              <a:t>Notice something. </a:t>
            </a:r>
            <a:r>
              <a:rPr lang="en-US" dirty="0" smtClean="0"/>
              <a:t>While God the Father was canceling out our debt on the cross the whole Satanic system of fallen angels, superior to man, were disarmed and neutralized at the cross. </a:t>
            </a:r>
            <a:r>
              <a:rPr lang="en-US" b="1" dirty="0" smtClean="0"/>
              <a:t>The cross broke the back of Satan. </a:t>
            </a:r>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endParaRPr lang="en-US" dirty="0" smtClean="0"/>
          </a:p>
          <a:p>
            <a:pPr hangingPunct="0"/>
            <a:r>
              <a:rPr lang="en-US" b="1" dirty="0" smtClean="0">
                <a:solidFill>
                  <a:srgbClr val="0070C0"/>
                </a:solidFill>
              </a:rPr>
              <a:t>“He made a public display of them, having triumphed over them through Him.”</a:t>
            </a:r>
          </a:p>
          <a:p>
            <a:pPr hangingPunct="0">
              <a:buNone/>
            </a:pPr>
            <a:r>
              <a:rPr lang="en-US" dirty="0" smtClean="0"/>
              <a:t>    Here is the main verb. After they were captured,  neutralized, He made a public display of them or displayed His captives.</a:t>
            </a:r>
          </a:p>
          <a:p>
            <a:pPr hangingPunct="0">
              <a:buNone/>
            </a:pPr>
            <a:endParaRPr lang="en-US" dirty="0" smtClean="0"/>
          </a:p>
          <a:p>
            <a:pPr hangingPunct="0"/>
            <a:r>
              <a:rPr lang="en-US" dirty="0" smtClean="0"/>
              <a:t>DEIGMATIZO – AAIndic -  This goes back to a military custom in the ancient world. This is an iterative aorist, He began to make a show of them openly. </a:t>
            </a:r>
          </a:p>
          <a:p>
            <a:pPr hangingPunct="0"/>
            <a:endParaRPr lang="en-US" dirty="0" smtClean="0"/>
          </a:p>
          <a:p>
            <a:pPr hangingPunct="0"/>
            <a:r>
              <a:rPr lang="en-US" dirty="0" smtClean="0"/>
              <a:t> In the ancient world, after winning a war, was to bring the captives back and to have a triumphal procession. This was especially true of the Romans.</a:t>
            </a:r>
          </a:p>
          <a:p>
            <a:pPr hangingPunct="0"/>
            <a:endParaRPr lang="en-US" dirty="0" smtClean="0"/>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dirty="0" smtClean="0"/>
              <a:t>The general who commanded the forces in the campaign rode in a very beautiful chariot. </a:t>
            </a:r>
          </a:p>
          <a:p>
            <a:endParaRPr lang="en-US" dirty="0" smtClean="0"/>
          </a:p>
          <a:p>
            <a:r>
              <a:rPr lang="en-US" dirty="0" smtClean="0"/>
              <a:t>In front of him would be the captives displayed, they would be marched through the streets. </a:t>
            </a:r>
          </a:p>
          <a:p>
            <a:endParaRPr lang="en-US" dirty="0" smtClean="0"/>
          </a:p>
          <a:p>
            <a:r>
              <a:rPr lang="en-US" dirty="0" smtClean="0"/>
              <a:t>Sometimes if a king had been captured he would sit in the chariot behind the general and would sometimes be forced to hold a victory crown over the general as they went through the streets of the city and received the applause of the people of Rome. </a:t>
            </a:r>
          </a:p>
          <a:p>
            <a:endParaRPr lang="en-US" dirty="0" smtClean="0"/>
          </a:p>
          <a:p>
            <a:r>
              <a:rPr lang="en-US" dirty="0" smtClean="0"/>
              <a:t>The idea was to </a:t>
            </a:r>
            <a:r>
              <a:rPr lang="en-US" u="sng" dirty="0" smtClean="0"/>
              <a:t>make a display of these people</a:t>
            </a:r>
            <a:r>
              <a:rPr lang="en-US" dirty="0" smtClean="0"/>
              <a:t>. At the end of the procession, at the prison, the crowd and the soldiers could fall upon special prisoners whom they wanted especially to kill, and they killed them right there.</a:t>
            </a:r>
          </a:p>
          <a:p>
            <a:endParaRPr lang="en-US" dirty="0" smtClean="0"/>
          </a:p>
          <a:p>
            <a:r>
              <a:rPr lang="en-US" dirty="0" smtClean="0"/>
              <a:t> Often many of the people were executed at the end of the procession. </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85000" lnSpcReduction="10000"/>
          </a:bodyPr>
          <a:lstStyle/>
          <a:p>
            <a:pPr hangingPunct="0"/>
            <a:r>
              <a:rPr lang="en-US" dirty="0" smtClean="0"/>
              <a:t>Here is the point. </a:t>
            </a:r>
            <a:r>
              <a:rPr lang="en-US" b="1" dirty="0" smtClean="0"/>
              <a:t>When Jesus Christ was resurrected three days after the cross He was on the earth for forty days and then he ascended to the right hand of the Father.</a:t>
            </a:r>
          </a:p>
          <a:p>
            <a:pPr hangingPunct="0"/>
            <a:endParaRPr lang="en-US" dirty="0" smtClean="0"/>
          </a:p>
          <a:p>
            <a:pPr hangingPunct="0"/>
            <a:r>
              <a:rPr lang="en-US" dirty="0" smtClean="0"/>
              <a:t>This verb indicates the back of the Satanic forces was broken at the cross, and when Jesus Christ arrived in the presence of the Father he arrived as the conquering general. </a:t>
            </a:r>
          </a:p>
          <a:p>
            <a:pPr hangingPunct="0"/>
            <a:endParaRPr lang="en-US" dirty="0" smtClean="0"/>
          </a:p>
          <a:p>
            <a:pPr hangingPunct="0"/>
            <a:r>
              <a:rPr lang="en-US" dirty="0" smtClean="0"/>
              <a:t>In front of Him during His ascension it was quiet on the earth because Satan and all demons were in the triumphal procession as captives. </a:t>
            </a:r>
          </a:p>
          <a:p>
            <a:pPr hangingPunct="0"/>
            <a:endParaRPr lang="en-US" dirty="0" smtClean="0"/>
          </a:p>
          <a:p>
            <a:pPr hangingPunct="0"/>
            <a:r>
              <a:rPr lang="en-US" dirty="0" smtClean="0"/>
              <a:t>As captives they were probably accompanied by the elect angels because in Job, for example, angelic convocations include all angels. Satan is always at the angelic convocation. </a:t>
            </a:r>
          </a:p>
          <a:p>
            <a:pPr hangingPunct="0"/>
            <a:endParaRPr lang="en-US" dirty="0" smtClean="0"/>
          </a:p>
          <a:p>
            <a:pPr hangingPunct="0"/>
            <a:r>
              <a:rPr lang="en-US" dirty="0" smtClean="0"/>
              <a:t>Then they went back to their activities because they will be executed, as it were, at the point of the second advent, at operation footstool, at which point they will be incarcerated for 1000 years before their final judgment. </a:t>
            </a:r>
          </a:p>
          <a:p>
            <a:pPr hangingPunct="0"/>
            <a:endParaRPr lang="en-US" dirty="0" smtClean="0"/>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dirty="0" smtClean="0"/>
              <a:t>So here our saviour, the Lord Jesus Christ, has already had one triumphal procession. </a:t>
            </a:r>
          </a:p>
          <a:p>
            <a:pPr hangingPunct="0"/>
            <a:endParaRPr lang="en-US" dirty="0" smtClean="0"/>
          </a:p>
          <a:p>
            <a:pPr hangingPunct="0"/>
            <a:r>
              <a:rPr lang="en-US" dirty="0" smtClean="0"/>
              <a:t>It has started but it won’t be over until the second advent. And Jesus Christ as a man, as our high priest, was superior. He conquered at the cross. </a:t>
            </a:r>
          </a:p>
          <a:p>
            <a:pPr hangingPunct="0"/>
            <a:endParaRPr lang="en-US" b="1" dirty="0" smtClean="0">
              <a:solidFill>
                <a:srgbClr val="0070C0"/>
              </a:solidFill>
            </a:endParaRPr>
          </a:p>
          <a:p>
            <a:pPr hangingPunct="0"/>
            <a:r>
              <a:rPr lang="en-US" b="1" dirty="0" smtClean="0">
                <a:solidFill>
                  <a:srgbClr val="0070C0"/>
                </a:solidFill>
              </a:rPr>
              <a:t>“triumphing” </a:t>
            </a:r>
            <a:r>
              <a:rPr lang="en-US" dirty="0" smtClean="0"/>
              <a:t>– AAPtc- QRIAMBEUO -This verb comes from a noun, QRIAMBOI</a:t>
            </a:r>
            <a:r>
              <a:rPr lang="en-US" i="1" dirty="0" smtClean="0"/>
              <a:t>,</a:t>
            </a:r>
            <a:r>
              <a:rPr lang="en-US" dirty="0" smtClean="0"/>
              <a:t> which was the hymn sung in the honor of Dionysus or Bacchus during the Mummery Parade. </a:t>
            </a:r>
          </a:p>
          <a:p>
            <a:pPr hangingPunct="0"/>
            <a:endParaRPr lang="en-US" dirty="0" smtClean="0"/>
          </a:p>
          <a:p>
            <a:pPr hangingPunct="0"/>
            <a:r>
              <a:rPr lang="en-US" dirty="0" smtClean="0"/>
              <a:t>But eventually the verb came to means leading a triumphal procession or leading a parade, or making some kind of a special exhibition before the people in a parade. </a:t>
            </a:r>
            <a:r>
              <a:rPr lang="en-US" b="1" dirty="0" smtClean="0"/>
              <a:t>Here it means to celebrate a triumph.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hangingPunct="0"/>
            <a:r>
              <a:rPr lang="en-US" b="1" dirty="0" smtClean="0">
                <a:solidFill>
                  <a:schemeClr val="accent1"/>
                </a:solidFill>
              </a:rPr>
              <a:t>“of understanding.” - </a:t>
            </a:r>
            <a:r>
              <a:rPr lang="en-US" dirty="0" smtClean="0"/>
              <a:t> genitive of source. The source of all of this is  SUNESIS</a:t>
            </a:r>
            <a:r>
              <a:rPr lang="en-US" i="1" dirty="0" smtClean="0"/>
              <a:t>,</a:t>
            </a:r>
            <a:r>
              <a:rPr lang="en-US" dirty="0" smtClean="0"/>
              <a:t> a technical word meaning a technical knowledge of a subject. </a:t>
            </a:r>
          </a:p>
          <a:p>
            <a:pPr hangingPunct="0"/>
            <a:endParaRPr lang="en-US" dirty="0" smtClean="0"/>
          </a:p>
          <a:p>
            <a:pPr hangingPunct="0"/>
            <a:r>
              <a:rPr lang="en-US" dirty="0" smtClean="0"/>
              <a:t>It is often used for understanding the underlying laws or the meaning of an object. </a:t>
            </a:r>
          </a:p>
          <a:p>
            <a:pPr hangingPunct="0"/>
            <a:endParaRPr lang="en-US" dirty="0" smtClean="0"/>
          </a:p>
          <a:p>
            <a:pPr hangingPunct="0"/>
            <a:r>
              <a:rPr lang="en-US" dirty="0" smtClean="0"/>
              <a:t>It is used for Bible doctrine in the frame of reference in the vocabulary categories and in the launching pad. </a:t>
            </a:r>
          </a:p>
          <a:p>
            <a:pPr hangingPunct="0">
              <a:buNone/>
            </a:pPr>
            <a:endParaRPr lang="en-US" dirty="0" smtClean="0"/>
          </a:p>
          <a:p>
            <a:pPr hangingPunct="0"/>
            <a:r>
              <a:rPr lang="en-US" dirty="0" smtClean="0"/>
              <a:t>Once it hits the frame of reference and goes up memory center to the vocabulary and categories it becomes information which is placed in the launching pad in a technical sense. You now have the capability of using this. </a:t>
            </a:r>
          </a:p>
          <a:p>
            <a:pPr hangingPunct="0"/>
            <a:endParaRPr lang="en-US" b="1" dirty="0" smtClean="0">
              <a:solidFill>
                <a:schemeClr val="accent1"/>
              </a:solidFill>
            </a:endParaRPr>
          </a:p>
          <a:p>
            <a:pPr hangingPunct="0"/>
            <a:endParaRPr lang="en-US" dirty="0" smtClean="0"/>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b="1" dirty="0" smtClean="0">
                <a:solidFill>
                  <a:srgbClr val="0070C0"/>
                </a:solidFill>
              </a:rPr>
              <a:t>“over them,” “over the same,” </a:t>
            </a:r>
            <a:r>
              <a:rPr lang="en-US" dirty="0" smtClean="0"/>
              <a:t>over the fallen angels; </a:t>
            </a:r>
            <a:r>
              <a:rPr lang="en-US" b="1" dirty="0" smtClean="0">
                <a:solidFill>
                  <a:srgbClr val="0070C0"/>
                </a:solidFill>
              </a:rPr>
              <a:t>“by means of him.”</a:t>
            </a:r>
            <a:r>
              <a:rPr lang="en-US" dirty="0" smtClean="0"/>
              <a:t> referring to Jesus Christ.</a:t>
            </a:r>
          </a:p>
          <a:p>
            <a:pPr hangingPunct="0"/>
            <a:endParaRPr lang="en-US" dirty="0" smtClean="0"/>
          </a:p>
          <a:p>
            <a:pPr hangingPunct="0"/>
            <a:r>
              <a:rPr lang="en-US" dirty="0" smtClean="0"/>
              <a:t>Translation: </a:t>
            </a:r>
            <a:r>
              <a:rPr lang="en-US" b="1" dirty="0" smtClean="0">
                <a:solidFill>
                  <a:srgbClr val="0070C0"/>
                </a:solidFill>
              </a:rPr>
              <a:t>“Having disarmed demon archons and commissioned officers, he made a public display of them, having celebrated a triumphal procession over them </a:t>
            </a:r>
            <a:r>
              <a:rPr lang="en-US" dirty="0" smtClean="0"/>
              <a:t>[demons] </a:t>
            </a:r>
            <a:r>
              <a:rPr lang="en-US" b="1" dirty="0" smtClean="0">
                <a:solidFill>
                  <a:srgbClr val="0070C0"/>
                </a:solidFill>
              </a:rPr>
              <a:t>by means of him </a:t>
            </a:r>
            <a:r>
              <a:rPr lang="en-US" dirty="0" smtClean="0"/>
              <a:t>[Christ].” </a:t>
            </a:r>
          </a:p>
          <a:p>
            <a:pPr hangingPunct="0"/>
            <a:endParaRPr lang="en-US" dirty="0" smtClean="0"/>
          </a:p>
          <a:p>
            <a:pPr hangingPunct="0"/>
            <a:r>
              <a:rPr lang="en-US" dirty="0" smtClean="0"/>
              <a:t>This is a reference to Operation Footstool which began the triumphal procession in </a:t>
            </a:r>
            <a:r>
              <a:rPr lang="en-US" u="sng" dirty="0" smtClean="0"/>
              <a:t>heaven</a:t>
            </a:r>
            <a:r>
              <a:rPr lang="en-US" dirty="0" smtClean="0"/>
              <a:t> and will conclude with the triumphal procession on </a:t>
            </a:r>
            <a:r>
              <a:rPr lang="en-US" u="sng" dirty="0" smtClean="0"/>
              <a:t>earth</a:t>
            </a:r>
            <a:r>
              <a:rPr lang="en-US" dirty="0" smtClean="0"/>
              <a:t> at the second advent of Jesus Christ. </a:t>
            </a:r>
          </a:p>
          <a:p>
            <a:pPr hangingPunct="0"/>
            <a:endParaRPr lang="en-US" dirty="0" smtClean="0"/>
          </a:p>
          <a:p>
            <a:pPr hangingPunct="0"/>
            <a:r>
              <a:rPr lang="en-US" dirty="0" smtClean="0"/>
              <a:t>Beginning in verse 16 and going to the end of the chapter we now have the devil’s counter attack. </a:t>
            </a:r>
          </a:p>
          <a:p>
            <a:pPr hangingPunct="0"/>
            <a:endParaRPr lang="en-US" dirty="0" smtClean="0"/>
          </a:p>
          <a:p>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r>
              <a:rPr lang="en-US" b="1" dirty="0" smtClean="0">
                <a:solidFill>
                  <a:srgbClr val="0070C0"/>
                </a:solidFill>
              </a:rPr>
              <a:t>2: 16, “Therefore let no one act as your judge in regard to food or drink or in respect to a festival or a new moon or a Sabbath day.”</a:t>
            </a:r>
          </a:p>
          <a:p>
            <a:pPr hangingPunct="0"/>
            <a:endParaRPr lang="en-US" dirty="0" smtClean="0"/>
          </a:p>
          <a:p>
            <a:pPr hangingPunct="0"/>
            <a:r>
              <a:rPr lang="en-US" b="1" dirty="0" smtClean="0">
                <a:solidFill>
                  <a:srgbClr val="0070C0"/>
                </a:solidFill>
              </a:rPr>
              <a:t>“Let no one act as your  judge.” </a:t>
            </a:r>
            <a:r>
              <a:rPr lang="en-US" dirty="0" smtClean="0"/>
              <a:t>– KRINO – PAImpv - means the evaluation of other people which intrudes upon their privacy. </a:t>
            </a:r>
            <a:r>
              <a:rPr lang="en-US" b="1" dirty="0" smtClean="0">
                <a:solidFill>
                  <a:srgbClr val="0070C0"/>
                </a:solidFill>
              </a:rPr>
              <a:t>“Stop letting anyone sit in judgment on you” .</a:t>
            </a:r>
            <a:r>
              <a:rPr lang="en-US" dirty="0" smtClean="0"/>
              <a:t> </a:t>
            </a:r>
          </a:p>
          <a:p>
            <a:pPr hangingPunct="0"/>
            <a:endParaRPr lang="en-US" sz="2800" dirty="0" smtClean="0"/>
          </a:p>
          <a:p>
            <a:pPr hangingPunct="0"/>
            <a:r>
              <a:rPr lang="en-US" sz="2800" dirty="0" smtClean="0"/>
              <a:t>In view of the triumph of  the angelic conflict, in view of what we have just studied in verses 14 and 15 where Jesus Christ won the victory at the cross, you as a believer in Jesus Christ, as someone who has gone to the cross, </a:t>
            </a:r>
            <a:r>
              <a:rPr lang="en-US" sz="2800" b="1" u="sng" dirty="0" smtClean="0"/>
              <a:t>stop allowing anyone to judge you.</a:t>
            </a:r>
          </a:p>
          <a:p>
            <a:pPr hangingPunct="0">
              <a:buNone/>
            </a:pPr>
            <a:r>
              <a:rPr lang="en-US" sz="2800" dirty="0" smtClean="0"/>
              <a:t> </a:t>
            </a:r>
            <a:endParaRPr lang="en-US" sz="2800" b="1" dirty="0" smtClean="0"/>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7010400"/>
          </a:xfrm>
        </p:spPr>
        <p:txBody>
          <a:bodyPr>
            <a:normAutofit fontScale="62500" lnSpcReduction="20000"/>
          </a:bodyPr>
          <a:lstStyle/>
          <a:p>
            <a:pPr hangingPunct="0"/>
            <a:endParaRPr lang="en-US" dirty="0" smtClean="0"/>
          </a:p>
          <a:p>
            <a:pPr hangingPunct="0">
              <a:buNone/>
            </a:pPr>
            <a:r>
              <a:rPr lang="en-US" sz="4500" b="1" dirty="0" smtClean="0"/>
              <a:t>	Summary</a:t>
            </a:r>
          </a:p>
          <a:p>
            <a:pPr hangingPunct="0">
              <a:buNone/>
            </a:pPr>
            <a:r>
              <a:rPr lang="en-US" sz="4500" dirty="0" smtClean="0"/>
              <a:t>	1. The source of this judging is from legalistic self-righteous, ascetic believers. </a:t>
            </a:r>
          </a:p>
          <a:p>
            <a:pPr hangingPunct="0">
              <a:buNone/>
            </a:pPr>
            <a:endParaRPr lang="en-US" sz="4500" dirty="0" smtClean="0"/>
          </a:p>
          <a:p>
            <a:pPr hangingPunct="0">
              <a:buNone/>
            </a:pPr>
            <a:r>
              <a:rPr lang="en-US" sz="4500" dirty="0" smtClean="0"/>
              <a:t>	2. They seek to build their righteousness on five categories of taboos in Judaism. </a:t>
            </a:r>
          </a:p>
          <a:p>
            <a:pPr hangingPunct="0">
              <a:buNone/>
            </a:pPr>
            <a:endParaRPr lang="en-US" sz="4500" dirty="0" smtClean="0"/>
          </a:p>
          <a:p>
            <a:pPr hangingPunct="0">
              <a:buNone/>
            </a:pPr>
            <a:r>
              <a:rPr lang="en-US" sz="4500" dirty="0" smtClean="0"/>
              <a:t>	3. Therefore the weak or legalistic believer is the chief source of judging other believers who function under grace. </a:t>
            </a:r>
          </a:p>
          <a:p>
            <a:pPr hangingPunct="0"/>
            <a:endParaRPr lang="en-US" sz="4500" dirty="0" smtClean="0"/>
          </a:p>
          <a:p>
            <a:pPr hangingPunct="0"/>
            <a:r>
              <a:rPr lang="en-US" sz="4500" u="sng" dirty="0" smtClean="0"/>
              <a:t>Remember the principle: </a:t>
            </a:r>
            <a:r>
              <a:rPr lang="en-US" sz="4500" b="1" dirty="0" smtClean="0"/>
              <a:t>it is the legalist who judges the grace believer. </a:t>
            </a:r>
            <a:r>
              <a:rPr lang="en-US" sz="4500" dirty="0" smtClean="0"/>
              <a:t>The grace believer does not judge the legalist. The son of the bond woman persecutes the son of the free woman, Matthew 7:1-5; Roman 14:4,10. </a:t>
            </a:r>
          </a:p>
          <a:p>
            <a:pPr hangingPunct="0">
              <a:buNone/>
            </a:pPr>
            <a:endParaRPr lang="en-US" sz="4500" dirty="0" smtClean="0"/>
          </a:p>
          <a:p>
            <a:pPr hangingPunct="0">
              <a:buNone/>
            </a:pPr>
            <a:r>
              <a:rPr lang="en-US" sz="4500" dirty="0" smtClean="0"/>
              <a:t>	</a:t>
            </a:r>
            <a:endParaRPr lang="en-US" sz="4500"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buNone/>
            </a:pPr>
            <a:r>
              <a:rPr lang="en-US" dirty="0" smtClean="0"/>
              <a:t>4. The ones who do the judging are often reversionistic types, they are guilty of the worst type of legalism: meddling in the affairs of other believers, trying to run their lives, trying to squeeze them into their own mould of taboos and pseudo spirituality. </a:t>
            </a:r>
          </a:p>
          <a:p>
            <a:pPr hangingPunct="0">
              <a:buNone/>
            </a:pPr>
            <a:endParaRPr lang="en-US" dirty="0" smtClean="0"/>
          </a:p>
          <a:p>
            <a:pPr hangingPunct="0">
              <a:buNone/>
            </a:pPr>
            <a:r>
              <a:rPr lang="en-US" dirty="0" smtClean="0"/>
              <a:t>5. They are also guilty of  being nosy, trying to cast a toothpick out of someone else’s eye while they have a telephone pole lodged in their own. Matt 7:1-5</a:t>
            </a:r>
          </a:p>
          <a:p>
            <a:pPr hangingPunct="0">
              <a:buNone/>
            </a:pPr>
            <a:endParaRPr lang="en-US" dirty="0" smtClean="0"/>
          </a:p>
          <a:p>
            <a:pPr hangingPunct="0">
              <a:buNone/>
            </a:pPr>
            <a:r>
              <a:rPr lang="en-US" dirty="0" smtClean="0"/>
              <a:t>6. They have invaded the privacy of the priesthood of the believer in order to play God and to establish their own self-righteousness </a:t>
            </a:r>
            <a:r>
              <a:rPr lang="en-US" u="sng" dirty="0" smtClean="0"/>
              <a:t>over</a:t>
            </a:r>
            <a:r>
              <a:rPr lang="en-US" dirty="0" smtClean="0"/>
              <a:t> grace righteousness. </a:t>
            </a:r>
          </a:p>
          <a:p>
            <a:pPr hangingPunct="0">
              <a:buNone/>
            </a:pPr>
            <a:endParaRPr lang="en-US" dirty="0" smtClean="0"/>
          </a:p>
          <a:p>
            <a:pPr hangingPunct="0">
              <a:buNone/>
            </a:pPr>
            <a:endParaRPr lang="en-US" dirty="0" smtClean="0"/>
          </a:p>
          <a:p>
            <a:pPr hangingPunct="0">
              <a:buNone/>
            </a:pPr>
            <a:endParaRPr lang="en-US"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buNone/>
            </a:pPr>
            <a:r>
              <a:rPr lang="en-US" dirty="0" smtClean="0"/>
              <a:t>7. There is a principle at this point. You cannot build your righteousness on someone else’s unrighteousness, or on someone else’s apparent failure to meet your standards. </a:t>
            </a:r>
          </a:p>
          <a:p>
            <a:pPr hangingPunct="0">
              <a:buNone/>
            </a:pPr>
            <a:endParaRPr lang="en-US" dirty="0" smtClean="0"/>
          </a:p>
          <a:p>
            <a:pPr hangingPunct="0">
              <a:buNone/>
            </a:pPr>
            <a:r>
              <a:rPr lang="en-US" dirty="0" smtClean="0"/>
              <a:t>8. You cannot build your righteousness on human standards of religion.</a:t>
            </a:r>
          </a:p>
          <a:p>
            <a:pPr hangingPunct="0">
              <a:buNone/>
            </a:pPr>
            <a:r>
              <a:rPr lang="en-US" dirty="0" smtClean="0"/>
              <a:t>9. You cannot build your righteousness on your observation of taboos. </a:t>
            </a:r>
          </a:p>
          <a:p>
            <a:pPr hangingPunct="0">
              <a:buNone/>
            </a:pPr>
            <a:endParaRPr lang="en-US" dirty="0" smtClean="0"/>
          </a:p>
          <a:p>
            <a:pPr hangingPunct="0">
              <a:buNone/>
            </a:pPr>
            <a:r>
              <a:rPr lang="en-US" dirty="0" smtClean="0"/>
              <a:t>10. Two general categories are formed by the legalists who set up standards when they seek to build their righteousness on criticism and the judgment of those who violate their personal standards. </a:t>
            </a:r>
          </a:p>
          <a:p>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dirty="0" smtClean="0"/>
              <a:t>First, what goes into the mouth by way of eating or drinking.</a:t>
            </a:r>
          </a:p>
          <a:p>
            <a:pPr hangingPunct="0"/>
            <a:endParaRPr lang="en-US" dirty="0" smtClean="0"/>
          </a:p>
          <a:p>
            <a:pPr hangingPunct="0"/>
            <a:r>
              <a:rPr lang="en-US" dirty="0" smtClean="0"/>
              <a:t>Second, the observation of ritual days.  </a:t>
            </a:r>
          </a:p>
          <a:p>
            <a:pPr hangingPunct="0">
              <a:buNone/>
            </a:pPr>
            <a:r>
              <a:rPr lang="en-US" b="1" dirty="0" smtClean="0">
                <a:solidFill>
                  <a:srgbClr val="0070C0"/>
                </a:solidFill>
              </a:rPr>
              <a:t>  </a:t>
            </a:r>
          </a:p>
          <a:p>
            <a:pPr hangingPunct="0">
              <a:buNone/>
            </a:pPr>
            <a:r>
              <a:rPr lang="en-US" b="1" dirty="0" smtClean="0">
                <a:solidFill>
                  <a:srgbClr val="0070C0"/>
                </a:solidFill>
              </a:rPr>
              <a:t>  “regard to food or drink or in respect to a festival or a new moon or a Sabbath day.”  </a:t>
            </a:r>
            <a:r>
              <a:rPr lang="en-US" dirty="0" smtClean="0"/>
              <a:t>EN  BROSEI EN POSEI  - food and drink, eating habits.</a:t>
            </a:r>
          </a:p>
          <a:p>
            <a:pPr hangingPunct="0">
              <a:buNone/>
            </a:pPr>
            <a:endParaRPr lang="en-US" dirty="0" smtClean="0"/>
          </a:p>
          <a:p>
            <a:pPr hangingPunct="0">
              <a:buNone/>
            </a:pPr>
            <a:r>
              <a:rPr lang="en-US" dirty="0" smtClean="0"/>
              <a:t>Summary</a:t>
            </a:r>
          </a:p>
          <a:p>
            <a:pPr marL="514350" indent="-514350" hangingPunct="0">
              <a:buAutoNum type="arabicPeriod"/>
            </a:pPr>
            <a:r>
              <a:rPr lang="en-US" dirty="0" smtClean="0"/>
              <a:t>There were several food prohibitions that existed in the time of Israel and were taken over by the legalists and distorted.</a:t>
            </a:r>
          </a:p>
          <a:p>
            <a:pPr marL="514350" indent="-514350" hangingPunct="0">
              <a:buNone/>
            </a:pPr>
            <a:r>
              <a:rPr lang="en-US" dirty="0" smtClean="0"/>
              <a:t>            </a:t>
            </a:r>
            <a:r>
              <a:rPr lang="en-US" u="sng" dirty="0" smtClean="0"/>
              <a:t>First </a:t>
            </a:r>
            <a:r>
              <a:rPr lang="en-US" dirty="0" smtClean="0"/>
              <a:t>of all there were prohibitions under the Mosaic law such as pork. </a:t>
            </a:r>
          </a:p>
          <a:p>
            <a:pPr marL="514350" indent="-514350" hangingPunct="0">
              <a:buNone/>
            </a:pPr>
            <a:endParaRPr lang="en-US" dirty="0" smtClean="0"/>
          </a:p>
          <a:p>
            <a:pPr marL="514350" indent="-514350" hangingPunct="0">
              <a:buNone/>
            </a:pPr>
            <a:r>
              <a:rPr lang="en-US" dirty="0" smtClean="0"/>
              <a:t>            </a:t>
            </a:r>
            <a:r>
              <a:rPr lang="en-US" u="sng" dirty="0" smtClean="0"/>
              <a:t>Secondly, </a:t>
            </a:r>
            <a:r>
              <a:rPr lang="en-US" dirty="0" smtClean="0"/>
              <a:t>there were prohibitions of any type of food offered to idols. This was a serious problem in the ancient world but is no longer a problem to us today, except that the principle remains from the points that are discovered here. </a:t>
            </a:r>
          </a:p>
          <a:p>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hangingPunct="0">
              <a:buNone/>
            </a:pPr>
            <a:endParaRPr lang="en-US" b="1" dirty="0" smtClean="0">
              <a:solidFill>
                <a:srgbClr val="0070C0"/>
              </a:solidFill>
            </a:endParaRPr>
          </a:p>
          <a:p>
            <a:pPr hangingPunct="0">
              <a:buNone/>
            </a:pPr>
            <a:endParaRPr lang="en-US" dirty="0" smtClean="0"/>
          </a:p>
          <a:p>
            <a:pPr hangingPunct="0">
              <a:buNone/>
            </a:pPr>
            <a:r>
              <a:rPr lang="en-US" dirty="0" smtClean="0"/>
              <a:t>2. Those believers with a trend toward asceticism have always distorted eating or a lack of eating into some system of self-righteousness.</a:t>
            </a:r>
          </a:p>
          <a:p>
            <a:pPr hangingPunct="0">
              <a:buNone/>
            </a:pPr>
            <a:endParaRPr lang="en-US" dirty="0" smtClean="0"/>
          </a:p>
          <a:p>
            <a:pPr hangingPunct="0"/>
            <a:r>
              <a:rPr lang="en-US" dirty="0" smtClean="0"/>
              <a:t> If you have a trend toward a asceticism you are a sucker for fasting, and you have the idea that somehow fasting brings you closer to God. </a:t>
            </a:r>
          </a:p>
          <a:p>
            <a:pPr hangingPunct="0"/>
            <a:endParaRPr lang="en-US" dirty="0" smtClean="0"/>
          </a:p>
          <a:p>
            <a:pPr hangingPunct="0"/>
            <a:r>
              <a:rPr lang="en-US" dirty="0" smtClean="0"/>
              <a:t>Those who have a trend toward asceticism have distorted eating into a system of spirituality: “what you eat (or don’t eat) makes you spiritual.”</a:t>
            </a:r>
          </a:p>
          <a:p>
            <a:pPr hangingPunct="0">
              <a:buNone/>
            </a:pPr>
            <a:endParaRPr lang="en-US" dirty="0" smtClean="0"/>
          </a:p>
          <a:p>
            <a:pPr hangingPunct="0"/>
            <a:r>
              <a:rPr lang="en-US" dirty="0" smtClean="0"/>
              <a:t> They erroneously assume that if you observe food taboos it makes them spiritual giants. </a:t>
            </a:r>
          </a:p>
          <a:p>
            <a:pPr hangingPunct="0"/>
            <a:endParaRPr lang="en-US" dirty="0" smtClean="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a:bodyPr>
          <a:lstStyle/>
          <a:p>
            <a:pPr hangingPunct="0"/>
            <a:endParaRPr lang="en-US" dirty="0" smtClean="0"/>
          </a:p>
          <a:p>
            <a:pPr hangingPunct="0"/>
            <a:r>
              <a:rPr lang="en-US" dirty="0" smtClean="0"/>
              <a:t>Adhering to food taboos causes them to judge those believers who violate their taboos. </a:t>
            </a:r>
          </a:p>
          <a:p>
            <a:pPr hangingPunct="0"/>
            <a:endParaRPr lang="en-US" dirty="0" smtClean="0"/>
          </a:p>
          <a:p>
            <a:pPr hangingPunct="0"/>
            <a:r>
              <a:rPr lang="en-US" dirty="0" smtClean="0"/>
              <a:t>As a result of this they practice a form of reversionism which rejects Bible doctrine and replaces it with inconsequential things like food taboos. </a:t>
            </a:r>
          </a:p>
          <a:p>
            <a:pPr hangingPunct="0"/>
            <a:endParaRPr lang="en-US" dirty="0" smtClean="0"/>
          </a:p>
          <a:p>
            <a:pPr hangingPunct="0"/>
            <a:r>
              <a:rPr lang="en-US" dirty="0" smtClean="0"/>
              <a:t>The true issue of phase two is feeding on Bible doctrine, not on herbs. It is not what food that goes into the stomach, it is what food that goes into the soul that counts, </a:t>
            </a:r>
            <a:r>
              <a:rPr lang="en-US" b="1" dirty="0" smtClean="0"/>
              <a:t>Matthew 4:4; Jeremiah 15:16</a:t>
            </a:r>
            <a:r>
              <a:rPr lang="en-US" dirty="0" smtClean="0"/>
              <a:t>. </a:t>
            </a:r>
          </a:p>
          <a:p>
            <a:endParaRPr lang="en-US" dirty="0" smtClean="0"/>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POSEI</a:t>
            </a:r>
            <a:r>
              <a:rPr lang="en-US" i="1" dirty="0" smtClean="0"/>
              <a:t> </a:t>
            </a:r>
            <a:r>
              <a:rPr lang="en-US" dirty="0" smtClean="0"/>
              <a:t>here refers to </a:t>
            </a:r>
            <a:r>
              <a:rPr lang="en-US" u="sng" dirty="0" smtClean="0"/>
              <a:t>alcoholic beverage</a:t>
            </a:r>
            <a:r>
              <a:rPr lang="en-US" dirty="0" smtClean="0"/>
              <a:t>. Growth and advancement in phase two depends upon the intake of doctrine, not upon the observation of beverage prohibitions. </a:t>
            </a:r>
          </a:p>
          <a:p>
            <a:pPr hangingPunct="0">
              <a:buNone/>
            </a:pPr>
            <a:r>
              <a:rPr lang="en-US" dirty="0" smtClean="0"/>
              <a:t> </a:t>
            </a:r>
          </a:p>
          <a:p>
            <a:pPr hangingPunct="0">
              <a:buNone/>
            </a:pPr>
            <a:r>
              <a:rPr lang="en-US" b="1" u="sng" dirty="0" smtClean="0"/>
              <a:t>The Biblical Doctrine of Drinking</a:t>
            </a:r>
          </a:p>
          <a:p>
            <a:pPr marL="514350" indent="-514350" hangingPunct="0">
              <a:buAutoNum type="arabicPeriod"/>
            </a:pPr>
            <a:r>
              <a:rPr lang="en-US" dirty="0" smtClean="0"/>
              <a:t>Drunkenness is always condemned in the Bible, it is a sin, Isaiah 5:11,22; 28:7,8; Romans 13:13; 1 Corinthians 5:11; Ephesians 5:18; Proverbs 20:1; 23:20. </a:t>
            </a:r>
          </a:p>
          <a:p>
            <a:pPr marL="514350" indent="-514350" hangingPunct="0">
              <a:buAutoNum type="arabicPeriod"/>
            </a:pPr>
            <a:endParaRPr lang="en-US" dirty="0" smtClean="0"/>
          </a:p>
          <a:p>
            <a:pPr marL="514350" indent="-514350" hangingPunct="0">
              <a:buNone/>
            </a:pPr>
            <a:r>
              <a:rPr lang="en-US" dirty="0" smtClean="0"/>
              <a:t>2. Drunkenness is to be avoided in certain categories of humanity who have responsibility such as </a:t>
            </a:r>
            <a:r>
              <a:rPr lang="en-US" u="sng" dirty="0" smtClean="0"/>
              <a:t>Kings</a:t>
            </a:r>
            <a:r>
              <a:rPr lang="en-US" dirty="0" smtClean="0"/>
              <a:t>, Proverbs 31:4,5;         </a:t>
            </a:r>
            <a:r>
              <a:rPr lang="en-US" u="sng" dirty="0" smtClean="0"/>
              <a:t>Pastors</a:t>
            </a:r>
            <a:r>
              <a:rPr lang="en-US" dirty="0" smtClean="0"/>
              <a:t>, 1 Timothy 3:3; Titus 1:7;  </a:t>
            </a:r>
            <a:r>
              <a:rPr lang="en-US" u="sng" dirty="0" smtClean="0"/>
              <a:t>Deacons</a:t>
            </a:r>
            <a:r>
              <a:rPr lang="en-US" dirty="0" smtClean="0"/>
              <a:t>, 1 Timothy 3:8. </a:t>
            </a:r>
          </a:p>
          <a:p>
            <a:pPr marL="514350" indent="-514350" hangingPunct="0">
              <a:buNone/>
            </a:pPr>
            <a:endParaRPr lang="en-US" dirty="0" smtClean="0"/>
          </a:p>
          <a:p>
            <a:pPr marL="514350" indent="-514350" hangingPunct="0">
              <a:buNone/>
            </a:pPr>
            <a:r>
              <a:rPr lang="en-US" dirty="0" smtClean="0"/>
              <a:t>      In other words, a ruler can’t rule under the influence of alcohol. </a:t>
            </a:r>
          </a:p>
          <a:p>
            <a:pPr hangingPunct="0">
              <a:buNone/>
            </a:pPr>
            <a:endParaRPr lang="en-US" dirty="0" smtClean="0"/>
          </a:p>
          <a:p>
            <a:pPr hangingPunct="0">
              <a:buNone/>
            </a:pPr>
            <a:r>
              <a:rPr lang="en-US" dirty="0" smtClean="0"/>
              <a:t>3. Drunkenness was condemned in certain persons in the Bible, </a:t>
            </a:r>
            <a:r>
              <a:rPr lang="en-US" u="sng" dirty="0" smtClean="0"/>
              <a:t>Noah,</a:t>
            </a:r>
            <a:r>
              <a:rPr lang="en-US" dirty="0" smtClean="0"/>
              <a:t> Genesis 9:21; </a:t>
            </a:r>
            <a:r>
              <a:rPr lang="en-US" u="sng" dirty="0" smtClean="0"/>
              <a:t>Nabal</a:t>
            </a:r>
            <a:r>
              <a:rPr lang="en-US" dirty="0" smtClean="0"/>
              <a:t>, 1 Samuel 25:36,37; </a:t>
            </a:r>
            <a:r>
              <a:rPr lang="en-US" u="sng" dirty="0" smtClean="0"/>
              <a:t>Ephraim</a:t>
            </a:r>
            <a:r>
              <a:rPr lang="en-US" dirty="0" smtClean="0"/>
              <a:t>, Isaiah 28:1; </a:t>
            </a:r>
            <a:r>
              <a:rPr lang="en-US" u="sng" dirty="0" smtClean="0"/>
              <a:t>Lot</a:t>
            </a:r>
            <a:r>
              <a:rPr lang="en-US" dirty="0" smtClean="0"/>
              <a:t>, Genesis 19:32-36.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buNone/>
            </a:pPr>
            <a:r>
              <a:rPr lang="en-US" dirty="0" smtClean="0"/>
              <a:t>4. The drinking of alcoholic beverage is condoned under certain circumstances, Proverbs 31:6,7; 1 Timothy 5:23.</a:t>
            </a:r>
          </a:p>
          <a:p>
            <a:pPr hangingPunct="0">
              <a:buNone/>
            </a:pPr>
            <a:endParaRPr lang="en-US" dirty="0" smtClean="0"/>
          </a:p>
          <a:p>
            <a:pPr hangingPunct="0">
              <a:buNone/>
            </a:pPr>
            <a:r>
              <a:rPr lang="en-US" dirty="0" smtClean="0"/>
              <a:t> 5. The water which Jesus turned into wine </a:t>
            </a:r>
            <a:r>
              <a:rPr lang="en-US" u="sng" dirty="0" smtClean="0"/>
              <a:t>was alcoholic beverage, </a:t>
            </a:r>
            <a:r>
              <a:rPr lang="en-US" dirty="0" smtClean="0"/>
              <a:t>John 2:1-11. </a:t>
            </a:r>
          </a:p>
          <a:p>
            <a:pPr hangingPunct="0"/>
            <a:r>
              <a:rPr lang="en-US" dirty="0" smtClean="0"/>
              <a:t>This miracle is neither commending nor condemning drinking.</a:t>
            </a:r>
          </a:p>
          <a:p>
            <a:pPr hangingPunct="0"/>
            <a:r>
              <a:rPr lang="en-US" dirty="0" smtClean="0"/>
              <a:t>The miracle was designed to call attention to who and what Jesus Christ was at that time and is. </a:t>
            </a:r>
          </a:p>
          <a:p>
            <a:pPr hangingPunct="0"/>
            <a:r>
              <a:rPr lang="en-US" dirty="0" smtClean="0"/>
              <a:t>The miracle focuses attention on Christ as the God-Man, the only saviour. </a:t>
            </a:r>
          </a:p>
          <a:p>
            <a:pPr hangingPunct="0">
              <a:buNone/>
            </a:pPr>
            <a:endParaRPr lang="en-US" dirty="0" smtClean="0"/>
          </a:p>
          <a:p>
            <a:pPr hangingPunct="0">
              <a:buNone/>
            </a:pPr>
            <a:r>
              <a:rPr lang="en-US" dirty="0" smtClean="0"/>
              <a:t>6. Alcoholism forms part of the pattern of national disaster. When people drink much too often you have national disaster, Joel chapter 1; Isaiah 28. </a:t>
            </a:r>
          </a:p>
          <a:p>
            <a:pPr hangingPunct="0">
              <a:buNone/>
            </a:pPr>
            <a:endParaRPr lang="en-US" dirty="0" smtClean="0"/>
          </a:p>
          <a:p>
            <a:pPr hangingPunct="0">
              <a:buNone/>
            </a:pPr>
            <a:r>
              <a:rPr lang="en-US" dirty="0" smtClean="0"/>
              <a:t>     It leads to economic depression, Joel 1:4. </a:t>
            </a:r>
          </a:p>
          <a:p>
            <a:pPr hangingPunct="0">
              <a:buNone/>
            </a:pPr>
            <a:endParaRPr lang="en-US" dirty="0" smtClean="0"/>
          </a:p>
          <a:p>
            <a:pPr hangingPunct="0">
              <a:buNone/>
            </a:pPr>
            <a:r>
              <a:rPr lang="en-US" dirty="0" smtClean="0"/>
              <a:t>     The alcoholics are personally frustrated, Joel 1:5. It encourages military invasion, Joel 1:6. </a:t>
            </a:r>
          </a:p>
          <a:p>
            <a:pPr hangingPunct="0">
              <a:buNone/>
            </a:pPr>
            <a:endParaRPr lang="en-US" dirty="0" smtClean="0"/>
          </a:p>
          <a:p>
            <a:pPr hangingPunct="0">
              <a:buNone/>
            </a:pPr>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endParaRPr lang="en-US" b="1" dirty="0" smtClean="0">
              <a:solidFill>
                <a:schemeClr val="accent1"/>
              </a:solidFill>
            </a:endParaRPr>
          </a:p>
          <a:p>
            <a:r>
              <a:rPr lang="en-US" b="1" dirty="0" smtClean="0">
                <a:solidFill>
                  <a:schemeClr val="accent1"/>
                </a:solidFill>
              </a:rPr>
              <a:t>“resulting in a true knowledge of God’s mystery” </a:t>
            </a:r>
            <a:r>
              <a:rPr lang="en-US" dirty="0" smtClean="0"/>
              <a:t>-  EPI + EPIGNOSIS - “resulting in the EPIGNOSIS of the mystery of the God,” – full knowledge of doctrine, it means Bible doctrine in the human spirit forming the construction material for the ECS. </a:t>
            </a:r>
          </a:p>
          <a:p>
            <a:pPr hangingPunct="0"/>
            <a:endParaRPr lang="en-US" b="1" dirty="0" smtClean="0">
              <a:solidFill>
                <a:schemeClr val="accent1"/>
              </a:solidFill>
            </a:endParaRPr>
          </a:p>
          <a:p>
            <a:pPr hangingPunct="0"/>
            <a:r>
              <a:rPr lang="en-US" b="1" dirty="0" smtClean="0">
                <a:solidFill>
                  <a:schemeClr val="accent1"/>
                </a:solidFill>
              </a:rPr>
              <a:t>“ mystery of the God from the source of Christ ” </a:t>
            </a:r>
            <a:r>
              <a:rPr lang="en-US" dirty="0" smtClean="0"/>
              <a:t>— MUSTERION -  refers to the principle of learning doctrine which can only be known to you and was not known to someone else. </a:t>
            </a:r>
          </a:p>
          <a:p>
            <a:pPr hangingPunct="0"/>
            <a:endParaRPr lang="en-US" dirty="0" smtClean="0"/>
          </a:p>
          <a:p>
            <a:pPr hangingPunct="0"/>
            <a:r>
              <a:rPr lang="en-US" dirty="0" smtClean="0"/>
              <a:t>Church Age believers learn about the mystery doctrines that the OT believers did not know about.  </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buNone/>
            </a:pPr>
            <a:r>
              <a:rPr lang="en-US" dirty="0" smtClean="0"/>
              <a:t>7. There are a number of adverse effects of alcohol. It leads to impulsive and abusive behavior. As a depressant it lowers inhibitions, dulls reflexes, and amplified mental attitude sins. </a:t>
            </a:r>
          </a:p>
          <a:p>
            <a:pPr hangingPunct="0">
              <a:buNone/>
            </a:pPr>
            <a:endParaRPr lang="en-US" dirty="0" smtClean="0"/>
          </a:p>
          <a:p>
            <a:pPr hangingPunct="0">
              <a:buNone/>
            </a:pPr>
            <a:r>
              <a:rPr lang="en-US" dirty="0" smtClean="0"/>
              <a:t>8. The importance of abstinence in youth cannot be over emphasized. While moderate drinking is not prohibited it is a responsibility that comes with maturity. </a:t>
            </a:r>
          </a:p>
          <a:p>
            <a:pPr hangingPunct="0">
              <a:buNone/>
            </a:pPr>
            <a:endParaRPr lang="en-US" dirty="0" smtClean="0"/>
          </a:p>
          <a:p>
            <a:pPr hangingPunct="0">
              <a:buNone/>
            </a:pPr>
            <a:r>
              <a:rPr lang="en-US" dirty="0" smtClean="0"/>
              <a:t>9. The conditions under which imbibing should be restrained are: </a:t>
            </a:r>
          </a:p>
          <a:p>
            <a:pPr hangingPunct="0">
              <a:buNone/>
            </a:pPr>
            <a:r>
              <a:rPr lang="en-US" dirty="0" smtClean="0"/>
              <a:t>    a) The law of love, a law which is expressed toward other </a:t>
            </a:r>
            <a:r>
              <a:rPr lang="en-US" u="sng" dirty="0" smtClean="0"/>
              <a:t>believers. </a:t>
            </a:r>
            <a:r>
              <a:rPr lang="en-US" dirty="0" smtClean="0"/>
              <a:t>If you are around some believer who can smell a cork and become an alcoholic then you refrain. </a:t>
            </a:r>
          </a:p>
          <a:p>
            <a:pPr hangingPunct="0">
              <a:buNone/>
            </a:pPr>
            <a:r>
              <a:rPr lang="en-US" dirty="0" smtClean="0"/>
              <a:t>    b)The law of expediency toward </a:t>
            </a:r>
            <a:r>
              <a:rPr lang="en-US" u="sng" dirty="0" smtClean="0"/>
              <a:t>unbelievers. </a:t>
            </a:r>
          </a:p>
          <a:p>
            <a:pPr hangingPunct="0">
              <a:buNone/>
            </a:pPr>
            <a:r>
              <a:rPr lang="en-US" dirty="0" smtClean="0"/>
              <a:t>    c)The law of supreme sacrifice which is </a:t>
            </a:r>
            <a:r>
              <a:rPr lang="en-US" u="sng" dirty="0" smtClean="0"/>
              <a:t>toward God. </a:t>
            </a:r>
          </a:p>
          <a:p>
            <a:pPr hangingPunct="0">
              <a:buNone/>
            </a:pPr>
            <a:endParaRPr lang="en-US" dirty="0" smtClean="0"/>
          </a:p>
          <a:p>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dirty="0" smtClean="0"/>
              <a:t>10. There are certain general principles for drinking alcoholic beverage. </a:t>
            </a:r>
          </a:p>
          <a:p>
            <a:pPr hangingPunct="0"/>
            <a:r>
              <a:rPr lang="en-US" dirty="0" smtClean="0"/>
              <a:t>a) Drink in moderation; </a:t>
            </a:r>
          </a:p>
          <a:p>
            <a:pPr hangingPunct="0"/>
            <a:r>
              <a:rPr lang="en-US" dirty="0" smtClean="0"/>
              <a:t>b) Never drink alone; </a:t>
            </a:r>
          </a:p>
          <a:p>
            <a:pPr hangingPunct="0"/>
            <a:r>
              <a:rPr lang="en-US" dirty="0" smtClean="0"/>
              <a:t>c) Never drink when upset; </a:t>
            </a:r>
          </a:p>
          <a:p>
            <a:pPr hangingPunct="0"/>
            <a:r>
              <a:rPr lang="en-US" dirty="0" smtClean="0"/>
              <a:t>d) Never drink with strangers or in a strange place; </a:t>
            </a:r>
          </a:p>
          <a:p>
            <a:pPr hangingPunct="0"/>
            <a:r>
              <a:rPr lang="en-US" dirty="0" smtClean="0"/>
              <a:t>e) Never drink because others drink; </a:t>
            </a:r>
          </a:p>
          <a:p>
            <a:pPr hangingPunct="0"/>
            <a:r>
              <a:rPr lang="en-US" dirty="0" smtClean="0"/>
              <a:t>f)Never drink when operating a motor vehicle or flying and airplane; </a:t>
            </a:r>
          </a:p>
          <a:p>
            <a:pPr hangingPunct="0"/>
            <a:r>
              <a:rPr lang="en-US" dirty="0" smtClean="0"/>
              <a:t>g) Young ladies should never drink on dates with a strange man or an unknown crowd; </a:t>
            </a:r>
          </a:p>
          <a:p>
            <a:pPr hangingPunct="0"/>
            <a:r>
              <a:rPr lang="en-US" dirty="0" smtClean="0"/>
              <a:t>h) Teenagers should not drink; </a:t>
            </a:r>
          </a:p>
          <a:p>
            <a:pPr hangingPunct="0"/>
            <a:r>
              <a:rPr lang="en-US" dirty="0" smtClean="0"/>
              <a:t>i) Drinking is for adults, therefore young people should never drink under that concept. </a:t>
            </a:r>
          </a:p>
          <a:p>
            <a:pPr hangingPunct="0">
              <a:buNone/>
            </a:pPr>
            <a:endParaRPr lang="en-US" dirty="0" smtClean="0"/>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buNone/>
            </a:pPr>
            <a:r>
              <a:rPr lang="en-US" dirty="0" smtClean="0"/>
              <a:t>11. Wine is used to represent certain things in scripture. It represents the principle </a:t>
            </a:r>
            <a:r>
              <a:rPr lang="en-US" u="sng" dirty="0" smtClean="0"/>
              <a:t>of sublimation </a:t>
            </a:r>
            <a:r>
              <a:rPr lang="en-US" dirty="0" smtClean="0"/>
              <a:t>when one has rejected Bible doctrine. </a:t>
            </a:r>
          </a:p>
          <a:p>
            <a:pPr hangingPunct="0">
              <a:buNone/>
            </a:pPr>
            <a:r>
              <a:rPr lang="en-US" dirty="0" smtClean="0"/>
              <a:t> </a:t>
            </a:r>
          </a:p>
          <a:p>
            <a:pPr hangingPunct="0">
              <a:buNone/>
            </a:pPr>
            <a:r>
              <a:rPr lang="en-US" dirty="0" smtClean="0"/>
              <a:t>   Therefore wine is often used to illustrate building scar tissue on the right bank of the soul. Jeremiah 13:12-17. </a:t>
            </a:r>
          </a:p>
          <a:p>
            <a:pPr hangingPunct="0">
              <a:buNone/>
            </a:pPr>
            <a:r>
              <a:rPr lang="en-US" dirty="0" smtClean="0"/>
              <a:t> </a:t>
            </a:r>
          </a:p>
          <a:p>
            <a:pPr hangingPunct="0">
              <a:buNone/>
            </a:pPr>
            <a:r>
              <a:rPr lang="en-US" dirty="0" smtClean="0"/>
              <a:t>	Our passage </a:t>
            </a:r>
            <a:r>
              <a:rPr lang="en-US" u="sng" dirty="0" smtClean="0"/>
              <a:t>is dealing not with whether  you should or should not drink,</a:t>
            </a:r>
            <a:r>
              <a:rPr lang="en-US" dirty="0" smtClean="0"/>
              <a:t> but that we are </a:t>
            </a:r>
            <a:r>
              <a:rPr lang="en-US" u="sng" dirty="0" smtClean="0"/>
              <a:t>not to judge other people </a:t>
            </a:r>
            <a:r>
              <a:rPr lang="en-US" dirty="0" smtClean="0"/>
              <a:t>who are involved in whatever they are eating or drinking. </a:t>
            </a:r>
          </a:p>
          <a:p>
            <a:pPr hangingPunct="0">
              <a:buNone/>
            </a:pPr>
            <a:endParaRPr lang="en-US" dirty="0" smtClean="0"/>
          </a:p>
          <a:p>
            <a:pPr hangingPunct="0">
              <a:buNone/>
            </a:pPr>
            <a:r>
              <a:rPr lang="en-US" dirty="0" smtClean="0"/>
              <a:t>   We have another area of prejudice and that has to do with the observing ritual days.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553200"/>
          </a:xfrm>
        </p:spPr>
        <p:txBody>
          <a:bodyPr>
            <a:normAutofit lnSpcReduction="10000"/>
          </a:bodyPr>
          <a:lstStyle/>
          <a:p>
            <a:pPr hangingPunct="0"/>
            <a:r>
              <a:rPr lang="en-US" dirty="0" smtClean="0"/>
              <a:t>“</a:t>
            </a:r>
            <a:r>
              <a:rPr lang="en-US" b="1" dirty="0" smtClean="0">
                <a:solidFill>
                  <a:srgbClr val="0070C0"/>
                </a:solidFill>
              </a:rPr>
              <a:t>festival or a new moon or a Sabbath day</a:t>
            </a:r>
            <a:r>
              <a:rPr lang="en-US" dirty="0" smtClean="0"/>
              <a:t>.” EN MEROI – matter of business,</a:t>
            </a:r>
            <a:r>
              <a:rPr lang="en-US" b="1" dirty="0" smtClean="0">
                <a:solidFill>
                  <a:srgbClr val="0070C0"/>
                </a:solidFill>
              </a:rPr>
              <a:t> </a:t>
            </a:r>
            <a:r>
              <a:rPr lang="en-US" dirty="0" smtClean="0"/>
              <a:t> </a:t>
            </a:r>
            <a:r>
              <a:rPr lang="en-US" b="1" dirty="0" smtClean="0">
                <a:solidFill>
                  <a:srgbClr val="0070C0"/>
                </a:solidFill>
              </a:rPr>
              <a:t>“or in the matter of a feast.” </a:t>
            </a:r>
          </a:p>
          <a:p>
            <a:pPr hangingPunct="0"/>
            <a:endParaRPr lang="en-US" b="1" dirty="0" smtClean="0">
              <a:solidFill>
                <a:srgbClr val="0070C0"/>
              </a:solidFill>
            </a:endParaRPr>
          </a:p>
          <a:p>
            <a:pPr hangingPunct="0"/>
            <a:r>
              <a:rPr lang="en-US" dirty="0" smtClean="0"/>
              <a:t>The feasts of Leviticus 23 were bona fide teaching functions of Israel in anticipation of the two advents of Jesus Christ. </a:t>
            </a:r>
          </a:p>
          <a:p>
            <a:pPr hangingPunct="0"/>
            <a:endParaRPr lang="en-US" dirty="0" smtClean="0"/>
          </a:p>
          <a:p>
            <a:pPr hangingPunct="0"/>
            <a:r>
              <a:rPr lang="en-US" dirty="0" smtClean="0"/>
              <a:t>These feasts were designed with one thing in mind, to teach the two advents of Jesus Christ to Israel. </a:t>
            </a:r>
          </a:p>
          <a:p>
            <a:pPr hangingPunct="0"/>
            <a:endParaRPr lang="en-US" dirty="0" smtClean="0"/>
          </a:p>
          <a:p>
            <a:pPr hangingPunct="0"/>
            <a:r>
              <a:rPr lang="en-US" dirty="0" smtClean="0"/>
              <a:t>Therefore they belong to the worship of the Jews as a bona fide function of worship. </a:t>
            </a:r>
          </a:p>
          <a:p>
            <a:pPr hangingPunct="0"/>
            <a:endParaRPr lang="en-US" dirty="0" smtClean="0"/>
          </a:p>
          <a:p>
            <a:pPr hangingPunct="0"/>
            <a:r>
              <a:rPr lang="en-US" dirty="0" smtClean="0"/>
              <a:t>These feasts </a:t>
            </a:r>
            <a:r>
              <a:rPr lang="en-US" u="sng" dirty="0" smtClean="0"/>
              <a:t>have been fulfilled in part</a:t>
            </a:r>
            <a:r>
              <a:rPr lang="en-US" dirty="0" smtClean="0"/>
              <a:t>.  With the cross these feasts become shadows and the shadows have been removed by the reality, </a:t>
            </a:r>
            <a:r>
              <a:rPr lang="en-US" b="1" dirty="0" smtClean="0"/>
              <a:t>Hebrews 10:1ff. </a:t>
            </a:r>
          </a:p>
          <a:p>
            <a:pPr hangingPunct="0"/>
            <a:endParaRPr lang="en-US" dirty="0"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So to continue in the shadows, observing ritual, becomes a form of reversionism practiced by Jewish believers in 67 AD. </a:t>
            </a:r>
          </a:p>
          <a:p>
            <a:pPr hangingPunct="0">
              <a:buNone/>
            </a:pPr>
            <a:endParaRPr lang="en-US" dirty="0" smtClean="0"/>
          </a:p>
          <a:p>
            <a:pPr hangingPunct="0">
              <a:buNone/>
            </a:pPr>
            <a:r>
              <a:rPr lang="en-US" b="1" u="sng" dirty="0" smtClean="0"/>
              <a:t>The Doctrine of the Feasts</a:t>
            </a:r>
          </a:p>
          <a:p>
            <a:pPr hangingPunct="0"/>
            <a:endParaRPr lang="en-US" dirty="0" smtClean="0"/>
          </a:p>
          <a:p>
            <a:pPr hangingPunct="0"/>
            <a:r>
              <a:rPr lang="en-US" dirty="0" smtClean="0"/>
              <a:t>1. The feasts are derived from the word CHAQ and means </a:t>
            </a:r>
            <a:r>
              <a:rPr lang="en-US" i="1" dirty="0" smtClean="0"/>
              <a:t> to</a:t>
            </a:r>
            <a:r>
              <a:rPr lang="en-US" dirty="0" smtClean="0"/>
              <a:t> dance, to be joyous. </a:t>
            </a:r>
          </a:p>
          <a:p>
            <a:pPr hangingPunct="0"/>
            <a:endParaRPr lang="en-US" dirty="0" smtClean="0"/>
          </a:p>
          <a:p>
            <a:pPr hangingPunct="0"/>
            <a:r>
              <a:rPr lang="en-US" dirty="0" smtClean="0"/>
              <a:t>The feasts were designed to produce happiness and to relate that happiness to Bible doctrine. </a:t>
            </a:r>
          </a:p>
          <a:p>
            <a:pPr hangingPunct="0"/>
            <a:endParaRPr lang="en-US" dirty="0" smtClean="0"/>
          </a:p>
          <a:p>
            <a:pPr hangingPunct="0"/>
            <a:r>
              <a:rPr lang="en-US" dirty="0" smtClean="0"/>
              <a:t>They were designed to express the blessing which comes from the study of the Word of God and maturity. 	</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2. The feasts were also related to the agricultural economy of Israel. </a:t>
            </a:r>
          </a:p>
          <a:p>
            <a:pPr hangingPunct="0"/>
            <a:r>
              <a:rPr lang="en-US" dirty="0" smtClean="0"/>
              <a:t>The </a:t>
            </a:r>
            <a:r>
              <a:rPr lang="en-US" u="sng" dirty="0" smtClean="0"/>
              <a:t>Passover</a:t>
            </a:r>
            <a:r>
              <a:rPr lang="en-US" dirty="0" smtClean="0"/>
              <a:t> was held during the time of the latter rains or the barley harvest. </a:t>
            </a:r>
          </a:p>
          <a:p>
            <a:pPr hangingPunct="0"/>
            <a:r>
              <a:rPr lang="en-US" dirty="0" smtClean="0"/>
              <a:t>The </a:t>
            </a:r>
            <a:r>
              <a:rPr lang="en-US" u="sng" dirty="0" smtClean="0"/>
              <a:t>Firstfruits</a:t>
            </a:r>
            <a:r>
              <a:rPr lang="en-US" dirty="0" smtClean="0"/>
              <a:t> was held at the time of the wheat harvest. </a:t>
            </a:r>
          </a:p>
          <a:p>
            <a:pPr hangingPunct="0"/>
            <a:endParaRPr lang="en-US" dirty="0" smtClean="0"/>
          </a:p>
          <a:p>
            <a:pPr hangingPunct="0"/>
            <a:r>
              <a:rPr lang="en-US" u="sng" dirty="0" smtClean="0"/>
              <a:t>Pentecost </a:t>
            </a:r>
            <a:r>
              <a:rPr lang="en-US" dirty="0" smtClean="0"/>
              <a:t>was held at the time of the early figs ripening. </a:t>
            </a:r>
          </a:p>
          <a:p>
            <a:pPr hangingPunct="0"/>
            <a:endParaRPr lang="en-US" dirty="0" smtClean="0"/>
          </a:p>
          <a:p>
            <a:pPr hangingPunct="0"/>
            <a:r>
              <a:rPr lang="en-US" dirty="0" smtClean="0"/>
              <a:t>The </a:t>
            </a:r>
            <a:r>
              <a:rPr lang="en-US" u="sng" dirty="0" smtClean="0"/>
              <a:t>Trumpets, Atonement and Tabernacles </a:t>
            </a:r>
            <a:r>
              <a:rPr lang="en-US" dirty="0" smtClean="0"/>
              <a:t>were held during the early rains or the time of sowing. </a:t>
            </a:r>
          </a:p>
          <a:p>
            <a:pPr hangingPunct="0"/>
            <a:endParaRPr lang="en-US" dirty="0" smtClean="0"/>
          </a:p>
          <a:p>
            <a:pPr hangingPunct="0"/>
            <a:r>
              <a:rPr lang="en-US" dirty="0" smtClean="0"/>
              <a:t>So the feasts were definitely related to the schedule of sowing and reaping in the agricultural economy of Israel.	</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hangingPunct="0"/>
            <a:r>
              <a:rPr lang="en-US" dirty="0" smtClean="0"/>
              <a:t>3. We have </a:t>
            </a:r>
            <a:r>
              <a:rPr lang="en-US" u="sng" dirty="0" smtClean="0"/>
              <a:t>first advent feasts. </a:t>
            </a:r>
          </a:p>
          <a:p>
            <a:pPr hangingPunct="0"/>
            <a:endParaRPr lang="en-US" dirty="0" smtClean="0"/>
          </a:p>
          <a:p>
            <a:pPr hangingPunct="0"/>
            <a:r>
              <a:rPr lang="en-US" dirty="0" smtClean="0"/>
              <a:t>The </a:t>
            </a:r>
            <a:r>
              <a:rPr lang="en-US" u="sng" dirty="0" smtClean="0"/>
              <a:t>Passover</a:t>
            </a:r>
            <a:r>
              <a:rPr lang="en-US" dirty="0" smtClean="0"/>
              <a:t> which represents the cross</a:t>
            </a:r>
          </a:p>
          <a:p>
            <a:pPr hangingPunct="0"/>
            <a:endParaRPr lang="en-US" dirty="0" smtClean="0"/>
          </a:p>
          <a:p>
            <a:pPr hangingPunct="0"/>
            <a:r>
              <a:rPr lang="en-US" dirty="0" smtClean="0"/>
              <a:t>The </a:t>
            </a:r>
            <a:r>
              <a:rPr lang="en-US" u="sng" dirty="0" smtClean="0"/>
              <a:t>Unleavened Bread </a:t>
            </a:r>
            <a:r>
              <a:rPr lang="en-US" dirty="0" smtClean="0"/>
              <a:t>which represents temporal fellowship with God. </a:t>
            </a:r>
          </a:p>
          <a:p>
            <a:pPr hangingPunct="0"/>
            <a:endParaRPr lang="en-US" dirty="0" smtClean="0"/>
          </a:p>
          <a:p>
            <a:pPr hangingPunct="0"/>
            <a:r>
              <a:rPr lang="en-US" dirty="0" smtClean="0"/>
              <a:t>The </a:t>
            </a:r>
            <a:r>
              <a:rPr lang="en-US" u="sng" dirty="0" smtClean="0"/>
              <a:t>firstfruits</a:t>
            </a:r>
            <a:r>
              <a:rPr lang="en-US" dirty="0" smtClean="0"/>
              <a:t> referring to the resurrection of Christ</a:t>
            </a:r>
          </a:p>
          <a:p>
            <a:pPr hangingPunct="0"/>
            <a:endParaRPr lang="en-US" dirty="0" smtClean="0"/>
          </a:p>
          <a:p>
            <a:pPr hangingPunct="0"/>
            <a:r>
              <a:rPr lang="en-US" u="sng" dirty="0" smtClean="0"/>
              <a:t>Pentecost</a:t>
            </a:r>
            <a:r>
              <a:rPr lang="en-US" dirty="0" smtClean="0"/>
              <a:t> which represents the fifth cycle of discipline or the time of Israel’s dispersion.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r>
              <a:rPr lang="en-US" dirty="0" smtClean="0"/>
              <a:t>4. There is a big gap between the first four feasts and the last three. </a:t>
            </a:r>
          </a:p>
          <a:p>
            <a:r>
              <a:rPr lang="en-US" dirty="0" smtClean="0"/>
              <a:t>We have four feasts which take us from the Passover to Pentecost in June. </a:t>
            </a:r>
          </a:p>
          <a:p>
            <a:endParaRPr lang="en-US" dirty="0" smtClean="0"/>
          </a:p>
          <a:p>
            <a:r>
              <a:rPr lang="en-US" dirty="0" smtClean="0"/>
              <a:t>Then we have a big gap and we start again in October. This </a:t>
            </a:r>
            <a:r>
              <a:rPr lang="en-US" u="sng" dirty="0" smtClean="0"/>
              <a:t>gap represents the period of the Church Age</a:t>
            </a:r>
            <a:r>
              <a:rPr lang="en-US" dirty="0" smtClean="0"/>
              <a:t>, the time of Israel’s dispersion under the fifth cycle of discipline. </a:t>
            </a:r>
          </a:p>
          <a:p>
            <a:endParaRPr lang="en-US" dirty="0" smtClean="0"/>
          </a:p>
          <a:p>
            <a:r>
              <a:rPr lang="en-US" dirty="0" smtClean="0"/>
              <a:t>5. We have the </a:t>
            </a:r>
            <a:r>
              <a:rPr lang="en-US" u="sng" dirty="0" smtClean="0"/>
              <a:t>second advent feasts</a:t>
            </a:r>
            <a:r>
              <a:rPr lang="en-US" dirty="0" smtClean="0"/>
              <a:t>. </a:t>
            </a:r>
          </a:p>
          <a:p>
            <a:r>
              <a:rPr lang="en-US" dirty="0" smtClean="0"/>
              <a:t>The Trumpets depicted the second advent of Christ and emphasized the fifth cycle of discipline.</a:t>
            </a:r>
          </a:p>
          <a:p>
            <a:endParaRPr lang="en-US" dirty="0" smtClean="0"/>
          </a:p>
          <a:p>
            <a:r>
              <a:rPr lang="en-US" dirty="0" smtClean="0"/>
              <a:t> Israel was regathered under the principle of the trumpets, the trumpets that blew the assembly, the regathering of Israel at the second advent. </a:t>
            </a:r>
          </a:p>
          <a:p>
            <a:endParaRPr lang="en-US" dirty="0" smtClean="0"/>
          </a:p>
          <a:p>
            <a:endParaRPr lang="en-US" dirty="0" smtClean="0"/>
          </a:p>
          <a:p>
            <a:endParaRPr lang="en-US" dirty="0" smtClean="0"/>
          </a:p>
          <a:p>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r>
              <a:rPr lang="en-US" dirty="0" smtClean="0"/>
              <a:t>Secondly, the feast of Atonement in which we have an emphasis on the fulfillment of the unconditional covenants at the second advent. </a:t>
            </a:r>
          </a:p>
          <a:p>
            <a:endParaRPr lang="en-US" dirty="0" smtClean="0"/>
          </a:p>
          <a:p>
            <a:r>
              <a:rPr lang="en-US" dirty="0" smtClean="0"/>
              <a:t>The regenerate of Israel is restored to the land and the covenants are fulfilled. </a:t>
            </a:r>
          </a:p>
          <a:p>
            <a:endParaRPr lang="en-US" dirty="0" smtClean="0"/>
          </a:p>
          <a:p>
            <a:r>
              <a:rPr lang="en-US" dirty="0" smtClean="0"/>
              <a:t>The third is the Tabernacles which emphasizes the Millennial reign of Christ. These are all second advent feasts. The second advent begins the Millennium. </a:t>
            </a:r>
          </a:p>
          <a:p>
            <a:endParaRPr lang="en-US" dirty="0" smtClean="0"/>
          </a:p>
          <a:p>
            <a:pPr hangingPunct="0"/>
            <a:r>
              <a:rPr lang="en-US" dirty="0" smtClean="0"/>
              <a:t>6. Not ordained but found in John 10:22 was the feast of dedication or Hanukkah which is the independent celebration of the Jews. </a:t>
            </a:r>
          </a:p>
          <a:p>
            <a:pPr hangingPunct="0"/>
            <a:endParaRPr lang="en-US" dirty="0" smtClean="0"/>
          </a:p>
          <a:p>
            <a:pPr hangingPunct="0"/>
            <a:r>
              <a:rPr lang="en-US" dirty="0" smtClean="0"/>
              <a:t>It was first celebrated on the 25th December, 164 BC, when the temple was cleansed as a result of winning independence in the </a:t>
            </a:r>
            <a:r>
              <a:rPr lang="en-US" dirty="0" err="1" smtClean="0"/>
              <a:t>Maccabbaen</a:t>
            </a:r>
            <a:r>
              <a:rPr lang="en-US" dirty="0" smtClean="0"/>
              <a:t> wars. All of the feasts in Leviticus, then, had a special concept. </a:t>
            </a:r>
          </a:p>
          <a:p>
            <a:pPr hangingPunct="0"/>
            <a:endParaRPr lang="en-US" dirty="0" smtClean="0"/>
          </a:p>
          <a:p>
            <a:endParaRPr lang="en-US" dirty="0" smtClean="0"/>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In summary of the phrase: </a:t>
            </a:r>
            <a:r>
              <a:rPr lang="en-US" b="1" dirty="0" smtClean="0">
                <a:solidFill>
                  <a:schemeClr val="accent1"/>
                </a:solidFill>
              </a:rPr>
              <a:t>“do not let anyone judge you in the matter of a feast” </a:t>
            </a:r>
          </a:p>
          <a:p>
            <a:pPr hangingPunct="0"/>
            <a:endParaRPr lang="en-US" dirty="0" smtClean="0"/>
          </a:p>
          <a:p>
            <a:pPr hangingPunct="0"/>
            <a:r>
              <a:rPr lang="en-US" dirty="0" smtClean="0"/>
              <a:t>1. There is no spiritual growth which can be attached to observing these feasts today. </a:t>
            </a:r>
          </a:p>
          <a:p>
            <a:pPr hangingPunct="0"/>
            <a:endParaRPr lang="en-US" dirty="0" smtClean="0"/>
          </a:p>
          <a:p>
            <a:pPr hangingPunct="0"/>
            <a:r>
              <a:rPr lang="en-US" dirty="0" smtClean="0"/>
              <a:t>2. We learn many things from studying them in the scriptures as a part of growth, but to observe them is not growth but legalism, reversionism, or a frantic search for happiness through religion. </a:t>
            </a:r>
          </a:p>
          <a:p>
            <a:pPr hangingPunct="0"/>
            <a:endParaRPr lang="en-US" dirty="0" smtClean="0"/>
          </a:p>
          <a:p>
            <a:pPr hangingPunct="0"/>
            <a:r>
              <a:rPr lang="en-US" dirty="0" smtClean="0"/>
              <a:t>3. In the Church Age the feasts are to be studied but not to be observed. </a:t>
            </a:r>
          </a:p>
          <a:p>
            <a:pPr hangingPunct="0"/>
            <a:endParaRPr lang="en-US" dirty="0" smtClean="0"/>
          </a:p>
          <a:p>
            <a:pPr hangingPunct="0"/>
            <a:r>
              <a:rPr lang="en-US" dirty="0" smtClean="0"/>
              <a:t>4. We are not to remain in the ritual shadows of darkness but we are to move into the light of the Word of God. </a:t>
            </a:r>
          </a:p>
          <a:p>
            <a:pPr hangingPunct="0"/>
            <a:endParaRPr lang="en-US" dirty="0" smtClean="0"/>
          </a:p>
          <a:p>
            <a:pPr hangingPunct="0"/>
            <a:r>
              <a:rPr lang="en-US" dirty="0" smtClean="0"/>
              <a:t>5. Therefore, do not judge someone else in this area. There is no substitute for Bible doctrine in the Christian life.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mysteries.jpg"/>
          <p:cNvPicPr>
            <a:picLocks noChangeAspect="1"/>
          </p:cNvPicPr>
          <p:nvPr/>
        </p:nvPicPr>
        <p:blipFill>
          <a:blip r:embed="rId2" cstate="print"/>
          <a:stretch>
            <a:fillRect/>
          </a:stretch>
        </p:blipFill>
        <p:spPr>
          <a:xfrm>
            <a:off x="-152400" y="-1"/>
            <a:ext cx="9296400" cy="7080651"/>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The feasts were special days which were mentioned in the Bible. There is another special day mentioned in the Bible, in fact two of them, and these also are pertinent today. </a:t>
            </a:r>
          </a:p>
          <a:p>
            <a:pPr hangingPunct="0"/>
            <a:endParaRPr lang="en-US" b="1" dirty="0" smtClean="0">
              <a:solidFill>
                <a:schemeClr val="accent1"/>
              </a:solidFill>
            </a:endParaRPr>
          </a:p>
          <a:p>
            <a:pPr hangingPunct="0"/>
            <a:r>
              <a:rPr lang="en-US" b="1" dirty="0" smtClean="0">
                <a:solidFill>
                  <a:schemeClr val="accent1"/>
                </a:solidFill>
              </a:rPr>
              <a:t>“or the new moon,” </a:t>
            </a:r>
            <a:r>
              <a:rPr lang="en-US" dirty="0" smtClean="0"/>
              <a:t>NEOMHNIA - means the first day of the month. It is called the new moon festival. </a:t>
            </a:r>
          </a:p>
          <a:p>
            <a:pPr hangingPunct="0"/>
            <a:endParaRPr lang="en-US" dirty="0" smtClean="0"/>
          </a:p>
          <a:p>
            <a:pPr hangingPunct="0"/>
            <a:r>
              <a:rPr lang="en-US" dirty="0" smtClean="0"/>
              <a:t>It was found in Numbers 10:10; 28:11; Isaiah 1:13; Ezekiel 46:1.</a:t>
            </a:r>
          </a:p>
          <a:p>
            <a:pPr hangingPunct="0"/>
            <a:endParaRPr lang="en-US" dirty="0" smtClean="0"/>
          </a:p>
          <a:p>
            <a:pPr hangingPunct="0"/>
            <a:r>
              <a:rPr lang="en-US" dirty="0" smtClean="0"/>
              <a:t> It was a festival of the first day of the month, they always had a holiday on the first day of the month. it was a special worship day to begin the new month </a:t>
            </a:r>
            <a:r>
              <a:rPr lang="en-US" u="sng" dirty="0" smtClean="0"/>
              <a:t>with occupation of Christ</a:t>
            </a:r>
            <a:r>
              <a:rPr lang="en-US" dirty="0" smtClean="0"/>
              <a:t>. </a:t>
            </a:r>
          </a:p>
          <a:p>
            <a:pPr hangingPunct="0"/>
            <a:endParaRPr lang="en-US" dirty="0" smtClean="0"/>
          </a:p>
          <a:p>
            <a:pPr hangingPunct="0"/>
            <a:r>
              <a:rPr lang="en-US" dirty="0" smtClean="0"/>
              <a:t>That was in the time of the Jewish dispensation. But we are in the Church Age, hence the first day of every month is no longer observed as a special holiday. </a:t>
            </a:r>
          </a:p>
          <a:p>
            <a:pPr hangingPunct="0"/>
            <a:endParaRPr lang="en-US" dirty="0" smtClean="0"/>
          </a:p>
          <a:p>
            <a:pPr hangingPunct="0"/>
            <a:endParaRPr lang="en-US" dirty="0" smtClean="0"/>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r>
              <a:rPr lang="en-US" dirty="0" smtClean="0"/>
              <a:t>It was observed by the blowing of the trumpets, by sacrifices, by feasting, by the teaching of Bible doctrine, according to Numbers 28:11-15; 2 Kings 4:23; 1 Samuel 20:4,6,24,29. </a:t>
            </a:r>
          </a:p>
          <a:p>
            <a:endParaRPr lang="en-US" dirty="0" smtClean="0"/>
          </a:p>
          <a:p>
            <a:r>
              <a:rPr lang="en-US" dirty="0" smtClean="0"/>
              <a:t>In many ways the feast was comparable to what we have today in the </a:t>
            </a:r>
            <a:r>
              <a:rPr lang="en-US" u="sng" dirty="0" smtClean="0"/>
              <a:t>monthly communion table. </a:t>
            </a:r>
          </a:p>
          <a:p>
            <a:endParaRPr lang="en-US" u="sng" dirty="0" smtClean="0"/>
          </a:p>
          <a:p>
            <a:r>
              <a:rPr lang="en-US" dirty="0" smtClean="0"/>
              <a:t>It was a test of biblical content of the soul, a test of occupation with Christ. </a:t>
            </a:r>
          </a:p>
          <a:p>
            <a:endParaRPr lang="en-US" dirty="0" smtClean="0"/>
          </a:p>
          <a:p>
            <a:r>
              <a:rPr lang="en-US" dirty="0" smtClean="0"/>
              <a:t>That was the purpose of it in Israel. The new moon is a ritual, a shadow, and it is now replaced by reality from Bible doctrine. </a:t>
            </a:r>
          </a:p>
          <a:p>
            <a:r>
              <a:rPr lang="en-US" dirty="0" smtClean="0"/>
              <a:t>The new moon today has </a:t>
            </a:r>
            <a:r>
              <a:rPr lang="en-US" u="sng" dirty="0" smtClean="0"/>
              <a:t>no spiritual content </a:t>
            </a:r>
            <a:r>
              <a:rPr lang="en-US" dirty="0" smtClean="0"/>
              <a:t>in the Church Age. </a:t>
            </a:r>
          </a:p>
          <a:p>
            <a:endParaRPr lang="en-US" b="1" dirty="0" smtClean="0">
              <a:solidFill>
                <a:schemeClr val="accent1"/>
              </a:solidFill>
            </a:endParaRPr>
          </a:p>
          <a:p>
            <a:r>
              <a:rPr lang="en-US" b="1" dirty="0" smtClean="0">
                <a:solidFill>
                  <a:schemeClr val="accent1"/>
                </a:solidFill>
              </a:rPr>
              <a:t>“or of the Sabbath days,” </a:t>
            </a:r>
            <a:r>
              <a:rPr lang="en-US" dirty="0" smtClean="0"/>
              <a:t>– EN MEROI -  </a:t>
            </a:r>
            <a:r>
              <a:rPr lang="en-US" b="1" dirty="0" smtClean="0">
                <a:solidFill>
                  <a:schemeClr val="accent1"/>
                </a:solidFill>
              </a:rPr>
              <a:t>“in the manner of the Sabbaths.”</a:t>
            </a:r>
            <a:r>
              <a:rPr lang="en-US" dirty="0" smtClean="0"/>
              <a:t> – SABBATON -  This is the third category of holy days mentioned in this verse.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lnSpcReduction="10000"/>
          </a:bodyPr>
          <a:lstStyle/>
          <a:p>
            <a:r>
              <a:rPr lang="en-US" dirty="0" smtClean="0"/>
              <a:t>In its original setting in the Word of God the </a:t>
            </a:r>
            <a:r>
              <a:rPr lang="en-US" b="1" u="sng" dirty="0" smtClean="0"/>
              <a:t>Sabbath</a:t>
            </a:r>
            <a:r>
              <a:rPr lang="en-US" dirty="0" smtClean="0"/>
              <a:t> is the seventh day of the week, or Saturday. </a:t>
            </a:r>
          </a:p>
          <a:p>
            <a:endParaRPr lang="en-US" dirty="0" smtClean="0"/>
          </a:p>
          <a:p>
            <a:r>
              <a:rPr lang="en-US" dirty="0" smtClean="0"/>
              <a:t>It was set aside as a memorial to grace in the dispensation of Israel. </a:t>
            </a:r>
          </a:p>
          <a:p>
            <a:r>
              <a:rPr lang="en-US" dirty="0" smtClean="0"/>
              <a:t>The Jews rested every Saturday, they did absolutely nothing. </a:t>
            </a:r>
          </a:p>
          <a:p>
            <a:endParaRPr lang="en-US" dirty="0" smtClean="0"/>
          </a:p>
          <a:p>
            <a:r>
              <a:rPr lang="en-US" dirty="0" smtClean="0"/>
              <a:t>By resting one out of every seven days one learns something of the </a:t>
            </a:r>
            <a:r>
              <a:rPr lang="en-US" u="sng" dirty="0" smtClean="0"/>
              <a:t>principle of grace</a:t>
            </a:r>
            <a:r>
              <a:rPr lang="en-US" dirty="0" smtClean="0"/>
              <a:t>, and that was a good way to teach the Jews because some of them were very hard headed. </a:t>
            </a:r>
          </a:p>
          <a:p>
            <a:endParaRPr lang="en-US" dirty="0" smtClean="0"/>
          </a:p>
          <a:p>
            <a:r>
              <a:rPr lang="en-US" dirty="0" smtClean="0"/>
              <a:t>By doing nothing for a whole day </a:t>
            </a:r>
            <a:r>
              <a:rPr lang="en-US" u="sng" dirty="0" smtClean="0"/>
              <a:t>it reminded them that you can do nothing for salvation, you can do nothing for spirituality, you can do nothing to gain the blessing or the approbation of God</a:t>
            </a:r>
            <a:r>
              <a:rPr lang="en-US" dirty="0" smtClean="0"/>
              <a:t>.</a:t>
            </a:r>
          </a:p>
          <a:p>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a:bodyPr>
          <a:lstStyle/>
          <a:p>
            <a:endParaRPr lang="en-US" dirty="0" smtClean="0"/>
          </a:p>
          <a:p>
            <a:r>
              <a:rPr lang="en-US" dirty="0" smtClean="0"/>
              <a:t> God provides it all. It was a continual reminder that </a:t>
            </a:r>
            <a:r>
              <a:rPr lang="en-US" u="sng" dirty="0" smtClean="0"/>
              <a:t>man can do nothing in the plan of God under operation grace. </a:t>
            </a:r>
          </a:p>
          <a:p>
            <a:endParaRPr lang="en-US" u="sng" dirty="0" smtClean="0"/>
          </a:p>
          <a:p>
            <a:pPr hangingPunct="0"/>
            <a:r>
              <a:rPr lang="en-US" dirty="0" smtClean="0"/>
              <a:t>In the Church Age it has all changed. The Sabbath belongs to the Jewish Age and in the Church Age the believer regards </a:t>
            </a:r>
            <a:r>
              <a:rPr lang="en-US" u="sng" dirty="0" smtClean="0"/>
              <a:t>every day alike, Romans 14:4-10</a:t>
            </a:r>
            <a:r>
              <a:rPr lang="en-US" dirty="0" smtClean="0"/>
              <a:t>. </a:t>
            </a:r>
          </a:p>
          <a:p>
            <a:pPr hangingPunct="0"/>
            <a:endParaRPr lang="en-US" dirty="0" smtClean="0"/>
          </a:p>
          <a:p>
            <a:pPr hangingPunct="0"/>
            <a:r>
              <a:rPr lang="en-US" dirty="0" smtClean="0"/>
              <a:t>The reason is very simple. We now have the completed canon of scripture, we no longer need a day cooling our heels to remind us of the fact that we can’t do anything in the plan of God. </a:t>
            </a:r>
          </a:p>
          <a:p>
            <a:pPr hangingPunct="0"/>
            <a:endParaRPr lang="en-US" dirty="0" smtClean="0"/>
          </a:p>
          <a:p>
            <a:pPr hangingPunct="0"/>
            <a:r>
              <a:rPr lang="en-US" dirty="0" smtClean="0"/>
              <a:t>We now have Bible doctrine to remind us of that. We have </a:t>
            </a:r>
            <a:r>
              <a:rPr lang="en-US" b="1" dirty="0" smtClean="0"/>
              <a:t>the New Testament epistles </a:t>
            </a:r>
            <a:r>
              <a:rPr lang="en-US" dirty="0" smtClean="0"/>
              <a:t>and they are a constant reminder that you can’t do anything in the plan of God, God does all of the work, everything depends on Him. </a:t>
            </a:r>
          </a:p>
          <a:p>
            <a:pPr hangingPunct="0"/>
            <a:endParaRPr lang="en-US" dirty="0" smtClean="0"/>
          </a:p>
          <a:p>
            <a:pPr hangingPunct="0"/>
            <a:endParaRPr lang="en-US" dirty="0" smtClean="0"/>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r>
              <a:rPr lang="en-US" b="1" u="sng" dirty="0" smtClean="0"/>
              <a:t>The Sabbath has become a shadow replaced by the reality</a:t>
            </a:r>
            <a:r>
              <a:rPr lang="en-US" dirty="0" smtClean="0"/>
              <a:t>. The reality is the mystery doctrine of the Church. </a:t>
            </a:r>
          </a:p>
          <a:p>
            <a:pPr hangingPunct="0"/>
            <a:endParaRPr lang="en-US" dirty="0" smtClean="0"/>
          </a:p>
          <a:p>
            <a:pPr hangingPunct="0"/>
            <a:r>
              <a:rPr lang="en-US" dirty="0" smtClean="0"/>
              <a:t>Translation: </a:t>
            </a:r>
            <a:r>
              <a:rPr lang="en-US" b="1" dirty="0" smtClean="0">
                <a:solidFill>
                  <a:schemeClr val="accent1"/>
                </a:solidFill>
              </a:rPr>
              <a:t>“Consequently stop allowing anyone to judge you in the matter of eating or in drinking or in the matter of the feasts or of the new moon festival or of the Sabbaths.”</a:t>
            </a:r>
          </a:p>
          <a:p>
            <a:endParaRPr lang="en-US" dirty="0" smtClean="0"/>
          </a:p>
          <a:p>
            <a:r>
              <a:rPr lang="en-US" dirty="0" smtClean="0"/>
              <a:t>It is important to understand we do not observe the Sabbath. We have assembly worship on </a:t>
            </a:r>
            <a:r>
              <a:rPr lang="en-US" b="1" u="sng" dirty="0" smtClean="0"/>
              <a:t>the first day of the week because Sunday was the day of Pentecost</a:t>
            </a:r>
            <a:r>
              <a:rPr lang="en-US" dirty="0" smtClean="0"/>
              <a:t>, and Sunday is the first day of the week. </a:t>
            </a:r>
          </a:p>
          <a:p>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endParaRPr lang="en-US" dirty="0" smtClean="0"/>
          </a:p>
          <a:p>
            <a:pPr hangingPunct="0"/>
            <a:r>
              <a:rPr lang="en-US" dirty="0" smtClean="0"/>
              <a:t>The whole principle of Sunday, the first day of the week, is that we gather doctrine to carry us through the week, as it were. </a:t>
            </a:r>
          </a:p>
          <a:p>
            <a:pPr hangingPunct="0"/>
            <a:r>
              <a:rPr lang="en-US" dirty="0" smtClean="0"/>
              <a:t>If you put doctrine first doctrine will carry you but if you observe a day and cool your heels you will learn nothing from it. </a:t>
            </a:r>
          </a:p>
          <a:p>
            <a:pPr hangingPunct="0"/>
            <a:endParaRPr lang="en-US" dirty="0" smtClean="0"/>
          </a:p>
          <a:p>
            <a:pPr hangingPunct="0">
              <a:buNone/>
            </a:pPr>
            <a:r>
              <a:rPr lang="en-US" b="1" u="sng" dirty="0" smtClean="0"/>
              <a:t>The Doctrine of the Sabbath</a:t>
            </a:r>
          </a:p>
          <a:p>
            <a:pPr hangingPunct="0"/>
            <a:r>
              <a:rPr lang="en-US" dirty="0" smtClean="0"/>
              <a:t>1. The Sabbath was designed by God to teach a grace principle, Genesis 2:2,3. </a:t>
            </a:r>
          </a:p>
          <a:p>
            <a:pPr hangingPunct="0"/>
            <a:endParaRPr lang="en-US" dirty="0" smtClean="0"/>
          </a:p>
          <a:p>
            <a:pPr hangingPunct="0"/>
            <a:r>
              <a:rPr lang="en-US" dirty="0" smtClean="0"/>
              <a:t>The word “</a:t>
            </a:r>
            <a:r>
              <a:rPr lang="en-US" dirty="0" err="1" smtClean="0"/>
              <a:t>sabbath</a:t>
            </a:r>
            <a:r>
              <a:rPr lang="en-US" dirty="0" smtClean="0"/>
              <a:t>” is derived from the Hebrew word which means to rest. </a:t>
            </a:r>
          </a:p>
          <a:p>
            <a:pPr hangingPunct="0"/>
            <a:r>
              <a:rPr lang="en-US" dirty="0" smtClean="0"/>
              <a:t>God rested on the seventh day because there was nothing left to do, nothing else to provide. </a:t>
            </a:r>
          </a:p>
          <a:p>
            <a:pPr hangingPunct="0"/>
            <a:endParaRPr lang="en-US" dirty="0" smtClean="0"/>
          </a:p>
          <a:p>
            <a:pPr hangingPunct="0"/>
            <a:endParaRPr lang="en-US" dirty="0" smtClean="0"/>
          </a:p>
          <a:p>
            <a:endParaRPr lang="en-US" dirty="0" smtClean="0"/>
          </a:p>
          <a:p>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r>
              <a:rPr lang="en-US" dirty="0" smtClean="0"/>
              <a:t>In the period of innocence man received everything by grace, it means that </a:t>
            </a:r>
            <a:r>
              <a:rPr lang="en-US" b="1" u="sng" dirty="0" smtClean="0"/>
              <a:t>man rested in God’s provision</a:t>
            </a:r>
            <a:r>
              <a:rPr lang="en-US" dirty="0" smtClean="0"/>
              <a:t>, and that was the meaning of the original Sabbath in Genesis 2. </a:t>
            </a:r>
          </a:p>
          <a:p>
            <a:endParaRPr lang="en-US" dirty="0" smtClean="0"/>
          </a:p>
          <a:p>
            <a:pPr hangingPunct="0"/>
            <a:r>
              <a:rPr lang="en-US" dirty="0" smtClean="0"/>
              <a:t>2. There is both a temporal and an eternal Sabbath. </a:t>
            </a:r>
          </a:p>
          <a:p>
            <a:pPr hangingPunct="0"/>
            <a:r>
              <a:rPr lang="en-US" dirty="0" smtClean="0"/>
              <a:t>The </a:t>
            </a:r>
            <a:r>
              <a:rPr lang="en-US" u="sng" dirty="0" smtClean="0"/>
              <a:t>temporal Sabbath </a:t>
            </a:r>
            <a:r>
              <a:rPr lang="en-US" dirty="0" smtClean="0"/>
              <a:t>in the scripture is the faith-rest technique, Hebrews 3:11. </a:t>
            </a:r>
          </a:p>
          <a:p>
            <a:pPr hangingPunct="0"/>
            <a:endParaRPr lang="en-US" dirty="0" smtClean="0"/>
          </a:p>
          <a:p>
            <a:pPr hangingPunct="0"/>
            <a:r>
              <a:rPr lang="en-US" dirty="0" smtClean="0"/>
              <a:t>This is also known as the moment-by-moment Sabbath in Hebrews 4:1-3. </a:t>
            </a:r>
          </a:p>
          <a:p>
            <a:pPr hangingPunct="0"/>
            <a:endParaRPr lang="en-US" dirty="0" smtClean="0"/>
          </a:p>
          <a:p>
            <a:pPr hangingPunct="0"/>
            <a:r>
              <a:rPr lang="en-US" dirty="0" smtClean="0"/>
              <a:t>It was the basis of spirituality among the Old Testament saints, Hebrews 11. </a:t>
            </a:r>
          </a:p>
          <a:p>
            <a:pPr hangingPunct="0"/>
            <a:endParaRPr lang="en-US" dirty="0" smtClean="0"/>
          </a:p>
          <a:p>
            <a:pPr hangingPunct="0"/>
            <a:r>
              <a:rPr lang="en-US" dirty="0" smtClean="0"/>
              <a:t>There is also the </a:t>
            </a:r>
            <a:r>
              <a:rPr lang="en-US" u="sng" dirty="0" smtClean="0"/>
              <a:t>eternal Sabbath </a:t>
            </a:r>
            <a:r>
              <a:rPr lang="en-US" dirty="0" smtClean="0"/>
              <a:t>which is eternal life by faith in Jesus Christ, Matthew 11:28; John 20:31. </a:t>
            </a:r>
          </a:p>
          <a:p>
            <a:pPr hangingPunct="0"/>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3. The Sabbath of Israel was the memorial of God’s grace, Isaiah 58:11-14. </a:t>
            </a:r>
          </a:p>
          <a:p>
            <a:pPr hangingPunct="0"/>
            <a:r>
              <a:rPr lang="en-US" dirty="0" smtClean="0"/>
              <a:t>It was instituted as the fourth commandment of Exodus 20:2-11; Leviticus 23:3. </a:t>
            </a:r>
          </a:p>
          <a:p>
            <a:pPr hangingPunct="0"/>
            <a:endParaRPr lang="en-US" dirty="0" smtClean="0"/>
          </a:p>
          <a:p>
            <a:pPr hangingPunct="0"/>
            <a:r>
              <a:rPr lang="en-US" dirty="0" smtClean="0"/>
              <a:t>The Jews were to </a:t>
            </a:r>
            <a:r>
              <a:rPr lang="en-US" u="sng" dirty="0" smtClean="0"/>
              <a:t>do no work on the seventh day as a commemoration of grace</a:t>
            </a:r>
            <a:r>
              <a:rPr lang="en-US" dirty="0" smtClean="0"/>
              <a:t>. </a:t>
            </a:r>
          </a:p>
          <a:p>
            <a:pPr hangingPunct="0"/>
            <a:endParaRPr lang="en-US" dirty="0" smtClean="0"/>
          </a:p>
          <a:p>
            <a:pPr hangingPunct="0"/>
            <a:r>
              <a:rPr lang="en-US" dirty="0" smtClean="0"/>
              <a:t>4. The Sabbatical year of Israel, the seventh year, was a generation test regarding grace. </a:t>
            </a:r>
          </a:p>
          <a:p>
            <a:pPr hangingPunct="0"/>
            <a:endParaRPr lang="en-US" dirty="0" smtClean="0"/>
          </a:p>
          <a:p>
            <a:pPr hangingPunct="0"/>
            <a:r>
              <a:rPr lang="en-US" dirty="0" smtClean="0"/>
              <a:t>The observation of the Sabbatical year would be a mature believer in the Old Testament, Exodus 23:10,11; Leviticus 25:3,4; 26:33-36.</a:t>
            </a:r>
          </a:p>
          <a:p>
            <a:pPr hangingPunct="0"/>
            <a:endParaRPr lang="en-US" dirty="0" smtClean="0"/>
          </a:p>
          <a:p>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r>
              <a:rPr lang="en-US" dirty="0" smtClean="0"/>
              <a:t>Jewish rejection of the Sabbatical year was the indication of their reversionism. </a:t>
            </a:r>
          </a:p>
          <a:p>
            <a:pPr hangingPunct="0">
              <a:buNone/>
            </a:pPr>
            <a:endParaRPr lang="en-US" dirty="0" smtClean="0"/>
          </a:p>
          <a:p>
            <a:pPr hangingPunct="0"/>
            <a:r>
              <a:rPr lang="en-US" dirty="0" smtClean="0"/>
              <a:t>5. The year of Jubilee which was every fiftieth year was determined by the number of Sabbatical years: seven Sabbatical years and then a year of jubilee, Leviticus 25:8ff. This was the great year of</a:t>
            </a:r>
            <a:r>
              <a:rPr lang="en-US" u="sng" dirty="0" smtClean="0"/>
              <a:t> restoration</a:t>
            </a:r>
            <a:r>
              <a:rPr lang="en-US" dirty="0" smtClean="0"/>
              <a:t>. </a:t>
            </a:r>
          </a:p>
          <a:p>
            <a:pPr hangingPunct="0"/>
            <a:endParaRPr lang="en-US" dirty="0" smtClean="0"/>
          </a:p>
          <a:p>
            <a:r>
              <a:rPr lang="en-US" dirty="0" smtClean="0"/>
              <a:t>6. Profaning the Sabbath was associated with idolatry and apostasy among the Jews, Ezekiel 23:37-39. </a:t>
            </a:r>
          </a:p>
          <a:p>
            <a:endParaRPr lang="en-US" dirty="0" smtClean="0"/>
          </a:p>
          <a:p>
            <a:pPr hangingPunct="0"/>
            <a:r>
              <a:rPr lang="en-US" dirty="0" smtClean="0"/>
              <a:t>7. The dissertation on Sabbath violation is found in Nehemiah 13:15-21. </a:t>
            </a:r>
          </a:p>
          <a:p>
            <a:pPr hangingPunct="0"/>
            <a:endParaRPr lang="en-US" dirty="0"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dirty="0" smtClean="0"/>
              <a:t>8. The Sabbath was set aside in the Church Age, (Galatians; Colossians 2:16,17). </a:t>
            </a:r>
          </a:p>
          <a:p>
            <a:pPr hangingPunct="0"/>
            <a:r>
              <a:rPr lang="en-US" dirty="0" smtClean="0"/>
              <a:t>Instead we have a memorial to the grace of God, the observation of the first day of the week by attending church only. </a:t>
            </a:r>
          </a:p>
          <a:p>
            <a:pPr hangingPunct="0"/>
            <a:endParaRPr lang="en-US" dirty="0" smtClean="0"/>
          </a:p>
          <a:p>
            <a:pPr hangingPunct="0"/>
            <a:r>
              <a:rPr lang="en-US" dirty="0" smtClean="0"/>
              <a:t>The principle of the </a:t>
            </a:r>
            <a:r>
              <a:rPr lang="en-US" u="sng" dirty="0" smtClean="0"/>
              <a:t>first day of the week </a:t>
            </a:r>
            <a:r>
              <a:rPr lang="en-US" dirty="0" smtClean="0"/>
              <a:t>is found in 1 Corinthians 16:2; Acts 20:7. </a:t>
            </a:r>
          </a:p>
          <a:p>
            <a:pPr hangingPunct="0"/>
            <a:endParaRPr lang="en-US" dirty="0" smtClean="0"/>
          </a:p>
          <a:p>
            <a:pPr hangingPunct="0"/>
            <a:r>
              <a:rPr lang="en-US" dirty="0" smtClean="0"/>
              <a:t>But you have to be very careful, </a:t>
            </a:r>
            <a:r>
              <a:rPr lang="en-US" u="sng" dirty="0" smtClean="0"/>
              <a:t>this is not the so-called Christian Sabbath</a:t>
            </a:r>
            <a:r>
              <a:rPr lang="en-US" dirty="0" smtClean="0"/>
              <a:t>, it is merely a principle. </a:t>
            </a:r>
          </a:p>
          <a:p>
            <a:pPr hangingPunct="0"/>
            <a:endParaRPr lang="en-US" dirty="0" smtClean="0"/>
          </a:p>
          <a:p>
            <a:pPr hangingPunct="0"/>
            <a:r>
              <a:rPr lang="en-US" dirty="0" smtClean="0"/>
              <a:t>Bible doctrine is to be taken in on the first day of the week to give the believer the principle that his life is sustained by doctrine, not by the observation of ritual. </a:t>
            </a:r>
          </a:p>
          <a:p>
            <a:pPr hangingPunct="0"/>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endParaRPr lang="en-US" dirty="0" smtClean="0"/>
          </a:p>
          <a:p>
            <a:pPr hangingPunct="0"/>
            <a:r>
              <a:rPr lang="en-US" b="1" dirty="0" smtClean="0"/>
              <a:t>For example: </a:t>
            </a:r>
          </a:p>
          <a:p>
            <a:pPr hangingPunct="0">
              <a:buNone/>
            </a:pPr>
            <a:r>
              <a:rPr lang="en-US" dirty="0" smtClean="0"/>
              <a:t>      -  Mystery refers to Church Age doctrine not revealed in the Old Testament — Ephesians 3:2-6. </a:t>
            </a:r>
          </a:p>
          <a:p>
            <a:pPr hangingPunct="0">
              <a:buNone/>
            </a:pPr>
            <a:endParaRPr lang="en-US" dirty="0" smtClean="0"/>
          </a:p>
          <a:p>
            <a:pPr hangingPunct="0">
              <a:buNone/>
            </a:pPr>
            <a:r>
              <a:rPr lang="en-US" dirty="0" smtClean="0"/>
              <a:t>      - Mystery doctrine of the Church Age was not revealed in the Old Testament — Romans 16:25,26; Colossians 1:26,27. </a:t>
            </a:r>
          </a:p>
          <a:p>
            <a:pPr hangingPunct="0">
              <a:buNone/>
            </a:pPr>
            <a:r>
              <a:rPr lang="en-US" dirty="0" smtClean="0"/>
              <a:t> </a:t>
            </a:r>
          </a:p>
          <a:p>
            <a:pPr hangingPunct="0">
              <a:buNone/>
            </a:pPr>
            <a:r>
              <a:rPr lang="en-US" dirty="0" smtClean="0"/>
              <a:t>     - Part of the mystery doctrine includes blindness or the hardness of Israel during the Church Age. This is a part of the fifth cycle of discipline to Israel — Romans 11:25.</a:t>
            </a:r>
          </a:p>
          <a:p>
            <a:pPr hangingPunct="0"/>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a:bodyPr>
          <a:lstStyle/>
          <a:p>
            <a:pPr hangingPunct="0"/>
            <a:r>
              <a:rPr lang="en-US" dirty="0" smtClean="0"/>
              <a:t>Therefore, outside of what is authorized for the Church Age all ritual must be cut out of the church service and the church service must eliminate ritual and teach doctrine. </a:t>
            </a:r>
          </a:p>
          <a:p>
            <a:pPr hangingPunct="0"/>
            <a:endParaRPr lang="en-US" dirty="0" smtClean="0"/>
          </a:p>
          <a:p>
            <a:pPr hangingPunct="0"/>
            <a:r>
              <a:rPr lang="en-US" b="1" dirty="0" smtClean="0">
                <a:solidFill>
                  <a:schemeClr val="accent1"/>
                </a:solidFill>
              </a:rPr>
              <a:t>2:17,”things which are a mere shadow of what is to come; but the substance belongs to Christ” </a:t>
            </a:r>
          </a:p>
          <a:p>
            <a:pPr hangingPunct="0"/>
            <a:endParaRPr lang="en-US" b="1" dirty="0" smtClean="0">
              <a:solidFill>
                <a:schemeClr val="accent1"/>
              </a:solidFill>
            </a:endParaRPr>
          </a:p>
          <a:p>
            <a:pPr hangingPunct="0"/>
            <a:r>
              <a:rPr lang="en-US" b="1" dirty="0" smtClean="0">
                <a:solidFill>
                  <a:schemeClr val="accent1"/>
                </a:solidFill>
              </a:rPr>
              <a:t> “things which are” </a:t>
            </a:r>
            <a:r>
              <a:rPr lang="en-US" dirty="0" smtClean="0"/>
              <a:t>– EIMI – PAIndic -refers top three categories of holy days or areas of legalism from the previous verse.</a:t>
            </a:r>
          </a:p>
          <a:p>
            <a:pPr hangingPunct="0"/>
            <a:endParaRPr lang="en-US" dirty="0" smtClean="0"/>
          </a:p>
          <a:p>
            <a:pPr hangingPunct="0"/>
            <a:r>
              <a:rPr lang="en-US" b="1" dirty="0" smtClean="0">
                <a:solidFill>
                  <a:schemeClr val="accent1"/>
                </a:solidFill>
              </a:rPr>
              <a:t> “a  mere shadow,” </a:t>
            </a:r>
            <a:r>
              <a:rPr lang="en-US" dirty="0" smtClean="0"/>
              <a:t>SKIA - means a shadow cast by an object representing its form. In other words, it is a shadow in contrast to the reality. </a:t>
            </a:r>
          </a:p>
          <a:p>
            <a:pPr hangingPunct="0"/>
            <a:endParaRPr lang="en-US" dirty="0" smtClean="0"/>
          </a:p>
          <a:p>
            <a:pPr hangingPunct="0"/>
            <a:r>
              <a:rPr lang="en-US" dirty="0" smtClean="0"/>
              <a:t>Since it is a noun in contrast to substance these shadows are represented by what we mentioned in verse 16. </a:t>
            </a:r>
          </a:p>
          <a:p>
            <a:pPr hangingPunct="0"/>
            <a:endParaRPr lang="en-US" dirty="0" smtClean="0"/>
          </a:p>
          <a:p>
            <a:endParaRPr lang="en-US" dirty="0" smtClean="0"/>
          </a:p>
          <a:p>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r>
              <a:rPr lang="en-US" dirty="0" smtClean="0"/>
              <a:t>They were bona fide means of presenting doctrine in the Old Testament times only.</a:t>
            </a:r>
          </a:p>
          <a:p>
            <a:pPr hangingPunct="0"/>
            <a:endParaRPr lang="en-US" dirty="0" smtClean="0"/>
          </a:p>
          <a:p>
            <a:pPr hangingPunct="0"/>
            <a:r>
              <a:rPr lang="en-US" dirty="0" smtClean="0"/>
              <a:t> Christ is the substance, and once the substance or the reality has come then the shadows must go. Otherwise we have ritual without reality. </a:t>
            </a:r>
          </a:p>
          <a:p>
            <a:pPr hangingPunct="0"/>
            <a:endParaRPr lang="en-US" dirty="0" smtClean="0"/>
          </a:p>
          <a:p>
            <a:pPr hangingPunct="0"/>
            <a:r>
              <a:rPr lang="en-US" dirty="0" smtClean="0"/>
              <a:t>You cannot have a shadow without light somewhere. Shadows are formed by light. </a:t>
            </a:r>
          </a:p>
          <a:p>
            <a:pPr hangingPunct="0"/>
            <a:endParaRPr lang="en-US" dirty="0" smtClean="0"/>
          </a:p>
          <a:p>
            <a:pPr hangingPunct="0"/>
            <a:r>
              <a:rPr lang="en-US" dirty="0" smtClean="0"/>
              <a:t>Once the reality, Christ the light of the world, comes the continuation of the shadows means legalism without any meaning, without any purpose. This is taught in Hebrews 8:5; 10:1. </a:t>
            </a:r>
          </a:p>
          <a:p>
            <a:pPr hangingPunct="0"/>
            <a:endParaRPr lang="en-US" dirty="0" smtClean="0"/>
          </a:p>
          <a:p>
            <a:pPr hangingPunct="0"/>
            <a:endParaRPr lang="en-US" dirty="0" smtClean="0"/>
          </a:p>
          <a:p>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endParaRPr lang="en-US" dirty="0" smtClean="0"/>
          </a:p>
          <a:p>
            <a:pPr hangingPunct="0"/>
            <a:r>
              <a:rPr lang="en-US" dirty="0" smtClean="0"/>
              <a:t>There are no shadows in the Church Age. The Age of Israel was characterized by shadows but we now have the substance and reality type revelation.</a:t>
            </a:r>
          </a:p>
          <a:p>
            <a:pPr hangingPunct="0"/>
            <a:endParaRPr lang="en-US" dirty="0" smtClean="0"/>
          </a:p>
          <a:p>
            <a:pPr hangingPunct="0"/>
            <a:r>
              <a:rPr lang="en-US" dirty="0" smtClean="0"/>
              <a:t>Anytime in the Church Age when you have the infiltration of shadows and rituals this becomes </a:t>
            </a:r>
            <a:r>
              <a:rPr lang="en-US" u="sng" dirty="0" smtClean="0"/>
              <a:t>legalism, pseudo righteousness, and a form of pseudo spirituality. </a:t>
            </a:r>
          </a:p>
          <a:p>
            <a:pPr hangingPunct="0">
              <a:buNone/>
            </a:pPr>
            <a:r>
              <a:rPr lang="en-US" dirty="0" smtClean="0"/>
              <a:t> </a:t>
            </a:r>
          </a:p>
          <a:p>
            <a:pPr hangingPunct="0">
              <a:buNone/>
            </a:pPr>
            <a:r>
              <a:rPr lang="en-US" b="1" u="sng" dirty="0" smtClean="0"/>
              <a:t>The Doctrine of Shadows</a:t>
            </a:r>
          </a:p>
          <a:p>
            <a:pPr hangingPunct="0"/>
            <a:r>
              <a:rPr lang="en-US" dirty="0" smtClean="0"/>
              <a:t>1. One of the first uses of shadows in the scripture is for hospitality, Genesis 19:8. </a:t>
            </a:r>
          </a:p>
          <a:p>
            <a:pPr hangingPunct="0"/>
            <a:endParaRPr lang="en-US" dirty="0" smtClean="0"/>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r>
              <a:rPr lang="en-US" dirty="0" smtClean="0"/>
              <a:t>2. Shadows are used for temporal life in contrast to eternity,   1 Chronicles 29:15; Job 8:9.</a:t>
            </a:r>
          </a:p>
          <a:p>
            <a:endParaRPr lang="en-US" dirty="0" smtClean="0"/>
          </a:p>
          <a:p>
            <a:r>
              <a:rPr lang="en-US" dirty="0" smtClean="0"/>
              <a:t>3. Shadows are used for dying grace, Psalm 23:4. The shadow is not the reality, it is the beginning of reality. </a:t>
            </a:r>
          </a:p>
          <a:p>
            <a:endParaRPr lang="en-US" dirty="0" smtClean="0"/>
          </a:p>
          <a:p>
            <a:pPr hangingPunct="0"/>
            <a:r>
              <a:rPr lang="en-US" dirty="0" smtClean="0"/>
              <a:t>4. Shadow is also used to represent the protection from God. You don’t see God but you experience His protection, Psalm 17:8; 36:7; 57:1; 63:7; 91:1.</a:t>
            </a:r>
          </a:p>
          <a:p>
            <a:pPr hangingPunct="0"/>
            <a:endParaRPr lang="en-US" dirty="0" smtClean="0"/>
          </a:p>
          <a:p>
            <a:pPr hangingPunct="0"/>
            <a:r>
              <a:rPr lang="en-US" dirty="0" smtClean="0"/>
              <a:t>5. The shadow is also used for an empty, superficial type of life, Psalm 144:4; Ecclesiastes 6:12; 8:13. </a:t>
            </a:r>
          </a:p>
          <a:p>
            <a:endParaRPr lang="en-US" dirty="0" smtClean="0"/>
          </a:p>
          <a:p>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a:bodyPr>
          <a:lstStyle/>
          <a:p>
            <a:pPr hangingPunct="0"/>
            <a:r>
              <a:rPr lang="en-US" dirty="0" smtClean="0"/>
              <a:t>6. The shadow is used for the love protection of the right man over the right woman when the right man is absent. </a:t>
            </a:r>
          </a:p>
          <a:p>
            <a:pPr hangingPunct="0"/>
            <a:r>
              <a:rPr lang="en-US" dirty="0" smtClean="0"/>
              <a:t>The right man is not visible but the </a:t>
            </a:r>
            <a:r>
              <a:rPr lang="en-US" u="sng" dirty="0" smtClean="0"/>
              <a:t>memory of him </a:t>
            </a:r>
            <a:r>
              <a:rPr lang="en-US" dirty="0" smtClean="0"/>
              <a:t>protects the right woman under  various circumstances, Song of Solomon 2:3. </a:t>
            </a:r>
          </a:p>
          <a:p>
            <a:pPr hangingPunct="0"/>
            <a:endParaRPr lang="en-US" dirty="0" smtClean="0"/>
          </a:p>
          <a:p>
            <a:pPr hangingPunct="0"/>
            <a:r>
              <a:rPr lang="en-US" dirty="0" smtClean="0"/>
              <a:t>7. The shadow is also used for instability, James 1:17.</a:t>
            </a:r>
          </a:p>
          <a:p>
            <a:pPr hangingPunct="0"/>
            <a:endParaRPr lang="en-US" dirty="0" smtClean="0"/>
          </a:p>
          <a:p>
            <a:pPr hangingPunct="0"/>
            <a:r>
              <a:rPr lang="en-US" dirty="0" smtClean="0"/>
              <a:t>8. The shadow is used for a bad foreign policy, Isaiah 30:2,3. </a:t>
            </a:r>
          </a:p>
          <a:p>
            <a:pPr hangingPunct="0"/>
            <a:endParaRPr lang="en-US" dirty="0" smtClean="0"/>
          </a:p>
          <a:p>
            <a:pPr hangingPunct="0"/>
            <a:r>
              <a:rPr lang="en-US" dirty="0" smtClean="0"/>
              <a:t>9. The shadow is used for the pressure destroying the normal functions of life, Job 17:7; Psalm 102:11; 109:23. </a:t>
            </a:r>
          </a:p>
          <a:p>
            <a:pPr hangingPunct="0"/>
            <a:endParaRPr lang="en-US" dirty="0" smtClean="0"/>
          </a:p>
          <a:p>
            <a:pPr hangingPunct="0"/>
            <a:r>
              <a:rPr lang="en-US" dirty="0" smtClean="0"/>
              <a:t>10. The shadow is used for the ritual of the Old Testament which has no function or substance in the Church Age, Colossians 2:17; Hebrews 8:5; 10:1. </a:t>
            </a:r>
          </a:p>
          <a:p>
            <a:pPr hangingPunct="0"/>
            <a:endParaRPr lang="en-US" dirty="0" smtClean="0"/>
          </a:p>
          <a:p>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b="1" dirty="0" smtClean="0">
                <a:solidFill>
                  <a:schemeClr val="accent1"/>
                </a:solidFill>
              </a:rPr>
              <a:t> “of things to come,” </a:t>
            </a:r>
            <a:r>
              <a:rPr lang="en-US" dirty="0" smtClean="0"/>
              <a:t>MELLO – PAPtc - means </a:t>
            </a:r>
            <a:r>
              <a:rPr lang="en-US" b="1" dirty="0" smtClean="0">
                <a:solidFill>
                  <a:schemeClr val="accent1"/>
                </a:solidFill>
              </a:rPr>
              <a:t>“about to come.” </a:t>
            </a:r>
            <a:r>
              <a:rPr lang="en-US" dirty="0" smtClean="0"/>
              <a:t>The shadows were pointing toward Christ, He is the reality. </a:t>
            </a:r>
          </a:p>
          <a:p>
            <a:pPr hangingPunct="0"/>
            <a:endParaRPr lang="en-US" dirty="0" smtClean="0"/>
          </a:p>
          <a:p>
            <a:pPr hangingPunct="0"/>
            <a:r>
              <a:rPr lang="en-US" b="1" dirty="0" smtClean="0">
                <a:solidFill>
                  <a:schemeClr val="accent1"/>
                </a:solidFill>
              </a:rPr>
              <a:t>“but the substance belongs to Christ,” </a:t>
            </a:r>
            <a:r>
              <a:rPr lang="en-US" dirty="0" smtClean="0"/>
              <a:t> This is a contrast between the shadows and the substance.  SOMA – body or reality.  </a:t>
            </a:r>
          </a:p>
          <a:p>
            <a:pPr hangingPunct="0"/>
            <a:endParaRPr lang="en-US" b="1" dirty="0" smtClean="0">
              <a:solidFill>
                <a:schemeClr val="accent1"/>
              </a:solidFill>
            </a:endParaRPr>
          </a:p>
          <a:p>
            <a:pPr hangingPunct="0"/>
            <a:r>
              <a:rPr lang="en-US" b="1" dirty="0" smtClean="0">
                <a:solidFill>
                  <a:schemeClr val="accent1"/>
                </a:solidFill>
              </a:rPr>
              <a:t> “of Christ,” </a:t>
            </a:r>
            <a:r>
              <a:rPr lang="en-US" dirty="0" smtClean="0"/>
              <a:t>should be </a:t>
            </a:r>
            <a:r>
              <a:rPr lang="en-US" b="1" dirty="0" smtClean="0">
                <a:solidFill>
                  <a:schemeClr val="accent1"/>
                </a:solidFill>
              </a:rPr>
              <a:t>“from Christ.” </a:t>
            </a:r>
          </a:p>
          <a:p>
            <a:pPr hangingPunct="0"/>
            <a:endParaRPr lang="en-US" dirty="0" smtClean="0"/>
          </a:p>
          <a:p>
            <a:pPr hangingPunct="0"/>
            <a:r>
              <a:rPr lang="en-US" dirty="0" smtClean="0"/>
              <a:t>Translation: </a:t>
            </a:r>
            <a:r>
              <a:rPr lang="en-US" b="1" dirty="0" smtClean="0">
                <a:solidFill>
                  <a:schemeClr val="accent1"/>
                </a:solidFill>
              </a:rPr>
              <a:t>“Which keep on being a shadow of those things about to come; but the reality is from the source of the Christ.”</a:t>
            </a:r>
          </a:p>
          <a:p>
            <a:pPr hangingPunct="0">
              <a:buNone/>
            </a:pPr>
            <a:r>
              <a:rPr lang="en-US" dirty="0" smtClean="0"/>
              <a:t>	</a:t>
            </a:r>
          </a:p>
          <a:p>
            <a:pPr hangingPunct="0">
              <a:buNone/>
            </a:pPr>
            <a:r>
              <a:rPr lang="en-US" dirty="0" smtClean="0"/>
              <a:t>Summary</a:t>
            </a:r>
          </a:p>
          <a:p>
            <a:pPr hangingPunct="0"/>
            <a:r>
              <a:rPr lang="en-US" dirty="0" smtClean="0"/>
              <a:t>1. The feasts, new moon festivals, and Sabbaths were shadows pointing to the reality, Jesus Christ. </a:t>
            </a:r>
          </a:p>
          <a:p>
            <a:pPr hangingPunct="0"/>
            <a:endParaRPr lang="en-US" dirty="0" smtClean="0"/>
          </a:p>
          <a:p>
            <a:pPr hangingPunct="0"/>
            <a:r>
              <a:rPr lang="en-US" dirty="0" smtClean="0"/>
              <a:t>2. Therefore they were bona fide means of communicating doctrine before the incarnation. </a:t>
            </a:r>
          </a:p>
          <a:p>
            <a:pPr hangingPunct="0"/>
            <a:endParaRPr lang="en-US" dirty="0" smtClean="0"/>
          </a:p>
          <a:p>
            <a:pPr hangingPunct="0">
              <a:buNone/>
            </a:pPr>
            <a:endParaRPr lang="en-US" dirty="0" smtClean="0"/>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r>
              <a:rPr lang="en-US" dirty="0" smtClean="0"/>
              <a:t>3. Christ is the reality or the substance which the holy days anticipated. </a:t>
            </a:r>
          </a:p>
          <a:p>
            <a:pPr hangingPunct="0"/>
            <a:r>
              <a:rPr lang="en-US" dirty="0" smtClean="0"/>
              <a:t>4. Once Christ came the shadows were replaced by reality. </a:t>
            </a:r>
          </a:p>
          <a:p>
            <a:pPr hangingPunct="0"/>
            <a:endParaRPr lang="en-US" dirty="0" smtClean="0"/>
          </a:p>
          <a:p>
            <a:pPr hangingPunct="0"/>
            <a:r>
              <a:rPr lang="en-US" dirty="0" smtClean="0"/>
              <a:t>5. The substance of this reality is the </a:t>
            </a:r>
            <a:r>
              <a:rPr lang="en-US" u="sng" dirty="0" smtClean="0"/>
              <a:t>doctrine of the New Testament epistles</a:t>
            </a:r>
            <a:r>
              <a:rPr lang="en-US" dirty="0" smtClean="0"/>
              <a:t> which are retrospective.</a:t>
            </a:r>
          </a:p>
          <a:p>
            <a:pPr hangingPunct="0"/>
            <a:r>
              <a:rPr lang="en-US" dirty="0" smtClean="0"/>
              <a:t>6. Therefore the shadows have been replaced with reality. </a:t>
            </a:r>
          </a:p>
          <a:p>
            <a:pPr hangingPunct="0"/>
            <a:r>
              <a:rPr lang="en-US" dirty="0" smtClean="0"/>
              <a:t>7. To continue with the shadows is an empty expression of legalism. </a:t>
            </a:r>
          </a:p>
          <a:p>
            <a:pPr hangingPunct="0"/>
            <a:r>
              <a:rPr lang="en-US" dirty="0" smtClean="0"/>
              <a:t>8. Ritual shadows anticipate the cross; Bible doctrine looks back to the cross. </a:t>
            </a:r>
          </a:p>
          <a:p>
            <a:pPr hangingPunct="0"/>
            <a:r>
              <a:rPr lang="en-US" dirty="0" smtClean="0"/>
              <a:t>9. Ritual cannot replace doctrine in the believer’s soul. Ritual does not feed the soul, doctrine feeds the soul. </a:t>
            </a:r>
          </a:p>
          <a:p>
            <a:pPr hangingPunct="0"/>
            <a:endParaRPr lang="en-US" dirty="0" smtClean="0"/>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b="1" dirty="0" smtClean="0">
                <a:solidFill>
                  <a:schemeClr val="accent1"/>
                </a:solidFill>
              </a:rPr>
              <a:t>2:18 &amp; 19 </a:t>
            </a:r>
            <a:r>
              <a:rPr lang="en-US" dirty="0" smtClean="0"/>
              <a:t>we have the religious attack. </a:t>
            </a:r>
          </a:p>
          <a:p>
            <a:pPr hangingPunct="0"/>
            <a:endParaRPr lang="en-US" dirty="0" smtClean="0"/>
          </a:p>
          <a:p>
            <a:pPr hangingPunct="0"/>
            <a:r>
              <a:rPr lang="en-US" dirty="0" smtClean="0"/>
              <a:t>Whenever you start talking about legalism inevitably you start talking about religion. </a:t>
            </a:r>
          </a:p>
          <a:p>
            <a:pPr hangingPunct="0"/>
            <a:r>
              <a:rPr lang="en-US" dirty="0" smtClean="0"/>
              <a:t>The devil himself is the father of all religion and Christianity is not a religion. </a:t>
            </a:r>
          </a:p>
          <a:p>
            <a:pPr hangingPunct="0"/>
            <a:r>
              <a:rPr lang="en-US" dirty="0" smtClean="0"/>
              <a:t>Christianity is a relationship with God. Religion is seeking to gain the approbation of God by human works. </a:t>
            </a:r>
          </a:p>
          <a:p>
            <a:pPr hangingPunct="0"/>
            <a:endParaRPr lang="en-US" dirty="0" smtClean="0"/>
          </a:p>
          <a:p>
            <a:pPr hangingPunct="0"/>
            <a:r>
              <a:rPr lang="en-US" dirty="0" smtClean="0"/>
              <a:t>Christianity is God working on man’s behalf; religion is man seeking to work on God’s behalf. </a:t>
            </a:r>
          </a:p>
          <a:p>
            <a:pPr hangingPunct="0"/>
            <a:endParaRPr lang="en-US" dirty="0" smtClean="0"/>
          </a:p>
          <a:p>
            <a:pPr hangingPunct="0"/>
            <a:r>
              <a:rPr lang="en-US" dirty="0" smtClean="0"/>
              <a:t>Therefore one of the great attacks of Satan against the truth and against Christianity is the religious attack. </a:t>
            </a:r>
          </a:p>
          <a:p>
            <a:pPr hangingPunct="0"/>
            <a:endParaRPr lang="en-US" dirty="0" smtClean="0"/>
          </a:p>
          <a:p>
            <a:pPr hangingPunct="0"/>
            <a:endParaRPr lang="en-US" dirty="0" smtClean="0"/>
          </a:p>
          <a:p>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b="1" dirty="0" smtClean="0">
                <a:solidFill>
                  <a:schemeClr val="accent1"/>
                </a:solidFill>
              </a:rPr>
              <a:t>2:18 “Let no one keep defrauding you of your prize by delighting in self-abasement and the worship of the angels, taking his stand on visions he has seen, inflated without cause by his fleshly mind,” </a:t>
            </a:r>
          </a:p>
          <a:p>
            <a:pPr hangingPunct="0"/>
            <a:endParaRPr lang="en-US" b="1" dirty="0" smtClean="0">
              <a:solidFill>
                <a:schemeClr val="accent1"/>
              </a:solidFill>
            </a:endParaRPr>
          </a:p>
          <a:p>
            <a:pPr hangingPunct="0"/>
            <a:r>
              <a:rPr lang="en-US" b="1" dirty="0" smtClean="0">
                <a:solidFill>
                  <a:schemeClr val="accent1"/>
                </a:solidFill>
              </a:rPr>
              <a:t> “defrauding you” </a:t>
            </a:r>
            <a:r>
              <a:rPr lang="en-US" dirty="0" smtClean="0"/>
              <a:t>-  KATABRABEUETEO -  PAImpv -  means to allow a false teacher act as a judge or an umpire, to declare an athlete eligible or ineligible.  to mean </a:t>
            </a:r>
            <a:r>
              <a:rPr lang="en-US" b="1" dirty="0" smtClean="0">
                <a:solidFill>
                  <a:schemeClr val="accent1"/>
                </a:solidFill>
              </a:rPr>
              <a:t>“Let no one declare you ineligible.” </a:t>
            </a:r>
          </a:p>
          <a:p>
            <a:pPr hangingPunct="0"/>
            <a:endParaRPr lang="en-US" dirty="0" smtClean="0"/>
          </a:p>
          <a:p>
            <a:pPr hangingPunct="0"/>
            <a:r>
              <a:rPr lang="en-US" b="1" dirty="0" smtClean="0">
                <a:solidFill>
                  <a:schemeClr val="accent1"/>
                </a:solidFill>
              </a:rPr>
              <a:t>“of your prize by delighting in self-abasement” </a:t>
            </a:r>
            <a:r>
              <a:rPr lang="en-US" dirty="0" smtClean="0"/>
              <a:t>– “of your prize” is implied in the context. </a:t>
            </a:r>
          </a:p>
          <a:p>
            <a:r>
              <a:rPr lang="en-US" dirty="0" smtClean="0"/>
              <a:t>How do you become ineligible for reward, for glorifying God? This passage says by succumbing to the attack of religion. </a:t>
            </a:r>
          </a:p>
          <a:p>
            <a:endParaRPr lang="en-US" dirty="0" smtClean="0"/>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r>
              <a:rPr lang="en-US" dirty="0" smtClean="0"/>
              <a:t>The observation of holy days brings on ritual. That is legalism and that is ritual, and ritual today is designed to stop you from thinking. </a:t>
            </a:r>
          </a:p>
          <a:p>
            <a:endParaRPr lang="en-US" dirty="0" smtClean="0"/>
          </a:p>
          <a:p>
            <a:r>
              <a:rPr lang="en-US" dirty="0" smtClean="0"/>
              <a:t>Originally when ritual was portrayed in the scripture it was to make you think about doctrine. </a:t>
            </a:r>
            <a:r>
              <a:rPr lang="en-US" u="sng" dirty="0" smtClean="0"/>
              <a:t>Now ritual keeps you thinking about doctrine. </a:t>
            </a:r>
          </a:p>
          <a:p>
            <a:endParaRPr lang="en-US" u="sng" dirty="0" smtClean="0"/>
          </a:p>
          <a:p>
            <a:r>
              <a:rPr lang="en-US" dirty="0" smtClean="0"/>
              <a:t>False teachers can bully you away from your rewards. They attack you with religion, legalism, and false doctrine. ( 2 John 8, Rev 3:11). </a:t>
            </a:r>
          </a:p>
          <a:p>
            <a:pPr hangingPunct="0"/>
            <a:endParaRPr lang="en-US" b="1" dirty="0" smtClean="0">
              <a:solidFill>
                <a:schemeClr val="accent1"/>
              </a:solidFill>
            </a:endParaRPr>
          </a:p>
          <a:p>
            <a:pPr hangingPunct="0"/>
            <a:r>
              <a:rPr lang="en-US" b="1" dirty="0" smtClean="0">
                <a:solidFill>
                  <a:schemeClr val="accent1"/>
                </a:solidFill>
              </a:rPr>
              <a:t>“delighting in self-abasement and the worship of the angels,” </a:t>
            </a:r>
            <a:r>
              <a:rPr lang="en-US" dirty="0" smtClean="0"/>
              <a:t>QELO – PAPtc -  means to desire or to take pleasure in something.  TAPEINOPHROSUNE – self abasement, self –effacement but actually are arrogant and proud.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a:buNone/>
            </a:pPr>
            <a:r>
              <a:rPr lang="en-US" dirty="0" smtClean="0"/>
              <a:t>   -The Rapture of the Church is a part of the mystery doctrine (1 Corinthians 15:51). The Rapture was never revealed in the Old Testament or in the first three gospels.</a:t>
            </a:r>
          </a:p>
          <a:p>
            <a:pPr>
              <a:buNone/>
            </a:pPr>
            <a:endParaRPr lang="en-US" dirty="0" smtClean="0"/>
          </a:p>
          <a:p>
            <a:pPr hangingPunct="0"/>
            <a:r>
              <a:rPr lang="en-US" b="1" dirty="0" smtClean="0">
                <a:solidFill>
                  <a:schemeClr val="accent1"/>
                </a:solidFill>
              </a:rPr>
              <a:t>2:3 “ in whom are hidden all the treasures of wisdom and knowledge.”</a:t>
            </a:r>
          </a:p>
          <a:p>
            <a:pPr hangingPunct="0"/>
            <a:endParaRPr lang="en-US" dirty="0" smtClean="0"/>
          </a:p>
          <a:p>
            <a:pPr hangingPunct="0"/>
            <a:r>
              <a:rPr lang="en-US" b="1" dirty="0" smtClean="0">
                <a:solidFill>
                  <a:schemeClr val="accent1"/>
                </a:solidFill>
              </a:rPr>
              <a:t> “In whom” </a:t>
            </a:r>
            <a:r>
              <a:rPr lang="en-US" dirty="0" smtClean="0"/>
              <a:t>refers to the Lord Jesus Christ  </a:t>
            </a:r>
          </a:p>
          <a:p>
            <a:pPr hangingPunct="0"/>
            <a:r>
              <a:rPr lang="en-US" dirty="0" smtClean="0"/>
              <a:t>“</a:t>
            </a:r>
            <a:r>
              <a:rPr lang="en-US" b="1" dirty="0" smtClean="0">
                <a:solidFill>
                  <a:schemeClr val="accent1"/>
                </a:solidFill>
              </a:rPr>
              <a:t>“are hidden,” </a:t>
            </a:r>
            <a:r>
              <a:rPr lang="en-US" dirty="0" smtClean="0"/>
              <a:t>– EIMI – PAIndic  + APOKRUPHOI – stored up.  Jesus Christ has all the wealth of the universe stored up in Him. </a:t>
            </a:r>
          </a:p>
          <a:p>
            <a:pPr hangingPunct="0"/>
            <a:endParaRPr lang="en-US" dirty="0" smtClean="0"/>
          </a:p>
          <a:p>
            <a:pPr hangingPunct="0"/>
            <a:r>
              <a:rPr lang="en-US" b="1" dirty="0" smtClean="0">
                <a:solidFill>
                  <a:schemeClr val="accent1"/>
                </a:solidFill>
              </a:rPr>
              <a:t>“all the treasures,” </a:t>
            </a:r>
            <a:r>
              <a:rPr lang="en-US" dirty="0" smtClean="0"/>
              <a:t>THESAUROI</a:t>
            </a:r>
            <a:r>
              <a:rPr lang="en-US" i="1" dirty="0" smtClean="0"/>
              <a:t> - </a:t>
            </a:r>
            <a:r>
              <a:rPr lang="en-US" dirty="0" smtClean="0"/>
              <a:t>whole realm of Bible doctrine is in the mind of Jesus Christ. </a:t>
            </a:r>
          </a:p>
          <a:p>
            <a:pPr hangingPunct="0"/>
            <a:endParaRPr lang="en-US" dirty="0" smtClean="0"/>
          </a:p>
          <a:p>
            <a:pPr hangingPunct="0"/>
            <a:endParaRPr lang="en-US" dirty="0" smtClean="0"/>
          </a:p>
          <a:p>
            <a:endParaRPr lang="en-US" dirty="0" smtClean="0"/>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a:bodyPr>
          <a:lstStyle/>
          <a:p>
            <a:pPr hangingPunct="0"/>
            <a:endParaRPr lang="en-US" dirty="0" smtClean="0"/>
          </a:p>
          <a:p>
            <a:pPr hangingPunct="0"/>
            <a:r>
              <a:rPr lang="en-US" dirty="0" smtClean="0"/>
              <a:t>Most people are impressed by what they give up (for Lent) , especially if giving up causes them some pain or inconvenience.  False humility is of their own making, not a humility commanded by God ( Isa 8:20, 1 Cor 4:6). They are phony and distractions.</a:t>
            </a:r>
          </a:p>
          <a:p>
            <a:pPr hangingPunct="0"/>
            <a:endParaRPr lang="en-US" dirty="0" smtClean="0"/>
          </a:p>
          <a:p>
            <a:pPr hangingPunct="0"/>
            <a:r>
              <a:rPr lang="en-US" dirty="0" smtClean="0"/>
              <a:t>Therefore people think that what impresses them impresses God. </a:t>
            </a:r>
          </a:p>
          <a:p>
            <a:pPr hangingPunct="0">
              <a:buNone/>
            </a:pPr>
            <a:r>
              <a:rPr lang="en-US" dirty="0" smtClean="0"/>
              <a:t>     Many are impressed with what they give up for God and this is works not grace. </a:t>
            </a:r>
          </a:p>
          <a:p>
            <a:pPr hangingPunct="0">
              <a:buNone/>
            </a:pPr>
            <a:endParaRPr lang="en-US" dirty="0" smtClean="0"/>
          </a:p>
          <a:p>
            <a:pPr hangingPunct="0"/>
            <a:r>
              <a:rPr lang="en-US" dirty="0" smtClean="0"/>
              <a:t>Humility in the sense of self-effacement is </a:t>
            </a:r>
            <a:r>
              <a:rPr lang="en-US" u="sng" dirty="0" smtClean="0"/>
              <a:t>not a Christian virtue</a:t>
            </a:r>
            <a:r>
              <a:rPr lang="en-US" dirty="0" smtClean="0"/>
              <a:t>, it is an attack of religion. It attacks that part of the old sin nature which is asceticism. </a:t>
            </a:r>
          </a:p>
          <a:p>
            <a:pPr hangingPunct="0"/>
            <a:endParaRPr lang="en-US" dirty="0" smtClean="0"/>
          </a:p>
          <a:p>
            <a:pPr hangingPunct="0"/>
            <a:r>
              <a:rPr lang="en-US" dirty="0" smtClean="0"/>
              <a:t>True humility recognizes that God has provided everything for us in grace and we add nothing to it. We receive it. </a:t>
            </a:r>
          </a:p>
          <a:p>
            <a:pPr hangingPunct="0"/>
            <a:endParaRPr lang="en-US" dirty="0" smtClean="0"/>
          </a:p>
          <a:p>
            <a:pPr hangingPunct="0"/>
            <a:endParaRPr lang="en-US" dirty="0" smtClean="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r>
              <a:rPr lang="en-US" dirty="0" smtClean="0"/>
              <a:t>Spiritual pride is the most difficult pride to correct but doctrine in the soul will remove it.</a:t>
            </a:r>
          </a:p>
          <a:p>
            <a:pPr hangingPunct="0">
              <a:buNone/>
            </a:pPr>
            <a:r>
              <a:rPr lang="en-US" dirty="0" smtClean="0"/>
              <a:t> </a:t>
            </a:r>
          </a:p>
          <a:p>
            <a:pPr hangingPunct="0"/>
            <a:r>
              <a:rPr lang="en-US" dirty="0" smtClean="0"/>
              <a:t>Mock or false humility says, “ I would never presume for sure that I know I am going to heaven. No one can know that for sure. I would not have the audacity to claim I know I am going there.”   This is an absolute rejection of what the Bible teaches us and it is phony self-effacement.</a:t>
            </a:r>
          </a:p>
          <a:p>
            <a:pPr hangingPunct="0">
              <a:buNone/>
            </a:pPr>
            <a:endParaRPr lang="en-US" dirty="0" smtClean="0"/>
          </a:p>
          <a:p>
            <a:pPr hangingPunct="0"/>
            <a:r>
              <a:rPr lang="en-US" dirty="0" smtClean="0"/>
              <a:t>The Bible says we can absolutely know for sure that we are going to heaven ( I John 5:11-13).</a:t>
            </a:r>
          </a:p>
          <a:p>
            <a:pPr hangingPunct="0">
              <a:buNone/>
            </a:pPr>
            <a:endParaRPr lang="en-US" dirty="0" smtClean="0"/>
          </a:p>
          <a:p>
            <a:pPr hangingPunct="0"/>
            <a:r>
              <a:rPr lang="en-US" dirty="0" smtClean="0"/>
              <a:t>Now there is a second system. Both of them are entirely different but both of them are a part of the religious attack.</a:t>
            </a:r>
          </a:p>
          <a:p>
            <a:pPr hangingPunct="0"/>
            <a:endParaRPr lang="en-US" dirty="0" smtClean="0"/>
          </a:p>
          <a:p>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dirty="0" smtClean="0"/>
              <a:t> Some people succumb to the religious attack by catering to asceticism in their old sin nature.</a:t>
            </a:r>
          </a:p>
          <a:p>
            <a:pPr hangingPunct="0"/>
            <a:endParaRPr lang="en-US" dirty="0" smtClean="0"/>
          </a:p>
          <a:p>
            <a:pPr hangingPunct="0"/>
            <a:r>
              <a:rPr lang="en-US" dirty="0" smtClean="0"/>
              <a:t> The principle, then, is that religion attacks in different ways because there is a great deal of difference between taking pleasure in self-effacement and in the worship of angels.</a:t>
            </a:r>
          </a:p>
          <a:p>
            <a:pPr hangingPunct="0"/>
            <a:r>
              <a:rPr lang="en-US" dirty="0" smtClean="0"/>
              <a:t> </a:t>
            </a:r>
          </a:p>
          <a:p>
            <a:pPr hangingPunct="0"/>
            <a:r>
              <a:rPr lang="en-US" dirty="0" smtClean="0"/>
              <a:t>One has a religious source in the old sin nature, the other has a religious source outside of the soul of the person succumbs to it. </a:t>
            </a:r>
          </a:p>
          <a:p>
            <a:pPr hangingPunct="0"/>
            <a:endParaRPr lang="en-US" dirty="0" smtClean="0"/>
          </a:p>
          <a:p>
            <a:pPr hangingPunct="0"/>
            <a:r>
              <a:rPr lang="en-US" dirty="0" smtClean="0"/>
              <a:t> So we have </a:t>
            </a:r>
            <a:r>
              <a:rPr lang="en-US" b="1" dirty="0" smtClean="0">
                <a:solidFill>
                  <a:srgbClr val="0070C0"/>
                </a:solidFill>
              </a:rPr>
              <a:t>“in the sphere of the worshipping of angels.” </a:t>
            </a:r>
          </a:p>
          <a:p>
            <a:pPr hangingPunct="0"/>
            <a:r>
              <a:rPr lang="en-US" dirty="0" smtClean="0"/>
              <a:t>THERESKO – worship of angels -  the higher creatures and refers specifically to demons. </a:t>
            </a:r>
          </a:p>
          <a:p>
            <a:pPr hangingPunct="0"/>
            <a:endParaRPr lang="en-US" dirty="0" smtClean="0"/>
          </a:p>
          <a:p>
            <a:pPr hangingPunct="0"/>
            <a:r>
              <a:rPr lang="en-US" dirty="0" smtClean="0"/>
              <a:t>Gnostics believed in a hierarchy of angels between God and men so we must placate God by gaining knowledge and worshipping angels. ( New Age Movement, human potential movement, Emergent Church movement, develop self powers by purchasing their CDs and books).</a:t>
            </a:r>
          </a:p>
          <a:p>
            <a:pPr hangingPunct="0"/>
            <a:endParaRPr lang="en-US" dirty="0" smtClean="0"/>
          </a:p>
          <a:p>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85000" lnSpcReduction="20000"/>
          </a:bodyPr>
          <a:lstStyle/>
          <a:p>
            <a:pPr hangingPunct="0"/>
            <a:r>
              <a:rPr lang="en-US" dirty="0" smtClean="0"/>
              <a:t>Religion involves the worship of demons. It is possible for those who are born again believers to worship angels. </a:t>
            </a:r>
          </a:p>
          <a:p>
            <a:pPr hangingPunct="0"/>
            <a:endParaRPr lang="en-US" b="1" dirty="0" smtClean="0"/>
          </a:p>
          <a:p>
            <a:pPr hangingPunct="0">
              <a:buNone/>
            </a:pPr>
            <a:r>
              <a:rPr lang="en-US" b="1" dirty="0" smtClean="0"/>
              <a:t>The Doctrine of Demonism</a:t>
            </a:r>
          </a:p>
          <a:p>
            <a:pPr hangingPunct="0"/>
            <a:endParaRPr lang="en-US" dirty="0" smtClean="0"/>
          </a:p>
          <a:p>
            <a:pPr hangingPunct="0"/>
            <a:r>
              <a:rPr lang="en-US" dirty="0" smtClean="0"/>
              <a:t>1. Demon possession was the basis for capital punishment in Israel, Leviticus 20:27. So serious was demon possession that capital punishment was prescribed by God for this practice. </a:t>
            </a:r>
          </a:p>
          <a:p>
            <a:pPr hangingPunct="0"/>
            <a:endParaRPr lang="en-US" dirty="0" smtClean="0"/>
          </a:p>
          <a:p>
            <a:pPr hangingPunct="0"/>
            <a:r>
              <a:rPr lang="en-US" dirty="0" smtClean="0"/>
              <a:t>2. The methods of demon possession. There are five methods and these are the methods which are also used by believers in getting into contact with demons.</a:t>
            </a:r>
          </a:p>
          <a:p>
            <a:pPr hangingPunct="0">
              <a:buNone/>
            </a:pPr>
            <a:endParaRPr lang="en-US" dirty="0" smtClean="0"/>
          </a:p>
          <a:p>
            <a:pPr hangingPunct="0">
              <a:buNone/>
            </a:pPr>
            <a:r>
              <a:rPr lang="en-US" dirty="0" smtClean="0"/>
              <a:t>        a) Idolatry, 1 Corinthians 10:19-21. Wherever idolatry is practiced today there are demons behind the idols.</a:t>
            </a:r>
          </a:p>
          <a:p>
            <a:pPr hangingPunct="0">
              <a:buNone/>
            </a:pPr>
            <a:endParaRPr lang="en-US" dirty="0" smtClean="0"/>
          </a:p>
          <a:p>
            <a:pPr hangingPunct="0">
              <a:buNone/>
            </a:pPr>
            <a:r>
              <a:rPr lang="en-US" dirty="0" smtClean="0"/>
              <a:t>        b) Drug addiction. Users of drugs are all liable to demon possession in the case of unbelievers, or demon influence in the case of those who are born again — Galatians 5:20 PHARMAKEIA.</a:t>
            </a:r>
          </a:p>
          <a:p>
            <a:pPr hangingPunct="0">
              <a:buNone/>
            </a:pPr>
            <a:endParaRPr lang="en-US" dirty="0" smtClean="0"/>
          </a:p>
          <a:p>
            <a:pPr hangingPunct="0">
              <a:buNone/>
            </a:pPr>
            <a:r>
              <a:rPr lang="en-US" dirty="0" smtClean="0"/>
              <a:t>       </a:t>
            </a: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buNone/>
            </a:pPr>
            <a:r>
              <a:rPr lang="en-US" dirty="0" smtClean="0"/>
              <a:t>      c) The phallic cult is a basis for contact with demons, Isaiah 2:6; Luke 8:2.</a:t>
            </a:r>
          </a:p>
          <a:p>
            <a:pPr hangingPunct="0">
              <a:buNone/>
            </a:pPr>
            <a:endParaRPr lang="en-US" dirty="0" smtClean="0"/>
          </a:p>
          <a:p>
            <a:pPr hangingPunct="0">
              <a:buNone/>
            </a:pPr>
            <a:r>
              <a:rPr lang="en-US" dirty="0" smtClean="0"/>
              <a:t>       d) Mental attitude sins carried to the extreme. Many cases of neurosis and psychosis are cases of demon influence, Mark 5, where the demon-possessed individuals had all of the characteristics of psychosis.</a:t>
            </a:r>
          </a:p>
          <a:p>
            <a:pPr hangingPunct="0">
              <a:buNone/>
            </a:pPr>
            <a:endParaRPr lang="en-US" dirty="0" smtClean="0"/>
          </a:p>
          <a:p>
            <a:pPr hangingPunct="0">
              <a:buNone/>
            </a:pPr>
            <a:r>
              <a:rPr lang="en-US" dirty="0" smtClean="0"/>
              <a:t>      e) Religious sensitivity training, Isaiah 8:19. This is designed to turn the body and soul over to some higher type of power, i.e. demons. </a:t>
            </a:r>
          </a:p>
          <a:p>
            <a:pPr hangingPunct="0">
              <a:buNone/>
            </a:pPr>
            <a:endParaRPr lang="en-US" dirty="0" smtClean="0"/>
          </a:p>
          <a:p>
            <a:pPr hangingPunct="0">
              <a:buNone/>
            </a:pPr>
            <a:r>
              <a:rPr lang="en-US" dirty="0" smtClean="0"/>
              <a:t>3. Demons are the gods of nations, Psalm 96:5. Often the rulers of nations are demon possessed. </a:t>
            </a:r>
          </a:p>
          <a:p>
            <a:pPr hangingPunct="0">
              <a:buNone/>
            </a:pPr>
            <a:endParaRPr lang="en-US" dirty="0" smtClean="0"/>
          </a:p>
          <a:p>
            <a:pPr hangingPunct="0">
              <a:buNone/>
            </a:pPr>
            <a:endParaRPr lang="en-US" dirty="0" smtClean="0"/>
          </a:p>
          <a:p>
            <a:pPr hangingPunct="0">
              <a:buNone/>
            </a:pPr>
            <a:endParaRPr lang="en-US" dirty="0" smtClean="0"/>
          </a:p>
          <a:p>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4. The firstborn judgment included the </a:t>
            </a:r>
            <a:r>
              <a:rPr lang="en-US" dirty="0" err="1" smtClean="0"/>
              <a:t>judgement</a:t>
            </a:r>
            <a:r>
              <a:rPr lang="en-US" dirty="0" smtClean="0"/>
              <a:t> of demons, Exodus 12:12; Isaiah 19:3. </a:t>
            </a:r>
          </a:p>
          <a:p>
            <a:pPr hangingPunct="0">
              <a:buNone/>
            </a:pPr>
            <a:endParaRPr lang="en-US" dirty="0" smtClean="0"/>
          </a:p>
          <a:p>
            <a:pPr hangingPunct="0"/>
            <a:r>
              <a:rPr lang="en-US" dirty="0" smtClean="0"/>
              <a:t>5. Therefore the Jews, to be protected from this type of religious infiltration, were prohibited from making sacrifices to demons, Leviticus 17:7; Deuteronomy 32:17. </a:t>
            </a:r>
          </a:p>
          <a:p>
            <a:endParaRPr lang="en-US" dirty="0" smtClean="0"/>
          </a:p>
          <a:p>
            <a:r>
              <a:rPr lang="en-US" dirty="0" smtClean="0"/>
              <a:t>6. Child sacrifice was inspired by demons, Psalm 106:37-39; Psalm 109:7 .</a:t>
            </a:r>
          </a:p>
          <a:p>
            <a:r>
              <a:rPr lang="en-US" dirty="0" smtClean="0"/>
              <a:t>Satan can blind by religion; in verse 9</a:t>
            </a:r>
          </a:p>
          <a:p>
            <a:r>
              <a:rPr lang="en-US" dirty="0" smtClean="0"/>
              <a:t> he can shorten life (when God permits it); verse 8,</a:t>
            </a:r>
          </a:p>
          <a:p>
            <a:r>
              <a:rPr lang="en-US" dirty="0" smtClean="0"/>
              <a:t> he can remove people from authority (when God permits it); verse 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r>
              <a:rPr lang="en-US" dirty="0" smtClean="0"/>
              <a:t>God occasionally permits demons to kill someone in a painful way; verse 10, </a:t>
            </a:r>
          </a:p>
          <a:p>
            <a:r>
              <a:rPr lang="en-US" dirty="0" smtClean="0"/>
              <a:t>demons can persecute children; verse 11,</a:t>
            </a:r>
          </a:p>
          <a:p>
            <a:endParaRPr lang="en-US" dirty="0" smtClean="0"/>
          </a:p>
          <a:p>
            <a:r>
              <a:rPr lang="en-US" dirty="0" smtClean="0"/>
              <a:t> demons can remove wealth; verse 12, </a:t>
            </a:r>
          </a:p>
          <a:p>
            <a:endParaRPr lang="en-US" dirty="0" smtClean="0"/>
          </a:p>
          <a:p>
            <a:r>
              <a:rPr lang="en-US" dirty="0" smtClean="0"/>
              <a:t>demons can turn people against people; verse 13, </a:t>
            </a:r>
          </a:p>
          <a:p>
            <a:endParaRPr lang="en-US" dirty="0" smtClean="0"/>
          </a:p>
          <a:p>
            <a:r>
              <a:rPr lang="en-US" dirty="0" smtClean="0"/>
              <a:t>demons can cut off human posterity up to the second generation (when God permits). </a:t>
            </a:r>
          </a:p>
          <a:p>
            <a:endParaRPr lang="en-US" dirty="0" smtClean="0"/>
          </a:p>
          <a:p>
            <a:r>
              <a:rPr lang="en-US" dirty="0" smtClean="0"/>
              <a:t>Demons are related to many diseases. There is physiologically-induced illness, there is psychosomatics or the soul inducement to illness, and there is demon induced illness.</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In Job 2:6-8 Satan produced illness in Job. </a:t>
            </a:r>
          </a:p>
          <a:p>
            <a:pPr hangingPunct="0"/>
            <a:endParaRPr lang="en-US" dirty="0" smtClean="0"/>
          </a:p>
          <a:p>
            <a:pPr hangingPunct="0"/>
            <a:r>
              <a:rPr lang="en-US" dirty="0" smtClean="0"/>
              <a:t>Satan uses demons to produce disease, Acts 10:38; Luke 13:16; Matthew 12:22. </a:t>
            </a:r>
          </a:p>
          <a:p>
            <a:pPr hangingPunct="0"/>
            <a:endParaRPr lang="en-US" dirty="0" smtClean="0"/>
          </a:p>
          <a:p>
            <a:pPr hangingPunct="0"/>
            <a:r>
              <a:rPr lang="en-US" dirty="0" smtClean="0"/>
              <a:t>Certain diseases are specified as being demon induced: deafness, dumbness, paralysis are caused by demon possession in certain passages. </a:t>
            </a:r>
          </a:p>
          <a:p>
            <a:pPr hangingPunct="0"/>
            <a:endParaRPr lang="en-US" dirty="0" smtClean="0"/>
          </a:p>
          <a:p>
            <a:pPr hangingPunct="0"/>
            <a:r>
              <a:rPr lang="en-US" dirty="0" smtClean="0"/>
              <a:t>This doesn’t mean that everyone who is deaf and dumb is demon possessed. Matthew 9:32,33;  12:22; Mark 5:5; 9:17,18. </a:t>
            </a:r>
          </a:p>
          <a:p>
            <a:pPr hangingPunct="0"/>
            <a:endParaRPr lang="en-US" dirty="0" smtClean="0"/>
          </a:p>
          <a:p>
            <a:pPr hangingPunct="0"/>
            <a:r>
              <a:rPr lang="en-US" dirty="0" smtClean="0"/>
              <a:t>When demons are the cause of a disease, whether it is a mental or a physical disease, the disease is healed instantly when the demons are cast out. </a:t>
            </a:r>
          </a:p>
          <a:p>
            <a:pPr hangingPunct="0"/>
            <a:endParaRPr lang="en-US" dirty="0" smtClean="0"/>
          </a:p>
          <a:p>
            <a:pPr hangingPunct="0"/>
            <a:r>
              <a:rPr lang="en-US" dirty="0" smtClean="0"/>
              <a:t>Many people attribute such healings to “divine healers” (there are none) or they attribute them to someone else who is merely in league with the devil. </a:t>
            </a:r>
          </a:p>
          <a:p>
            <a:pPr hangingPunct="0"/>
            <a:endParaRPr lang="en-US" dirty="0" smtClean="0"/>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This is why Satan often pulls demons out of people for a miraculous healing, Matthew 10:1; Mark 1:32,34; 6:13; Acts 8:7; 19:12. </a:t>
            </a:r>
          </a:p>
          <a:p>
            <a:pPr hangingPunct="0"/>
            <a:endParaRPr lang="en-US" dirty="0" smtClean="0"/>
          </a:p>
          <a:p>
            <a:pPr hangingPunct="0"/>
            <a:r>
              <a:rPr lang="en-US" dirty="0" smtClean="0"/>
              <a:t>In other scriptures where demon possession does not involve illness we then have the natural causes of healing or God can intervene and heal. </a:t>
            </a:r>
          </a:p>
          <a:p>
            <a:pPr hangingPunct="0"/>
            <a:endParaRPr lang="en-US" dirty="0" smtClean="0"/>
          </a:p>
          <a:p>
            <a:pPr hangingPunct="0"/>
            <a:r>
              <a:rPr lang="en-US" dirty="0" smtClean="0"/>
              <a:t>7. The </a:t>
            </a:r>
            <a:r>
              <a:rPr lang="en-US" dirty="0" err="1" smtClean="0"/>
              <a:t>Canaanitish</a:t>
            </a:r>
            <a:r>
              <a:rPr lang="en-US" dirty="0" smtClean="0"/>
              <a:t> nations were destroyed for demon activity, Deuteronomy 18:9-12. </a:t>
            </a:r>
          </a:p>
          <a:p>
            <a:pPr hangingPunct="0"/>
            <a:endParaRPr lang="en-US" dirty="0" smtClean="0"/>
          </a:p>
          <a:p>
            <a:pPr hangingPunct="0"/>
            <a:r>
              <a:rPr lang="en-US" dirty="0" smtClean="0"/>
              <a:t>One of the signs of a nation going into the fifth cycle of discipline is the revival of demonism in that nation. 	</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dirty="0" smtClean="0"/>
              <a:t>8. The practice of necromancy is a sign of negative volition toward doctrine. It can result in the sin unto death as in the case of 1 Chronicles 10:13,14. </a:t>
            </a:r>
          </a:p>
          <a:p>
            <a:pPr hangingPunct="0"/>
            <a:endParaRPr lang="en-US" dirty="0" smtClean="0"/>
          </a:p>
          <a:p>
            <a:pPr hangingPunct="0"/>
            <a:r>
              <a:rPr lang="en-US" dirty="0" smtClean="0"/>
              <a:t>9. Demonism can eventuate in the fifth cycle of discipline, Isaiah 29:4; 47:1-15. </a:t>
            </a:r>
          </a:p>
          <a:p>
            <a:pPr hangingPunct="0"/>
            <a:endParaRPr lang="en-US" dirty="0" smtClean="0"/>
          </a:p>
          <a:p>
            <a:pPr hangingPunct="0"/>
            <a:r>
              <a:rPr lang="en-US" dirty="0" smtClean="0"/>
              <a:t>10. Evil is associated with the rule of demonism, as in the case of </a:t>
            </a:r>
            <a:r>
              <a:rPr lang="en-US" dirty="0" err="1" smtClean="0"/>
              <a:t>Mannaseh</a:t>
            </a:r>
            <a:r>
              <a:rPr lang="en-US" dirty="0" smtClean="0"/>
              <a:t>, 2 Kings 21:2-16; Jeremiah 27:6-10.</a:t>
            </a:r>
          </a:p>
          <a:p>
            <a:pPr hangingPunct="0"/>
            <a:endParaRPr lang="en-US" dirty="0" smtClean="0"/>
          </a:p>
          <a:p>
            <a:pPr hangingPunct="0"/>
            <a:r>
              <a:rPr lang="en-US" dirty="0" smtClean="0"/>
              <a:t>11. Nebuchadnezzar came to Jerusalem on the basis of divination, Ezekiel 21:21. </a:t>
            </a:r>
          </a:p>
          <a:p>
            <a:pPr hangingPunct="0">
              <a:buNone/>
            </a:pPr>
            <a:r>
              <a:rPr lang="en-US" dirty="0" smtClean="0"/>
              <a:t> </a:t>
            </a:r>
          </a:p>
          <a:p>
            <a:pPr hangingPunct="0"/>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20000"/>
          </a:bodyPr>
          <a:lstStyle/>
          <a:p>
            <a:pPr hangingPunct="0"/>
            <a:r>
              <a:rPr lang="en-US" dirty="0" smtClean="0"/>
              <a:t>INTRODUCTION:</a:t>
            </a:r>
          </a:p>
          <a:p>
            <a:pPr hangingPunct="0"/>
            <a:r>
              <a:rPr lang="en-US" dirty="0" smtClean="0"/>
              <a:t>This particular passage is one in which we have the beginning of the great spiritual conflict. </a:t>
            </a:r>
          </a:p>
          <a:p>
            <a:pPr hangingPunct="0"/>
            <a:endParaRPr lang="en-US" dirty="0" smtClean="0"/>
          </a:p>
          <a:p>
            <a:pPr hangingPunct="0"/>
            <a:r>
              <a:rPr lang="en-US" dirty="0" smtClean="0"/>
              <a:t>The warning here is against reversionism. The apostle Paul has just recovered from his own reversionistic experience.</a:t>
            </a:r>
          </a:p>
          <a:p>
            <a:pPr hangingPunct="0"/>
            <a:endParaRPr lang="en-US" dirty="0" smtClean="0"/>
          </a:p>
          <a:p>
            <a:pPr hangingPunct="0"/>
            <a:r>
              <a:rPr lang="en-US" dirty="0" smtClean="0"/>
              <a:t>He has been four years in pressure and discipline as a result of ignoring the Word of God, ignoring the ministry of the Spirit in his life, and going to Jerusalem.</a:t>
            </a:r>
          </a:p>
          <a:p>
            <a:pPr hangingPunct="0"/>
            <a:endParaRPr lang="en-US" dirty="0" smtClean="0"/>
          </a:p>
          <a:p>
            <a:pPr hangingPunct="0"/>
            <a:r>
              <a:rPr lang="en-US" dirty="0" smtClean="0"/>
              <a:t>He went to Jerusalem on emotional revolt and left it under reversionism. He was two years in prison in Caesarea and then two years in prison in Rome. </a:t>
            </a:r>
          </a:p>
          <a:p>
            <a:pPr hangingPunct="0"/>
            <a:endParaRPr lang="en-US" dirty="0" smtClean="0"/>
          </a:p>
          <a:p>
            <a:pPr hangingPunct="0"/>
            <a:r>
              <a:rPr lang="en-US" dirty="0" smtClean="0"/>
              <a:t>During the time that he was in Rome he wrote four epistles, each one of which at some point has to do with reversion recovery, with the spiritual conflict, the angelic conflict. </a:t>
            </a:r>
          </a:p>
          <a:p>
            <a:pPr hangingPunct="0"/>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hangingPunct="0"/>
            <a:r>
              <a:rPr lang="en-US" b="1" dirty="0" smtClean="0">
                <a:solidFill>
                  <a:schemeClr val="accent1"/>
                </a:solidFill>
              </a:rPr>
              <a:t>“of wisdom,” - </a:t>
            </a:r>
            <a:r>
              <a:rPr lang="en-US" dirty="0" smtClean="0"/>
              <a:t>SOPHIA </a:t>
            </a:r>
            <a:r>
              <a:rPr lang="en-US" i="1" dirty="0" smtClean="0"/>
              <a:t>-</a:t>
            </a:r>
            <a:r>
              <a:rPr lang="en-US" dirty="0" smtClean="0"/>
              <a:t> refers to spiritual insight into doctrine. This is specifically doctrine on the launching pad. </a:t>
            </a:r>
          </a:p>
          <a:p>
            <a:pPr hangingPunct="0"/>
            <a:endParaRPr lang="en-US" dirty="0" smtClean="0"/>
          </a:p>
          <a:p>
            <a:pPr hangingPunct="0"/>
            <a:r>
              <a:rPr lang="en-US" b="1" dirty="0" smtClean="0">
                <a:solidFill>
                  <a:schemeClr val="accent1"/>
                </a:solidFill>
              </a:rPr>
              <a:t>“and knowledge,” </a:t>
            </a:r>
            <a:r>
              <a:rPr lang="en-US" dirty="0" smtClean="0"/>
              <a:t>GNOSIS</a:t>
            </a:r>
            <a:r>
              <a:rPr lang="en-US" i="1" dirty="0" smtClean="0"/>
              <a:t> - </a:t>
            </a:r>
            <a:r>
              <a:rPr lang="en-US" dirty="0" smtClean="0"/>
              <a:t> here has two uses technically. Sometimes it refers to doctrine in the right lobe but GNOSIS  built upon EPIGNOSIS or doctrine in the ECS, and that is the use of GNOSIS here. </a:t>
            </a:r>
          </a:p>
          <a:p>
            <a:endParaRPr lang="en-US" dirty="0" smtClean="0"/>
          </a:p>
          <a:p>
            <a:r>
              <a:rPr lang="en-US" dirty="0" smtClean="0"/>
              <a:t>Translation</a:t>
            </a:r>
            <a:r>
              <a:rPr lang="en-US" b="1" dirty="0" smtClean="0">
                <a:solidFill>
                  <a:schemeClr val="accent1"/>
                </a:solidFill>
              </a:rPr>
              <a:t>: “From the source of Christ in whom are stored up all the treasures of wisdom</a:t>
            </a:r>
            <a:r>
              <a:rPr lang="en-US" dirty="0" smtClean="0"/>
              <a:t> [doctrine on the launching pad of the right lobe</a:t>
            </a:r>
            <a:r>
              <a:rPr lang="en-US" b="1" dirty="0" smtClean="0">
                <a:solidFill>
                  <a:schemeClr val="accent1"/>
                </a:solidFill>
              </a:rPr>
              <a:t>] and knowledge [doctrine in the ECS].” </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r>
              <a:rPr lang="en-US" b="1" dirty="0" smtClean="0">
                <a:solidFill>
                  <a:srgbClr val="0070C0"/>
                </a:solidFill>
              </a:rPr>
              <a:t>Colossians 2:18  continued </a:t>
            </a:r>
            <a:r>
              <a:rPr lang="en-US" dirty="0" smtClean="0"/>
              <a:t>- The third attack has to do with hallucination called visions here, “</a:t>
            </a:r>
            <a:r>
              <a:rPr lang="en-US" b="1" dirty="0" smtClean="0">
                <a:solidFill>
                  <a:schemeClr val="accent1"/>
                </a:solidFill>
              </a:rPr>
              <a:t>taking his stand on visions he has seen, inflated without cause by his fleshly mind,” </a:t>
            </a:r>
            <a:endParaRPr lang="en-US" b="1" dirty="0" smtClean="0">
              <a:solidFill>
                <a:srgbClr val="C00000"/>
              </a:solidFill>
            </a:endParaRPr>
          </a:p>
          <a:p>
            <a:pPr hangingPunct="0"/>
            <a:endParaRPr lang="en-US" dirty="0" smtClean="0"/>
          </a:p>
          <a:p>
            <a:pPr hangingPunct="0"/>
            <a:r>
              <a:rPr lang="en-US" b="1" dirty="0" smtClean="0">
                <a:solidFill>
                  <a:srgbClr val="0070C0"/>
                </a:solidFill>
              </a:rPr>
              <a:t>“taking his stand” </a:t>
            </a:r>
            <a:r>
              <a:rPr lang="en-US" dirty="0" smtClean="0"/>
              <a:t>is the PAPtc of EMBATEUO. The word means to set foot upon, to come into possession of, to go into detail, to relate what one has seen in a vision and to take a stand on what one has seen in a vision or under  ecstatics. </a:t>
            </a:r>
          </a:p>
          <a:p>
            <a:pPr hangingPunct="0"/>
            <a:endParaRPr lang="en-US" dirty="0" smtClean="0"/>
          </a:p>
          <a:p>
            <a:pPr hangingPunct="0"/>
            <a:r>
              <a:rPr lang="en-US" dirty="0" smtClean="0"/>
              <a:t>Person invents his own religion and makes it up as he goes along. He looks down on everyone else and sees himself as a god.</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r>
              <a:rPr lang="en-US" dirty="0" smtClean="0"/>
              <a:t>In other words, this is an extreme form of religious activity. </a:t>
            </a:r>
          </a:p>
          <a:p>
            <a:pPr hangingPunct="0"/>
            <a:endParaRPr lang="en-US" dirty="0" smtClean="0"/>
          </a:p>
          <a:p>
            <a:pPr hangingPunct="0"/>
            <a:r>
              <a:rPr lang="en-US" dirty="0" smtClean="0"/>
              <a:t>In other words, someone has a vision or goes into a state of ecstatics and begins to hallucinate and forms doctrine on the basis of that hallucination. </a:t>
            </a:r>
          </a:p>
          <a:p>
            <a:pPr hangingPunct="0">
              <a:buNone/>
            </a:pPr>
            <a:endParaRPr lang="en-US" b="1" dirty="0" smtClean="0">
              <a:solidFill>
                <a:srgbClr val="C00000"/>
              </a:solidFill>
            </a:endParaRPr>
          </a:p>
          <a:p>
            <a:r>
              <a:rPr lang="en-US" b="1" dirty="0" smtClean="0">
                <a:solidFill>
                  <a:srgbClr val="0070C0"/>
                </a:solidFill>
              </a:rPr>
              <a:t>“which he has seen.” </a:t>
            </a:r>
            <a:r>
              <a:rPr lang="en-US" dirty="0" smtClean="0"/>
              <a:t>– Pf Aindic – HORAO - means to see through visions, dreams, or  ecstatics here.  It should be translated</a:t>
            </a:r>
            <a:r>
              <a:rPr lang="en-US" b="1" dirty="0" smtClean="0">
                <a:solidFill>
                  <a:srgbClr val="0070C0"/>
                </a:solidFill>
              </a:rPr>
              <a:t>, “taking a stand on those things </a:t>
            </a:r>
            <a:r>
              <a:rPr lang="en-US" dirty="0" smtClean="0"/>
              <a:t>[dreams, visions, hallucinations] </a:t>
            </a:r>
            <a:r>
              <a:rPr lang="en-US" b="1" dirty="0" smtClean="0">
                <a:solidFill>
                  <a:srgbClr val="0070C0"/>
                </a:solidFill>
              </a:rPr>
              <a:t>which he has seen.” </a:t>
            </a:r>
          </a:p>
          <a:p>
            <a:endParaRPr lang="en-US" b="1" dirty="0" smtClean="0">
              <a:solidFill>
                <a:srgbClr val="0070C0"/>
              </a:solidFill>
            </a:endParaRPr>
          </a:p>
          <a:p>
            <a:r>
              <a:rPr lang="en-US" dirty="0" smtClean="0"/>
              <a:t>This attack of religion is based upon two principles. </a:t>
            </a:r>
          </a:p>
          <a:p>
            <a:pPr>
              <a:buNone/>
            </a:pPr>
            <a:r>
              <a:rPr lang="en-US" dirty="0" smtClean="0"/>
              <a:t>     - First is that Satan attacks the authority of the Bible. He says that what you dream, what you have in a trance, what you see when you get ecstatic, </a:t>
            </a:r>
            <a:r>
              <a:rPr lang="en-US" u="sng" dirty="0" smtClean="0"/>
              <a:t>is just as real or more real </a:t>
            </a:r>
            <a:r>
              <a:rPr lang="en-US" dirty="0" smtClean="0"/>
              <a:t>than what the Bible says, therefore go for ecstatics.</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r>
              <a:rPr lang="en-US" dirty="0" smtClean="0"/>
              <a:t>This is where the  charismatics, faith healers, and prosperity gospel types get into the picture.  They dwell on vain notions, ecstatic experiences which have no biblical basis.</a:t>
            </a:r>
          </a:p>
          <a:p>
            <a:endParaRPr lang="en-US" dirty="0" smtClean="0"/>
          </a:p>
          <a:p>
            <a:r>
              <a:rPr lang="en-US" dirty="0" smtClean="0"/>
              <a:t>So it is an attack upon the authority of the Word of God as they claim “God spoke to me”, “I had a feeling, a dream” and claim it was the Holy Spirit speaking to them.  It is nothing more than a spiritual hallucination. </a:t>
            </a:r>
          </a:p>
          <a:p>
            <a:pPr>
              <a:buNone/>
            </a:pPr>
            <a:endParaRPr lang="en-US" dirty="0" smtClean="0"/>
          </a:p>
          <a:p>
            <a:pPr>
              <a:buNone/>
            </a:pPr>
            <a:r>
              <a:rPr lang="en-US" dirty="0" smtClean="0"/>
              <a:t>     - Secondly, it emphasizes feeling and ecstatic experience as having merit. </a:t>
            </a:r>
            <a:r>
              <a:rPr lang="en-US" u="sng" dirty="0" smtClean="0"/>
              <a:t>How you feel, </a:t>
            </a:r>
            <a:r>
              <a:rPr lang="en-US" dirty="0" smtClean="0"/>
              <a:t>then, is more important than what the Bible says. </a:t>
            </a:r>
          </a:p>
          <a:p>
            <a:pPr hangingPunct="0"/>
            <a:endParaRPr lang="en-US" dirty="0" smtClean="0"/>
          </a:p>
          <a:p>
            <a:pPr hangingPunct="0"/>
            <a:r>
              <a:rPr lang="en-US" b="1" dirty="0" smtClean="0">
                <a:solidFill>
                  <a:srgbClr val="0070C0"/>
                </a:solidFill>
              </a:rPr>
              <a:t>“inflated without cause” </a:t>
            </a:r>
            <a:r>
              <a:rPr lang="en-US" dirty="0" smtClean="0"/>
              <a:t>– PPPtc – FUSIOO - means to be inflated with pride or arrogance. Literally, </a:t>
            </a:r>
            <a:r>
              <a:rPr lang="en-US" b="1" dirty="0" smtClean="0">
                <a:solidFill>
                  <a:srgbClr val="0070C0"/>
                </a:solidFill>
              </a:rPr>
              <a:t>“being inflated with arrogance.”</a:t>
            </a:r>
            <a:r>
              <a:rPr lang="en-US" dirty="0" smtClean="0"/>
              <a:t>   (1 Cor 4:6, 18,-19,  5:2, 8:1, and 13:4). </a:t>
            </a:r>
          </a:p>
          <a:p>
            <a:pPr hangingPunct="0"/>
            <a:endParaRPr lang="en-US" dirty="0" smtClean="0"/>
          </a:p>
          <a:p>
            <a:pPr hangingPunct="0"/>
            <a:r>
              <a:rPr lang="en-US" dirty="0" smtClean="0"/>
              <a:t>The reversionistic believer, receives the action of the verb through one of these attacks of religion. </a:t>
            </a:r>
          </a:p>
          <a:p>
            <a:pPr hangingPunct="0"/>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hangingPunct="0"/>
            <a:endParaRPr lang="en-US" b="1" dirty="0" smtClean="0">
              <a:solidFill>
                <a:srgbClr val="0070C0"/>
              </a:solidFill>
            </a:endParaRPr>
          </a:p>
          <a:p>
            <a:pPr hangingPunct="0"/>
            <a:r>
              <a:rPr lang="en-US" b="1" dirty="0" smtClean="0">
                <a:solidFill>
                  <a:srgbClr val="0070C0"/>
                </a:solidFill>
              </a:rPr>
              <a:t>“by his fleshly mind,” </a:t>
            </a:r>
            <a:r>
              <a:rPr lang="en-US" dirty="0" smtClean="0"/>
              <a:t>HUPO plus the genitive of  NOUS - generally used for the left lobe</a:t>
            </a:r>
            <a:r>
              <a:rPr lang="en-US" b="1" dirty="0" smtClean="0">
                <a:solidFill>
                  <a:srgbClr val="0070C0"/>
                </a:solidFill>
              </a:rPr>
              <a:t>, “under the influence of the thinking </a:t>
            </a:r>
            <a:r>
              <a:rPr lang="en-US" dirty="0" smtClean="0"/>
              <a:t>(it has the definite article with it).  SARX - the source of the flesh, the old sin nature. </a:t>
            </a:r>
          </a:p>
          <a:p>
            <a:pPr hangingPunct="0"/>
            <a:endParaRPr lang="en-US" dirty="0" smtClean="0"/>
          </a:p>
          <a:p>
            <a:pPr hangingPunct="0"/>
            <a:r>
              <a:rPr lang="en-US" dirty="0" smtClean="0"/>
              <a:t>Translation: </a:t>
            </a:r>
            <a:r>
              <a:rPr lang="en-US" b="1" dirty="0" smtClean="0">
                <a:solidFill>
                  <a:srgbClr val="0070C0"/>
                </a:solidFill>
              </a:rPr>
              <a:t>“Let no one deprive you of reward taking pleasure in self-effacement and in worship of angels, taking a stand on those things which you have seen, being inflated with arrogance under the influence of the thinking from the source of his old sin nature.”   </a:t>
            </a:r>
          </a:p>
          <a:p>
            <a:pPr hangingPunct="0"/>
            <a:endParaRPr lang="en-US" dirty="0" smtClean="0"/>
          </a:p>
          <a:p>
            <a:pPr hangingPunct="0"/>
            <a:r>
              <a:rPr lang="en-US" b="1" dirty="0" smtClean="0">
                <a:solidFill>
                  <a:srgbClr val="0070C0"/>
                </a:solidFill>
              </a:rPr>
              <a:t>2:19 - “And not holding  fast to the head from whom the entire body being supplied and held together  joints and ligaments, grows with a growth which is from God.”</a:t>
            </a:r>
          </a:p>
          <a:p>
            <a:pPr hangingPunct="0"/>
            <a:endParaRPr lang="en-US" dirty="0" smtClean="0"/>
          </a:p>
          <a:p>
            <a:pPr hangingPunct="0"/>
            <a:r>
              <a:rPr lang="en-US" dirty="0" smtClean="0"/>
              <a:t> KRATEO – PAPtc - </a:t>
            </a:r>
            <a:r>
              <a:rPr lang="en-US" b="1" dirty="0" smtClean="0">
                <a:solidFill>
                  <a:srgbClr val="0070C0"/>
                </a:solidFill>
              </a:rPr>
              <a:t>“holding,” </a:t>
            </a:r>
            <a:r>
              <a:rPr lang="en-US" dirty="0" smtClean="0"/>
              <a:t>- to seize, to apprehend, to be occupied with someone or something which belongs to self. </a:t>
            </a:r>
          </a:p>
          <a:p>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hangingPunct="0"/>
            <a:endParaRPr lang="en-US" b="1" dirty="0" smtClean="0">
              <a:solidFill>
                <a:srgbClr val="0070C0"/>
              </a:solidFill>
            </a:endParaRPr>
          </a:p>
          <a:p>
            <a:pPr hangingPunct="0"/>
            <a:r>
              <a:rPr lang="en-US" b="1" dirty="0" smtClean="0">
                <a:solidFill>
                  <a:srgbClr val="0070C0"/>
                </a:solidFill>
              </a:rPr>
              <a:t>“the Head,” - </a:t>
            </a:r>
            <a:r>
              <a:rPr lang="en-US" dirty="0" smtClean="0"/>
              <a:t>KEPHALE refers to absolute sovereignty. It is not only used for the head but it is used in Greek literature for superiority, for the chief or the principle one to whom all are subordinate.</a:t>
            </a:r>
          </a:p>
          <a:p>
            <a:pPr hangingPunct="0"/>
            <a:endParaRPr lang="en-US" dirty="0" smtClean="0"/>
          </a:p>
          <a:p>
            <a:pPr hangingPunct="0"/>
            <a:r>
              <a:rPr lang="en-US" dirty="0" smtClean="0"/>
              <a:t>It also connotes the concept of celebrityship and it is a reminder, once again, that the Lord Jesus Christ is the only celebrity in the Church Age. </a:t>
            </a:r>
          </a:p>
          <a:p>
            <a:pPr hangingPunct="0"/>
            <a:endParaRPr lang="en-US" dirty="0" smtClean="0"/>
          </a:p>
          <a:p>
            <a:pPr hangingPunct="0"/>
            <a:r>
              <a:rPr lang="en-US" dirty="0" smtClean="0"/>
              <a:t>The concept of Christ as the head of the Church is found in Ephesians 1:22,23;  5:23;  2:16; 4:4,5; Colossians 1:18,24. </a:t>
            </a:r>
          </a:p>
          <a:p>
            <a:pPr hangingPunct="0"/>
            <a:endParaRPr lang="en-US" dirty="0" smtClean="0"/>
          </a:p>
          <a:p>
            <a:pPr hangingPunct="0"/>
            <a:r>
              <a:rPr lang="en-US" dirty="0" smtClean="0"/>
              <a:t>Gnostics cannot practice their religion and be connected to Christ since He is the only Mediator between God and men 9 1 Tim 2:5-6). Gnostics claimed the mediatorship of angels that challenges Christ!</a:t>
            </a:r>
          </a:p>
          <a:p>
            <a:pPr hangingPunct="0"/>
            <a:endParaRPr lang="en-US" dirty="0" smtClean="0"/>
          </a:p>
          <a:p>
            <a:pPr hangingPunct="0"/>
            <a:endParaRPr lang="en-US" dirty="0" smtClean="0"/>
          </a:p>
          <a:p>
            <a:pPr hangingPunct="0"/>
            <a:endParaRPr lang="en-US" dirty="0" smtClean="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pPr hangingPunct="0"/>
            <a:r>
              <a:rPr lang="en-US" dirty="0" smtClean="0"/>
              <a:t>Therefore, Gnostics rejected Christ as their Head so they cannot hold fast to His doctrine. They put angelic aeons in the place of Christ. </a:t>
            </a:r>
          </a:p>
          <a:p>
            <a:pPr hangingPunct="0">
              <a:buNone/>
            </a:pPr>
            <a:r>
              <a:rPr lang="en-US" dirty="0" smtClean="0"/>
              <a:t> </a:t>
            </a:r>
          </a:p>
          <a:p>
            <a:pPr hangingPunct="0">
              <a:buNone/>
            </a:pPr>
            <a:r>
              <a:rPr lang="en-US" b="1" dirty="0" smtClean="0"/>
              <a:t>The Doctrine of Occupation with the Person of Christ </a:t>
            </a:r>
          </a:p>
          <a:p>
            <a:pPr hangingPunct="0"/>
            <a:endParaRPr lang="en-US" dirty="0" smtClean="0"/>
          </a:p>
          <a:p>
            <a:pPr hangingPunct="0"/>
            <a:r>
              <a:rPr lang="en-US" dirty="0" smtClean="0"/>
              <a:t>1. The basis for occupation with Christ is the daily study of the Word and application to your life.  This develops capacity to love Christ.   Jeremiah 9:24; Ephesians 3:18,19; 4:20.</a:t>
            </a:r>
          </a:p>
          <a:p>
            <a:pPr hangingPunct="0"/>
            <a:endParaRPr lang="en-US" dirty="0" smtClean="0"/>
          </a:p>
          <a:p>
            <a:pPr hangingPunct="0"/>
            <a:r>
              <a:rPr lang="en-US" dirty="0" smtClean="0"/>
              <a:t>2. With doctrine as the working object of faith the believer has maximum love for God response causing him to be designated  “friend of God” – PHILEO THEOU. </a:t>
            </a:r>
          </a:p>
          <a:p>
            <a:pPr hangingPunct="0"/>
            <a:endParaRPr lang="en-US" i="1" dirty="0" smtClean="0"/>
          </a:p>
          <a:p>
            <a:pPr hangingPunct="0"/>
            <a:r>
              <a:rPr lang="en-US" dirty="0" smtClean="0"/>
              <a:t>PHILOI  is the strongest word for love in the Greek language, much stronger than AGAPE</a:t>
            </a:r>
            <a:r>
              <a:rPr lang="en-US" i="1" dirty="0" smtClean="0"/>
              <a:t> </a:t>
            </a:r>
            <a:r>
              <a:rPr lang="en-US" dirty="0" smtClean="0"/>
              <a:t>which is specialized and refers to mental attitude only. </a:t>
            </a:r>
          </a:p>
          <a:p>
            <a:pPr hangingPunct="0"/>
            <a:endParaRPr lang="en-US" i="1" dirty="0" smtClean="0"/>
          </a:p>
          <a:p>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10000"/>
          </a:bodyPr>
          <a:lstStyle/>
          <a:p>
            <a:pPr hangingPunct="0"/>
            <a:r>
              <a:rPr lang="en-US" i="1" dirty="0" smtClean="0"/>
              <a:t>PHILOI </a:t>
            </a:r>
            <a:r>
              <a:rPr lang="en-US" dirty="0" smtClean="0"/>
              <a:t> is the whole realm of love, and this should be translated “lover of God.” </a:t>
            </a:r>
          </a:p>
          <a:p>
            <a:pPr hangingPunct="0"/>
            <a:endParaRPr lang="en-US" dirty="0" smtClean="0"/>
          </a:p>
          <a:p>
            <a:pPr hangingPunct="0"/>
            <a:r>
              <a:rPr lang="en-US" dirty="0" smtClean="0"/>
              <a:t>So PHILOI THEOU  is a designation for a believer who is mature enough and has enough doctrine to be occupied with Christ, This title is used, for example, of Abraham in James 2:22,23.</a:t>
            </a:r>
          </a:p>
          <a:p>
            <a:pPr hangingPunct="0"/>
            <a:endParaRPr lang="en-US" dirty="0" smtClean="0"/>
          </a:p>
          <a:p>
            <a:pPr hangingPunct="0"/>
            <a:r>
              <a:rPr lang="en-US" dirty="0" smtClean="0"/>
              <a:t>3. Occupation with Christ is based upon the glorification of Christ, Colossians 3:1,2. </a:t>
            </a:r>
          </a:p>
          <a:p>
            <a:pPr hangingPunct="0"/>
            <a:endParaRPr lang="en-US" dirty="0" smtClean="0"/>
          </a:p>
          <a:p>
            <a:pPr hangingPunct="0"/>
            <a:r>
              <a:rPr lang="en-US" dirty="0" smtClean="0"/>
              <a:t>4. Occupation with Christ is the standard operating procedure for the Christian life, Hebrews 12:1,2. </a:t>
            </a:r>
          </a:p>
          <a:p>
            <a:pPr hangingPunct="0"/>
            <a:endParaRPr lang="en-US" dirty="0" smtClean="0"/>
          </a:p>
          <a:p>
            <a:pPr hangingPunct="0"/>
            <a:r>
              <a:rPr lang="en-US" dirty="0" smtClean="0"/>
              <a:t>It demands that we take in doctrine and that we become occupied with the person of Christ. This is a function of the priesthood as found in the context in Hebrews 12. </a:t>
            </a:r>
          </a:p>
          <a:p>
            <a:pPr hangingPunct="0"/>
            <a:endParaRPr lang="en-US" dirty="0" smtClean="0"/>
          </a:p>
          <a:p>
            <a:endParaRPr lang="en-US" dirty="0" smtClean="0"/>
          </a:p>
          <a:p>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r>
              <a:rPr lang="en-US" dirty="0" smtClean="0"/>
              <a:t>5. Occupation with Christ is illustrated by the doctrine of right man, right woman in such passages as Ephesians 5:25-32; 1 Corinthians 11:7. </a:t>
            </a:r>
          </a:p>
          <a:p>
            <a:endParaRPr lang="en-US" dirty="0" smtClean="0"/>
          </a:p>
          <a:p>
            <a:pPr hangingPunct="0"/>
            <a:r>
              <a:rPr lang="en-US" dirty="0" smtClean="0"/>
              <a:t>6. The function of GAP is the believer responding to the love of Jesus Christ, James 1:21,22.</a:t>
            </a:r>
          </a:p>
          <a:p>
            <a:pPr hangingPunct="0"/>
            <a:endParaRPr lang="en-US" dirty="0" smtClean="0"/>
          </a:p>
          <a:p>
            <a:pPr hangingPunct="0"/>
            <a:r>
              <a:rPr lang="en-US" dirty="0" smtClean="0"/>
              <a:t>7. The sealing of the Holy Spirit guarantees an eternal love relationship between Jesus Christ and the believer, Ephesians 1:11-14. </a:t>
            </a:r>
          </a:p>
          <a:p>
            <a:pPr hangingPunct="0"/>
            <a:endParaRPr lang="en-US" dirty="0" smtClean="0"/>
          </a:p>
          <a:p>
            <a:pPr hangingPunct="0"/>
            <a:r>
              <a:rPr lang="en-US" dirty="0" smtClean="0"/>
              <a:t>8. Occupation with Christ includes total dependence on grace provision leading especially to this function in the supergrace life, Psalm 37:4,5.</a:t>
            </a:r>
          </a:p>
          <a:p>
            <a:endParaRPr lang="en-US" dirty="0" smtClean="0"/>
          </a:p>
          <a:p>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9. Occupation with Christ is related to both stability and inner happiness, Psalm 16:8,9.</a:t>
            </a:r>
          </a:p>
          <a:p>
            <a:pPr hangingPunct="0"/>
            <a:endParaRPr lang="en-US" dirty="0" smtClean="0"/>
          </a:p>
          <a:p>
            <a:pPr hangingPunct="0"/>
            <a:r>
              <a:rPr lang="en-US" dirty="0" smtClean="0"/>
              <a:t>10. Occupation with Christ is the basis for blessing in suffering. While reversion intensifies suffering occupation with Christ minimizes suffering, Psalm 77; 2 Corinthians 12:9,10.</a:t>
            </a:r>
          </a:p>
          <a:p>
            <a:pPr hangingPunct="0"/>
            <a:endParaRPr lang="en-US" dirty="0" smtClean="0"/>
          </a:p>
          <a:p>
            <a:pPr hangingPunct="0"/>
            <a:r>
              <a:rPr lang="en-US" dirty="0" smtClean="0"/>
              <a:t>11. Occupation with Christ is based on the believer’s entrance into the supergrace life, Hebrews 3:1,6.</a:t>
            </a:r>
          </a:p>
          <a:p>
            <a:pPr hangingPunct="0">
              <a:buNone/>
            </a:pPr>
            <a:r>
              <a:rPr lang="en-US" dirty="0" smtClean="0"/>
              <a:t>	</a:t>
            </a:r>
          </a:p>
          <a:p>
            <a:pPr hangingPunct="0"/>
            <a:r>
              <a:rPr lang="en-US" b="1" dirty="0" smtClean="0">
                <a:solidFill>
                  <a:srgbClr val="0070C0"/>
                </a:solidFill>
              </a:rPr>
              <a:t>“And not occupied with the head.” </a:t>
            </a:r>
            <a:r>
              <a:rPr lang="en-US" dirty="0" smtClean="0"/>
              <a:t>This is the great problem: the failure to enter into love response to God, the failure to have capacity for love.</a:t>
            </a:r>
          </a:p>
          <a:p>
            <a:pPr hangingPunct="0"/>
            <a:endParaRPr lang="en-US" dirty="0" smtClean="0"/>
          </a:p>
          <a:p>
            <a:pPr hangingPunct="0"/>
            <a:r>
              <a:rPr lang="en-US" dirty="0" smtClean="0"/>
              <a:t>The failure to understand the true objective of the Christian life which is on this earth — to love Jesus Christ. </a:t>
            </a:r>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b="1" dirty="0" smtClean="0">
                <a:solidFill>
                  <a:srgbClr val="0070C0"/>
                </a:solidFill>
              </a:rPr>
              <a:t>“from whom (Christ)  the entire body”  </a:t>
            </a:r>
            <a:r>
              <a:rPr lang="en-US" dirty="0" smtClean="0"/>
              <a:t>- PAN TO SOMA – believers.</a:t>
            </a:r>
          </a:p>
          <a:p>
            <a:pPr hangingPunct="0">
              <a:buNone/>
            </a:pPr>
            <a:endParaRPr lang="en-US" dirty="0" smtClean="0"/>
          </a:p>
          <a:p>
            <a:pPr hangingPunct="0"/>
            <a:r>
              <a:rPr lang="en-US" dirty="0" smtClean="0"/>
              <a:t>This is a part of the grace principle that Jesus Christ in hanging on the cross was alone. he was bearing our sins as the last Adam, as the only saviour. </a:t>
            </a:r>
          </a:p>
          <a:p>
            <a:pPr hangingPunct="0"/>
            <a:endParaRPr lang="en-US" dirty="0" smtClean="0"/>
          </a:p>
          <a:p>
            <a:pPr hangingPunct="0"/>
            <a:r>
              <a:rPr lang="en-US" dirty="0" smtClean="0"/>
              <a:t>When Christ went to the cross and was alone the Father evidently said what Christ said in the garden: “Not good that Adam should be alone.” </a:t>
            </a:r>
          </a:p>
          <a:p>
            <a:pPr hangingPunct="0"/>
            <a:endParaRPr lang="en-US" dirty="0" smtClean="0"/>
          </a:p>
          <a:p>
            <a:pPr hangingPunct="0"/>
            <a:r>
              <a:rPr lang="en-US" dirty="0" smtClean="0"/>
              <a:t>Therefore the last Adam is not alone for a bride is being prepared for Him. The bride will not exist until the Church is resurrected. </a:t>
            </a:r>
          </a:p>
          <a:p>
            <a:pPr hangingPunct="0"/>
            <a:endParaRPr lang="en-US" dirty="0" smtClean="0"/>
          </a:p>
          <a:p>
            <a:pPr hangingPunct="0"/>
            <a:r>
              <a:rPr lang="en-US" dirty="0" smtClean="0"/>
              <a:t>Not good that the last Adam should be alone; not good that a high priest should not have any priests. </a:t>
            </a:r>
          </a:p>
          <a:p>
            <a:pPr hangingPunct="0"/>
            <a:endParaRPr lang="en-US" dirty="0" smtClean="0"/>
          </a:p>
          <a:p>
            <a:pPr hangingPunct="0"/>
            <a:r>
              <a:rPr lang="en-US" dirty="0" smtClean="0"/>
              <a:t>The Church Age fulfills both of these principles. Both of these principles demand that every believer loves Jesus Christ. </a:t>
            </a:r>
          </a:p>
          <a:p>
            <a:pPr hangingPunct="0"/>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hangingPunct="0"/>
            <a:endParaRPr lang="en-US" dirty="0" smtClean="0"/>
          </a:p>
          <a:p>
            <a:pPr hangingPunct="0"/>
            <a:r>
              <a:rPr lang="en-US" b="1" dirty="0" smtClean="0">
                <a:solidFill>
                  <a:srgbClr val="C00000"/>
                </a:solidFill>
              </a:rPr>
              <a:t>Isaiah 33:6, “And wisdom and knowledge shall be the stability of thy times, and strength of salvation; the fear of the Lord is his treasure.”</a:t>
            </a:r>
          </a:p>
          <a:p>
            <a:pPr hangingPunct="0"/>
            <a:endParaRPr lang="en-US" dirty="0" smtClean="0"/>
          </a:p>
          <a:p>
            <a:pPr hangingPunct="0"/>
            <a:r>
              <a:rPr lang="en-US" b="1" dirty="0" smtClean="0">
                <a:solidFill>
                  <a:schemeClr val="accent1"/>
                </a:solidFill>
              </a:rPr>
              <a:t>2:4 “I say this so that no one will delude you with persuasive argument.” -</a:t>
            </a:r>
            <a:r>
              <a:rPr lang="en-US" dirty="0" smtClean="0"/>
              <a:t> the attack on the believer’s soul. </a:t>
            </a:r>
          </a:p>
          <a:p>
            <a:pPr hangingPunct="0"/>
            <a:endParaRPr lang="en-US" dirty="0" smtClean="0"/>
          </a:p>
          <a:p>
            <a:pPr hangingPunct="0"/>
            <a:r>
              <a:rPr lang="en-US" dirty="0" smtClean="0"/>
              <a:t>Paul is communicating something in order to prevent the Colossians from becoming casualties. </a:t>
            </a:r>
          </a:p>
          <a:p>
            <a:pPr hangingPunct="0"/>
            <a:endParaRPr lang="en-US" dirty="0" smtClean="0"/>
          </a:p>
          <a:p>
            <a:pPr hangingPunct="0"/>
            <a:r>
              <a:rPr lang="en-US" dirty="0" smtClean="0"/>
              <a:t>They are under great attack in the Lycus valley, they are being attacked by the reversionistic principle, the false doctrine they are receiving is gnosticism, </a:t>
            </a:r>
            <a:r>
              <a:rPr lang="en-US" b="1" dirty="0" smtClean="0">
                <a:solidFill>
                  <a:schemeClr val="accent1"/>
                </a:solidFill>
              </a:rPr>
              <a:t>“This I keep on saying.”</a:t>
            </a:r>
          </a:p>
          <a:p>
            <a:pPr hangingPunct="0"/>
            <a:endParaRPr lang="en-US" dirty="0" smtClean="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b="1" dirty="0" smtClean="0">
                <a:solidFill>
                  <a:srgbClr val="0070C0"/>
                </a:solidFill>
              </a:rPr>
              <a:t>“Being supplied and held together by joints and ligaments” </a:t>
            </a:r>
            <a:r>
              <a:rPr lang="en-US" dirty="0" smtClean="0"/>
              <a:t>– DIA APHON - means to fasten. It refers to something that fastens one member of the body with another. </a:t>
            </a:r>
          </a:p>
          <a:p>
            <a:pPr hangingPunct="0"/>
            <a:endParaRPr lang="en-US" dirty="0" smtClean="0"/>
          </a:p>
          <a:p>
            <a:pPr hangingPunct="0"/>
            <a:r>
              <a:rPr lang="en-US" dirty="0" smtClean="0"/>
              <a:t>DIA SUNDESMON - it is used for the sinews of the body or it is another form of a ligament. </a:t>
            </a:r>
          </a:p>
          <a:p>
            <a:pPr hangingPunct="0">
              <a:buNone/>
            </a:pPr>
            <a:endParaRPr lang="en-US" dirty="0" smtClean="0"/>
          </a:p>
          <a:p>
            <a:pPr hangingPunct="0">
              <a:buNone/>
            </a:pPr>
            <a:r>
              <a:rPr lang="en-US" b="1" dirty="0" smtClean="0"/>
              <a:t>The  Doctrine of the Function of Joints and Ligaments</a:t>
            </a:r>
          </a:p>
          <a:p>
            <a:endParaRPr lang="en-US" dirty="0" smtClean="0"/>
          </a:p>
          <a:p>
            <a:pPr>
              <a:buNone/>
            </a:pPr>
            <a:r>
              <a:rPr lang="en-US" dirty="0" smtClean="0"/>
              <a:t>1.  Joints and ligaments connect the members of a body, providing symmetry.  In Col 2:19 and Eph 4:15-16 they refer to men such as apostles, prophets, evangelists, and pastor-teachers who teach the Word of God to believers.</a:t>
            </a:r>
          </a:p>
          <a:p>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2. What links us all together in one body? Doctrine. The joints link the various members of the body together, and it is Bible doctrine which is the joint and ligament that pulls together all kinds of personality, all kinds of nationalities, all kinds of talent, all stages of perceptive ability. </a:t>
            </a:r>
          </a:p>
          <a:p>
            <a:pPr hangingPunct="0"/>
            <a:endParaRPr lang="en-US" dirty="0" smtClean="0"/>
          </a:p>
          <a:p>
            <a:pPr hangingPunct="0"/>
            <a:r>
              <a:rPr lang="en-US" dirty="0" smtClean="0"/>
              <a:t>3. Not only do the joints and ligaments connect the members of the body but they build muscle and strength. </a:t>
            </a:r>
          </a:p>
          <a:p>
            <a:pPr hangingPunct="0"/>
            <a:endParaRPr lang="en-US" dirty="0" smtClean="0"/>
          </a:p>
          <a:p>
            <a:pPr hangingPunct="0"/>
            <a:r>
              <a:rPr lang="en-US" dirty="0" smtClean="0"/>
              <a:t>Muscle and strength are built by using the joints of the body. </a:t>
            </a:r>
          </a:p>
          <a:p>
            <a:pPr hangingPunct="0"/>
            <a:endParaRPr lang="en-US" dirty="0" smtClean="0"/>
          </a:p>
          <a:p>
            <a:pPr hangingPunct="0"/>
            <a:r>
              <a:rPr lang="en-US" dirty="0" smtClean="0"/>
              <a:t>The repetition of exercise builds muscle and strength just as the daily  study and application of doctrine builds spiritual strength. </a:t>
            </a:r>
          </a:p>
          <a:p>
            <a:pPr hangingPunct="0"/>
            <a:endParaRPr lang="en-US" dirty="0" smtClean="0"/>
          </a:p>
          <a:p>
            <a:pPr hangingPunct="0"/>
            <a:r>
              <a:rPr lang="en-US" dirty="0" smtClean="0"/>
              <a:t>So then, joints and ligaments are related to Bible doctrine. The daily intake if Bible doctrine builds spiritual strength. </a:t>
            </a:r>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10000"/>
          </a:bodyPr>
          <a:lstStyle/>
          <a:p>
            <a:r>
              <a:rPr lang="en-US" dirty="0" smtClean="0"/>
              <a:t>4. Joints and Ligaments provide body coordination and action. Without joints and ligaments there would be no body action. There is a similar passage in Ephesians 4:16. </a:t>
            </a:r>
          </a:p>
          <a:p>
            <a:pPr>
              <a:buNone/>
            </a:pPr>
            <a:endParaRPr lang="en-US" dirty="0" smtClean="0"/>
          </a:p>
          <a:p>
            <a:r>
              <a:rPr lang="en-US" b="1" dirty="0" smtClean="0">
                <a:solidFill>
                  <a:srgbClr val="0070C0"/>
                </a:solidFill>
              </a:rPr>
              <a:t>“being supplied and held together” </a:t>
            </a:r>
            <a:r>
              <a:rPr lang="en-US" dirty="0" smtClean="0"/>
              <a:t>– EPICHOREGEO – PPPtc - This is a word from Greek drama which means a sugar daddy putting up the money for a production. </a:t>
            </a:r>
          </a:p>
          <a:p>
            <a:endParaRPr lang="en-US" dirty="0" smtClean="0"/>
          </a:p>
          <a:p>
            <a:r>
              <a:rPr lang="en-US" dirty="0" smtClean="0"/>
              <a:t>It is the person who finances the drama in the ancient Greek world and it was used for supplying the funds for training and costuming the chorus for the Greek drama which explained all the action. </a:t>
            </a:r>
          </a:p>
          <a:p>
            <a:endParaRPr lang="en-US" dirty="0" smtClean="0"/>
          </a:p>
          <a:p>
            <a:r>
              <a:rPr lang="en-US" dirty="0" smtClean="0"/>
              <a:t>The person who put up the money was called EPICHOREGEO.  This was all done without any recovery of money. </a:t>
            </a:r>
          </a:p>
          <a:p>
            <a:endParaRPr lang="en-US" dirty="0" smtClean="0"/>
          </a:p>
          <a:p>
            <a:r>
              <a:rPr lang="en-US" dirty="0" smtClean="0"/>
              <a:t>Doctrine is being supplied through the canon of scripture, through preservation, through the gift of pastor-teacher, through the assembly of the local church. </a:t>
            </a:r>
          </a:p>
          <a:p>
            <a:endParaRPr lang="en-US" dirty="0"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r>
              <a:rPr lang="en-US" dirty="0" smtClean="0"/>
              <a:t>The joints and the ligaments refer to doctrine in the believer’s soul, and this is provided through God’s grace, even the manner of  faith perception. </a:t>
            </a:r>
          </a:p>
          <a:p>
            <a:endParaRPr lang="en-US" dirty="0" smtClean="0"/>
          </a:p>
          <a:p>
            <a:pPr hangingPunct="0"/>
            <a:r>
              <a:rPr lang="en-US" b="1" dirty="0" smtClean="0">
                <a:solidFill>
                  <a:srgbClr val="0070C0"/>
                </a:solidFill>
              </a:rPr>
              <a:t>“and held together by joints and ligaments” </a:t>
            </a:r>
            <a:r>
              <a:rPr lang="en-US" dirty="0" smtClean="0"/>
              <a:t>– SUMBIBAZO – PPPtc - to infer, to conclude. </a:t>
            </a:r>
          </a:p>
          <a:p>
            <a:pPr hangingPunct="0"/>
            <a:endParaRPr lang="en-US" dirty="0" smtClean="0"/>
          </a:p>
          <a:p>
            <a:pPr hangingPunct="0"/>
            <a:r>
              <a:rPr lang="en-US" dirty="0" smtClean="0"/>
              <a:t>When it is all put together, to unite to a conclusion, you have the phrase to teach or to instruct. </a:t>
            </a:r>
          </a:p>
          <a:p>
            <a:pPr hangingPunct="0"/>
            <a:endParaRPr lang="en-US" dirty="0" smtClean="0"/>
          </a:p>
          <a:p>
            <a:pPr hangingPunct="0"/>
            <a:r>
              <a:rPr lang="en-US" dirty="0" smtClean="0"/>
              <a:t>Being supplied through the Bible and being taught through the pastor. </a:t>
            </a:r>
          </a:p>
          <a:p>
            <a:pPr hangingPunct="0"/>
            <a:r>
              <a:rPr lang="en-US" dirty="0" smtClean="0"/>
              <a:t>One participle emphasizes the divine source of doctrine and the second is God’s means of transmitting it to believers. Now what happens when believers respond? </a:t>
            </a:r>
          </a:p>
          <a:p>
            <a:pPr hangingPunct="0"/>
            <a:endParaRPr lang="en-US" dirty="0" smtClean="0"/>
          </a:p>
          <a:p>
            <a:pPr hangingPunct="0"/>
            <a:r>
              <a:rPr lang="en-US" b="1" dirty="0" smtClean="0">
                <a:solidFill>
                  <a:srgbClr val="0070C0"/>
                </a:solidFill>
              </a:rPr>
              <a:t>“grows with a growth which is from God” </a:t>
            </a:r>
            <a:r>
              <a:rPr lang="en-US" dirty="0" smtClean="0"/>
              <a:t>– AUXANO – PAIndic – to grow , “with the growth from the source of God.”</a:t>
            </a:r>
          </a:p>
          <a:p>
            <a:pPr hangingPunct="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dirty="0" smtClean="0"/>
              <a:t>Translation</a:t>
            </a:r>
            <a:r>
              <a:rPr lang="en-US" b="1" dirty="0" smtClean="0">
                <a:solidFill>
                  <a:srgbClr val="0070C0"/>
                </a:solidFill>
              </a:rPr>
              <a:t>: “And not occupied with the Head </a:t>
            </a:r>
            <a:r>
              <a:rPr lang="en-US" dirty="0" smtClean="0"/>
              <a:t>[Christ], </a:t>
            </a:r>
            <a:r>
              <a:rPr lang="en-US" b="1" dirty="0" smtClean="0">
                <a:solidFill>
                  <a:srgbClr val="0070C0"/>
                </a:solidFill>
              </a:rPr>
              <a:t>from whom all the body through joints and ligaments </a:t>
            </a:r>
            <a:r>
              <a:rPr lang="en-US" dirty="0" smtClean="0"/>
              <a:t>[doctrine] </a:t>
            </a:r>
            <a:r>
              <a:rPr lang="en-US" b="1" dirty="0" smtClean="0">
                <a:solidFill>
                  <a:srgbClr val="0070C0"/>
                </a:solidFill>
              </a:rPr>
              <a:t>being supplied and being taught, keeps on growing from the source of God.” </a:t>
            </a:r>
          </a:p>
          <a:p>
            <a:pPr hangingPunct="0"/>
            <a:endParaRPr lang="en-US" b="1" dirty="0" smtClean="0">
              <a:solidFill>
                <a:srgbClr val="0070C0"/>
              </a:solidFill>
            </a:endParaRPr>
          </a:p>
          <a:p>
            <a:pPr hangingPunct="0"/>
            <a:r>
              <a:rPr lang="en-US" dirty="0" smtClean="0"/>
              <a:t>When this growth occurs there is no danger from the next attack specified, the taboo attack. </a:t>
            </a:r>
          </a:p>
          <a:p>
            <a:pPr hangingPunct="0"/>
            <a:endParaRPr lang="en-US" dirty="0" smtClean="0"/>
          </a:p>
          <a:p>
            <a:pPr hangingPunct="0"/>
            <a:r>
              <a:rPr lang="en-US" b="1" dirty="0" smtClean="0">
                <a:solidFill>
                  <a:srgbClr val="0070C0"/>
                </a:solidFill>
              </a:rPr>
              <a:t>2:20, “If you have died with Christ to the elementary principles of the world, why, as if you were living in the world, do you submit yourself to decrees, such as,” </a:t>
            </a:r>
          </a:p>
          <a:p>
            <a:pPr hangingPunct="0"/>
            <a:endParaRPr lang="en-US" b="1" dirty="0" smtClean="0">
              <a:solidFill>
                <a:srgbClr val="0070C0"/>
              </a:solidFill>
            </a:endParaRPr>
          </a:p>
          <a:p>
            <a:pPr hangingPunct="0"/>
            <a:r>
              <a:rPr lang="en-US" b="1" dirty="0" smtClean="0">
                <a:solidFill>
                  <a:srgbClr val="0070C0"/>
                </a:solidFill>
              </a:rPr>
              <a:t>“If” </a:t>
            </a:r>
            <a:r>
              <a:rPr lang="en-US" dirty="0" smtClean="0"/>
              <a:t>– EI - introduces a first class condition. </a:t>
            </a:r>
            <a:r>
              <a:rPr lang="en-US" b="1" dirty="0" smtClean="0">
                <a:solidFill>
                  <a:srgbClr val="0070C0"/>
                </a:solidFill>
              </a:rPr>
              <a:t>“If you have died with Christ  and you have” – </a:t>
            </a:r>
            <a:r>
              <a:rPr lang="en-US" dirty="0" smtClean="0"/>
              <a:t>APOTHENESKO – APIndic – died – retroactive positional truth.</a:t>
            </a:r>
          </a:p>
          <a:p>
            <a:pPr hangingPunct="0"/>
            <a:endParaRPr lang="en-US" b="1" dirty="0" smtClean="0">
              <a:solidFill>
                <a:srgbClr val="0070C0"/>
              </a:solidFill>
            </a:endParaRPr>
          </a:p>
          <a:p>
            <a:pPr hangingPunct="0"/>
            <a:r>
              <a:rPr lang="en-US" dirty="0" smtClean="0"/>
              <a:t>With that in </a:t>
            </a:r>
            <a:r>
              <a:rPr lang="en-US" b="1" dirty="0" smtClean="0">
                <a:solidFill>
                  <a:srgbClr val="0070C0"/>
                </a:solidFill>
              </a:rPr>
              <a:t>Colossians 3:1 is “If you have been raised up with Christ.” </a:t>
            </a:r>
            <a:r>
              <a:rPr lang="en-US" dirty="0" smtClean="0"/>
              <a:t>Both are first class conditions and the two together form the concept of positional truth. </a:t>
            </a:r>
          </a:p>
          <a:p>
            <a:pPr hangingPunct="0"/>
            <a:endParaRPr lang="en-US" dirty="0"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fontScale="92500" lnSpcReduction="10000"/>
          </a:bodyPr>
          <a:lstStyle/>
          <a:p>
            <a:pPr hangingPunct="0"/>
            <a:r>
              <a:rPr lang="en-US" dirty="0" smtClean="0"/>
              <a:t>Every believer is in union with Christ. But union with Christ falls into two classifications. </a:t>
            </a:r>
          </a:p>
          <a:p>
            <a:pPr hangingPunct="0">
              <a:buNone/>
            </a:pPr>
            <a:r>
              <a:rPr lang="en-US" dirty="0" smtClean="0"/>
              <a:t>        </a:t>
            </a:r>
          </a:p>
          <a:p>
            <a:pPr hangingPunct="0"/>
            <a:r>
              <a:rPr lang="en-US" dirty="0" smtClean="0"/>
              <a:t>We are identified with Christ in His death. Jesus Christ, when He was on the cross, took our sins in His own body on the tree.</a:t>
            </a:r>
          </a:p>
          <a:p>
            <a:pPr hangingPunct="0"/>
            <a:endParaRPr lang="en-US" dirty="0" smtClean="0"/>
          </a:p>
          <a:p>
            <a:pPr hangingPunct="0"/>
            <a:r>
              <a:rPr lang="en-US" dirty="0" smtClean="0"/>
              <a:t> He rejected our human good. At the point at which we believe in Christ we are identified with Christ in His death, which in principle is down with human good. </a:t>
            </a:r>
          </a:p>
          <a:p>
            <a:pPr hangingPunct="0">
              <a:buNone/>
            </a:pPr>
            <a:endParaRPr lang="en-US" dirty="0" smtClean="0"/>
          </a:p>
          <a:p>
            <a:pPr hangingPunct="0"/>
            <a:r>
              <a:rPr lang="en-US" dirty="0" smtClean="0"/>
              <a:t> Jesus Christ today is seated at the right hand of the Father, we are identified with Christ as He is seated at the right hand. </a:t>
            </a:r>
          </a:p>
          <a:p>
            <a:pPr hangingPunct="0">
              <a:buNone/>
            </a:pPr>
            <a:endParaRPr lang="en-US" dirty="0" smtClean="0"/>
          </a:p>
          <a:p>
            <a:pPr hangingPunct="0"/>
            <a:r>
              <a:rPr lang="en-US" dirty="0" smtClean="0"/>
              <a:t>That is retroactive positional truth and current positional truth. We are in union with Christ, therefore we are identified with Him in His death.  </a:t>
            </a:r>
          </a:p>
          <a:p>
            <a:pPr hangingPunct="0"/>
            <a:endParaRPr lang="en-US" b="1" dirty="0" smtClean="0">
              <a:solidFill>
                <a:srgbClr val="0070C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endParaRPr lang="en-US" dirty="0" smtClean="0"/>
          </a:p>
          <a:p>
            <a:pPr hangingPunct="0"/>
            <a:r>
              <a:rPr lang="en-US" dirty="0" smtClean="0"/>
              <a:t>“with Christ to the elementary principles of the world” - it has the same concept of retroactive positional truth as Romans 6:3-14. Literally then, </a:t>
            </a:r>
            <a:r>
              <a:rPr lang="en-US" b="1" dirty="0" smtClean="0">
                <a:solidFill>
                  <a:srgbClr val="0070C0"/>
                </a:solidFill>
              </a:rPr>
              <a:t>“If you have died together with Christ and you have.” </a:t>
            </a:r>
          </a:p>
          <a:p>
            <a:pPr hangingPunct="0">
              <a:buNone/>
            </a:pPr>
            <a:r>
              <a:rPr lang="en-US" b="1" dirty="0" smtClean="0">
                <a:solidFill>
                  <a:srgbClr val="0070C0"/>
                </a:solidFill>
              </a:rPr>
              <a:t> </a:t>
            </a:r>
          </a:p>
          <a:p>
            <a:pPr hangingPunct="0"/>
            <a:r>
              <a:rPr lang="en-US" b="1" dirty="0" smtClean="0">
                <a:solidFill>
                  <a:srgbClr val="0070C0"/>
                </a:solidFill>
              </a:rPr>
              <a:t>“from the elementary principles of the world,” – </a:t>
            </a:r>
            <a:r>
              <a:rPr lang="en-US" dirty="0" smtClean="0"/>
              <a:t>STOICHEION - it means basic principles, basic teachings of delusive speculations of Gentile cults and Jewish religion       ( 2:8), substance of the material world ( 2 Pet 3:10-12), principles of religion (Gal 4:3, 9), and basics taught to new Christians ( Heb 5:12).</a:t>
            </a:r>
          </a:p>
          <a:p>
            <a:pPr hangingPunct="0">
              <a:buNone/>
            </a:pPr>
            <a:r>
              <a:rPr lang="en-US" dirty="0" smtClean="0"/>
              <a:t>    </a:t>
            </a:r>
          </a:p>
          <a:p>
            <a:pPr hangingPunct="0"/>
            <a:r>
              <a:rPr lang="en-US" b="1" dirty="0" smtClean="0">
                <a:solidFill>
                  <a:srgbClr val="0070C0"/>
                </a:solidFill>
              </a:rPr>
              <a:t>“of the world,” </a:t>
            </a:r>
            <a:r>
              <a:rPr lang="en-US" dirty="0" smtClean="0"/>
              <a:t>KOSMOI</a:t>
            </a:r>
            <a:r>
              <a:rPr lang="en-US" i="1" dirty="0" smtClean="0"/>
              <a:t> -</a:t>
            </a:r>
            <a:r>
              <a:rPr lang="en-US" dirty="0" smtClean="0"/>
              <a:t>means Satan’s organized system.  The basic or elementary principles of the world organization have to do with Satan’s rule and Satan’s policies on the earth. </a:t>
            </a:r>
          </a:p>
          <a:p>
            <a:pPr hangingPunct="0">
              <a:buNone/>
            </a:pPr>
            <a:endParaRPr lang="en-US" dirty="0" smtClean="0"/>
          </a:p>
          <a:p>
            <a:pPr hangingPunct="0">
              <a:buNone/>
            </a:pPr>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hangingPunct="0">
              <a:buNone/>
            </a:pPr>
            <a:r>
              <a:rPr lang="en-US" dirty="0" smtClean="0"/>
              <a:t>     </a:t>
            </a:r>
            <a:r>
              <a:rPr lang="en-US" b="1" dirty="0" smtClean="0"/>
              <a:t>The Doctrine of the World</a:t>
            </a:r>
          </a:p>
          <a:p>
            <a:pPr hangingPunct="0"/>
            <a:endParaRPr lang="en-US" dirty="0" smtClean="0"/>
          </a:p>
          <a:p>
            <a:pPr hangingPunct="0"/>
            <a:r>
              <a:rPr lang="en-US" dirty="0" smtClean="0"/>
              <a:t>1. The world is under the present control of Satan.</a:t>
            </a:r>
          </a:p>
          <a:p>
            <a:pPr hangingPunct="0">
              <a:buNone/>
            </a:pPr>
            <a:r>
              <a:rPr lang="en-US" dirty="0" smtClean="0"/>
              <a:t> </a:t>
            </a:r>
          </a:p>
          <a:p>
            <a:pPr hangingPunct="0">
              <a:buNone/>
            </a:pPr>
            <a:r>
              <a:rPr lang="en-US" dirty="0" smtClean="0"/>
              <a:t>       a) As the ruler of this world, John 12:31; 14:30; 16:11, Satan has filled his domain with propaganda, 1 Timothy 4:1. </a:t>
            </a:r>
          </a:p>
          <a:p>
            <a:pPr hangingPunct="0">
              <a:buNone/>
            </a:pPr>
            <a:r>
              <a:rPr lang="en-US" dirty="0" smtClean="0"/>
              <a:t>        </a:t>
            </a:r>
          </a:p>
          <a:p>
            <a:pPr>
              <a:buNone/>
            </a:pPr>
            <a:r>
              <a:rPr lang="en-US" dirty="0" smtClean="0"/>
              <a:t>	  b) Satan is the god of this world, 2 Corinthians 4:4.</a:t>
            </a:r>
          </a:p>
          <a:p>
            <a:pPr hangingPunct="0">
              <a:buNone/>
            </a:pPr>
            <a:endParaRPr lang="en-US" dirty="0" smtClean="0"/>
          </a:p>
          <a:p>
            <a:pPr hangingPunct="0">
              <a:buNone/>
            </a:pPr>
            <a:r>
              <a:rPr lang="en-US" dirty="0" smtClean="0"/>
              <a:t>     c) Satan deceives the world, Revelation 12:9. </a:t>
            </a:r>
          </a:p>
          <a:p>
            <a:pPr hangingPunct="0"/>
            <a:endParaRPr lang="en-US" dirty="0" smtClean="0"/>
          </a:p>
          <a:p>
            <a:pPr hangingPunct="0"/>
            <a:r>
              <a:rPr lang="en-US" dirty="0" smtClean="0"/>
              <a:t>There are two words in the Greek: KOSMOS for the world organization. That is what Satan rules; Satan rules on earth. </a:t>
            </a:r>
          </a:p>
          <a:p>
            <a:pPr hangingPunct="0">
              <a:buNone/>
            </a:pP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buNone/>
            </a:pPr>
            <a:endParaRPr lang="en-US" dirty="0" smtClean="0"/>
          </a:p>
          <a:p>
            <a:pPr hangingPunct="0"/>
            <a:r>
              <a:rPr lang="en-US" dirty="0" smtClean="0"/>
              <a:t>2. Jesus Christ created the earth, Genesis 1:1; Isaiah 45:18, and gave control of it to the original mankind, Genesis 1:28. But man lost it at the fall of Genesis 3:6.</a:t>
            </a:r>
          </a:p>
          <a:p>
            <a:pPr hangingPunct="0"/>
            <a:endParaRPr lang="en-US" dirty="0" smtClean="0"/>
          </a:p>
          <a:p>
            <a:pPr hangingPunct="0"/>
            <a:r>
              <a:rPr lang="en-US" dirty="0" smtClean="0"/>
              <a:t>3. Sin and spiritual death are the basis of Satan’s rule over this world. Therefore, God so loved the world ( the KOSMOS), that He gave a saviour, John 3:16. </a:t>
            </a:r>
          </a:p>
          <a:p>
            <a:pPr hangingPunct="0"/>
            <a:endParaRPr lang="en-US" dirty="0" smtClean="0"/>
          </a:p>
          <a:p>
            <a:pPr hangingPunct="0"/>
            <a:r>
              <a:rPr lang="en-US" dirty="0" smtClean="0"/>
              <a:t>Christ came into the world to take away the sins of the world, John 1:19. </a:t>
            </a:r>
          </a:p>
          <a:p>
            <a:pPr hangingPunct="0"/>
            <a:endParaRPr lang="en-US" dirty="0" smtClean="0"/>
          </a:p>
          <a:p>
            <a:pPr hangingPunct="0"/>
            <a:r>
              <a:rPr lang="en-US" dirty="0" smtClean="0"/>
              <a:t>Before Jesus Christ can have a kingdom where Satan is the legitimate ruler at this time He must take away the basis of citizenship in the devil’s world.</a:t>
            </a:r>
          </a:p>
          <a:p>
            <a:pPr hangingPunct="0"/>
            <a:endParaRPr lang="en-US" dirty="0"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934200"/>
          </a:xfrm>
        </p:spPr>
        <p:txBody>
          <a:bodyPr>
            <a:normAutofit/>
          </a:bodyPr>
          <a:lstStyle/>
          <a:p>
            <a:pPr hangingPunct="0"/>
            <a:r>
              <a:rPr lang="en-US" dirty="0" smtClean="0"/>
              <a:t> The basis of citizenship in the devil’s kingdom is spiritual death at the point of birth, and sinning thereafter. </a:t>
            </a:r>
          </a:p>
          <a:p>
            <a:endParaRPr lang="en-US" dirty="0" smtClean="0"/>
          </a:p>
          <a:p>
            <a:pPr hangingPunct="0"/>
            <a:r>
              <a:rPr lang="en-US" dirty="0" smtClean="0"/>
              <a:t>4. Therefore Christ is the saviour of the world, John 3:17; 4:42; 1 John 4:14, who gives His life for the world, John 6:33. </a:t>
            </a:r>
          </a:p>
          <a:p>
            <a:pPr hangingPunct="0"/>
            <a:endParaRPr lang="en-US" dirty="0" smtClean="0"/>
          </a:p>
          <a:p>
            <a:pPr hangingPunct="0"/>
            <a:r>
              <a:rPr lang="en-US" dirty="0" smtClean="0"/>
              <a:t>Hence, Christ has a title in this connection: the light of the world, John 8:12; 9:5. </a:t>
            </a:r>
          </a:p>
          <a:p>
            <a:pPr hangingPunct="0"/>
            <a:endParaRPr lang="en-US" dirty="0" smtClean="0"/>
          </a:p>
          <a:p>
            <a:pPr hangingPunct="0"/>
            <a:r>
              <a:rPr lang="en-US" dirty="0" smtClean="0"/>
              <a:t>The devil’s kingdom on this earth is called a kingdom of darkness. By way of contrast Christ has a kingdom on this earth, a spiritual kingdom, and therefore he is the light of the world. </a:t>
            </a:r>
          </a:p>
          <a:p>
            <a:pPr hangingPunct="0"/>
            <a:endParaRPr lang="en-US" dirty="0" smtClean="0"/>
          </a:p>
          <a:p>
            <a:pPr hangingPunct="0"/>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hangingPunct="0"/>
            <a:r>
              <a:rPr lang="en-US" b="1" dirty="0" smtClean="0">
                <a:solidFill>
                  <a:schemeClr val="accent1"/>
                </a:solidFill>
              </a:rPr>
              <a:t>“delude you,” – </a:t>
            </a:r>
            <a:r>
              <a:rPr lang="en-US" dirty="0" smtClean="0"/>
              <a:t>PARALOGIZOMAI – PMSubj </a:t>
            </a:r>
            <a:r>
              <a:rPr lang="en-US" b="1" dirty="0" smtClean="0">
                <a:solidFill>
                  <a:schemeClr val="accent1"/>
                </a:solidFill>
              </a:rPr>
              <a:t>- </a:t>
            </a:r>
            <a:r>
              <a:rPr lang="en-US" dirty="0" smtClean="0"/>
              <a:t>we have here a word which means to delude, to bring along side some false thinking, and that in turn means to delude, to deceive, to defraud, or to distort. </a:t>
            </a:r>
          </a:p>
          <a:p>
            <a:pPr hangingPunct="0"/>
            <a:endParaRPr lang="en-US" dirty="0" smtClean="0"/>
          </a:p>
          <a:p>
            <a:pPr hangingPunct="0"/>
            <a:r>
              <a:rPr lang="en-US" dirty="0" smtClean="0"/>
              <a:t>This is the content of information that goes into the MATAIOTES </a:t>
            </a:r>
            <a:r>
              <a:rPr lang="en-US" i="1" dirty="0" smtClean="0"/>
              <a:t>,</a:t>
            </a:r>
            <a:r>
              <a:rPr lang="en-US" dirty="0" smtClean="0"/>
              <a:t> into this vacuum created only by negative volition toward doctrine. </a:t>
            </a:r>
          </a:p>
          <a:p>
            <a:pPr hangingPunct="0"/>
            <a:endParaRPr lang="en-US" dirty="0" smtClean="0"/>
          </a:p>
          <a:p>
            <a:pPr hangingPunct="0"/>
            <a:r>
              <a:rPr lang="en-US" dirty="0" smtClean="0"/>
              <a:t>The infiltration of false doctrine into the right lobe deludes, deceives, defrauds, and distorts thinking. </a:t>
            </a:r>
          </a:p>
          <a:p>
            <a:pPr hangingPunct="0"/>
            <a:endParaRPr lang="en-US" dirty="0" smtClean="0"/>
          </a:p>
          <a:p>
            <a:pPr hangingPunct="0"/>
            <a:r>
              <a:rPr lang="en-US" dirty="0" smtClean="0"/>
              <a:t>People turn to entertaining speakers rather than Biblically sound teachers of the Word. 	</a:t>
            </a:r>
          </a:p>
          <a:p>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dirty="0" smtClean="0"/>
              <a:t>5. Therefore Christ has overcome the world, John 16:33, so that believers can overcome the world, 1 John 5:4,5.</a:t>
            </a:r>
          </a:p>
          <a:p>
            <a:pPr hangingPunct="0"/>
            <a:endParaRPr lang="en-US" dirty="0" smtClean="0"/>
          </a:p>
          <a:p>
            <a:pPr hangingPunct="0"/>
            <a:r>
              <a:rPr lang="en-US" dirty="0" smtClean="0"/>
              <a:t>6. Consequently, believers in Christ must not love the world, 1 John 2:15,16. Nor must believers conform to the world, Romans 12:2. </a:t>
            </a:r>
          </a:p>
          <a:p>
            <a:pPr hangingPunct="0"/>
            <a:endParaRPr lang="en-US" dirty="0" smtClean="0"/>
          </a:p>
          <a:p>
            <a:pPr hangingPunct="0"/>
            <a:r>
              <a:rPr lang="en-US" dirty="0" smtClean="0"/>
              <a:t>7. World control by Satan will continue until the second advent [operation footstool]. However, believers will continue forever. Satanic rule comes to an end but we do not, 1 John 2:17.</a:t>
            </a:r>
          </a:p>
          <a:p>
            <a:pPr hangingPunct="0"/>
            <a:endParaRPr lang="en-US" dirty="0" smtClean="0"/>
          </a:p>
          <a:p>
            <a:pPr hangingPunct="0"/>
            <a:r>
              <a:rPr lang="en-US" dirty="0" smtClean="0"/>
              <a:t>8. The Word of God abides forever, 1 Peter 1:23-25. The Word of God is designed to overcome the ruler of this world, 1 John 2;14. 	</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a:bodyPr>
          <a:lstStyle/>
          <a:p>
            <a:pPr hangingPunct="0"/>
            <a:endParaRPr lang="en-US" dirty="0" smtClean="0"/>
          </a:p>
          <a:p>
            <a:pPr hangingPunct="0"/>
            <a:r>
              <a:rPr lang="en-US" dirty="0" smtClean="0"/>
              <a:t>Therefore not conforming to the world and overcoming the world are accomplished through Bible doctrine by which God has made foolish the wisdom of this world, 1 Corinthians 1:20; 3:19.</a:t>
            </a:r>
          </a:p>
          <a:p>
            <a:pPr hangingPunct="0"/>
            <a:endParaRPr lang="en-US" dirty="0" smtClean="0"/>
          </a:p>
          <a:p>
            <a:pPr hangingPunct="0"/>
            <a:r>
              <a:rPr lang="en-US" dirty="0" smtClean="0"/>
              <a:t>9. Therefore the importance of mental attitude based on Bible doctrine, Proverbs 23:7; Philippians 2:5; 2 Timothy 1:7; 2 Corinthians 10:4,5; 1 Corinthians 2:16; 2 Corinthians 5:1,6,8; Isaiah 26:3,4; Philippians 4:7; 2 Thessalonians 2:2. </a:t>
            </a:r>
          </a:p>
          <a:p>
            <a:pPr hangingPunct="0"/>
            <a:endParaRPr lang="en-US" dirty="0" smtClean="0"/>
          </a:p>
          <a:p>
            <a:pPr hangingPunct="0"/>
            <a:r>
              <a:rPr lang="en-US" dirty="0" smtClean="0"/>
              <a:t>10. Reversionism is characterized by friendship with the world, James 4:4. </a:t>
            </a:r>
          </a:p>
          <a:p>
            <a:pPr hangingPunct="0"/>
            <a:endParaRPr lang="en-US" dirty="0" smtClean="0"/>
          </a:p>
          <a:p>
            <a:pPr hangingPunct="0"/>
            <a:r>
              <a:rPr lang="en-US" dirty="0" smtClean="0"/>
              <a:t>What is worldliness? It is not something you do. Worldliness is strictly a </a:t>
            </a:r>
            <a:r>
              <a:rPr lang="en-US" b="1" u="sng" dirty="0" smtClean="0"/>
              <a:t>mental attitude </a:t>
            </a:r>
            <a:r>
              <a:rPr lang="en-US" dirty="0" smtClean="0"/>
              <a:t>and nothing else. It is the mental status of the reversionist. </a:t>
            </a:r>
          </a:p>
          <a:p>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pPr hangingPunct="0"/>
            <a:endParaRPr lang="en-US" dirty="0" smtClean="0"/>
          </a:p>
          <a:p>
            <a:pPr hangingPunct="0"/>
            <a:endParaRPr lang="en-US" dirty="0" smtClean="0"/>
          </a:p>
          <a:p>
            <a:pPr hangingPunct="0"/>
            <a:r>
              <a:rPr lang="en-US" b="1" dirty="0" smtClean="0">
                <a:solidFill>
                  <a:srgbClr val="0070C0"/>
                </a:solidFill>
              </a:rPr>
              <a:t>“If you have died with Christ from the ultimate source of the basis of the principles of the world.”</a:t>
            </a:r>
          </a:p>
          <a:p>
            <a:pPr hangingPunct="0"/>
            <a:endParaRPr lang="en-US" dirty="0" smtClean="0"/>
          </a:p>
          <a:p>
            <a:pPr hangingPunct="0"/>
            <a:r>
              <a:rPr lang="en-US" b="1" dirty="0" smtClean="0">
                <a:solidFill>
                  <a:srgbClr val="0070C0"/>
                </a:solidFill>
              </a:rPr>
              <a:t>“why as if you were living in a world do you submit to decrees, such as” </a:t>
            </a:r>
            <a:r>
              <a:rPr lang="en-US" dirty="0" smtClean="0"/>
              <a:t>– ZAO – PAPtc - functioning in life, </a:t>
            </a:r>
            <a:r>
              <a:rPr lang="en-US" b="1" dirty="0" smtClean="0">
                <a:solidFill>
                  <a:srgbClr val="0070C0"/>
                </a:solidFill>
              </a:rPr>
              <a:t>“why as functioning in the world.” </a:t>
            </a:r>
          </a:p>
          <a:p>
            <a:pPr hangingPunct="0"/>
            <a:endParaRPr lang="en-US" b="1" dirty="0" smtClean="0">
              <a:solidFill>
                <a:srgbClr val="0070C0"/>
              </a:solidFill>
            </a:endParaRPr>
          </a:p>
          <a:p>
            <a:pPr hangingPunct="0"/>
            <a:r>
              <a:rPr lang="en-US" dirty="0" smtClean="0"/>
              <a:t>This is calling attention to the reality of the kingdom into which we were born. </a:t>
            </a:r>
          </a:p>
          <a:p>
            <a:pPr hangingPunct="0"/>
            <a:endParaRPr lang="en-US" dirty="0" smtClean="0"/>
          </a:p>
          <a:p>
            <a:pPr hangingPunct="0"/>
            <a:r>
              <a:rPr lang="en-US" dirty="0" smtClean="0"/>
              <a:t>We were born into the devil’s kingdom and the quality is not very high.  Since we have been delivered from it then why go back to it?</a:t>
            </a:r>
          </a:p>
          <a:p>
            <a:pPr hangingPunct="0">
              <a:buNone/>
            </a:pPr>
            <a:endParaRPr lang="en-US" dirty="0" smtClean="0"/>
          </a:p>
          <a:p>
            <a:pPr hangingPunct="0"/>
            <a:r>
              <a:rPr lang="en-US" b="1" dirty="0" smtClean="0">
                <a:solidFill>
                  <a:srgbClr val="0070C0"/>
                </a:solidFill>
              </a:rPr>
              <a:t>“submit to decrees such as” </a:t>
            </a:r>
            <a:r>
              <a:rPr lang="en-US" dirty="0" smtClean="0"/>
              <a:t>-  PMIndic – DOGMATIZO - means to permit false  systems to be imposed upon yourself. Here it means to submit to legalism. </a:t>
            </a:r>
          </a:p>
          <a:p>
            <a:pPr hangingPunct="0"/>
            <a:endParaRPr lang="en-US" dirty="0" smtClean="0"/>
          </a:p>
          <a:p>
            <a:endParaRPr lang="en-US" dirty="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r>
              <a:rPr lang="en-US" dirty="0" smtClean="0"/>
              <a:t>Translation: </a:t>
            </a:r>
            <a:r>
              <a:rPr lang="en-US" b="1" dirty="0" smtClean="0">
                <a:solidFill>
                  <a:srgbClr val="0070C0"/>
                </a:solidFill>
              </a:rPr>
              <a:t>“If you have died together with Christ from the ultimate source of the basic principles of the world </a:t>
            </a:r>
            <a:r>
              <a:rPr lang="en-US" dirty="0" smtClean="0"/>
              <a:t>[and you have], </a:t>
            </a:r>
            <a:r>
              <a:rPr lang="en-US" b="1" dirty="0" smtClean="0">
                <a:solidFill>
                  <a:srgbClr val="0070C0"/>
                </a:solidFill>
              </a:rPr>
              <a:t>why, as functioning in a world are you constantly submitting to legalism.” </a:t>
            </a:r>
          </a:p>
          <a:p>
            <a:endParaRPr lang="en-US" dirty="0" smtClean="0"/>
          </a:p>
          <a:p>
            <a:r>
              <a:rPr lang="en-US" dirty="0" smtClean="0"/>
              <a:t>Martin Luther used to lay naked in his cell all night in bitter cold beating his body. He hoped to please God and find peace. God freed him from this asceticism when Luther read the book of Romans.</a:t>
            </a:r>
          </a:p>
          <a:p>
            <a:endParaRPr lang="en-US" dirty="0" smtClean="0"/>
          </a:p>
          <a:p>
            <a:r>
              <a:rPr lang="en-US" dirty="0" smtClean="0"/>
              <a:t>Religious regulations are man made, do-it-yourself-religion and has no place in Christianity.  People are sincere about their religion which only leads them farther from Christ.</a:t>
            </a:r>
          </a:p>
          <a:p>
            <a:pPr>
              <a:buNone/>
            </a:pPr>
            <a:endParaRPr lang="en-US" dirty="0" smtClean="0"/>
          </a:p>
          <a:p>
            <a:pPr>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a:bodyPr>
          <a:lstStyle/>
          <a:p>
            <a:r>
              <a:rPr lang="en-US" dirty="0" smtClean="0"/>
              <a:t>Do-gooders are sincere and try to improve things. When it comes to suffering for sin we cannot suffer more than Christ on the cross.</a:t>
            </a:r>
          </a:p>
          <a:p>
            <a:endParaRPr lang="en-US" dirty="0" smtClean="0"/>
          </a:p>
          <a:p>
            <a:r>
              <a:rPr lang="en-US" dirty="0" smtClean="0"/>
              <a:t>Jesus never invited us to live the ascetic life nor a life of taboos.</a:t>
            </a:r>
          </a:p>
          <a:p>
            <a:endParaRPr lang="en-US" b="1" dirty="0" smtClean="0">
              <a:solidFill>
                <a:srgbClr val="0070C0"/>
              </a:solidFill>
            </a:endParaRPr>
          </a:p>
          <a:p>
            <a:r>
              <a:rPr lang="en-US" b="1" dirty="0" smtClean="0">
                <a:solidFill>
                  <a:srgbClr val="0070C0"/>
                </a:solidFill>
              </a:rPr>
              <a:t>2:21 “do not touch, do not taste, do not handle” </a:t>
            </a:r>
          </a:p>
          <a:p>
            <a:pPr>
              <a:buNone/>
            </a:pPr>
            <a:r>
              <a:rPr lang="en-US" dirty="0" smtClean="0"/>
              <a:t>    At this point we have some illustrations of the legalism at that time. </a:t>
            </a:r>
          </a:p>
          <a:p>
            <a:endParaRPr lang="en-US" dirty="0" smtClean="0"/>
          </a:p>
          <a:p>
            <a:r>
              <a:rPr lang="en-US" dirty="0" smtClean="0"/>
              <a:t>The first taboo is mentioned in the parenthesis under the words </a:t>
            </a:r>
            <a:r>
              <a:rPr lang="en-US" b="1" dirty="0" smtClean="0">
                <a:solidFill>
                  <a:srgbClr val="0070C0"/>
                </a:solidFill>
              </a:rPr>
              <a:t>“Touch not,” – </a:t>
            </a:r>
            <a:r>
              <a:rPr lang="en-US" dirty="0" smtClean="0"/>
              <a:t>AAIndic  - HAPTO – shows that the whole taboo is wrong. </a:t>
            </a:r>
          </a:p>
          <a:p>
            <a:endParaRPr lang="en-US" dirty="0" smtClean="0"/>
          </a:p>
          <a:p>
            <a:r>
              <a:rPr lang="en-US" dirty="0" smtClean="0"/>
              <a:t>First of all HAPTO means sex. It indicates the first stages where the hands are used. </a:t>
            </a:r>
          </a:p>
          <a:p>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endParaRPr lang="en-US" dirty="0" smtClean="0"/>
          </a:p>
          <a:p>
            <a:r>
              <a:rPr lang="en-US" dirty="0" smtClean="0"/>
              <a:t>We are talking about fornication, sex. The point is that this is the taboo about sex. </a:t>
            </a:r>
          </a:p>
          <a:p>
            <a:endParaRPr lang="en-US" dirty="0" smtClean="0"/>
          </a:p>
          <a:p>
            <a:r>
              <a:rPr lang="en-US" dirty="0" smtClean="0"/>
              <a:t>There were some people that thought that if you have any sex at all you cannot go to heaven! </a:t>
            </a:r>
          </a:p>
          <a:p>
            <a:endParaRPr lang="en-US" dirty="0" smtClean="0"/>
          </a:p>
          <a:p>
            <a:r>
              <a:rPr lang="en-US" dirty="0" smtClean="0"/>
              <a:t>One of the ways a reversionist gets mixed up is that he thinks that there is no such thing as legitimate sex function. </a:t>
            </a:r>
          </a:p>
          <a:p>
            <a:endParaRPr lang="en-US" dirty="0" smtClean="0"/>
          </a:p>
          <a:p>
            <a:r>
              <a:rPr lang="en-US" dirty="0" smtClean="0"/>
              <a:t>That is what we have here by way of what is a rather  extreme taboo. </a:t>
            </a:r>
          </a:p>
          <a:p>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endParaRPr lang="en-US" dirty="0" smtClean="0"/>
          </a:p>
          <a:p>
            <a:r>
              <a:rPr lang="en-US" dirty="0" smtClean="0"/>
              <a:t>The middle voice of this verb also tells us something else: HAPTO in the active voice means not to touch something, but in the middle voice it means to have sex. So it should be translated </a:t>
            </a:r>
            <a:r>
              <a:rPr lang="en-US" b="1" dirty="0" smtClean="0">
                <a:solidFill>
                  <a:srgbClr val="0070C0"/>
                </a:solidFill>
              </a:rPr>
              <a:t>“You shall not have sex.” </a:t>
            </a:r>
          </a:p>
          <a:p>
            <a:endParaRPr lang="en-US" b="1" dirty="0" smtClean="0">
              <a:solidFill>
                <a:srgbClr val="0070C0"/>
              </a:solidFill>
            </a:endParaRPr>
          </a:p>
          <a:p>
            <a:r>
              <a:rPr lang="en-US" dirty="0" smtClean="0"/>
              <a:t>That isn’t what the Bible says, that is what the reversionist thinks in his asceticism. </a:t>
            </a:r>
          </a:p>
          <a:p>
            <a:endParaRPr lang="en-US" dirty="0" smtClean="0"/>
          </a:p>
          <a:p>
            <a:r>
              <a:rPr lang="en-US" dirty="0" smtClean="0"/>
              <a:t>This would be an ascetic type Gnostic who made abstinence from sex as a part of salvation. </a:t>
            </a:r>
          </a:p>
          <a:p>
            <a:endParaRPr lang="en-US" dirty="0" smtClean="0"/>
          </a:p>
          <a:p>
            <a:r>
              <a:rPr lang="en-US" dirty="0" smtClean="0"/>
              <a:t>There are not too many people that go for that idea. Gnosticism had a cubby hole for these people. </a:t>
            </a:r>
          </a:p>
          <a:p>
            <a:endParaRPr lang="en-US" dirty="0"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r>
              <a:rPr lang="en-US" dirty="0" smtClean="0"/>
              <a:t>There were five basic Gnostic sects. Three of them went for fornication - you go to heaven by fornicating as much as possible. </a:t>
            </a:r>
          </a:p>
          <a:p>
            <a:endParaRPr lang="en-US" dirty="0" smtClean="0"/>
          </a:p>
          <a:p>
            <a:r>
              <a:rPr lang="en-US" dirty="0" smtClean="0"/>
              <a:t>Two of them said you go to heaven by refraining from sex. We are dealing here with the legalistic ascetic group. </a:t>
            </a:r>
          </a:p>
          <a:p>
            <a:endParaRPr lang="en-US" dirty="0" smtClean="0"/>
          </a:p>
          <a:p>
            <a:r>
              <a:rPr lang="en-US" dirty="0" smtClean="0"/>
              <a:t>So the first taboo is the sex taboo, the total refraining from sex. </a:t>
            </a:r>
          </a:p>
          <a:p>
            <a:endParaRPr lang="en-US" dirty="0" smtClean="0"/>
          </a:p>
          <a:p>
            <a:r>
              <a:rPr lang="en-US" dirty="0" smtClean="0"/>
              <a:t>The second one was asceticism through a food taboo. The phrase </a:t>
            </a:r>
            <a:r>
              <a:rPr lang="en-US" b="1" dirty="0" smtClean="0">
                <a:solidFill>
                  <a:srgbClr val="0070C0"/>
                </a:solidFill>
              </a:rPr>
              <a:t>“taste not”</a:t>
            </a:r>
            <a:r>
              <a:rPr lang="en-US" dirty="0" smtClean="0"/>
              <a:t> is the AMSubj - the subjunctive means two things: </a:t>
            </a:r>
          </a:p>
          <a:p>
            <a:pPr>
              <a:buNone/>
            </a:pPr>
            <a:r>
              <a:rPr lang="en-US" dirty="0" smtClean="0"/>
              <a:t>         a) It is a mild prohibition, and that is what is used to indicate a false prohibition. </a:t>
            </a:r>
          </a:p>
          <a:p>
            <a:pPr>
              <a:buNone/>
            </a:pPr>
            <a:r>
              <a:rPr lang="en-US" dirty="0" smtClean="0"/>
              <a:t>         b) There is another meaning of MH plus the subjunctive, it means to be subjective in your thinking. </a:t>
            </a:r>
          </a:p>
          <a:p>
            <a:pPr>
              <a:buNone/>
            </a:pPr>
            <a:endParaRPr lang="en-US" dirty="0" smtClean="0"/>
          </a:p>
          <a:p>
            <a:r>
              <a:rPr lang="en-US" dirty="0" smtClean="0"/>
              <a:t>Asceticism is always subjective in its thinking. Subjective thinking is always extremism one way or the other.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r>
              <a:rPr lang="en-US" dirty="0" smtClean="0"/>
              <a:t>Here we have extreme asceticism: you shall not have sex, neither shall you taste certain foods. </a:t>
            </a:r>
          </a:p>
          <a:p>
            <a:endParaRPr lang="en-US" dirty="0" smtClean="0"/>
          </a:p>
          <a:p>
            <a:r>
              <a:rPr lang="en-US" dirty="0" smtClean="0"/>
              <a:t>The food taboos are discussed in more details in Romans 14:23; 1 Corinthians 8:8-13. </a:t>
            </a:r>
          </a:p>
          <a:p>
            <a:endParaRPr lang="en-US" dirty="0" smtClean="0"/>
          </a:p>
          <a:p>
            <a:r>
              <a:rPr lang="en-US" dirty="0" smtClean="0"/>
              <a:t>It is the idea of making points with God or going to heaven by abstaining from eating meats, for example. </a:t>
            </a:r>
          </a:p>
          <a:p>
            <a:endParaRPr lang="en-US" dirty="0" smtClean="0"/>
          </a:p>
          <a:p>
            <a:r>
              <a:rPr lang="en-US" dirty="0" smtClean="0"/>
              <a:t>The third taboo is the hostility taboo. This is probably about the most obscure of all of them and requires the most explanation. </a:t>
            </a:r>
          </a:p>
          <a:p>
            <a:endParaRPr lang="en-US" dirty="0" smtClean="0"/>
          </a:p>
          <a:p>
            <a:r>
              <a:rPr lang="en-US" b="1" dirty="0" smtClean="0">
                <a:solidFill>
                  <a:srgbClr val="0070C0"/>
                </a:solidFill>
              </a:rPr>
              <a:t>“handle not” </a:t>
            </a:r>
            <a:r>
              <a:rPr lang="en-US" dirty="0" smtClean="0"/>
              <a:t>– AASubj – GIAGANO -  a mild prohibition which is a false or pseudo prohibition and means to use violence on someone. </a:t>
            </a:r>
          </a:p>
          <a:p>
            <a:endParaRPr lang="en-US" dirty="0" smtClean="0"/>
          </a:p>
          <a:p>
            <a:r>
              <a:rPr lang="en-US" dirty="0" smtClean="0"/>
              <a:t>It means </a:t>
            </a:r>
            <a:r>
              <a:rPr lang="en-US" b="1" dirty="0" smtClean="0">
                <a:solidFill>
                  <a:srgbClr val="0070C0"/>
                </a:solidFill>
              </a:rPr>
              <a:t>“you shall not touch for the purpose of killing or using violence.” </a:t>
            </a:r>
          </a:p>
          <a:p>
            <a:endParaRPr lang="en-US" b="1" dirty="0" smtClean="0">
              <a:solidFill>
                <a:srgbClr val="0070C0"/>
              </a:solidFill>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r>
              <a:rPr lang="en-US" dirty="0" smtClean="0"/>
              <a:t>This is a taboo against killing in any sense of the word. In other words, don’t kill a fly because it might be someone’s brother, or don’t kill a monkey because that might be grandfather. </a:t>
            </a:r>
          </a:p>
          <a:p>
            <a:endParaRPr lang="en-US" dirty="0" smtClean="0"/>
          </a:p>
          <a:p>
            <a:r>
              <a:rPr lang="en-US" dirty="0" smtClean="0"/>
              <a:t>The idea is killing in any sense of the word whether it is capital punishment or the killing of animals, snakes, or bugs, or anything. The idea is that if you kill you </a:t>
            </a:r>
            <a:r>
              <a:rPr lang="en-US" u="sng" dirty="0" smtClean="0"/>
              <a:t>can’t go to heaven</a:t>
            </a:r>
            <a:r>
              <a:rPr lang="en-US" dirty="0" smtClean="0"/>
              <a:t>. </a:t>
            </a:r>
          </a:p>
          <a:p>
            <a:endParaRPr lang="en-US" dirty="0" smtClean="0"/>
          </a:p>
          <a:p>
            <a:pPr hangingPunct="0"/>
            <a:r>
              <a:rPr lang="en-US" dirty="0" smtClean="0"/>
              <a:t>What does the Bible teach about killing.?  </a:t>
            </a:r>
          </a:p>
          <a:p>
            <a:pPr hangingPunct="0">
              <a:buNone/>
            </a:pPr>
            <a:r>
              <a:rPr lang="en-US" dirty="0" smtClean="0"/>
              <a:t>     - First of all, the Bible authorizes capital punishment, all the way from Genesis 9:6 to Romans 13:4. </a:t>
            </a:r>
          </a:p>
          <a:p>
            <a:pPr hangingPunct="0">
              <a:buNone/>
            </a:pPr>
            <a:r>
              <a:rPr lang="en-US" dirty="0" smtClean="0"/>
              <a:t>       </a:t>
            </a:r>
          </a:p>
          <a:p>
            <a:pPr hangingPunct="0">
              <a:buNone/>
            </a:pPr>
            <a:r>
              <a:rPr lang="en-US" dirty="0" smtClean="0"/>
              <a:t>     This is actually the only way that you can control the law, to keep crime down. That is legitimate killing. </a:t>
            </a:r>
          </a:p>
          <a:p>
            <a:pPr hangingPunct="0">
              <a:buNone/>
            </a:pPr>
            <a:endParaRPr lang="en-US" dirty="0" smtClean="0"/>
          </a:p>
          <a:p>
            <a:pPr hangingPunct="0">
              <a:buNone/>
            </a:pPr>
            <a:r>
              <a:rPr lang="en-US" dirty="0" smtClean="0"/>
              <a:t>     There is also another area where it is legitimate to kill, and that is when you represent your country in its defense. </a:t>
            </a:r>
          </a:p>
          <a:p>
            <a:pPr hangingPunct="0">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7162800"/>
          </a:xfrm>
        </p:spPr>
        <p:txBody>
          <a:bodyPr>
            <a:normAutofit fontScale="92500" lnSpcReduction="20000"/>
          </a:bodyPr>
          <a:lstStyle/>
          <a:p>
            <a:pPr>
              <a:buNone/>
            </a:pPr>
            <a:r>
              <a:rPr lang="en-US" b="1" dirty="0" smtClean="0"/>
              <a:t>An Entertaining False Teacher – Joyce Meyer</a:t>
            </a:r>
          </a:p>
          <a:p>
            <a:r>
              <a:rPr lang="en-US" dirty="0" smtClean="0"/>
              <a:t>False Teachers – Berean Website  comments on the Word of Faith movement </a:t>
            </a:r>
            <a:r>
              <a:rPr lang="en-US" dirty="0" smtClean="0">
                <a:hlinkClick r:id="rId2"/>
              </a:rPr>
              <a:t>–</a:t>
            </a:r>
            <a:r>
              <a:rPr lang="en-US" dirty="0" smtClean="0"/>
              <a:t>  </a:t>
            </a:r>
            <a:r>
              <a:rPr lang="en-US" dirty="0" smtClean="0">
                <a:hlinkClick r:id="rId2"/>
              </a:rPr>
              <a:t>www.deceptioninthechurch</a:t>
            </a:r>
            <a:r>
              <a:rPr lang="en-US" dirty="0" smtClean="0"/>
              <a:t> . Deception in the  church website. </a:t>
            </a:r>
          </a:p>
          <a:p>
            <a:endParaRPr lang="en-US" dirty="0" smtClean="0"/>
          </a:p>
          <a:p>
            <a:pPr>
              <a:buNone/>
            </a:pPr>
            <a:r>
              <a:rPr lang="en-US" dirty="0" smtClean="0"/>
              <a:t>      In a book called </a:t>
            </a:r>
            <a:r>
              <a:rPr lang="en-US" i="1" dirty="0" smtClean="0"/>
              <a:t>"The Most Important Decision You Will Ever Make"</a:t>
            </a:r>
            <a:r>
              <a:rPr lang="en-US" dirty="0" smtClean="0"/>
              <a:t> ,Joyce Meyer teaches what it means to be born again and what Christ had to do for people to be saved. </a:t>
            </a:r>
          </a:p>
          <a:p>
            <a:pPr>
              <a:buNone/>
            </a:pPr>
            <a:r>
              <a:rPr lang="en-US" dirty="0" smtClean="0"/>
              <a:t>   (</a:t>
            </a:r>
            <a:r>
              <a:rPr lang="en-US" u="sng" dirty="0" smtClean="0"/>
              <a:t>Source: </a:t>
            </a:r>
            <a:r>
              <a:rPr lang="en-US" dirty="0" smtClean="0"/>
              <a:t>The Most Important Decision You Will Ever Make: A Complete And Thorough Understanding Of What It Means To Be Born Again, 1991, pages 35-36, Joyce Meyer) </a:t>
            </a:r>
            <a:br>
              <a:rPr lang="en-US" dirty="0" smtClean="0"/>
            </a:br>
            <a:r>
              <a:rPr lang="en-US" dirty="0" smtClean="0"/>
              <a:t/>
            </a:r>
            <a:br>
              <a:rPr lang="en-US" dirty="0" smtClean="0"/>
            </a:br>
            <a:r>
              <a:rPr lang="en-US" b="1" dirty="0" smtClean="0"/>
              <a:t>Warning, Danger Ahead!</a:t>
            </a:r>
            <a:r>
              <a:rPr lang="en-US" dirty="0" smtClean="0"/>
              <a:t/>
            </a:r>
            <a:br>
              <a:rPr lang="en-US" dirty="0" smtClean="0"/>
            </a:br>
            <a:endParaRPr lang="en-US" dirty="0" smtClean="0"/>
          </a:p>
          <a:p>
            <a:pPr>
              <a:buNone/>
            </a:pPr>
            <a:r>
              <a:rPr lang="en-US" dirty="0" smtClean="0"/>
              <a:t>    Joyce Meyer teaches that </a:t>
            </a:r>
            <a:r>
              <a:rPr lang="en-US" b="1" dirty="0" smtClean="0"/>
              <a:t>Jesus did not pay for sin upon the cross, but actually went to the torments of hell and made atonement there. </a:t>
            </a:r>
          </a:p>
          <a:p>
            <a:pPr>
              <a:buNone/>
            </a:pPr>
            <a:endParaRPr lang="en-US" b="1" dirty="0" smtClean="0"/>
          </a:p>
          <a:p>
            <a:pPr>
              <a:buNone/>
            </a:pPr>
            <a:r>
              <a:rPr lang="en-US" b="1" dirty="0" smtClean="0"/>
              <a:t>    </a:t>
            </a:r>
            <a:endParaRPr lang="en-US" dirty="0" smtClean="0"/>
          </a:p>
          <a:p>
            <a:pPr>
              <a:buNone/>
            </a:pPr>
            <a:r>
              <a:rPr lang="en-US" dirty="0" smtClean="0"/>
              <a:t/>
            </a:r>
            <a:br>
              <a:rPr lang="en-US" dirty="0" smtClean="0"/>
            </a:br>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buNone/>
            </a:pPr>
            <a:r>
              <a:rPr lang="en-US" dirty="0" smtClean="0"/>
              <a:t>    A fourth area is self defense or the castle doctrine where US law allows you to defend yourself against criminal activity.</a:t>
            </a:r>
          </a:p>
          <a:p>
            <a:pPr hangingPunct="0"/>
            <a:endParaRPr lang="en-US" dirty="0" smtClean="0"/>
          </a:p>
          <a:p>
            <a:pPr hangingPunct="0"/>
            <a:r>
              <a:rPr lang="en-US" dirty="0" smtClean="0"/>
              <a:t>Translation</a:t>
            </a:r>
            <a:r>
              <a:rPr lang="en-US" b="1" dirty="0" smtClean="0">
                <a:solidFill>
                  <a:srgbClr val="0070C0"/>
                </a:solidFill>
              </a:rPr>
              <a:t>: “You shall not have sex; you shall not taste forbidden foods; nor shall you touch anyone for the purpose of harming or killing.”</a:t>
            </a:r>
          </a:p>
          <a:p>
            <a:pPr hangingPunct="0"/>
            <a:endParaRPr lang="en-US" b="1" dirty="0" smtClean="0">
              <a:solidFill>
                <a:srgbClr val="0070C0"/>
              </a:solidFill>
            </a:endParaRPr>
          </a:p>
          <a:p>
            <a:pPr hangingPunct="0"/>
            <a:r>
              <a:rPr lang="en-US" b="1" dirty="0" smtClean="0">
                <a:solidFill>
                  <a:srgbClr val="0070C0"/>
                </a:solidFill>
              </a:rPr>
              <a:t>2:22- “all of which </a:t>
            </a:r>
            <a:r>
              <a:rPr lang="en-US" dirty="0" smtClean="0"/>
              <a:t>(taboos) </a:t>
            </a:r>
            <a:r>
              <a:rPr lang="en-US" b="1" dirty="0" smtClean="0">
                <a:solidFill>
                  <a:srgbClr val="0070C0"/>
                </a:solidFill>
              </a:rPr>
              <a:t>are intended for destruction by the being used” </a:t>
            </a:r>
            <a:r>
              <a:rPr lang="en-US" dirty="0" smtClean="0"/>
              <a:t>is what it says literally. </a:t>
            </a:r>
          </a:p>
          <a:p>
            <a:pPr hangingPunct="0"/>
            <a:endParaRPr lang="en-US" dirty="0" smtClean="0"/>
          </a:p>
          <a:p>
            <a:pPr hangingPunct="0"/>
            <a:r>
              <a:rPr lang="en-US" b="1" dirty="0" smtClean="0">
                <a:solidFill>
                  <a:srgbClr val="0070C0"/>
                </a:solidFill>
              </a:rPr>
              <a:t>“to  destruction” </a:t>
            </a:r>
            <a:r>
              <a:rPr lang="en-US" dirty="0" smtClean="0"/>
              <a:t>– EPI plus the accusative of FQORA which means corruption, decay, perishing.  They do not restrain evil.  Taboos fail in their purpose. </a:t>
            </a:r>
          </a:p>
          <a:p>
            <a:endParaRPr lang="en-US" dirty="0" smtClean="0"/>
          </a:p>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The parenthesis goes on here and all three of these categories of taboos, if they are followed, are designed to destroy the believer. </a:t>
            </a:r>
          </a:p>
          <a:p>
            <a:pPr hangingPunct="0"/>
            <a:endParaRPr lang="en-US" i="1" dirty="0" smtClean="0"/>
          </a:p>
          <a:p>
            <a:pPr hangingPunct="0"/>
            <a:r>
              <a:rPr lang="en-US" dirty="0" smtClean="0"/>
              <a:t>EPI  FQORA </a:t>
            </a:r>
            <a:r>
              <a:rPr lang="en-US" i="1" dirty="0" smtClean="0"/>
              <a:t>- </a:t>
            </a:r>
            <a:r>
              <a:rPr lang="en-US" dirty="0" smtClean="0"/>
              <a:t>means that is the direction these taboos take you. These things take the believer to destruction, into reversionistic destruction; </a:t>
            </a:r>
            <a:r>
              <a:rPr lang="en-US" b="1" dirty="0" smtClean="0">
                <a:solidFill>
                  <a:srgbClr val="0070C0"/>
                </a:solidFill>
              </a:rPr>
              <a:t>“by being used,” </a:t>
            </a:r>
            <a:r>
              <a:rPr lang="en-US" dirty="0" smtClean="0"/>
              <a:t>– APOCHRHSIS - means “by means of using.” </a:t>
            </a:r>
          </a:p>
          <a:p>
            <a:pPr hangingPunct="0"/>
            <a:endParaRPr lang="en-US" dirty="0" smtClean="0"/>
          </a:p>
          <a:p>
            <a:pPr hangingPunct="0"/>
            <a:r>
              <a:rPr lang="en-US" dirty="0" smtClean="0"/>
              <a:t>We now go back to the sentence which began in verse 20</a:t>
            </a:r>
            <a:r>
              <a:rPr lang="en-US" b="1" dirty="0" smtClean="0">
                <a:solidFill>
                  <a:srgbClr val="0070C0"/>
                </a:solidFill>
              </a:rPr>
              <a:t>, “after the commandments and doctrines of men.”</a:t>
            </a:r>
            <a:r>
              <a:rPr lang="en-US" dirty="0" smtClean="0"/>
              <a:t> </a:t>
            </a:r>
          </a:p>
          <a:p>
            <a:pPr hangingPunct="0"/>
            <a:endParaRPr lang="en-US" dirty="0" smtClean="0"/>
          </a:p>
          <a:p>
            <a:pPr hangingPunct="0"/>
            <a:r>
              <a:rPr lang="en-US" dirty="0" smtClean="0"/>
              <a:t>KATA  ENTALMA-which means ordinances;  DIDASKALIA  refers to doctrines</a:t>
            </a:r>
            <a:r>
              <a:rPr lang="en-US" b="1" dirty="0" smtClean="0">
                <a:solidFill>
                  <a:srgbClr val="0070C0"/>
                </a:solidFill>
              </a:rPr>
              <a:t>,  “according to the ordinances and doctrines of men.”  </a:t>
            </a:r>
            <a:r>
              <a:rPr lang="en-US" dirty="0" smtClean="0"/>
              <a:t>Over regulation intensifies evil.  Holiness by self-effort is human doctrine and it is unproductive and perishes.</a:t>
            </a:r>
            <a:endParaRPr lang="en-US" b="1" dirty="0" smtClean="0">
              <a:solidFill>
                <a:srgbClr val="0070C0"/>
              </a:solidFill>
            </a:endParaRPr>
          </a:p>
          <a:p>
            <a:pPr hangingPunct="0"/>
            <a:endParaRPr lang="en-US" dirty="0" smtClean="0"/>
          </a:p>
          <a:p>
            <a:pPr hangingPunct="0"/>
            <a:r>
              <a:rPr lang="en-US" b="1" dirty="0" smtClean="0">
                <a:solidFill>
                  <a:srgbClr val="0070C0"/>
                </a:solidFill>
              </a:rPr>
              <a:t>2:23</a:t>
            </a:r>
            <a:r>
              <a:rPr lang="en-US" dirty="0" smtClean="0"/>
              <a:t>, there is an emotional attack. </a:t>
            </a:r>
            <a:r>
              <a:rPr lang="en-US" b="1" dirty="0" smtClean="0">
                <a:solidFill>
                  <a:srgbClr val="0070C0"/>
                </a:solidFill>
              </a:rPr>
              <a:t>“Which things </a:t>
            </a:r>
            <a:r>
              <a:rPr lang="en-US" dirty="0" smtClean="0"/>
              <a:t>[ordinances of man, which ascetic systems</a:t>
            </a:r>
            <a:r>
              <a:rPr lang="en-US" b="1" dirty="0" smtClean="0">
                <a:solidFill>
                  <a:srgbClr val="0070C0"/>
                </a:solidFill>
              </a:rPr>
              <a:t>],” we have” - </a:t>
            </a:r>
            <a:r>
              <a:rPr lang="en-US" dirty="0" smtClean="0"/>
              <a:t>means </a:t>
            </a:r>
            <a:r>
              <a:rPr lang="en-US" b="1" dirty="0" smtClean="0">
                <a:solidFill>
                  <a:srgbClr val="0070C0"/>
                </a:solidFill>
              </a:rPr>
              <a:t>“which category of things.” </a:t>
            </a:r>
          </a:p>
          <a:p>
            <a:endParaRPr lang="en-US"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r>
              <a:rPr lang="en-US" b="1" dirty="0" smtClean="0">
                <a:solidFill>
                  <a:srgbClr val="0070C0"/>
                </a:solidFill>
              </a:rPr>
              <a:t>“is a show of wisdom,” </a:t>
            </a:r>
            <a:r>
              <a:rPr lang="en-US" dirty="0" smtClean="0"/>
              <a:t> PAIndic – EIMI LOGOI -  </a:t>
            </a:r>
            <a:r>
              <a:rPr lang="en-US" b="1" dirty="0" smtClean="0">
                <a:solidFill>
                  <a:srgbClr val="0070C0"/>
                </a:solidFill>
              </a:rPr>
              <a:t>“a show of wisdom” </a:t>
            </a:r>
            <a:r>
              <a:rPr lang="en-US" dirty="0" smtClean="0"/>
              <a:t>- means a false system of doctrine which passes for wisdom.  </a:t>
            </a:r>
          </a:p>
          <a:p>
            <a:pPr hangingPunct="0"/>
            <a:endParaRPr lang="en-US" dirty="0" smtClean="0"/>
          </a:p>
          <a:p>
            <a:pPr hangingPunct="0"/>
            <a:r>
              <a:rPr lang="en-US" u="sng" dirty="0" smtClean="0"/>
              <a:t>Principle: </a:t>
            </a:r>
            <a:r>
              <a:rPr lang="en-US" dirty="0" smtClean="0"/>
              <a:t>Undue repression leads to violent eruption. Watch the Muslims on television riot and murder in the streets. </a:t>
            </a:r>
          </a:p>
          <a:p>
            <a:pPr hangingPunct="0"/>
            <a:endParaRPr lang="en-US" dirty="0" smtClean="0"/>
          </a:p>
          <a:p>
            <a:pPr hangingPunct="0"/>
            <a:r>
              <a:rPr lang="en-US" dirty="0" smtClean="0"/>
              <a:t>They are the most religiously oppressed, repressed people in the world. When they erupt it is VIOLENT for their lust side of their OSN can be expressed towards their enemies. </a:t>
            </a:r>
          </a:p>
          <a:p>
            <a:pPr hangingPunct="0"/>
            <a:endParaRPr lang="en-US" dirty="0" smtClean="0"/>
          </a:p>
          <a:p>
            <a:pPr hangingPunct="0"/>
            <a:r>
              <a:rPr lang="en-US" b="1" dirty="0" smtClean="0">
                <a:solidFill>
                  <a:srgbClr val="0070C0"/>
                </a:solidFill>
              </a:rPr>
              <a:t>“in all worship,” </a:t>
            </a:r>
            <a:r>
              <a:rPr lang="en-US" dirty="0" smtClean="0"/>
              <a:t>EGELOGRHSKEIA - means by means of a self-made religion:  QRESKEIA is religion.</a:t>
            </a:r>
          </a:p>
          <a:p>
            <a:pPr hangingPunct="0"/>
            <a:endParaRPr lang="en-US" dirty="0" smtClean="0"/>
          </a:p>
          <a:p>
            <a:pPr hangingPunct="0"/>
            <a:r>
              <a:rPr lang="en-US" dirty="0" smtClean="0"/>
              <a:t>EQELO – Impf tense means to keep desiring this system of religion, a wrong one. </a:t>
            </a:r>
          </a:p>
          <a:p>
            <a:pPr hangingPunct="0"/>
            <a:endParaRPr lang="en-US" dirty="0" smtClean="0"/>
          </a:p>
          <a:p>
            <a:pPr hangingPunct="0"/>
            <a:endParaRPr lang="en-US" b="1" dirty="0" smtClean="0">
              <a:solidFill>
                <a:srgbClr val="0070C0"/>
              </a:solidFill>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So it comes to means a self-made religious system based on emotionalism. THELO means a desire with an emotional connotation. </a:t>
            </a:r>
          </a:p>
          <a:p>
            <a:pPr hangingPunct="0"/>
            <a:endParaRPr lang="en-US" b="1" dirty="0" smtClean="0">
              <a:solidFill>
                <a:srgbClr val="0070C0"/>
              </a:solidFill>
            </a:endParaRPr>
          </a:p>
          <a:p>
            <a:pPr hangingPunct="0"/>
            <a:r>
              <a:rPr lang="en-US" b="1" dirty="0" smtClean="0">
                <a:solidFill>
                  <a:srgbClr val="0070C0"/>
                </a:solidFill>
              </a:rPr>
              <a:t>“and humility,” </a:t>
            </a:r>
            <a:r>
              <a:rPr lang="en-US" dirty="0" smtClean="0"/>
              <a:t>– TAPEINOPHROSUNE - means </a:t>
            </a:r>
            <a:r>
              <a:rPr lang="en-US" b="1" dirty="0" smtClean="0">
                <a:solidFill>
                  <a:srgbClr val="0070C0"/>
                </a:solidFill>
              </a:rPr>
              <a:t>“self-effacement.”  </a:t>
            </a:r>
            <a:r>
              <a:rPr lang="en-US" dirty="0" smtClean="0"/>
              <a:t>Legalism is over scrupulous religion and leads to operating contrary to the gospel of grace ( Gal 5:1ff).</a:t>
            </a:r>
            <a:endParaRPr lang="en-US" b="1" dirty="0" smtClean="0">
              <a:solidFill>
                <a:srgbClr val="0070C0"/>
              </a:solidFill>
            </a:endParaRPr>
          </a:p>
          <a:p>
            <a:pPr hangingPunct="0"/>
            <a:endParaRPr lang="en-US" dirty="0" smtClean="0"/>
          </a:p>
          <a:p>
            <a:pPr hangingPunct="0"/>
            <a:r>
              <a:rPr lang="en-US" b="1" dirty="0" smtClean="0">
                <a:solidFill>
                  <a:srgbClr val="0070C0"/>
                </a:solidFill>
              </a:rPr>
              <a:t>“and the neglecting of the body,” </a:t>
            </a:r>
            <a:r>
              <a:rPr lang="en-US" dirty="0" smtClean="0"/>
              <a:t>– OU AFEIDIA - means to groom yourself properly, so the word means not to groom yourself properly, severity, hard treatment such as abstaining from food, torturing themselves, etc.  </a:t>
            </a:r>
          </a:p>
          <a:p>
            <a:pPr hangingPunct="0"/>
            <a:endParaRPr lang="en-US" dirty="0" smtClean="0"/>
          </a:p>
          <a:p>
            <a:pPr hangingPunct="0"/>
            <a:r>
              <a:rPr lang="en-US" u="sng" dirty="0" smtClean="0"/>
              <a:t>Principle:  </a:t>
            </a:r>
            <a:r>
              <a:rPr lang="en-US" dirty="0" smtClean="0"/>
              <a:t>Grace does not involve harsh treatment of the body.  Christianity is not self-induced misery. Fasting, dieting, going without food to advance some religious idea or to gain God’s favor violates the grace of God.  Fasting is not wrong. Fasting to gain God’s favor is wrong. </a:t>
            </a:r>
          </a:p>
          <a:p>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b="1" dirty="0" smtClean="0">
                <a:solidFill>
                  <a:srgbClr val="0070C0"/>
                </a:solidFill>
              </a:rPr>
              <a:t>“not in any honor,” </a:t>
            </a:r>
            <a:r>
              <a:rPr lang="en-US" dirty="0" smtClean="0"/>
              <a:t>we have the negative  OUK which is the objective negative.: </a:t>
            </a:r>
            <a:r>
              <a:rPr lang="en-US" b="1" dirty="0" smtClean="0">
                <a:solidFill>
                  <a:srgbClr val="0070C0"/>
                </a:solidFill>
              </a:rPr>
              <a:t>“not by means of any value.” </a:t>
            </a:r>
          </a:p>
          <a:p>
            <a:pPr hangingPunct="0"/>
            <a:endParaRPr lang="en-US" b="1" dirty="0" smtClean="0">
              <a:solidFill>
                <a:srgbClr val="0070C0"/>
              </a:solidFill>
            </a:endParaRPr>
          </a:p>
          <a:p>
            <a:pPr hangingPunct="0"/>
            <a:r>
              <a:rPr lang="en-US" dirty="0" smtClean="0"/>
              <a:t>EN  OUK  TIME – the word TIME is the word for value, </a:t>
            </a:r>
            <a:r>
              <a:rPr lang="en-US" b="1" dirty="0" smtClean="0">
                <a:solidFill>
                  <a:srgbClr val="0070C0"/>
                </a:solidFill>
              </a:rPr>
              <a:t>“not by means of any value.”</a:t>
            </a:r>
          </a:p>
          <a:p>
            <a:pPr hangingPunct="0"/>
            <a:endParaRPr lang="en-US" dirty="0" smtClean="0"/>
          </a:p>
          <a:p>
            <a:pPr hangingPunct="0"/>
            <a:r>
              <a:rPr lang="en-US" b="1" dirty="0" smtClean="0">
                <a:solidFill>
                  <a:srgbClr val="0070C0"/>
                </a:solidFill>
              </a:rPr>
              <a:t>“to the satisfying,” </a:t>
            </a:r>
            <a:r>
              <a:rPr lang="en-US" dirty="0" smtClean="0"/>
              <a:t>PROS PLHSMONE </a:t>
            </a:r>
            <a:r>
              <a:rPr lang="en-US" i="1" dirty="0" smtClean="0"/>
              <a:t>- </a:t>
            </a:r>
            <a:r>
              <a:rPr lang="en-US" dirty="0" smtClean="0"/>
              <a:t>face to face with; it can also be against something. Here it means against. PLHSMONE means gratification, </a:t>
            </a:r>
            <a:r>
              <a:rPr lang="en-US" b="1" dirty="0" smtClean="0">
                <a:solidFill>
                  <a:srgbClr val="0070C0"/>
                </a:solidFill>
              </a:rPr>
              <a:t>“against gratification.” </a:t>
            </a:r>
          </a:p>
          <a:p>
            <a:pPr hangingPunct="0"/>
            <a:endParaRPr lang="en-US" b="1" dirty="0" smtClean="0">
              <a:solidFill>
                <a:srgbClr val="0070C0"/>
              </a:solidFill>
            </a:endParaRPr>
          </a:p>
          <a:p>
            <a:pPr hangingPunct="0"/>
            <a:r>
              <a:rPr lang="en-US" b="1" dirty="0" smtClean="0">
                <a:solidFill>
                  <a:srgbClr val="0070C0"/>
                </a:solidFill>
              </a:rPr>
              <a:t>“of the flesh,” </a:t>
            </a:r>
            <a:r>
              <a:rPr lang="en-US" dirty="0" smtClean="0"/>
              <a:t>from the source of the old sin nature. In other words, if asceticism is faced with a good chance for self-indulgence it is going to blow it. </a:t>
            </a:r>
          </a:p>
          <a:p>
            <a:pPr hangingPunct="0"/>
            <a:endParaRPr lang="en-US" dirty="0" smtClean="0"/>
          </a:p>
          <a:p>
            <a:pPr hangingPunct="0"/>
            <a:r>
              <a:rPr lang="en-US" dirty="0" smtClean="0"/>
              <a:t>Translation: </a:t>
            </a:r>
            <a:r>
              <a:rPr lang="en-US" b="1" dirty="0" smtClean="0">
                <a:solidFill>
                  <a:srgbClr val="0070C0"/>
                </a:solidFill>
              </a:rPr>
              <a:t>“Which category of things is a show of wisdom by self-made religion, and neglect of grooming, not by means of any value against gratification from the source of the flesh </a:t>
            </a:r>
            <a:r>
              <a:rPr lang="en-US" dirty="0" smtClean="0"/>
              <a:t>[sin nature].”</a:t>
            </a:r>
          </a:p>
          <a:p>
            <a:pPr hangingPunct="0"/>
            <a:endParaRPr lang="en-US" dirty="0" smtClean="0">
              <a:solidFill>
                <a:srgbClr val="0070C0"/>
              </a:solidFill>
            </a:endParaRPr>
          </a:p>
          <a:p>
            <a:endParaRPr lang="en-US" dirty="0" smtClean="0"/>
          </a:p>
          <a:p>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buNone/>
            </a:pPr>
            <a:r>
              <a:rPr lang="en-US" b="1" dirty="0" smtClean="0"/>
              <a:t>The Doctrine of the Plan of God</a:t>
            </a:r>
          </a:p>
          <a:p>
            <a:pPr hangingPunct="0"/>
            <a:r>
              <a:rPr lang="en-US" dirty="0" smtClean="0"/>
              <a:t>1. The plan of God was designed in eternity past by God without the help of angels or humans. Ephesians 1:3-6. </a:t>
            </a:r>
          </a:p>
          <a:p>
            <a:pPr hangingPunct="0"/>
            <a:endParaRPr lang="en-US" dirty="0" smtClean="0"/>
          </a:p>
          <a:p>
            <a:pPr hangingPunct="0"/>
            <a:r>
              <a:rPr lang="en-US" dirty="0" smtClean="0"/>
              <a:t>2. The concept of the plan of God is grace not religious taboos, regulations, rules, or  asceticism. Ephesians 2:8,9;      2 Peter 3:18;  2 Corinthians 12:9, 10; 1:2;  Hebrews 12:28;            1 Corinthians 15:10.</a:t>
            </a:r>
          </a:p>
          <a:p>
            <a:pPr hangingPunct="0"/>
            <a:endParaRPr lang="en-US" dirty="0" smtClean="0"/>
          </a:p>
          <a:p>
            <a:pPr hangingPunct="0"/>
            <a:r>
              <a:rPr lang="en-US" dirty="0" smtClean="0"/>
              <a:t>3. The beneficiary of the plan of God is the believer in Jesus Christ.  Hebrews 6:4;  1 Peter 2:3.</a:t>
            </a:r>
          </a:p>
          <a:p>
            <a:pPr hangingPunct="0"/>
            <a:endParaRPr lang="en-US" dirty="0" smtClean="0"/>
          </a:p>
          <a:p>
            <a:pPr hangingPunct="0"/>
            <a:r>
              <a:rPr lang="en-US" dirty="0" smtClean="0"/>
              <a:t>4. The plan of God is revealed through Bible doctrine or the written Word as revealed to prophets and apostles. 2 Tim 3:16,17;  4:16;  Matthew 4:4;  Jeremiah 15:16. </a:t>
            </a:r>
          </a:p>
          <a:p>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lnSpcReduction="10000"/>
          </a:bodyPr>
          <a:lstStyle/>
          <a:p>
            <a:pPr hangingPunct="0"/>
            <a:r>
              <a:rPr lang="en-US" dirty="0" smtClean="0"/>
              <a:t>5. Phase one of the plan of God is salvation, the cross. We have the executor of it, Jesus Christ who executed phase one on the cross. </a:t>
            </a:r>
          </a:p>
          <a:p>
            <a:pPr hangingPunct="0"/>
            <a:r>
              <a:rPr lang="en-US" dirty="0" smtClean="0"/>
              <a:t>We enter phase one by faith in Christ and the termini of phase one is the time it takes to express faith in Christ — a few seconds. </a:t>
            </a:r>
          </a:p>
          <a:p>
            <a:pPr hangingPunct="0"/>
            <a:endParaRPr lang="en-US" dirty="0" smtClean="0"/>
          </a:p>
          <a:p>
            <a:pPr hangingPunct="0"/>
            <a:r>
              <a:rPr lang="en-US" dirty="0" smtClean="0"/>
              <a:t>6. Phase two of the plan of God begins one second after salvation and continues as long as we are on this earth. </a:t>
            </a:r>
          </a:p>
          <a:p>
            <a:pPr hangingPunct="0"/>
            <a:endParaRPr lang="en-US" dirty="0" smtClean="0"/>
          </a:p>
          <a:p>
            <a:pPr hangingPunct="0"/>
            <a:r>
              <a:rPr lang="en-US" dirty="0" smtClean="0"/>
              <a:t>It is the believer in time. The executor of phase two is the Holy Spirit and Bible doctrine. They team up to produce the ECS and supergrace. </a:t>
            </a:r>
          </a:p>
          <a:p>
            <a:pPr hangingPunct="0"/>
            <a:endParaRPr lang="en-US" dirty="0" smtClean="0"/>
          </a:p>
          <a:p>
            <a:pPr hangingPunct="0"/>
            <a:r>
              <a:rPr lang="en-US" dirty="0" smtClean="0"/>
              <a:t>7. Phase three of the plan of God finds the believer in eternity. The executor is God the Father. 	  </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3600" dirty="0" smtClean="0"/>
              <a:t>End – Chapter Two</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The following quote is from Joyce Meyer's 1991 booklet on being born again which is worded differently in the 1996-updated edition. </a:t>
            </a:r>
            <a:br>
              <a:rPr lang="en-US" dirty="0" smtClean="0"/>
            </a:br>
            <a:endParaRPr lang="en-US" dirty="0" smtClean="0"/>
          </a:p>
          <a:p>
            <a:r>
              <a:rPr lang="en-US" dirty="0" smtClean="0"/>
              <a:t> "During that time He entered hell, where you and I deserved to  go (legally) because of our sin...He </a:t>
            </a:r>
            <a:r>
              <a:rPr lang="en-US" b="1" dirty="0" smtClean="0"/>
              <a:t>paid the price there</a:t>
            </a:r>
            <a:r>
              <a:rPr lang="en-US" dirty="0" smtClean="0"/>
              <a:t>.…no plan was too extreme...Jesus paid on the cross and in hell….God rose up from His throne and said to demon powers tormenting the sinless Son of God, “Let Him go.” Then the resurrection power of Almighty God went through hell and </a:t>
            </a:r>
            <a:r>
              <a:rPr lang="en-US" u="sng" dirty="0" smtClean="0"/>
              <a:t>filled Jesus...</a:t>
            </a:r>
            <a:r>
              <a:rPr lang="en-US" dirty="0" smtClean="0"/>
              <a:t>He was resurrected from the dead, </a:t>
            </a:r>
            <a:r>
              <a:rPr lang="en-US" b="1" dirty="0" smtClean="0"/>
              <a:t>the first born-again man.”</a:t>
            </a:r>
          </a:p>
          <a:p>
            <a:endParaRPr lang="en-US" b="1"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endParaRPr lang="en-US" dirty="0" smtClean="0"/>
          </a:p>
          <a:p>
            <a:r>
              <a:rPr lang="en-US" b="1" dirty="0" smtClean="0"/>
              <a:t>LIST OF </a:t>
            </a:r>
            <a:r>
              <a:rPr lang="en-US" b="1" u="sng" dirty="0" smtClean="0"/>
              <a:t>SOME</a:t>
            </a:r>
            <a:r>
              <a:rPr lang="en-US" b="1" dirty="0" smtClean="0"/>
              <a:t> FALSE TEACHERS (hundreds  of  them).</a:t>
            </a:r>
          </a:p>
          <a:p>
            <a:pPr>
              <a:buNone/>
            </a:pPr>
            <a:r>
              <a:rPr lang="en-US" dirty="0" smtClean="0"/>
              <a:t>    Ernest Angley, John Bevere, Markus Bishop, Juanita Bynum, Morris Cerullo, Kim Clement, Kenneth Copeland, Paul Crouch,  Creflo Dollar, Rodney Howard-Browne, Jesse Duplantis, Kenneth Hagin, Marilyn Hickey, Benny Hinn, Larry Huch, T.D. Jakes, Bishop Eddie L. Long,  Clarence McClendon</a:t>
            </a:r>
            <a:r>
              <a:rPr lang="en-US" u="sng" dirty="0" smtClean="0"/>
              <a:t>, Joyce Meyer,</a:t>
            </a:r>
            <a:r>
              <a:rPr lang="en-US" dirty="0" smtClean="0"/>
              <a:t> Myles Monroe, Steve Munsey, Mike Murdock</a:t>
            </a:r>
            <a:r>
              <a:rPr lang="en-US" u="sng" dirty="0" smtClean="0"/>
              <a:t>, Joel Osteen,</a:t>
            </a:r>
            <a:r>
              <a:rPr lang="en-US" dirty="0" smtClean="0"/>
              <a:t> Rod Parsley, Peter Popoff,  Fred Prince, Joseph Prince, Oral Roberts, R.W. Shambach, Robert Schuller, Karl Strader, Robert Tilton, Paula White, Ed Young. </a:t>
            </a:r>
            <a:br>
              <a:rPr lang="en-US" dirty="0" smtClean="0"/>
            </a:br>
            <a:endParaRPr lang="en-US" dirty="0" smtClean="0"/>
          </a:p>
          <a:p>
            <a:r>
              <a:rPr lang="en-US" dirty="0" smtClean="0"/>
              <a:t>See Handouts with articles.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In this verse we are going to see the attack upon the believer’s soul through the vacuum we see in Ephesians 4:17 “futility” MATAIOITES or vacuum created in the soul when doctrine is rejected.  </a:t>
            </a:r>
          </a:p>
          <a:p>
            <a:pPr hangingPunct="0">
              <a:buNone/>
            </a:pPr>
            <a:endParaRPr lang="en-US" dirty="0" smtClean="0"/>
          </a:p>
          <a:p>
            <a:pPr hangingPunct="0"/>
            <a:r>
              <a:rPr lang="en-US" dirty="0" smtClean="0"/>
              <a:t>It is the vacuum which goes to the mind as a result of scar tissue and negative volition toward doctrine and eventually provides propaganda for emotional revolt and to justify and system of reversionism. </a:t>
            </a:r>
          </a:p>
          <a:p>
            <a:pPr hangingPunct="0"/>
            <a:endParaRPr lang="en-US" dirty="0" smtClean="0"/>
          </a:p>
          <a:p>
            <a:pPr hangingPunct="0"/>
            <a:r>
              <a:rPr lang="en-US" dirty="0" smtClean="0"/>
              <a:t>In 2 Peter 2:18 we also have MATIOTES  as the content of the message of the false teachers. They create false gospels, false beliefs with Christian or Biblical terminology, Name it and Claim it beliefs, etc. and millions listen to them due to negative  volition to sound doctrine.</a:t>
            </a:r>
          </a:p>
          <a:p>
            <a:pPr hangingPunct="0"/>
            <a:endParaRPr lang="en-US" dirty="0" smtClean="0"/>
          </a:p>
          <a:p>
            <a:pPr hangingPunct="0"/>
            <a:endParaRPr lang="en-US" b="1" dirty="0" smtClean="0">
              <a:solidFill>
                <a:schemeClr val="accent1"/>
              </a:solidFill>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hangingPunct="0"/>
            <a:r>
              <a:rPr lang="en-US" dirty="0" smtClean="0"/>
              <a:t>Once the believer goes negative toward doctrine the vacuum opens up in his soul and through it comes the doctrine of demons or false doctrine. </a:t>
            </a:r>
          </a:p>
          <a:p>
            <a:pPr hangingPunct="0"/>
            <a:endParaRPr lang="en-US" dirty="0" smtClean="0"/>
          </a:p>
          <a:p>
            <a:pPr hangingPunct="0"/>
            <a:r>
              <a:rPr lang="en-US" dirty="0" smtClean="0"/>
              <a:t>In this passage we do not have MATAIOTES</a:t>
            </a:r>
            <a:r>
              <a:rPr lang="en-US" i="1" dirty="0" smtClean="0"/>
              <a:t>,</a:t>
            </a:r>
            <a:r>
              <a:rPr lang="en-US" dirty="0" smtClean="0"/>
              <a:t> instead we have the phrase </a:t>
            </a:r>
            <a:r>
              <a:rPr lang="en-US" b="1" dirty="0" smtClean="0">
                <a:solidFill>
                  <a:schemeClr val="accent1"/>
                </a:solidFill>
              </a:rPr>
              <a:t>“persuasive argument” .</a:t>
            </a:r>
          </a:p>
          <a:p>
            <a:endParaRPr lang="en-US" dirty="0" smtClean="0"/>
          </a:p>
          <a:p>
            <a:r>
              <a:rPr lang="en-US" dirty="0" smtClean="0"/>
              <a:t>Words are used like great weapons. We have a compound noun here, TIQANOLOGIA - </a:t>
            </a:r>
            <a:r>
              <a:rPr lang="en-US" b="1" dirty="0" smtClean="0">
                <a:solidFill>
                  <a:schemeClr val="accent1"/>
                </a:solidFill>
              </a:rPr>
              <a:t>“persuasive speech,” </a:t>
            </a:r>
            <a:r>
              <a:rPr lang="en-US" dirty="0" smtClean="0"/>
              <a:t>the art of persuasion in an unfavorable sense. </a:t>
            </a:r>
          </a:p>
          <a:p>
            <a:endParaRPr lang="en-US" dirty="0" smtClean="0"/>
          </a:p>
          <a:p>
            <a:r>
              <a:rPr lang="en-US" dirty="0" smtClean="0"/>
              <a:t>This particular Greek word is always used for the art of persuasion in an unfavorable sense, and it means to be persuaded by plausible but false arguments.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endParaRPr lang="en-US" dirty="0" smtClean="0"/>
          </a:p>
          <a:p>
            <a:r>
              <a:rPr lang="en-US" dirty="0" smtClean="0"/>
              <a:t>Therefore it can be translated </a:t>
            </a:r>
            <a:r>
              <a:rPr lang="en-US" dirty="0" smtClean="0">
                <a:solidFill>
                  <a:schemeClr val="accent1"/>
                </a:solidFill>
              </a:rPr>
              <a:t>“by means of plausible but false discourse.” </a:t>
            </a:r>
            <a:r>
              <a:rPr lang="en-US" dirty="0" smtClean="0"/>
              <a:t>Things that appeal but are false. </a:t>
            </a:r>
          </a:p>
          <a:p>
            <a:endParaRPr lang="en-US" dirty="0" smtClean="0"/>
          </a:p>
          <a:p>
            <a:r>
              <a:rPr lang="en-US" dirty="0" smtClean="0"/>
              <a:t>Remember that many of the ideas and concepts of the human race are appealing to the human race, but they are false. </a:t>
            </a:r>
          </a:p>
          <a:p>
            <a:endParaRPr lang="en-US" dirty="0" smtClean="0"/>
          </a:p>
          <a:p>
            <a:r>
              <a:rPr lang="en-US" dirty="0" smtClean="0"/>
              <a:t>The fact of Bible teaching is the primary means of prevention.</a:t>
            </a:r>
          </a:p>
          <a:p>
            <a:endParaRPr lang="en-US" dirty="0" smtClean="0"/>
          </a:p>
          <a:p>
            <a:r>
              <a:rPr lang="en-US" dirty="0" smtClean="0"/>
              <a:t>That is the content of the message that goes through MATAIOTES.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endParaRPr lang="en-US" dirty="0" smtClean="0"/>
          </a:p>
          <a:p>
            <a:pPr hangingPunct="0"/>
            <a:r>
              <a:rPr lang="en-US" dirty="0" smtClean="0"/>
              <a:t> In other words, negative volition toward doctrine on the part of the believer opens up the vacuum and there is an attack upon the right lobe. Through this comes doctrine of demons. </a:t>
            </a:r>
          </a:p>
          <a:p>
            <a:pPr hangingPunct="0"/>
            <a:endParaRPr lang="en-US" dirty="0" smtClean="0"/>
          </a:p>
          <a:p>
            <a:pPr hangingPunct="0"/>
            <a:r>
              <a:rPr lang="en-US" dirty="0" smtClean="0"/>
              <a:t>This in turn becomes the basis for emotional revolt and for reversionism. Ephesians 4:17 and 2 Peter 2:18 actually emphasize the vacuum as the mechanics for false doctrine getting into the soul. </a:t>
            </a:r>
          </a:p>
          <a:p>
            <a:pPr hangingPunct="0"/>
            <a:endParaRPr lang="en-US" dirty="0" smtClean="0"/>
          </a:p>
          <a:p>
            <a:pPr hangingPunct="0"/>
            <a:r>
              <a:rPr lang="en-US" dirty="0" smtClean="0"/>
              <a:t>This passage emphasizes the content, and in this way you have  false resources of the soul and therefore as a believer are neutralized. </a:t>
            </a:r>
          </a:p>
          <a:p>
            <a:pPr hangingPunct="0"/>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In this passage we find that the conflict begins with the apostle Paul in his command post in Rome and the Colossians facing the possibility of reversionism. </a:t>
            </a:r>
          </a:p>
          <a:p>
            <a:pPr hangingPunct="0"/>
            <a:endParaRPr lang="en-US" dirty="0" smtClean="0"/>
          </a:p>
          <a:p>
            <a:pPr hangingPunct="0"/>
            <a:r>
              <a:rPr lang="en-US" dirty="0" smtClean="0"/>
              <a:t>It will be noticed that this epistle is not really addressed to the Colossians alone but to all the believers in the Lycus valley. </a:t>
            </a:r>
          </a:p>
          <a:p>
            <a:pPr hangingPunct="0"/>
            <a:endParaRPr lang="en-US" dirty="0" smtClean="0"/>
          </a:p>
          <a:p>
            <a:pPr hangingPunct="0"/>
            <a:r>
              <a:rPr lang="en-US" dirty="0" smtClean="0"/>
              <a:t>The Laodecians later on failed at this particular point.</a:t>
            </a:r>
          </a:p>
          <a:p>
            <a:pPr hangingPunct="0"/>
            <a:r>
              <a:rPr lang="en-US" dirty="0" smtClean="0"/>
              <a:t>Outline</a:t>
            </a:r>
          </a:p>
          <a:p>
            <a:pPr hangingPunct="0">
              <a:buNone/>
            </a:pPr>
            <a:r>
              <a:rPr lang="en-US" dirty="0" smtClean="0"/>
              <a:t>    Verses 1-8, the conflict of the Lycus valley; </a:t>
            </a:r>
          </a:p>
          <a:p>
            <a:pPr hangingPunct="0">
              <a:buNone/>
            </a:pPr>
            <a:r>
              <a:rPr lang="en-US" dirty="0" smtClean="0"/>
              <a:t>    Verses 9-15, the victory through the Lord Jesus Christ; </a:t>
            </a:r>
          </a:p>
          <a:p>
            <a:pPr hangingPunct="0">
              <a:buNone/>
            </a:pPr>
            <a:r>
              <a:rPr lang="en-US" dirty="0" smtClean="0"/>
              <a:t>    Verses 16-23, Satan’s great counter offensive.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dirty="0" smtClean="0"/>
              <a:t>Col 2:5  the advance of Bible doctrine. </a:t>
            </a:r>
          </a:p>
          <a:p>
            <a:pPr hangingPunct="0"/>
            <a:endParaRPr lang="en-US" dirty="0" smtClean="0"/>
          </a:p>
          <a:p>
            <a:pPr hangingPunct="0"/>
            <a:r>
              <a:rPr lang="en-US" b="1" dirty="0" smtClean="0">
                <a:solidFill>
                  <a:schemeClr val="accent1"/>
                </a:solidFill>
              </a:rPr>
              <a:t>“For even though I am absent in body, nevertheless I am with you in spirit, rejoicing to see your good discipline and the stability of your faith in Christ.”</a:t>
            </a:r>
          </a:p>
          <a:p>
            <a:pPr hangingPunct="0"/>
            <a:endParaRPr lang="en-US" dirty="0" smtClean="0"/>
          </a:p>
          <a:p>
            <a:pPr hangingPunct="0"/>
            <a:r>
              <a:rPr lang="en-US" b="1" dirty="0" smtClean="0">
                <a:solidFill>
                  <a:schemeClr val="accent1"/>
                </a:solidFill>
              </a:rPr>
              <a:t>“For, even though” -</a:t>
            </a:r>
            <a:r>
              <a:rPr lang="en-US" dirty="0" smtClean="0"/>
              <a:t> introducing now an explanation of certain things that he has said in the first paragraph.  EI + Indicative - a first class condition, “if” - if, and it is true.</a:t>
            </a:r>
          </a:p>
          <a:p>
            <a:pPr hangingPunct="0"/>
            <a:endParaRPr lang="en-US" dirty="0" smtClean="0"/>
          </a:p>
          <a:p>
            <a:pPr hangingPunct="0">
              <a:buNone/>
            </a:pPr>
            <a:endParaRPr lang="en-US" dirty="0" smtClean="0"/>
          </a:p>
          <a:p>
            <a:pPr hangingPunct="0"/>
            <a:r>
              <a:rPr lang="en-US" b="1" dirty="0" smtClean="0">
                <a:solidFill>
                  <a:schemeClr val="accent1"/>
                </a:solidFill>
              </a:rPr>
              <a:t>“I am absent in body,” </a:t>
            </a:r>
            <a:r>
              <a:rPr lang="en-US" dirty="0" smtClean="0"/>
              <a:t>– PAIndic – APHIEMI – absent - that Paul is in Rome.  He himself has just recovered from reversionism and began to write once again when he had completed his own ECS. He is actually absent from the scene of the reversionistic attack. </a:t>
            </a:r>
          </a:p>
          <a:p>
            <a:pPr hangingPunct="0"/>
            <a:endParaRPr lang="en-US" dirty="0" smtClean="0"/>
          </a:p>
          <a:p>
            <a:pPr hangingPunct="0"/>
            <a:endParaRPr lang="en-US" dirty="0" smtClean="0"/>
          </a:p>
          <a:p>
            <a:pPr hangingPunct="0"/>
            <a:endParaRPr lang="en-US" dirty="0" smtClean="0"/>
          </a:p>
          <a:p>
            <a:pPr hangingPunct="0"/>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r>
              <a:rPr lang="en-US" u="sng" dirty="0" smtClean="0"/>
              <a:t>Principle: </a:t>
            </a:r>
            <a:r>
              <a:rPr lang="en-US" dirty="0" smtClean="0"/>
              <a:t>There are only a few people in the history of the Church Age who have actually been apostles. Paul was in one spot when he wrote three letters — Colossians, Philippians, Ephesians. </a:t>
            </a:r>
          </a:p>
          <a:p>
            <a:pPr hangingPunct="0"/>
            <a:endParaRPr lang="en-US" dirty="0" smtClean="0"/>
          </a:p>
          <a:p>
            <a:pPr hangingPunct="0"/>
            <a:r>
              <a:rPr lang="en-US" dirty="0" smtClean="0"/>
              <a:t>He wasn’t there at those churches. Under the ministry of the Holy Spirit he wrote to these people. The principle still stands.</a:t>
            </a:r>
          </a:p>
          <a:p>
            <a:endParaRPr lang="en-US" dirty="0" smtClean="0"/>
          </a:p>
          <a:p>
            <a:r>
              <a:rPr lang="en-US" dirty="0" smtClean="0"/>
              <a:t>Today Paul is just as absent from us as he was from these churches but the ministry goes on because it is a part of the Word of God. </a:t>
            </a:r>
          </a:p>
          <a:p>
            <a:endParaRPr lang="en-US" dirty="0" smtClean="0"/>
          </a:p>
          <a:p>
            <a:r>
              <a:rPr lang="en-US" dirty="0" smtClean="0"/>
              <a:t>In other words, one reason why apostleship is discontinued is that once the canon of scripture is closed there is no need for an apostle. </a:t>
            </a:r>
          </a:p>
          <a:p>
            <a:pPr hangingPunct="0"/>
            <a:endParaRPr lang="en-US" dirty="0" smtClean="0"/>
          </a:p>
          <a:p>
            <a:pPr hangingPunct="0"/>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endParaRPr lang="en-US" dirty="0" smtClean="0"/>
          </a:p>
          <a:p>
            <a:r>
              <a:rPr lang="en-US" dirty="0" smtClean="0"/>
              <a:t>All that God wanted from the ministry of the apostles still exists to this very moment. </a:t>
            </a:r>
          </a:p>
          <a:p>
            <a:endParaRPr lang="en-US" dirty="0" smtClean="0"/>
          </a:p>
          <a:p>
            <a:r>
              <a:rPr lang="en-US" dirty="0" smtClean="0"/>
              <a:t>Just as Paul wrote to the Colossians and told them certain things these things have been preserved in writing and Paul is writing to us with exactly the same thing today, only now he is in heaven. </a:t>
            </a:r>
          </a:p>
          <a:p>
            <a:endParaRPr lang="en-US" dirty="0" smtClean="0"/>
          </a:p>
          <a:p>
            <a:r>
              <a:rPr lang="en-US" dirty="0" smtClean="0"/>
              <a:t>The apostles had a special ministry, a ministry which could no longer exist after the canon of scripture was closed. Therefore there are no apostles and there never will be again.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hangingPunct="0"/>
            <a:r>
              <a:rPr lang="en-US" b="1" dirty="0" smtClean="0">
                <a:solidFill>
                  <a:schemeClr val="accent1"/>
                </a:solidFill>
              </a:rPr>
              <a:t>“nevertheless I am with you in the spirit,” – </a:t>
            </a:r>
            <a:r>
              <a:rPr lang="en-US" dirty="0" smtClean="0"/>
              <a:t>PNEUMA – spirit – refers to the Holy Spirit.   “yet by means of the Spirit I am together with you all.” </a:t>
            </a:r>
          </a:p>
          <a:p>
            <a:pPr hangingPunct="0"/>
            <a:endParaRPr lang="en-US" dirty="0" smtClean="0"/>
          </a:p>
          <a:p>
            <a:pPr hangingPunct="0"/>
            <a:r>
              <a:rPr lang="en-US" b="1" dirty="0" smtClean="0">
                <a:solidFill>
                  <a:schemeClr val="accent1"/>
                </a:solidFill>
              </a:rPr>
              <a:t>“I am” </a:t>
            </a:r>
            <a:r>
              <a:rPr lang="en-US" dirty="0" smtClean="0"/>
              <a:t>– PAIndic – EIMI -  “I keep on being with you .” -  He is with them by command, by authority. </a:t>
            </a:r>
          </a:p>
          <a:p>
            <a:pPr hangingPunct="0"/>
            <a:endParaRPr lang="en-US" dirty="0" smtClean="0"/>
          </a:p>
          <a:p>
            <a:pPr hangingPunct="0"/>
            <a:r>
              <a:rPr lang="en-US" b="1" dirty="0" smtClean="0">
                <a:solidFill>
                  <a:schemeClr val="accent1"/>
                </a:solidFill>
              </a:rPr>
              <a:t>“rejoicing to see your good discipline” </a:t>
            </a:r>
            <a:r>
              <a:rPr lang="en-US" dirty="0" smtClean="0"/>
              <a:t>– PAPtc – CHAIRO – inner happiness.  He is constantly in a state of inner happiness. This is inner happiness and confidence because he knows he has done exactly the right thing. </a:t>
            </a:r>
          </a:p>
          <a:p>
            <a:pPr hangingPunct="0"/>
            <a:endParaRPr lang="en-US" dirty="0" smtClean="0"/>
          </a:p>
          <a:p>
            <a:pPr hangingPunct="0"/>
            <a:r>
              <a:rPr lang="en-US" b="1" dirty="0" smtClean="0">
                <a:solidFill>
                  <a:schemeClr val="accent1"/>
                </a:solidFill>
              </a:rPr>
              <a:t>“see,” </a:t>
            </a:r>
            <a:r>
              <a:rPr lang="en-US" dirty="0" smtClean="0"/>
              <a:t>– PAPtc – BLEPO – to see, inspecting</a:t>
            </a:r>
          </a:p>
          <a:p>
            <a:pPr hangingPunct="0"/>
            <a:endParaRPr lang="en-US" b="1" dirty="0" smtClean="0">
              <a:solidFill>
                <a:schemeClr val="accent1"/>
              </a:solidFill>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7162800"/>
          </a:xfrm>
        </p:spPr>
        <p:txBody>
          <a:bodyPr>
            <a:normAutofit fontScale="92500" lnSpcReduction="20000"/>
          </a:bodyPr>
          <a:lstStyle/>
          <a:p>
            <a:pPr hangingPunct="0"/>
            <a:endParaRPr lang="en-US" b="1" dirty="0" smtClean="0">
              <a:solidFill>
                <a:schemeClr val="accent1"/>
              </a:solidFill>
            </a:endParaRPr>
          </a:p>
          <a:p>
            <a:pPr hangingPunct="0"/>
            <a:r>
              <a:rPr lang="en-US" b="1" dirty="0" smtClean="0">
                <a:solidFill>
                  <a:schemeClr val="accent1"/>
                </a:solidFill>
              </a:rPr>
              <a:t>“good discipline” </a:t>
            </a:r>
            <a:r>
              <a:rPr lang="en-US" dirty="0" smtClean="0"/>
              <a:t>– TACII -  “your order,”  a military term which means ranks. it should be translated, </a:t>
            </a:r>
            <a:r>
              <a:rPr lang="en-US" b="1" dirty="0" smtClean="0">
                <a:solidFill>
                  <a:schemeClr val="accent1"/>
                </a:solidFill>
              </a:rPr>
              <a:t>“inspecting your steadiness in ranks,.” </a:t>
            </a:r>
            <a:r>
              <a:rPr lang="en-US" dirty="0" smtClean="0"/>
              <a:t>That means they are now advancing intact with an unbroken line. Maintaining proper order has to do with the intake of doctrine. </a:t>
            </a:r>
          </a:p>
          <a:p>
            <a:pPr hangingPunct="0"/>
            <a:endParaRPr lang="en-US" dirty="0" smtClean="0"/>
          </a:p>
          <a:p>
            <a:pPr hangingPunct="0"/>
            <a:r>
              <a:rPr lang="en-US" b="1" dirty="0" smtClean="0">
                <a:solidFill>
                  <a:schemeClr val="accent1"/>
                </a:solidFill>
              </a:rPr>
              <a:t>“and the stability of your faith in Christ” </a:t>
            </a:r>
            <a:r>
              <a:rPr lang="en-US" dirty="0" smtClean="0"/>
              <a:t>– STEREOMA -  another military term which means a solid front; “of your faith,” this is a spiritual warfare.  PISTIN means doctrine. </a:t>
            </a:r>
          </a:p>
          <a:p>
            <a:pPr hangingPunct="0"/>
            <a:endParaRPr lang="en-US" b="1" dirty="0" smtClean="0">
              <a:solidFill>
                <a:schemeClr val="accent1"/>
              </a:solidFill>
            </a:endParaRPr>
          </a:p>
          <a:p>
            <a:pPr hangingPunct="0"/>
            <a:r>
              <a:rPr lang="en-US" b="1" dirty="0" smtClean="0">
                <a:solidFill>
                  <a:schemeClr val="accent1"/>
                </a:solidFill>
              </a:rPr>
              <a:t>“in Christ,” </a:t>
            </a:r>
            <a:r>
              <a:rPr lang="en-US" dirty="0" smtClean="0"/>
              <a:t>literally, </a:t>
            </a:r>
            <a:r>
              <a:rPr lang="en-US" b="1" dirty="0" smtClean="0">
                <a:solidFill>
                  <a:schemeClr val="accent1"/>
                </a:solidFill>
              </a:rPr>
              <a:t>“toward Christ.”  </a:t>
            </a:r>
          </a:p>
          <a:p>
            <a:pPr hangingPunct="0">
              <a:buNone/>
            </a:pPr>
            <a:r>
              <a:rPr lang="en-US" dirty="0" smtClean="0"/>
              <a:t> </a:t>
            </a:r>
          </a:p>
          <a:p>
            <a:pPr hangingPunct="0"/>
            <a:r>
              <a:rPr lang="en-US" dirty="0" smtClean="0"/>
              <a:t>Translation: </a:t>
            </a:r>
            <a:r>
              <a:rPr lang="en-US" b="1" dirty="0" smtClean="0">
                <a:solidFill>
                  <a:schemeClr val="accent1"/>
                </a:solidFill>
              </a:rPr>
              <a:t>“For if I also in the flesh am absent </a:t>
            </a:r>
            <a:r>
              <a:rPr lang="en-US" dirty="0" smtClean="0"/>
              <a:t>[and I am</a:t>
            </a:r>
            <a:r>
              <a:rPr lang="en-US" b="1" dirty="0" smtClean="0">
                <a:solidFill>
                  <a:schemeClr val="accent1"/>
                </a:solidFill>
              </a:rPr>
              <a:t>], yet by means of the Spirit I am together with you, being happy and inspecting your steadiness in rank, and the solid front of your faith </a:t>
            </a:r>
            <a:r>
              <a:rPr lang="en-US" dirty="0" smtClean="0"/>
              <a:t>[doctrine] toward Christ.”</a:t>
            </a:r>
          </a:p>
          <a:p>
            <a:pPr hangingPunct="0"/>
            <a:endParaRPr lang="en-US" dirty="0" smtClean="0"/>
          </a:p>
          <a:p>
            <a:pPr hangingPunct="0"/>
            <a:endParaRPr lang="en-US" dirty="0" smtClean="0"/>
          </a:p>
          <a:p>
            <a:pPr hangingPunct="0">
              <a:buNone/>
            </a:pPr>
            <a:r>
              <a:rPr lang="en-US" b="1" dirty="0" smtClean="0">
                <a:solidFill>
                  <a:schemeClr val="accent1"/>
                </a:solidFill>
              </a:rPr>
              <a:t>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endParaRPr lang="en-US" dirty="0" smtClean="0"/>
          </a:p>
          <a:p>
            <a:pPr hangingPunct="0"/>
            <a:r>
              <a:rPr lang="en-US" dirty="0" smtClean="0"/>
              <a:t>We see the Colossians now advancing so that there will be no reversionism in Colosse.</a:t>
            </a:r>
          </a:p>
          <a:p>
            <a:pPr hangingPunct="0"/>
            <a:r>
              <a:rPr lang="en-US" b="1" dirty="0" smtClean="0">
                <a:solidFill>
                  <a:schemeClr val="accent1"/>
                </a:solidFill>
              </a:rPr>
              <a:t>2:6 “Therefore as you have received Christ Jesus the Lord, so walk in Him.”</a:t>
            </a:r>
          </a:p>
          <a:p>
            <a:pPr hangingPunct="0"/>
            <a:endParaRPr lang="en-US" dirty="0" smtClean="0"/>
          </a:p>
          <a:p>
            <a:pPr hangingPunct="0"/>
            <a:r>
              <a:rPr lang="en-US" dirty="0" smtClean="0"/>
              <a:t>The principle of our salvation is grace; the function of  the CWL is grace. </a:t>
            </a:r>
          </a:p>
          <a:p>
            <a:pPr hangingPunct="0"/>
            <a:endParaRPr lang="en-US" dirty="0" smtClean="0"/>
          </a:p>
          <a:p>
            <a:pPr hangingPunct="0"/>
            <a:r>
              <a:rPr lang="en-US" dirty="0" smtClean="0"/>
              <a:t>Grace means to you cannot earn it, you cannot deserve it, you cannot work for it, and that all of the work is accomplished by God. </a:t>
            </a:r>
          </a:p>
          <a:p>
            <a:pPr hangingPunct="0"/>
            <a:endParaRPr lang="en-US" dirty="0" smtClean="0"/>
          </a:p>
          <a:p>
            <a:pPr hangingPunct="0"/>
            <a:r>
              <a:rPr lang="en-US" dirty="0" smtClean="0"/>
              <a:t>But God just didn’t work on our behalf, first of all He thought it all out. God has provided for the believer in an absolutely perfect way and God is going to do the work for the Christian life. </a:t>
            </a:r>
          </a:p>
          <a:p>
            <a:pPr hangingPunct="0"/>
            <a:endParaRPr lang="en-US" dirty="0" smtClean="0"/>
          </a:p>
          <a:p>
            <a:pPr hangingPunct="0"/>
            <a:r>
              <a:rPr lang="en-US" dirty="0" smtClean="0"/>
              <a:t>One of the most difficult things in spiritual experience is to let God do the work and to stay out of God’s way. </a:t>
            </a:r>
          </a:p>
          <a:p>
            <a:pPr hangingPunct="0"/>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5867400"/>
          </a:xfrm>
        </p:spPr>
        <p:txBody>
          <a:bodyPr>
            <a:normAutofit fontScale="92500" lnSpcReduction="20000"/>
          </a:bodyPr>
          <a:lstStyle/>
          <a:p>
            <a:pPr hangingPunct="0"/>
            <a:r>
              <a:rPr lang="en-US" dirty="0" smtClean="0"/>
              <a:t>The reason it is difficult is that it requires a tremendous amount of knowledge: an understanding of who and what God is and what His plan is. </a:t>
            </a:r>
          </a:p>
          <a:p>
            <a:pPr hangingPunct="0"/>
            <a:endParaRPr lang="en-US" dirty="0" smtClean="0"/>
          </a:p>
          <a:p>
            <a:pPr hangingPunct="0"/>
            <a:r>
              <a:rPr lang="en-US" dirty="0" smtClean="0"/>
              <a:t>It even requires an understanding of one of the commonest things in the human race by way of thought pattern: faith. </a:t>
            </a:r>
          </a:p>
          <a:p>
            <a:pPr hangingPunct="0"/>
            <a:endParaRPr lang="en-US" dirty="0" smtClean="0"/>
          </a:p>
          <a:p>
            <a:pPr hangingPunct="0"/>
            <a:r>
              <a:rPr lang="en-US" dirty="0" smtClean="0"/>
              <a:t>Very few people understand what faith really is. Faith as a system of thinking must have an object which does the work.</a:t>
            </a:r>
          </a:p>
          <a:p>
            <a:pPr hangingPunct="0"/>
            <a:endParaRPr lang="en-US" dirty="0" smtClean="0"/>
          </a:p>
          <a:p>
            <a:pPr hangingPunct="0"/>
            <a:r>
              <a:rPr lang="en-US" dirty="0" smtClean="0"/>
              <a:t>One of the great principles in the function of grace in the CWL is the fact that God has already in eternity past provided everything that we will ever need. </a:t>
            </a:r>
          </a:p>
          <a:p>
            <a:pPr hangingPunct="0"/>
            <a:endParaRPr lang="en-US" dirty="0" smtClean="0"/>
          </a:p>
          <a:p>
            <a:pPr hangingPunct="0"/>
            <a:r>
              <a:rPr lang="en-US" dirty="0" smtClean="0"/>
              <a:t>In eternity past everything was provided, nothing was left out. </a:t>
            </a:r>
            <a:r>
              <a:rPr lang="en-US" u="sng" dirty="0" smtClean="0"/>
              <a:t>Grace means a total and compete dependence upon what God provided in eternity past.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fontScale="92500" lnSpcReduction="10000"/>
          </a:bodyPr>
          <a:lstStyle/>
          <a:p>
            <a:pPr hangingPunct="0"/>
            <a:r>
              <a:rPr lang="en-US" b="1" dirty="0" smtClean="0">
                <a:solidFill>
                  <a:schemeClr val="accent1"/>
                </a:solidFill>
              </a:rPr>
              <a:t>“received Christ” </a:t>
            </a:r>
            <a:r>
              <a:rPr lang="en-US" dirty="0" smtClean="0"/>
              <a:t>– PARALAMBANO – AAIndic - means taking to one’s self, to take over. Sometimes the verb implies agreement and approval, therefore we translate it </a:t>
            </a:r>
            <a:r>
              <a:rPr lang="en-US" b="1" dirty="0" smtClean="0">
                <a:solidFill>
                  <a:schemeClr val="accent1"/>
                </a:solidFill>
              </a:rPr>
              <a:t>“according as therefore you have received to yourself.” </a:t>
            </a:r>
          </a:p>
          <a:p>
            <a:pPr hangingPunct="0"/>
            <a:endParaRPr lang="en-US" dirty="0" smtClean="0"/>
          </a:p>
          <a:p>
            <a:pPr hangingPunct="0"/>
            <a:r>
              <a:rPr lang="en-US" b="1" dirty="0" smtClean="0">
                <a:solidFill>
                  <a:schemeClr val="accent1"/>
                </a:solidFill>
              </a:rPr>
              <a:t>“the Christ the Lord,” </a:t>
            </a:r>
            <a:r>
              <a:rPr lang="en-US" dirty="0" smtClean="0"/>
              <a:t>TON CHRISTON  TON KURION - is the full title of Jesus Christ in the hypostatic union. </a:t>
            </a:r>
          </a:p>
          <a:p>
            <a:pPr hangingPunct="0"/>
            <a:endParaRPr lang="en-US" dirty="0" smtClean="0"/>
          </a:p>
          <a:p>
            <a:pPr hangingPunct="0"/>
            <a:r>
              <a:rPr lang="en-US" dirty="0" smtClean="0"/>
              <a:t>The word CHRISTOI  is commission or appointment. It means anointing, appointed, commissioned. Jesus in the humanity of the Son of God; </a:t>
            </a:r>
          </a:p>
          <a:p>
            <a:pPr hangingPunct="0"/>
            <a:endParaRPr lang="en-US" dirty="0" smtClean="0"/>
          </a:p>
          <a:p>
            <a:pPr hangingPunct="0"/>
            <a:r>
              <a:rPr lang="en-US" dirty="0" smtClean="0"/>
              <a:t>KURION - Lord is the deity of the Son of God. He true humanity and true deity in one person forever, and He has an appointment, a commission. </a:t>
            </a:r>
            <a:endParaRPr lang="en-US" b="1" dirty="0" smtClean="0">
              <a:solidFill>
                <a:schemeClr val="accent1"/>
              </a:solidFill>
            </a:endParaRPr>
          </a:p>
          <a:p>
            <a:pPr hangingPunct="0"/>
            <a:r>
              <a:rPr lang="en-US" b="1" dirty="0" smtClean="0">
                <a:solidFill>
                  <a:schemeClr val="accent1"/>
                </a:solidFill>
              </a:rPr>
              <a:t>“so walk in Him”- </a:t>
            </a:r>
            <a:r>
              <a:rPr lang="en-US" dirty="0" smtClean="0"/>
              <a:t>PERIPATEO – PAIndic – continue to walk</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r>
              <a:rPr lang="en-US" dirty="0" smtClean="0"/>
              <a:t>Doctrine of Walking  </a:t>
            </a:r>
          </a:p>
          <a:p>
            <a:pPr hangingPunct="0"/>
            <a:r>
              <a:rPr lang="en-US" dirty="0" smtClean="0"/>
              <a:t>1. The verb PERIPATEO describes the pattern or function of life for the believer. </a:t>
            </a:r>
          </a:p>
          <a:p>
            <a:pPr hangingPunct="0"/>
            <a:endParaRPr lang="en-US" dirty="0" smtClean="0"/>
          </a:p>
          <a:p>
            <a:pPr hangingPunct="0"/>
            <a:r>
              <a:rPr lang="en-US" dirty="0" smtClean="0"/>
              <a:t>2. Walking describes living one day at a time. The present active imperative develops that concept. Romans 14:5,6; Ephesians 5:16-18; James 4:13-15.</a:t>
            </a:r>
          </a:p>
          <a:p>
            <a:pPr hangingPunct="0"/>
            <a:endParaRPr lang="en-US" dirty="0" smtClean="0"/>
          </a:p>
          <a:p>
            <a:pPr hangingPunct="0"/>
            <a:r>
              <a:rPr lang="en-US" dirty="0" smtClean="0"/>
              <a:t>3. Walking involve the recovery of balance. The believer is off-balance living in he devil’s world but he is stabilized by grace provision. </a:t>
            </a:r>
          </a:p>
          <a:p>
            <a:pPr hangingPunct="0"/>
            <a:endParaRPr lang="en-US" dirty="0" smtClean="0"/>
          </a:p>
          <a:p>
            <a:pPr hangingPunct="0"/>
            <a:r>
              <a:rPr lang="en-US" dirty="0" smtClean="0"/>
              <a:t>Therefore walking is identified with both grace orientation and grace provision in time. </a:t>
            </a:r>
          </a:p>
          <a:p>
            <a:pPr>
              <a:buNone/>
            </a:pPr>
            <a:endParaRPr lang="en-US" dirty="0" smtClean="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4. Walking is used to describe the life of a reversionistic believer.  Philippians 3:18.</a:t>
            </a:r>
          </a:p>
          <a:p>
            <a:pPr hangingPunct="0"/>
            <a:endParaRPr lang="en-US" dirty="0" smtClean="0"/>
          </a:p>
          <a:p>
            <a:pPr hangingPunct="0"/>
            <a:r>
              <a:rPr lang="en-US" dirty="0" smtClean="0"/>
              <a:t>5. Walking is used to describe the function of spiritual growth to maturity ( ECS).  Philippians 3:7; Colossians 2:6. </a:t>
            </a:r>
          </a:p>
          <a:p>
            <a:pPr hangingPunct="0"/>
            <a:endParaRPr lang="en-US" dirty="0" smtClean="0"/>
          </a:p>
          <a:p>
            <a:pPr hangingPunct="0"/>
            <a:r>
              <a:rPr lang="en-US" dirty="0" smtClean="0"/>
              <a:t>6. There are three positive spheres of the believer’s walk: </a:t>
            </a:r>
          </a:p>
          <a:p>
            <a:pPr hangingPunct="0">
              <a:buNone/>
            </a:pPr>
            <a:r>
              <a:rPr lang="en-US" dirty="0" smtClean="0"/>
              <a:t>     - in the Holy Spirit, Galatians 5:16</a:t>
            </a:r>
          </a:p>
          <a:p>
            <a:pPr hangingPunct="0">
              <a:buNone/>
            </a:pPr>
            <a:r>
              <a:rPr lang="en-US" dirty="0" smtClean="0"/>
              <a:t>     - in the faith-rest technique, 2 Corinthians 5:7</a:t>
            </a:r>
          </a:p>
          <a:p>
            <a:pPr hangingPunct="0">
              <a:buNone/>
            </a:pPr>
            <a:r>
              <a:rPr lang="en-US" dirty="0" smtClean="0"/>
              <a:t>     - in the sphere of doctrine, 3 John 3. </a:t>
            </a:r>
          </a:p>
          <a:p>
            <a:pPr hangingPunct="0"/>
            <a:endParaRPr lang="en-US" dirty="0" smtClean="0"/>
          </a:p>
          <a:p>
            <a:pPr hangingPunct="0"/>
            <a:r>
              <a:rPr lang="en-US" dirty="0" smtClean="0"/>
              <a:t>7. Walking therefore illustrates the Spirit-filled life in certain passages:  Galatians 5:16; Romans 8:2-4; Ephesians 5:2, 18.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r>
              <a:rPr lang="en-US" b="1" dirty="0" smtClean="0">
                <a:solidFill>
                  <a:schemeClr val="accent1"/>
                </a:solidFill>
              </a:rPr>
              <a:t>2:1 “For I want you to know how great a struggle I have on your behalf and for those who are at Laodicea, and for all those who have not personally seen my face,”</a:t>
            </a:r>
          </a:p>
          <a:p>
            <a:pPr hangingPunct="0"/>
            <a:endParaRPr lang="en-US" dirty="0" smtClean="0"/>
          </a:p>
          <a:p>
            <a:pPr hangingPunct="0"/>
            <a:r>
              <a:rPr lang="en-US" dirty="0" smtClean="0"/>
              <a:t>“I want” – PAIndic – THELO - a wish or desire,  expresses a purpose or a resolve. Since Paul has now taken command of people he has never seen in the Lycus valley this should be translated “I purpose.” </a:t>
            </a:r>
          </a:p>
          <a:p>
            <a:pPr hangingPunct="0"/>
            <a:endParaRPr lang="en-US" dirty="0" smtClean="0"/>
          </a:p>
          <a:p>
            <a:pPr hangingPunct="0"/>
            <a:r>
              <a:rPr lang="en-US" b="1" dirty="0" smtClean="0">
                <a:solidFill>
                  <a:schemeClr val="accent1"/>
                </a:solidFill>
              </a:rPr>
              <a:t>“you to know how great a struggle” </a:t>
            </a:r>
            <a:r>
              <a:rPr lang="en-US" dirty="0" smtClean="0"/>
              <a:t>– Pf Ainfin – OIDA - they are going to have to have perfect understanding of the situation and that is the objective of the Colossian epistle. </a:t>
            </a:r>
          </a:p>
          <a:p>
            <a:pPr hangingPunct="0"/>
            <a:endParaRPr lang="en-US" b="1" dirty="0" smtClean="0">
              <a:solidFill>
                <a:schemeClr val="accent1"/>
              </a:solidFill>
            </a:endParaRPr>
          </a:p>
          <a:p>
            <a:pPr hangingPunct="0"/>
            <a:r>
              <a:rPr lang="en-US" b="1" dirty="0" smtClean="0">
                <a:solidFill>
                  <a:schemeClr val="accent1"/>
                </a:solidFill>
              </a:rPr>
              <a:t>“a struggle”  </a:t>
            </a:r>
            <a:r>
              <a:rPr lang="en-US" dirty="0" smtClean="0"/>
              <a:t>AGOE -  used for a wrestling match, for hand to hand combat. It was also used for general combat or fight of some kind. </a:t>
            </a:r>
          </a:p>
          <a:p>
            <a:pPr hangingPunct="0"/>
            <a:endParaRPr lang="en-US" dirty="0" smtClean="0"/>
          </a:p>
          <a:p>
            <a:pPr hangingPunct="0"/>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hangingPunct="0"/>
            <a:r>
              <a:rPr lang="en-US" dirty="0" smtClean="0"/>
              <a:t>8. Walking describes the process of learning doctrine, believing it, and applying it. Ephesians 5:15.</a:t>
            </a:r>
          </a:p>
          <a:p>
            <a:pPr hangingPunct="0">
              <a:buNone/>
            </a:pPr>
            <a:endParaRPr lang="en-US" dirty="0" smtClean="0"/>
          </a:p>
          <a:p>
            <a:pPr hangingPunct="0"/>
            <a:r>
              <a:rPr lang="en-US" dirty="0" smtClean="0"/>
              <a:t>9. Walking is used for the function of the growing believer:  </a:t>
            </a:r>
          </a:p>
          <a:p>
            <a:pPr hangingPunct="0">
              <a:buNone/>
            </a:pPr>
            <a:r>
              <a:rPr lang="en-US" dirty="0" smtClean="0"/>
              <a:t>        a) Walking in the light, 1 John 1:7; </a:t>
            </a:r>
          </a:p>
          <a:p>
            <a:pPr hangingPunct="0">
              <a:buNone/>
            </a:pPr>
            <a:r>
              <a:rPr lang="en-US" dirty="0" smtClean="0"/>
              <a:t>        b) Walking in newness of life, Romans 6:4; </a:t>
            </a:r>
          </a:p>
          <a:p>
            <a:pPr hangingPunct="0">
              <a:buNone/>
            </a:pPr>
            <a:r>
              <a:rPr lang="en-US" dirty="0" smtClean="0"/>
              <a:t>        c) Walking worthy of the vocation, Ephesians 4:11; </a:t>
            </a:r>
          </a:p>
          <a:p>
            <a:pPr hangingPunct="0">
              <a:buNone/>
            </a:pPr>
            <a:r>
              <a:rPr lang="en-US" dirty="0" smtClean="0"/>
              <a:t>        d) Walking worthy of the Lord, Colossians 1:10; </a:t>
            </a:r>
          </a:p>
          <a:p>
            <a:pPr hangingPunct="0">
              <a:buNone/>
            </a:pPr>
            <a:r>
              <a:rPr lang="en-US" dirty="0" smtClean="0"/>
              <a:t>        e) Walking honestly as in the day, Romans 13:13; </a:t>
            </a:r>
          </a:p>
          <a:p>
            <a:pPr hangingPunct="0">
              <a:buNone/>
            </a:pPr>
            <a:r>
              <a:rPr lang="en-US" dirty="0" smtClean="0"/>
              <a:t>        f) Walking in good works, Ephesians 2:10; Colossians 1:10. </a:t>
            </a:r>
          </a:p>
          <a:p>
            <a:pPr hangingPunct="0">
              <a:buNone/>
            </a:pPr>
            <a:endParaRPr lang="en-US" dirty="0" smtClean="0"/>
          </a:p>
          <a:p>
            <a:pPr hangingPunct="0"/>
            <a:r>
              <a:rPr lang="en-US" b="1" dirty="0" smtClean="0">
                <a:solidFill>
                  <a:schemeClr val="accent1"/>
                </a:solidFill>
              </a:rPr>
              <a:t>“in him,” </a:t>
            </a:r>
            <a:r>
              <a:rPr lang="en-US" dirty="0" smtClean="0"/>
              <a:t>both in this verse and in the next refers to the mature believer occupied with Christ. </a:t>
            </a:r>
          </a:p>
          <a:p>
            <a:pPr hangingPunct="0"/>
            <a:endParaRPr lang="en-US" dirty="0" smtClean="0"/>
          </a:p>
          <a:p>
            <a:pPr hangingPunct="0"/>
            <a:r>
              <a:rPr lang="en-US" dirty="0" smtClean="0"/>
              <a:t>Translation: </a:t>
            </a:r>
            <a:r>
              <a:rPr lang="en-US" b="1" dirty="0" smtClean="0">
                <a:solidFill>
                  <a:schemeClr val="accent1"/>
                </a:solidFill>
              </a:rPr>
              <a:t>“According as you have received to yourself the Christ Jesus the Lord, keep on walking in him.”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hangingPunct="0"/>
            <a:r>
              <a:rPr lang="en-US" b="1" dirty="0" smtClean="0">
                <a:solidFill>
                  <a:srgbClr val="0070C0"/>
                </a:solidFill>
              </a:rPr>
              <a:t>2: 7, </a:t>
            </a:r>
            <a:r>
              <a:rPr lang="en-US" dirty="0" smtClean="0"/>
              <a:t>victory through learning doctrine and growth to maturity.</a:t>
            </a:r>
          </a:p>
          <a:p>
            <a:pPr hangingPunct="0"/>
            <a:endParaRPr lang="en-US" dirty="0" smtClean="0"/>
          </a:p>
          <a:p>
            <a:pPr hangingPunct="0"/>
            <a:r>
              <a:rPr lang="en-US" b="1" dirty="0" smtClean="0">
                <a:solidFill>
                  <a:schemeClr val="accent1"/>
                </a:solidFill>
              </a:rPr>
              <a:t>“having been firmly rooted and now being built up in Him and established in your faith, just as you were instructed, and overflowing with gratitude.”</a:t>
            </a:r>
          </a:p>
          <a:p>
            <a:pPr hangingPunct="0">
              <a:buNone/>
            </a:pPr>
            <a:endParaRPr lang="en-US" dirty="0" smtClean="0"/>
          </a:p>
          <a:p>
            <a:pPr hangingPunct="0"/>
            <a:r>
              <a:rPr lang="en-US" b="1" dirty="0" smtClean="0">
                <a:solidFill>
                  <a:schemeClr val="accent1"/>
                </a:solidFill>
              </a:rPr>
              <a:t>“Rooted” </a:t>
            </a:r>
            <a:r>
              <a:rPr lang="en-US" dirty="0" smtClean="0"/>
              <a:t>– RIZOO – PF Pass Ptc - used here for residual doctrine in the human spirit. This forms the building material for the ECS. It is synonymous with EPIGNOSIS. </a:t>
            </a:r>
          </a:p>
          <a:p>
            <a:pPr hangingPunct="0"/>
            <a:endParaRPr lang="en-US" dirty="0" smtClean="0"/>
          </a:p>
          <a:p>
            <a:pPr hangingPunct="0"/>
            <a:r>
              <a:rPr lang="en-US" dirty="0" smtClean="0"/>
              <a:t>The perfect tense indicates that doctrine stored in the human spirit results in the construction of an ECS just as a root in the ground means something above the ground. </a:t>
            </a:r>
          </a:p>
          <a:p>
            <a:pPr hangingPunct="0"/>
            <a:endParaRPr lang="en-US" dirty="0" smtClean="0"/>
          </a:p>
          <a:p>
            <a:pPr hangingPunct="0"/>
            <a:r>
              <a:rPr lang="en-US" dirty="0" smtClean="0"/>
              <a:t>The participle: the grace system of perception is the divine law for spiritual growth and building the ECS. You have to be rooted before you are built up. Rooted in the perfect tense indicates the permanence and the great use of doctrine in the human spirit.</a:t>
            </a:r>
          </a:p>
          <a:p>
            <a:pPr hangingPunct="0">
              <a:buNone/>
            </a:pP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buNone/>
            </a:pPr>
            <a:r>
              <a:rPr lang="en-US" dirty="0" smtClean="0"/>
              <a:t>The Doctrine of  Learning and Applying Doctrine </a:t>
            </a:r>
          </a:p>
          <a:p>
            <a:pPr hangingPunct="0">
              <a:buNone/>
            </a:pPr>
            <a:endParaRPr lang="en-US" dirty="0" smtClean="0"/>
          </a:p>
          <a:p>
            <a:pPr hangingPunct="0"/>
            <a:r>
              <a:rPr lang="en-US" dirty="0" smtClean="0"/>
              <a:t>1. Distinction must be made between the human and spiritual IQ of the individual. </a:t>
            </a:r>
          </a:p>
          <a:p>
            <a:pPr hangingPunct="0"/>
            <a:endParaRPr lang="en-US" dirty="0" smtClean="0"/>
          </a:p>
          <a:p>
            <a:pPr hangingPunct="0"/>
            <a:r>
              <a:rPr lang="en-US" dirty="0" smtClean="0"/>
              <a:t>The human IQ is strictly a meritorious system based on genetics, parental social status, parents IQ,  family environment, outside the home environment, and can determine educational achievement, income, and job performance. </a:t>
            </a:r>
          </a:p>
          <a:p>
            <a:pPr hangingPunct="0"/>
            <a:endParaRPr lang="en-US" dirty="0" smtClean="0"/>
          </a:p>
          <a:p>
            <a:pPr hangingPunct="0"/>
            <a:r>
              <a:rPr lang="en-US" dirty="0" smtClean="0"/>
              <a:t>Fluid intelligence includes the broad ability to reason, form concepts, and solve problems using unfamiliar information or novel procedures. </a:t>
            </a:r>
          </a:p>
          <a:p>
            <a:pPr hangingPunct="0"/>
            <a:endParaRPr lang="en-US" dirty="0" smtClean="0"/>
          </a:p>
          <a:p>
            <a:pPr hangingPunct="0">
              <a:buNone/>
            </a:pPr>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10000"/>
          </a:bodyPr>
          <a:lstStyle/>
          <a:p>
            <a:pPr hangingPunct="0">
              <a:buNone/>
            </a:pPr>
            <a:r>
              <a:rPr lang="en-US" dirty="0" smtClean="0"/>
              <a:t>Wikipedia –Intelligence Quotient Ratings</a:t>
            </a:r>
          </a:p>
          <a:p>
            <a:pPr hangingPunct="0"/>
            <a:r>
              <a:rPr lang="en-US" dirty="0" smtClean="0"/>
              <a:t>Doctors or PhDs range IQ  125+</a:t>
            </a:r>
          </a:p>
          <a:p>
            <a:pPr hangingPunct="0"/>
            <a:r>
              <a:rPr lang="en-US" dirty="0" smtClean="0"/>
              <a:t>College grads 112 to 115.</a:t>
            </a:r>
          </a:p>
          <a:p>
            <a:pPr hangingPunct="0"/>
            <a:r>
              <a:rPr lang="en-US" dirty="0" smtClean="0"/>
              <a:t>Clerical and sales workers – 100-105</a:t>
            </a:r>
          </a:p>
          <a:p>
            <a:pPr hangingPunct="0"/>
            <a:r>
              <a:rPr lang="en-US" dirty="0" smtClean="0"/>
              <a:t>High school grads – 100</a:t>
            </a:r>
          </a:p>
          <a:p>
            <a:pPr hangingPunct="0"/>
            <a:r>
              <a:rPr lang="en-US" dirty="0" smtClean="0"/>
              <a:t>Semi-skilled workers (truck drivers, factory workers) 90-95</a:t>
            </a:r>
          </a:p>
          <a:p>
            <a:pPr hangingPunct="0"/>
            <a:r>
              <a:rPr lang="en-US" dirty="0" smtClean="0"/>
              <a:t>Elementary school dropouts -80-85.</a:t>
            </a:r>
          </a:p>
          <a:p>
            <a:endParaRPr lang="en-US" dirty="0" smtClean="0"/>
          </a:p>
          <a:p>
            <a:r>
              <a:rPr lang="en-US" dirty="0" smtClean="0"/>
              <a:t>Spiritual IQ is the amount of Bible doctrine stored in both the human spirit and in the frame of reference of the right lobe. </a:t>
            </a:r>
          </a:p>
          <a:p>
            <a:endParaRPr lang="en-US" dirty="0" smtClean="0"/>
          </a:p>
          <a:p>
            <a:r>
              <a:rPr lang="en-US" dirty="0" smtClean="0"/>
              <a:t>The distinction between human and spiritual IQ is presented in detail in 1 Corinthians 2:1-16. </a:t>
            </a:r>
          </a:p>
          <a:p>
            <a:endParaRPr lang="en-US" dirty="0" smtClean="0"/>
          </a:p>
          <a:p>
            <a:r>
              <a:rPr lang="en-US" dirty="0" smtClean="0"/>
              <a:t>The believer is never handicapped by his lack of human ability in the field of spiritual perception. </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r>
              <a:rPr lang="en-US" dirty="0" smtClean="0"/>
              <a:t> The only real hindrances to the believer come from chemical problems: drug abuse or alcohol abuse.  There are also physiological conditions which make concentration impossible. </a:t>
            </a:r>
          </a:p>
          <a:p>
            <a:pPr hangingPunct="0"/>
            <a:endParaRPr lang="en-US" dirty="0" smtClean="0"/>
          </a:p>
          <a:p>
            <a:pPr hangingPunct="0"/>
            <a:r>
              <a:rPr lang="en-US" dirty="0" smtClean="0"/>
              <a:t>2. Human IQ is excluded from learning doctrine - 1 Corinthians 1:19 through 2:16. </a:t>
            </a:r>
          </a:p>
          <a:p>
            <a:pPr hangingPunct="0"/>
            <a:endParaRPr lang="en-US" dirty="0" smtClean="0"/>
          </a:p>
          <a:p>
            <a:pPr hangingPunct="0"/>
            <a:r>
              <a:rPr lang="en-US" dirty="0" smtClean="0"/>
              <a:t>Human IQ has often been considered a factor in learning doctrine. This would imply that low IQ believers are handicapped in learning Bible doctrine.</a:t>
            </a:r>
          </a:p>
          <a:p>
            <a:pPr hangingPunct="0"/>
            <a:endParaRPr lang="en-US" dirty="0" smtClean="0"/>
          </a:p>
          <a:p>
            <a:pPr hangingPunct="0"/>
            <a:r>
              <a:rPr lang="en-US" dirty="0" smtClean="0"/>
              <a:t>In eternity past God found a way through grace whereby any believer, regardless of handicaps of physical birth, can actually learn the whole realm of Bible doctrine. </a:t>
            </a:r>
          </a:p>
          <a:p>
            <a:pPr hangingPunct="0"/>
            <a:endParaRPr lang="en-US" dirty="0" smtClean="0"/>
          </a:p>
          <a:p>
            <a:pPr hangingPunct="0"/>
            <a:r>
              <a:rPr lang="en-US" dirty="0" smtClean="0"/>
              <a:t>For this reason every believer in this age receives both the indwelling of the Holy Spirit, the activation of a human spirit, and all other factors necessary to take in doctrine.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endParaRPr lang="en-US" dirty="0" smtClean="0"/>
          </a:p>
          <a:p>
            <a:pPr hangingPunct="0"/>
            <a:r>
              <a:rPr lang="en-US" dirty="0" smtClean="0"/>
              <a:t>3. The perceptive lobe, the left lobe called the mind, cannot apply Bible doctrine. There are two frontal lobes. </a:t>
            </a:r>
          </a:p>
          <a:p>
            <a:pPr hangingPunct="0"/>
            <a:endParaRPr lang="en-US" dirty="0" smtClean="0"/>
          </a:p>
          <a:p>
            <a:pPr hangingPunct="0"/>
            <a:r>
              <a:rPr lang="en-US" dirty="0" smtClean="0"/>
              <a:t>The left lobe is called the mind, the right lobe in the Bible is called the heart. The left lobe is the perceptive lobe and when information is received in the left lobe it cannot be applied. </a:t>
            </a:r>
          </a:p>
          <a:p>
            <a:pPr hangingPunct="0"/>
            <a:endParaRPr lang="en-US" dirty="0" smtClean="0"/>
          </a:p>
          <a:p>
            <a:pPr hangingPunct="0"/>
            <a:r>
              <a:rPr lang="en-US" dirty="0" smtClean="0"/>
              <a:t>Doctrine in the left lobe has no application. This is why James says to be not only a hearer of the Word but a doer. </a:t>
            </a:r>
          </a:p>
          <a:p>
            <a:pPr hangingPunct="0"/>
            <a:endParaRPr lang="en-US" dirty="0" smtClean="0"/>
          </a:p>
          <a:p>
            <a:pPr hangingPunct="0"/>
            <a:r>
              <a:rPr lang="en-US" dirty="0" smtClean="0"/>
              <a:t>To be a doer of the Word is to be able to apply Bible doctrine. This is impossible apart from transfer over to the right lobe. </a:t>
            </a:r>
          </a:p>
          <a:p>
            <a:pPr hangingPunct="0"/>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hangingPunct="0"/>
            <a:endParaRPr lang="en-US" dirty="0" smtClean="0"/>
          </a:p>
          <a:p>
            <a:pPr hangingPunct="0"/>
            <a:r>
              <a:rPr lang="en-US" dirty="0" smtClean="0"/>
              <a:t>The mind or the left lobe is the staging area under GAP, it is not the applying area. </a:t>
            </a:r>
          </a:p>
          <a:p>
            <a:pPr hangingPunct="0"/>
            <a:endParaRPr lang="en-US" dirty="0" smtClean="0"/>
          </a:p>
          <a:p>
            <a:pPr hangingPunct="0"/>
            <a:r>
              <a:rPr lang="en-US" dirty="0" smtClean="0"/>
              <a:t>The Holy Spirit causes the believer to understand doctrine in the left lobe and this is objective understanding, it doesn’t mean agreement but it does mean comprehension. </a:t>
            </a:r>
          </a:p>
          <a:p>
            <a:pPr hangingPunct="0"/>
            <a:endParaRPr lang="en-US" dirty="0" smtClean="0"/>
          </a:p>
          <a:p>
            <a:r>
              <a:rPr lang="en-US" dirty="0" smtClean="0"/>
              <a:t>4. The grace provision for learning doctrine.</a:t>
            </a:r>
          </a:p>
          <a:p>
            <a:r>
              <a:rPr lang="en-US" dirty="0" smtClean="0"/>
              <a:t> a) The formation and preservation of a canon of scripture. The whole concept of having the Bible is a grace provision. 	</a:t>
            </a:r>
          </a:p>
          <a:p>
            <a:pPr hangingPunct="0">
              <a:buNone/>
            </a:pPr>
            <a:r>
              <a:rPr lang="en-US" dirty="0" smtClean="0"/>
              <a:t>    We do not earn it, we do not deserve it, we do not work for it. </a:t>
            </a:r>
          </a:p>
          <a:p>
            <a:pPr hangingPunct="0"/>
            <a:endParaRPr lang="en-US" dirty="0" smtClean="0"/>
          </a:p>
          <a:p>
            <a:pPr hangingPunct="0"/>
            <a:r>
              <a:rPr lang="en-US" dirty="0" smtClean="0"/>
              <a:t>b) God has provided a classroom for learning doctrine and the classroom for learning doctrine will always be in the Church Age the local church.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endParaRPr lang="en-US" dirty="0" smtClean="0"/>
          </a:p>
          <a:p>
            <a:pPr hangingPunct="0"/>
            <a:r>
              <a:rPr lang="en-US" dirty="0" smtClean="0"/>
              <a:t>c) The spiritual gift of pastor-teacher, the divinely authorized communicator. </a:t>
            </a:r>
          </a:p>
          <a:p>
            <a:pPr hangingPunct="0"/>
            <a:endParaRPr lang="en-US" dirty="0" smtClean="0"/>
          </a:p>
          <a:p>
            <a:pPr hangingPunct="0"/>
            <a:r>
              <a:rPr lang="en-US" dirty="0" smtClean="0"/>
              <a:t>d) The priesthood of the believer gives privacy in public for privacy and freedom in the reception of doctrine. </a:t>
            </a:r>
          </a:p>
          <a:p>
            <a:pPr hangingPunct="0"/>
            <a:endParaRPr lang="en-US" dirty="0" smtClean="0"/>
          </a:p>
          <a:p>
            <a:pPr hangingPunct="0"/>
            <a:r>
              <a:rPr lang="en-US" dirty="0" smtClean="0"/>
              <a:t>e) The indwelling of then Holy Spirit for the function of GAP, 1 Corinthians 2:9-16; 1 John 2:27. </a:t>
            </a:r>
          </a:p>
          <a:p>
            <a:pPr hangingPunct="0"/>
            <a:endParaRPr lang="en-US" dirty="0" smtClean="0"/>
          </a:p>
          <a:p>
            <a:pPr hangingPunct="0"/>
            <a:r>
              <a:rPr lang="en-US" dirty="0" smtClean="0"/>
              <a:t>f) Grace provision for the filling of the Spirit through confession of sin of 1 John 1:9 because apart from the filling of the Spirit  no learning can take place. </a:t>
            </a:r>
          </a:p>
          <a:p>
            <a:pPr hangingPunct="0"/>
            <a:endParaRPr lang="en-US" dirty="0" smtClean="0"/>
          </a:p>
          <a:p>
            <a:pPr hangingPunct="0"/>
            <a:r>
              <a:rPr lang="en-US" dirty="0" smtClean="0"/>
              <a:t>g) The human spirit is the first target for believed doctrine, Job 38:2; 1 Corinthians 2:12; </a:t>
            </a:r>
          </a:p>
          <a:p>
            <a:pPr hangingPunct="0"/>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r>
              <a:rPr lang="en-US" dirty="0" smtClean="0"/>
              <a:t>h) The provision of the divine laws of establishment whereby the nation protects the freedom and privacy of the local church; </a:t>
            </a:r>
          </a:p>
          <a:p>
            <a:pPr hangingPunct="0"/>
            <a:endParaRPr lang="en-US" dirty="0" smtClean="0"/>
          </a:p>
          <a:p>
            <a:pPr hangingPunct="0"/>
            <a:r>
              <a:rPr lang="en-US" dirty="0" smtClean="0"/>
              <a:t>i) The anatomy of grace whereby certain functions of the body provide ability to think and to concentrate — the amount of oxygen in the blood and the amount of sugar in the neurons. All of this is accomplished in a grace manner.	</a:t>
            </a:r>
          </a:p>
          <a:p>
            <a:endParaRPr lang="en-US" dirty="0" smtClean="0"/>
          </a:p>
          <a:p>
            <a:r>
              <a:rPr lang="en-US" dirty="0" smtClean="0"/>
              <a:t>5.  How do we learn and apply truth?</a:t>
            </a:r>
          </a:p>
          <a:p>
            <a:r>
              <a:rPr lang="en-US" dirty="0" smtClean="0"/>
              <a:t>a) Communication:  This is the pastor-teacher actually communicating the information,  I for isagogics; C for categories; E for exegesis. </a:t>
            </a:r>
          </a:p>
          <a:p>
            <a:r>
              <a:rPr lang="en-US" dirty="0" smtClean="0"/>
              <a:t>b) GNOSIS – facts - objective perception of Bible doctrine, the congregation listening to ICE teaching. </a:t>
            </a:r>
          </a:p>
          <a:p>
            <a:r>
              <a:rPr lang="en-US" dirty="0" smtClean="0"/>
              <a:t>c) EPIGNOSIS - transfer of Bible doctrine from the left lobe to the human spirit by faith.  Positive volition toward the information expresses itself in faith.</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This is where you develop muscle in your faith. Faith then transfers the information to the human spirit where it becomes useable for the first time. </a:t>
            </a:r>
          </a:p>
          <a:p>
            <a:pPr hangingPunct="0"/>
            <a:endParaRPr lang="en-US" dirty="0" smtClean="0"/>
          </a:p>
          <a:p>
            <a:pPr hangingPunct="0"/>
            <a:r>
              <a:rPr lang="en-US" dirty="0" smtClean="0"/>
              <a:t>d) Doctrine is cycled up into the right lobe or the heart — frame of reference, memory center, vocabulary, categories, norms and standards and the launching pad. Here is where doctrine is useable.</a:t>
            </a:r>
          </a:p>
          <a:p>
            <a:pPr hangingPunct="0"/>
            <a:endParaRPr lang="en-US" dirty="0" smtClean="0"/>
          </a:p>
          <a:p>
            <a:pPr hangingPunct="0"/>
            <a:r>
              <a:rPr lang="en-US" dirty="0" smtClean="0"/>
              <a:t>e) The construction of the ECS. This is the </a:t>
            </a:r>
            <a:r>
              <a:rPr lang="en-US" b="1" dirty="0" smtClean="0">
                <a:solidFill>
                  <a:srgbClr val="0070C0"/>
                </a:solidFill>
              </a:rPr>
              <a:t>“rooting.” </a:t>
            </a:r>
          </a:p>
          <a:p>
            <a:pPr hangingPunct="0"/>
            <a:endParaRPr lang="en-US" b="1" dirty="0" smtClean="0">
              <a:solidFill>
                <a:srgbClr val="0070C0"/>
              </a:solidFill>
            </a:endParaRPr>
          </a:p>
          <a:p>
            <a:pPr hangingPunct="0"/>
            <a:r>
              <a:rPr lang="en-US" dirty="0" smtClean="0"/>
              <a:t>f) The frame of reference. It gives the ability to understand more advanced doctrine. </a:t>
            </a:r>
          </a:p>
          <a:p>
            <a:pPr hangingPunct="0"/>
            <a:endParaRPr lang="en-US" dirty="0" smtClean="0"/>
          </a:p>
          <a:p>
            <a:pPr hangingPunct="0"/>
            <a:r>
              <a:rPr lang="en-US" dirty="0" smtClean="0"/>
              <a:t>It establishes a new conscience which is compatible with God’s norms and standards. </a:t>
            </a:r>
          </a:p>
          <a:p>
            <a:pPr hangingPunct="0"/>
            <a:endParaRPr lang="en-US" dirty="0" smtClean="0"/>
          </a:p>
          <a:p>
            <a:pPr hangingPunct="0"/>
            <a:r>
              <a:rPr lang="en-US" dirty="0" smtClean="0"/>
              <a:t>It is the basis for establishing the divine viewpoint. </a:t>
            </a:r>
          </a:p>
          <a:p>
            <a:pPr hangingPunct="0"/>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r>
              <a:rPr lang="en-US" b="1" dirty="0" smtClean="0">
                <a:solidFill>
                  <a:schemeClr val="accent1"/>
                </a:solidFill>
              </a:rPr>
              <a:t>“I have on your behalf,” – </a:t>
            </a:r>
            <a:r>
              <a:rPr lang="en-US" dirty="0" smtClean="0"/>
              <a:t>ECHO –PAIndic -   “I keep on having”;  on your behalf,  HUPER . </a:t>
            </a:r>
          </a:p>
          <a:p>
            <a:endParaRPr lang="en-US" dirty="0" smtClean="0"/>
          </a:p>
          <a:p>
            <a:r>
              <a:rPr lang="en-US" dirty="0" smtClean="0"/>
              <a:t>Their pastor is in Rome and he has just described to Paul the status of the Colossian church and the other believers in the Lycus valley. </a:t>
            </a:r>
          </a:p>
          <a:p>
            <a:endParaRPr lang="en-US" b="1" dirty="0" smtClean="0">
              <a:solidFill>
                <a:schemeClr val="accent1"/>
              </a:solidFill>
            </a:endParaRPr>
          </a:p>
          <a:p>
            <a:r>
              <a:rPr lang="en-US" b="1" dirty="0" smtClean="0">
                <a:solidFill>
                  <a:schemeClr val="accent1"/>
                </a:solidFill>
              </a:rPr>
              <a:t>“those who are at Laodicea,” </a:t>
            </a:r>
            <a:r>
              <a:rPr lang="en-US" dirty="0" smtClean="0"/>
              <a:t>the Laodiceans were the ones who had the greatest tendency toward reversionism. They were unstable. </a:t>
            </a:r>
          </a:p>
          <a:p>
            <a:endParaRPr lang="en-US" dirty="0" smtClean="0"/>
          </a:p>
          <a:p>
            <a:r>
              <a:rPr lang="en-US" dirty="0" smtClean="0"/>
              <a:t>They represent the instability that comes to believers who merely </a:t>
            </a:r>
            <a:r>
              <a:rPr lang="en-US" u="sng" dirty="0" smtClean="0"/>
              <a:t>use doctrine rather than live by doctrine</a:t>
            </a:r>
            <a:r>
              <a:rPr lang="en-US" dirty="0" smtClean="0"/>
              <a:t>. There is a great deal of difference.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dirty="0" smtClean="0"/>
              <a:t>It is the basis of dealing with your subconscious and guilt reaction. </a:t>
            </a:r>
          </a:p>
          <a:p>
            <a:pPr hangingPunct="0"/>
            <a:endParaRPr lang="en-US" dirty="0" smtClean="0"/>
          </a:p>
          <a:p>
            <a:pPr hangingPunct="0"/>
            <a:r>
              <a:rPr lang="en-US" dirty="0" smtClean="0"/>
              <a:t>It is the basis for your content of prayer and witnessing and every function in the Christian life. </a:t>
            </a:r>
          </a:p>
          <a:p>
            <a:pPr hangingPunct="0"/>
            <a:endParaRPr lang="en-US" dirty="0" smtClean="0"/>
          </a:p>
          <a:p>
            <a:pPr hangingPunct="0"/>
            <a:r>
              <a:rPr lang="en-US" dirty="0" smtClean="0"/>
              <a:t>It provides discernment to detect false doctrine. </a:t>
            </a:r>
          </a:p>
          <a:p>
            <a:pPr hangingPunct="0"/>
            <a:endParaRPr lang="en-US" dirty="0" smtClean="0"/>
          </a:p>
          <a:p>
            <a:pPr hangingPunct="0"/>
            <a:r>
              <a:rPr lang="en-US" dirty="0" smtClean="0"/>
              <a:t>It provides capacity for life, for love. </a:t>
            </a:r>
          </a:p>
          <a:p>
            <a:pPr hangingPunct="0"/>
            <a:endParaRPr lang="en-US" dirty="0" smtClean="0"/>
          </a:p>
          <a:p>
            <a:pPr hangingPunct="0"/>
            <a:r>
              <a:rPr lang="en-US" dirty="0" smtClean="0"/>
              <a:t>It makes it possible for God to share His happiness with you. </a:t>
            </a:r>
          </a:p>
          <a:p>
            <a:pPr hangingPunct="0"/>
            <a:endParaRPr lang="en-US" dirty="0" smtClean="0"/>
          </a:p>
          <a:p>
            <a:pPr hangingPunct="0"/>
            <a:r>
              <a:rPr lang="en-US" dirty="0" smtClean="0"/>
              <a:t>It causes the proper function of he priesthood of the believer in the devil’s world. </a:t>
            </a:r>
          </a:p>
          <a:p>
            <a:pPr hangingPunct="0"/>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r>
              <a:rPr lang="en-US" dirty="0" smtClean="0"/>
              <a:t>In other words, everything that is necessary for the function as a believer comes out of the frame of reference. </a:t>
            </a:r>
          </a:p>
          <a:p>
            <a:pPr hangingPunct="0"/>
            <a:endParaRPr lang="en-US" dirty="0" smtClean="0"/>
          </a:p>
          <a:p>
            <a:pPr hangingPunct="0"/>
            <a:r>
              <a:rPr lang="en-US" b="1" dirty="0" smtClean="0">
                <a:solidFill>
                  <a:srgbClr val="0070C0"/>
                </a:solidFill>
              </a:rPr>
              <a:t>“Rooted” </a:t>
            </a:r>
            <a:r>
              <a:rPr lang="en-US" dirty="0" smtClean="0"/>
              <a:t>is a perfect passive participle. However </a:t>
            </a:r>
            <a:r>
              <a:rPr lang="en-US" b="1" dirty="0" smtClean="0">
                <a:solidFill>
                  <a:srgbClr val="0070C0"/>
                </a:solidFill>
              </a:rPr>
              <a:t>“built up” </a:t>
            </a:r>
            <a:r>
              <a:rPr lang="en-US" dirty="0" smtClean="0"/>
              <a:t>is a present passive participle.</a:t>
            </a:r>
          </a:p>
          <a:p>
            <a:endParaRPr lang="en-US" dirty="0" smtClean="0"/>
          </a:p>
          <a:p>
            <a:pPr hangingPunct="0"/>
            <a:r>
              <a:rPr lang="en-US" b="1" dirty="0" smtClean="0">
                <a:solidFill>
                  <a:srgbClr val="0070C0"/>
                </a:solidFill>
              </a:rPr>
              <a:t>2:7, “and built up,” – </a:t>
            </a:r>
            <a:r>
              <a:rPr lang="en-US" dirty="0" smtClean="0"/>
              <a:t>PPPtc -  EPOIKODOMEO -  means to build upon and it is a technical word here for the construction of the ECS on the Bible doctrine which is the </a:t>
            </a:r>
            <a:r>
              <a:rPr lang="en-US" b="1" dirty="0" smtClean="0"/>
              <a:t>“root.” </a:t>
            </a:r>
          </a:p>
          <a:p>
            <a:pPr hangingPunct="0"/>
            <a:endParaRPr lang="en-US" b="1" dirty="0" smtClean="0"/>
          </a:p>
          <a:p>
            <a:pPr hangingPunct="0"/>
            <a:r>
              <a:rPr lang="en-US" dirty="0" smtClean="0"/>
              <a:t>But the present tense here means that once you start building then really there is never an end to the building, and there is never and end to what you can have in this life of maturity. </a:t>
            </a:r>
          </a:p>
          <a:p>
            <a:pPr hangingPunct="0"/>
            <a:endParaRPr lang="en-US" dirty="0" smtClean="0"/>
          </a:p>
          <a:p>
            <a:pPr hangingPunct="0"/>
            <a:r>
              <a:rPr lang="en-US" dirty="0" smtClean="0"/>
              <a:t>From the point of the ECS, once it is constructed, if you move on in doctrine this is where we live in the penthouse, the supergrace life. </a:t>
            </a:r>
          </a:p>
          <a:p>
            <a:pPr hangingPunct="0"/>
            <a:r>
              <a:rPr lang="en-US" dirty="0" smtClean="0"/>
              <a:t> </a:t>
            </a:r>
          </a:p>
          <a:p>
            <a:pPr hangingPunct="0"/>
            <a:r>
              <a:rPr lang="en-US" dirty="0" smtClean="0"/>
              <a: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r>
              <a:rPr lang="en-US" dirty="0" smtClean="0"/>
              <a:t>Doctrine of the  Edification Complex of the Soul</a:t>
            </a:r>
          </a:p>
          <a:p>
            <a:pPr hangingPunct="0">
              <a:buNone/>
            </a:pPr>
            <a:endParaRPr lang="en-US" dirty="0" smtClean="0"/>
          </a:p>
          <a:p>
            <a:pPr hangingPunct="0"/>
            <a:r>
              <a:rPr lang="en-US" dirty="0" smtClean="0"/>
              <a:t>1. The doctrine is actually based upon two verbs, one found in the Hebrew and one found in the Greek. </a:t>
            </a:r>
          </a:p>
          <a:p>
            <a:pPr hangingPunct="0"/>
            <a:endParaRPr lang="en-US" dirty="0" smtClean="0"/>
          </a:p>
          <a:p>
            <a:pPr hangingPunct="0"/>
            <a:r>
              <a:rPr lang="en-US" dirty="0" smtClean="0"/>
              <a:t>The verb in the Hebrew is BANAH; the Greek word is OIKODOMEO , the simple verb to build. </a:t>
            </a:r>
          </a:p>
          <a:p>
            <a:pPr hangingPunct="0"/>
            <a:endParaRPr lang="en-US" dirty="0" smtClean="0"/>
          </a:p>
          <a:p>
            <a:pPr hangingPunct="0"/>
            <a:r>
              <a:rPr lang="en-US" dirty="0" smtClean="0"/>
              <a:t>There are also some nouns which are connected with this particular word in the Greek:  </a:t>
            </a:r>
          </a:p>
          <a:p>
            <a:pPr hangingPunct="0">
              <a:buNone/>
            </a:pPr>
            <a:r>
              <a:rPr lang="en-US" dirty="0" smtClean="0"/>
              <a:t>   - OIKODOME  which means the ECS or the erecting of the structure; </a:t>
            </a:r>
          </a:p>
          <a:p>
            <a:pPr hangingPunct="0">
              <a:buNone/>
            </a:pPr>
            <a:r>
              <a:rPr lang="en-US" dirty="0" smtClean="0"/>
              <a:t>   - OIKODOMIA </a:t>
            </a:r>
            <a:r>
              <a:rPr lang="en-US" i="1" dirty="0" smtClean="0"/>
              <a:t>- </a:t>
            </a:r>
            <a:r>
              <a:rPr lang="en-US" dirty="0" smtClean="0"/>
              <a:t> which is the result of the construction;</a:t>
            </a:r>
          </a:p>
          <a:p>
            <a:pPr hangingPunct="0">
              <a:buNone/>
            </a:pPr>
            <a:r>
              <a:rPr lang="en-US" dirty="0" smtClean="0"/>
              <a:t>   - OIKODOMOI -  the builder of the contractor which is the learning and applying process. 	</a:t>
            </a:r>
          </a:p>
          <a:p>
            <a:endParaRPr lang="en-US" b="1" dirty="0" smtClean="0">
              <a:solidFill>
                <a:srgbClr val="0070C0"/>
              </a:solidFill>
            </a:endParaRPr>
          </a:p>
          <a:p>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r>
              <a:rPr lang="en-US" dirty="0" smtClean="0"/>
              <a:t>2. Learning and applying truth is the source of the ECS, Ephesians 4:12,13.</a:t>
            </a:r>
          </a:p>
          <a:p>
            <a:endParaRPr lang="en-US" dirty="0" smtClean="0"/>
          </a:p>
          <a:p>
            <a:pPr hangingPunct="0"/>
            <a:r>
              <a:rPr lang="en-US" dirty="0" smtClean="0"/>
              <a:t>3. The believer’s ECS provides both stability for the individual as well as the preservation of the national entity. </a:t>
            </a:r>
          </a:p>
          <a:p>
            <a:pPr hangingPunct="0"/>
            <a:endParaRPr lang="en-US" dirty="0" smtClean="0"/>
          </a:p>
          <a:p>
            <a:pPr hangingPunct="0"/>
            <a:r>
              <a:rPr lang="en-US" dirty="0" smtClean="0"/>
              <a:t>Whether a nation survives or not often depends on the number of believers who possess an ECS. </a:t>
            </a:r>
          </a:p>
          <a:p>
            <a:pPr hangingPunct="0"/>
            <a:endParaRPr lang="en-US" dirty="0" smtClean="0"/>
          </a:p>
          <a:p>
            <a:pPr hangingPunct="0"/>
            <a:r>
              <a:rPr lang="en-US" dirty="0" smtClean="0"/>
              <a:t>All freedom is gained by the military on the battlefield but this must be exploited by the construction of the ECS in believers, Jeremiah 42:10. </a:t>
            </a:r>
          </a:p>
          <a:p>
            <a:pPr hangingPunct="0"/>
            <a:endParaRPr lang="en-US" dirty="0" smtClean="0"/>
          </a:p>
          <a:p>
            <a:pPr hangingPunct="0"/>
            <a:r>
              <a:rPr lang="en-US" dirty="0" smtClean="0"/>
              <a:t>4. The rapid construction of the ECS comes from faith patience or a maximum use of doctrine under pressure, James 1:2-4.</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629400"/>
          </a:xfrm>
        </p:spPr>
        <p:txBody>
          <a:bodyPr>
            <a:normAutofit/>
          </a:bodyPr>
          <a:lstStyle/>
          <a:p>
            <a:r>
              <a:rPr lang="en-US" dirty="0" smtClean="0"/>
              <a:t>5. The structure of the ECS: </a:t>
            </a:r>
          </a:p>
          <a:p>
            <a:r>
              <a:rPr lang="en-US" dirty="0" smtClean="0"/>
              <a:t>Grace orientation, </a:t>
            </a:r>
          </a:p>
          <a:p>
            <a:r>
              <a:rPr lang="en-US" dirty="0" smtClean="0"/>
              <a:t>Mastery of the details of life, </a:t>
            </a:r>
          </a:p>
          <a:p>
            <a:r>
              <a:rPr lang="en-US" dirty="0" smtClean="0"/>
              <a:t>Relaxed mental attitude of AGAPE love, the capacity for love, </a:t>
            </a:r>
          </a:p>
          <a:p>
            <a:r>
              <a:rPr lang="en-US" dirty="0" smtClean="0"/>
              <a:t>Rapport Love ( PHILEO) for God and believers</a:t>
            </a:r>
          </a:p>
          <a:p>
            <a:r>
              <a:rPr lang="en-US" dirty="0" smtClean="0"/>
              <a:t>+H or God’s happiness. </a:t>
            </a:r>
          </a:p>
          <a:p>
            <a:endParaRPr lang="en-US" dirty="0" smtClean="0"/>
          </a:p>
          <a:p>
            <a:r>
              <a:rPr lang="en-US" dirty="0" smtClean="0"/>
              <a:t>6. Biblical uses of edification in the New Testament. </a:t>
            </a:r>
          </a:p>
          <a:p>
            <a:r>
              <a:rPr lang="en-US" dirty="0" smtClean="0"/>
              <a:t>a) The objective in communication of doctrine from the pastor-teacher is the erection of the ECS, Ephesians 4:11,12; </a:t>
            </a:r>
          </a:p>
          <a:p>
            <a:endParaRPr lang="en-US" dirty="0" smtClean="0"/>
          </a:p>
          <a:p>
            <a:r>
              <a:rPr lang="en-US" dirty="0" smtClean="0"/>
              <a:t>b) The local church with a maximum number of ECSs is a prosperous local church, Acts 9:31; </a:t>
            </a:r>
          </a:p>
          <a:p>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10000"/>
          </a:bodyPr>
          <a:lstStyle/>
          <a:p>
            <a:r>
              <a:rPr lang="en-US" dirty="0" smtClean="0"/>
              <a:t>c) The objective of phase two is the building of an ECS, not speaking in tongues, 1 Corinthians 14:3,4,12,26; </a:t>
            </a:r>
          </a:p>
          <a:p>
            <a:endParaRPr lang="en-US" dirty="0" smtClean="0"/>
          </a:p>
          <a:p>
            <a:r>
              <a:rPr lang="en-US" dirty="0" smtClean="0"/>
              <a:t>d) 1 Corinthians 8:1, human knowledge puffs up, but the function of  learning and applying truth in the sphere of love edifies.</a:t>
            </a:r>
          </a:p>
          <a:p>
            <a:endParaRPr lang="en-US" dirty="0" smtClean="0"/>
          </a:p>
          <a:p>
            <a:pPr hangingPunct="0"/>
            <a:r>
              <a:rPr lang="en-US" dirty="0" smtClean="0"/>
              <a:t>7. There are two spirits involved in edification. </a:t>
            </a:r>
          </a:p>
          <a:p>
            <a:pPr hangingPunct="0"/>
            <a:r>
              <a:rPr lang="en-US" dirty="0" smtClean="0"/>
              <a:t>First, there is God the Holy Spirit. The filling of the Holy Spirit makes the learning process work and therefore leads to the ECS, John 14:26; 16:12-14; 1 John 2:27; 1 Corinthians 2:9-16. </a:t>
            </a:r>
          </a:p>
          <a:p>
            <a:pPr hangingPunct="0"/>
            <a:endParaRPr lang="en-US" dirty="0" smtClean="0"/>
          </a:p>
          <a:p>
            <a:pPr hangingPunct="0"/>
            <a:r>
              <a:rPr lang="en-US" dirty="0" smtClean="0"/>
              <a:t>Learning and applying truth is the source of the ECS, Ephesians 4:12,13.</a:t>
            </a:r>
          </a:p>
          <a:p>
            <a:pPr hangingPunct="0"/>
            <a:endParaRPr lang="en-US" dirty="0" smtClean="0"/>
          </a:p>
          <a:p>
            <a:pPr hangingPunct="0"/>
            <a:r>
              <a:rPr lang="en-US" dirty="0" smtClean="0"/>
              <a:t>Secondly, there is the human spirit which the believer receives at the point of salvation. </a:t>
            </a:r>
          </a:p>
          <a:p>
            <a:pPr hangingPunct="0"/>
            <a:r>
              <a:rPr lang="en-US" dirty="0" smtClean="0"/>
              <a:t>This makes him a trichotomous being instead of dichotomous.</a:t>
            </a:r>
          </a:p>
          <a:p>
            <a:pPr hangingPunct="0"/>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dirty="0" smtClean="0"/>
              <a:t>The human spirit is the target for the learning and applying process, Romans 8:16; 1 Corinthians 2:12,13; Job 32:8. </a:t>
            </a:r>
          </a:p>
          <a:p>
            <a:endParaRPr lang="en-US" dirty="0" smtClean="0"/>
          </a:p>
          <a:p>
            <a:r>
              <a:rPr lang="en-US" dirty="0" smtClean="0"/>
              <a:t>The human spirit is acquired at the point of salvation in order to eliminate the human IQ as a factor in learning doctrine. </a:t>
            </a:r>
          </a:p>
          <a:p>
            <a:endParaRPr lang="en-US" dirty="0" smtClean="0"/>
          </a:p>
          <a:p>
            <a:r>
              <a:rPr lang="en-US" dirty="0" smtClean="0"/>
              <a:t>Only doctrine which is stored in the human spirit is used in the construction material of the ECS, Ephesians 4:23,24; Colossians 1:9,10; 1 John 2:3.</a:t>
            </a:r>
          </a:p>
          <a:p>
            <a:endParaRPr lang="en-US" dirty="0" smtClean="0"/>
          </a:p>
          <a:p>
            <a:r>
              <a:rPr lang="en-US" dirty="0" smtClean="0"/>
              <a:t>8. The humanity of Christ possessed an ECS during the incarnation, Luke 2:40,52; John 1:14.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pPr hangingPunct="0"/>
            <a:r>
              <a:rPr lang="en-US" dirty="0" smtClean="0"/>
              <a:t>9. There are certain biblical synonyms for the ECS. </a:t>
            </a:r>
          </a:p>
          <a:p>
            <a:pPr hangingPunct="0"/>
            <a:endParaRPr lang="en-US" dirty="0" smtClean="0"/>
          </a:p>
          <a:p>
            <a:pPr hangingPunct="0"/>
            <a:r>
              <a:rPr lang="en-US" dirty="0" smtClean="0"/>
              <a:t>a) Light, Psalm 43:3; 119:130; Ephesians 5:8,9, 13. </a:t>
            </a:r>
          </a:p>
          <a:p>
            <a:pPr hangingPunct="0"/>
            <a:endParaRPr lang="en-US" dirty="0" smtClean="0"/>
          </a:p>
          <a:p>
            <a:pPr hangingPunct="0"/>
            <a:r>
              <a:rPr lang="en-US" dirty="0" smtClean="0"/>
              <a:t>b) The glory of God, Jeremiah 13:16; 1 Corinthians 11:7; </a:t>
            </a:r>
          </a:p>
          <a:p>
            <a:pPr hangingPunct="0"/>
            <a:endParaRPr lang="en-US" dirty="0" smtClean="0"/>
          </a:p>
          <a:p>
            <a:pPr hangingPunct="0"/>
            <a:r>
              <a:rPr lang="en-US" dirty="0" smtClean="0"/>
              <a:t>c) The fullness of God, Ephesians 3:19; </a:t>
            </a:r>
          </a:p>
          <a:p>
            <a:pPr hangingPunct="0"/>
            <a:endParaRPr lang="en-US" dirty="0" smtClean="0"/>
          </a:p>
          <a:p>
            <a:pPr hangingPunct="0"/>
            <a:r>
              <a:rPr lang="en-US" dirty="0" smtClean="0"/>
              <a:t>d) Imitators of God, Ephesians 5:1; </a:t>
            </a:r>
          </a:p>
          <a:p>
            <a:pPr hangingPunct="0"/>
            <a:endParaRPr lang="en-US" dirty="0" smtClean="0"/>
          </a:p>
          <a:p>
            <a:pPr hangingPunct="0"/>
            <a:r>
              <a:rPr lang="en-US" dirty="0" smtClean="0"/>
              <a:t>e) Christ at home in your hearts, Ephesians 3:16; </a:t>
            </a:r>
          </a:p>
          <a:p>
            <a:pPr hangingPunct="0"/>
            <a:endParaRPr lang="en-US" dirty="0" smtClean="0"/>
          </a:p>
          <a:p>
            <a:pPr hangingPunct="0"/>
            <a:r>
              <a:rPr lang="en-US" dirty="0" smtClean="0"/>
              <a:t>f) Christ formed in you, Galatians 4:19; </a:t>
            </a:r>
          </a:p>
          <a:p>
            <a:pPr hangingPunct="0"/>
            <a:endParaRPr lang="en-US" dirty="0" smtClean="0"/>
          </a:p>
          <a:p>
            <a:pPr hangingPunct="0"/>
            <a:r>
              <a:rPr lang="en-US" dirty="0" smtClean="0"/>
              <a:t>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20000"/>
          </a:bodyPr>
          <a:lstStyle/>
          <a:p>
            <a:pPr hangingPunct="0"/>
            <a:r>
              <a:rPr lang="en-US" dirty="0" smtClean="0"/>
              <a:t>g) The new man, Ephesians 4:24; Colossians 3:10; </a:t>
            </a:r>
          </a:p>
          <a:p>
            <a:pPr hangingPunct="0"/>
            <a:endParaRPr lang="en-US" dirty="0" smtClean="0"/>
          </a:p>
          <a:p>
            <a:pPr hangingPunct="0"/>
            <a:r>
              <a:rPr lang="en-US" dirty="0" smtClean="0"/>
              <a:t>h) The perfect man, James 1:4.</a:t>
            </a:r>
          </a:p>
          <a:p>
            <a:pPr hangingPunct="0"/>
            <a:endParaRPr lang="en-US" dirty="0" smtClean="0"/>
          </a:p>
          <a:p>
            <a:pPr hangingPunct="0"/>
            <a:r>
              <a:rPr lang="en-US" dirty="0" smtClean="0"/>
              <a:t>10. The ECS is the beginning of maturity and the entrance into the life of maturity known as the greater  grace life, Philippians 4.  </a:t>
            </a:r>
          </a:p>
          <a:p>
            <a:pPr hangingPunct="0"/>
            <a:endParaRPr lang="en-US" dirty="0" smtClean="0"/>
          </a:p>
          <a:p>
            <a:pPr hangingPunct="0"/>
            <a:r>
              <a:rPr lang="en-US" b="1" dirty="0" smtClean="0">
                <a:solidFill>
                  <a:srgbClr val="0070C0"/>
                </a:solidFill>
              </a:rPr>
              <a:t>“in him,” </a:t>
            </a:r>
            <a:r>
              <a:rPr lang="en-US" dirty="0" smtClean="0"/>
              <a:t>we are built up or edified </a:t>
            </a:r>
            <a:r>
              <a:rPr lang="en-US" b="1" dirty="0" smtClean="0">
                <a:solidFill>
                  <a:srgbClr val="0070C0"/>
                </a:solidFill>
              </a:rPr>
              <a:t>“in Him.” </a:t>
            </a:r>
            <a:r>
              <a:rPr lang="en-US" dirty="0" smtClean="0"/>
              <a:t>This refers to the Lord Jesus Christ.</a:t>
            </a:r>
          </a:p>
          <a:p>
            <a:pPr hangingPunct="0"/>
            <a:endParaRPr lang="en-US" dirty="0" smtClean="0"/>
          </a:p>
          <a:p>
            <a:pPr hangingPunct="0"/>
            <a:r>
              <a:rPr lang="en-US" dirty="0" smtClean="0"/>
              <a:t>It refers to the believer with an ECS, now he is occupied with Christ. </a:t>
            </a:r>
          </a:p>
          <a:p>
            <a:pPr hangingPunct="0"/>
            <a:endParaRPr lang="en-US" dirty="0" smtClean="0"/>
          </a:p>
          <a:p>
            <a:pPr hangingPunct="0"/>
            <a:r>
              <a:rPr lang="en-US" dirty="0" smtClean="0"/>
              <a:t>F0r the first time the believer can avoid the wide emotional swings of instability. Now we have for the first time stability, consistency of life. </a:t>
            </a:r>
          </a:p>
          <a:p>
            <a:pPr hangingPunct="0"/>
            <a:endParaRPr lang="en-US" dirty="0" smtClean="0"/>
          </a:p>
          <a:p>
            <a:pPr hangingPunct="0"/>
            <a:r>
              <a:rPr lang="en-US" b="1" dirty="0" smtClean="0">
                <a:solidFill>
                  <a:srgbClr val="0070C0"/>
                </a:solidFill>
              </a:rPr>
              <a:t>“and established” </a:t>
            </a:r>
            <a:r>
              <a:rPr lang="en-US" dirty="0" smtClean="0"/>
              <a:t>– BEBAIOO – PPPtc - means to be stabilized. It is a reference to doctrine now acting as a stabilizer of the soul. </a:t>
            </a:r>
          </a:p>
          <a:p>
            <a:pPr hangingPunct="0"/>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r>
              <a:rPr lang="en-US" dirty="0" smtClean="0"/>
              <a:t>The more doctrine you take in after you have the ECS the greater your stability in life. </a:t>
            </a:r>
          </a:p>
          <a:p>
            <a:endParaRPr lang="en-US" dirty="0" smtClean="0"/>
          </a:p>
          <a:p>
            <a:r>
              <a:rPr lang="en-US" dirty="0" smtClean="0"/>
              <a:t>And the greater your stability in life the greater  you are as a mature person. A greater  grace person is a stabilized person.</a:t>
            </a:r>
          </a:p>
          <a:p>
            <a:endParaRPr lang="en-US" dirty="0" smtClean="0"/>
          </a:p>
          <a:p>
            <a:pPr hangingPunct="0"/>
            <a:r>
              <a:rPr lang="en-US" b="1" dirty="0" smtClean="0">
                <a:solidFill>
                  <a:srgbClr val="0070C0"/>
                </a:solidFill>
              </a:rPr>
              <a:t> “in the faith,” - </a:t>
            </a:r>
            <a:r>
              <a:rPr lang="en-US" dirty="0" smtClean="0"/>
              <a:t>instrumental case of PISTIS – “constantly being stabilized by means of faith”. </a:t>
            </a:r>
          </a:p>
          <a:p>
            <a:pPr hangingPunct="0"/>
            <a:endParaRPr lang="en-US" dirty="0" smtClean="0"/>
          </a:p>
          <a:p>
            <a:pPr hangingPunct="0"/>
            <a:r>
              <a:rPr lang="en-US" dirty="0" smtClean="0"/>
              <a:t>PISTIS</a:t>
            </a:r>
            <a:r>
              <a:rPr lang="en-US" i="1" dirty="0" smtClean="0"/>
              <a:t> - </a:t>
            </a:r>
            <a:r>
              <a:rPr lang="en-US" dirty="0" smtClean="0"/>
              <a:t>the whole body of doctrine or that which is believed. The principle once again: After salvation faith must have a working object.   The faith refers to the utilization of Bible doctrine. </a:t>
            </a:r>
          </a:p>
          <a:p>
            <a:pPr hangingPunct="0"/>
            <a:endParaRPr lang="en-US" dirty="0" smtClean="0"/>
          </a:p>
          <a:p>
            <a:pPr hangingPunct="0"/>
            <a:r>
              <a:rPr lang="en-US" dirty="0" smtClean="0"/>
              <a:t>The same use of “the faith” is found in Ephesians 3:17; James 1:19-22; 2:17,20,26. </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b="1" dirty="0" smtClean="0">
                <a:solidFill>
                  <a:schemeClr val="accent1"/>
                </a:solidFill>
              </a:rPr>
              <a:t>“for all those who have not personally seen my face” </a:t>
            </a:r>
            <a:r>
              <a:rPr lang="en-US" dirty="0" smtClean="0"/>
              <a:t>– KAI HOSOI - everyone else who is a believer in that area.; </a:t>
            </a:r>
          </a:p>
          <a:p>
            <a:endParaRPr lang="en-US" b="1" dirty="0" smtClean="0">
              <a:solidFill>
                <a:schemeClr val="accent1"/>
              </a:solidFill>
            </a:endParaRPr>
          </a:p>
          <a:p>
            <a:r>
              <a:rPr lang="en-US" b="1" dirty="0" smtClean="0">
                <a:solidFill>
                  <a:schemeClr val="accent1"/>
                </a:solidFill>
              </a:rPr>
              <a:t>“ seen” </a:t>
            </a:r>
            <a:r>
              <a:rPr lang="en-US" dirty="0" smtClean="0"/>
              <a:t>– PF Aindic – HORAO - Paul has never seen the believers of the Lycus valley. </a:t>
            </a:r>
          </a:p>
          <a:p>
            <a:endParaRPr lang="en-US" dirty="0" smtClean="0"/>
          </a:p>
          <a:p>
            <a:r>
              <a:rPr lang="en-US" dirty="0" smtClean="0"/>
              <a:t>It was the Colossian pastor Epaphras who triggered this epistle by coming to Rome with news of reversionism in the Lycus valley.</a:t>
            </a:r>
          </a:p>
          <a:p>
            <a:pPr hangingPunct="0"/>
            <a:endParaRPr lang="en-US" dirty="0" smtClean="0"/>
          </a:p>
          <a:p>
            <a:pPr hangingPunct="0"/>
            <a:r>
              <a:rPr lang="en-US" dirty="0" smtClean="0"/>
              <a:t>This also included the apostasy of gnosticism. </a:t>
            </a:r>
          </a:p>
          <a:p>
            <a:pPr hangingPunct="0"/>
            <a:r>
              <a:rPr lang="en-US" dirty="0" smtClean="0"/>
              <a:t>Because of that the apostle Paul now picks up his pen to take command of the situation in the Lycus valley.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r>
              <a:rPr lang="en-US" b="1" dirty="0" smtClean="0">
                <a:solidFill>
                  <a:srgbClr val="0070C0"/>
                </a:solidFill>
              </a:rPr>
              <a:t>“as,” </a:t>
            </a:r>
            <a:r>
              <a:rPr lang="en-US" dirty="0" smtClean="0"/>
              <a:t>– KAQOI </a:t>
            </a:r>
            <a:r>
              <a:rPr lang="en-US" b="1" dirty="0" smtClean="0">
                <a:solidFill>
                  <a:srgbClr val="0070C0"/>
                </a:solidFill>
              </a:rPr>
              <a:t>-  “in the manner that.” </a:t>
            </a:r>
          </a:p>
          <a:p>
            <a:endParaRPr lang="en-US" b="1" dirty="0" smtClean="0">
              <a:solidFill>
                <a:srgbClr val="0070C0"/>
              </a:solidFill>
            </a:endParaRPr>
          </a:p>
          <a:p>
            <a:pPr hangingPunct="0"/>
            <a:r>
              <a:rPr lang="en-US" b="1" dirty="0" smtClean="0">
                <a:solidFill>
                  <a:srgbClr val="0070C0"/>
                </a:solidFill>
              </a:rPr>
              <a:t>“you were instructed,” </a:t>
            </a:r>
            <a:r>
              <a:rPr lang="en-US" dirty="0" smtClean="0"/>
              <a:t>– DIDASKO – APIndic - teach with authority in a public assembly. </a:t>
            </a:r>
          </a:p>
          <a:p>
            <a:pPr hangingPunct="0"/>
            <a:endParaRPr lang="en-US" dirty="0" smtClean="0"/>
          </a:p>
          <a:p>
            <a:pPr hangingPunct="0"/>
            <a:r>
              <a:rPr lang="en-US" dirty="0" smtClean="0"/>
              <a:t>The aorist tense is a constantive aorist, it refers to every time the believers assemble to hear the teaching of the passage. </a:t>
            </a:r>
          </a:p>
          <a:p>
            <a:pPr hangingPunct="0">
              <a:buNone/>
            </a:pPr>
            <a:endParaRPr lang="en-US" dirty="0" smtClean="0"/>
          </a:p>
          <a:p>
            <a:pPr hangingPunct="0">
              <a:buNone/>
            </a:pPr>
            <a:r>
              <a:rPr lang="en-US" dirty="0" smtClean="0"/>
              <a:t>Principles</a:t>
            </a:r>
          </a:p>
          <a:p>
            <a:pPr hangingPunct="0"/>
            <a:r>
              <a:rPr lang="en-US" dirty="0" smtClean="0"/>
              <a:t>1. The local church is the classroom where the believers assemble for instruction.</a:t>
            </a:r>
          </a:p>
          <a:p>
            <a:pPr hangingPunct="0"/>
            <a:endParaRPr lang="en-US" dirty="0" smtClean="0"/>
          </a:p>
          <a:p>
            <a:pPr hangingPunct="0"/>
            <a:r>
              <a:rPr lang="en-US" dirty="0" smtClean="0"/>
              <a:t> There is one pastor who communicates with authority to the assembled believers under the principle of authority. This means that the communication is </a:t>
            </a:r>
            <a:r>
              <a:rPr lang="en-US" u="sng" dirty="0" smtClean="0"/>
              <a:t>monologue.</a:t>
            </a:r>
            <a:r>
              <a:rPr lang="en-US" dirty="0" smtClean="0"/>
              <a:t> </a:t>
            </a:r>
          </a:p>
          <a:p>
            <a:endParaRPr lang="en-US" dirty="0" smtClean="0">
              <a:solidFill>
                <a:srgbClr val="0070C0"/>
              </a:solidFill>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r>
              <a:rPr lang="en-US" dirty="0" smtClean="0"/>
              <a:t>2. In compliance with the principle of the privacy of the priesthood God has ordained the public teaching of doctrine. </a:t>
            </a:r>
          </a:p>
          <a:p>
            <a:endParaRPr lang="en-US" dirty="0" smtClean="0"/>
          </a:p>
          <a:p>
            <a:pPr hangingPunct="0"/>
            <a:r>
              <a:rPr lang="en-US" dirty="0" smtClean="0"/>
              <a:t>3. Only in assembly do believers have the privacy to learn doctrine and to use it as unto the Lord. </a:t>
            </a:r>
          </a:p>
          <a:p>
            <a:pPr hangingPunct="0"/>
            <a:endParaRPr lang="en-US" dirty="0" smtClean="0"/>
          </a:p>
          <a:p>
            <a:pPr hangingPunct="0"/>
            <a:r>
              <a:rPr lang="en-US" dirty="0" smtClean="0"/>
              <a:t>4. One on one teaching is not only an intrusion upon the privacy of the believer’s priesthood but it is tantamount to bullying, coercion, personality pressure, false motivation. One on one teaching inevitably results in legalism or reversionism, or both. </a:t>
            </a:r>
          </a:p>
          <a:p>
            <a:pPr hangingPunct="0"/>
            <a:endParaRPr lang="en-US" dirty="0" smtClean="0"/>
          </a:p>
          <a:p>
            <a:pPr hangingPunct="0"/>
            <a:r>
              <a:rPr lang="en-US" dirty="0" smtClean="0"/>
              <a:t>5. Therefore the proper function of learning demands right pastor and right congregation assembled in a specific locale. </a:t>
            </a:r>
          </a:p>
          <a:p>
            <a:pPr hangingPunct="0"/>
            <a:endParaRPr lang="en-US" dirty="0" smtClean="0"/>
          </a:p>
          <a:p>
            <a:pPr hangingPunct="0"/>
            <a:r>
              <a:rPr lang="en-US" dirty="0" smtClean="0"/>
              <a:t>The pastor must communicate doctrine under the ICE principles in this assembly, which means diligent prior study before the meeting. </a:t>
            </a:r>
          </a:p>
          <a:p>
            <a:pPr hangingPunct="0"/>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10000"/>
          </a:bodyPr>
          <a:lstStyle/>
          <a:p>
            <a:r>
              <a:rPr lang="en-US" dirty="0" smtClean="0"/>
              <a:t>All concerned be filled with the Spirit, recognize the authority of the one who communicates, and listen to ICE type teaching. </a:t>
            </a:r>
          </a:p>
          <a:p>
            <a:pPr hangingPunct="0"/>
            <a:endParaRPr lang="en-US" dirty="0" smtClean="0"/>
          </a:p>
          <a:p>
            <a:pPr hangingPunct="0"/>
            <a:r>
              <a:rPr lang="en-US" b="1" dirty="0" smtClean="0">
                <a:solidFill>
                  <a:srgbClr val="0070C0"/>
                </a:solidFill>
              </a:rPr>
              <a:t>“and overflowing with gratitude,” </a:t>
            </a:r>
            <a:r>
              <a:rPr lang="en-US" dirty="0" smtClean="0"/>
              <a:t>–PERISSEUO – PAPtc means </a:t>
            </a:r>
            <a:r>
              <a:rPr lang="en-US" b="1" dirty="0" smtClean="0">
                <a:solidFill>
                  <a:srgbClr val="0070C0"/>
                </a:solidFill>
              </a:rPr>
              <a:t>“constantly overflowing.” </a:t>
            </a:r>
          </a:p>
          <a:p>
            <a:pPr hangingPunct="0"/>
            <a:endParaRPr lang="en-US" dirty="0" smtClean="0"/>
          </a:p>
          <a:p>
            <a:pPr hangingPunct="0"/>
            <a:r>
              <a:rPr lang="en-US" dirty="0" smtClean="0"/>
              <a:t>It has the idea to exist in a full quality over and above anything. Constantly overflowing is then a description of the greater  grace life. </a:t>
            </a:r>
          </a:p>
          <a:p>
            <a:pPr hangingPunct="0"/>
            <a:endParaRPr lang="en-US" dirty="0" smtClean="0"/>
          </a:p>
          <a:p>
            <a:pPr hangingPunct="0"/>
            <a:r>
              <a:rPr lang="en-US" dirty="0" smtClean="0"/>
              <a:t>EUCHARISTIA – “good grace” or “thanksgiving”-  So we have “constantly overflowing in the sphere of thanksgiving.” </a:t>
            </a:r>
          </a:p>
          <a:p>
            <a:pPr hangingPunct="0"/>
            <a:endParaRPr lang="en-US" dirty="0" smtClean="0"/>
          </a:p>
          <a:p>
            <a:pPr hangingPunct="0"/>
            <a:r>
              <a:rPr lang="en-US" dirty="0" smtClean="0"/>
              <a:t>Thanksgiving is not only orientation to grace but the exploitation of grace from the penthouse of the ECS. it is based upon the inner resources of the soul and therefore it becomes the expression of the greater grace life.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7162800"/>
          </a:xfrm>
        </p:spPr>
        <p:txBody>
          <a:bodyPr>
            <a:normAutofit fontScale="77500" lnSpcReduction="20000"/>
          </a:bodyPr>
          <a:lstStyle/>
          <a:p>
            <a:endParaRPr lang="en-US" b="1" dirty="0" smtClean="0">
              <a:solidFill>
                <a:srgbClr val="0070C0"/>
              </a:solidFill>
            </a:endParaRPr>
          </a:p>
          <a:p>
            <a:r>
              <a:rPr lang="en-US" b="1" dirty="0" smtClean="0">
                <a:solidFill>
                  <a:srgbClr val="0070C0"/>
                </a:solidFill>
              </a:rPr>
              <a:t>2: 8, See to it that no one takes you captive through philosophy and empty deception, according to the tradition of men, according to the elementary pri8nciples of the world, rather than according to Christ.”</a:t>
            </a:r>
          </a:p>
          <a:p>
            <a:endParaRPr lang="en-US" b="1" dirty="0" smtClean="0">
              <a:solidFill>
                <a:srgbClr val="0070C0"/>
              </a:solidFill>
            </a:endParaRPr>
          </a:p>
          <a:p>
            <a:endParaRPr lang="en-US" dirty="0" smtClean="0"/>
          </a:p>
          <a:p>
            <a:r>
              <a:rPr lang="en-US" dirty="0" smtClean="0"/>
              <a:t>A warning of defeat through apostasy and reversionism. </a:t>
            </a:r>
            <a:r>
              <a:rPr lang="en-US" b="1" dirty="0" smtClean="0">
                <a:solidFill>
                  <a:srgbClr val="0070C0"/>
                </a:solidFill>
              </a:rPr>
              <a:t>“See to it” </a:t>
            </a:r>
            <a:r>
              <a:rPr lang="en-US" dirty="0" smtClean="0"/>
              <a:t>– BLEPO – PAImpv - means to see. In the imperative form it means to beware, </a:t>
            </a:r>
            <a:r>
              <a:rPr lang="en-US" b="1" dirty="0" smtClean="0">
                <a:solidFill>
                  <a:srgbClr val="0070C0"/>
                </a:solidFill>
              </a:rPr>
              <a:t>“Be on guard.”</a:t>
            </a:r>
          </a:p>
          <a:p>
            <a:endParaRPr lang="en-US" b="1" dirty="0" smtClean="0">
              <a:solidFill>
                <a:srgbClr val="0070C0"/>
              </a:solidFill>
            </a:endParaRPr>
          </a:p>
          <a:p>
            <a:pPr hangingPunct="0"/>
            <a:r>
              <a:rPr lang="en-US" b="1" dirty="0" smtClean="0">
                <a:solidFill>
                  <a:srgbClr val="0070C0"/>
                </a:solidFill>
              </a:rPr>
              <a:t>“that no one takes you captive” -</a:t>
            </a:r>
            <a:r>
              <a:rPr lang="en-US" dirty="0" smtClean="0"/>
              <a:t> This refers to inconsequential persons who are the objects of pseudo love and reversionism (like false teachers). </a:t>
            </a:r>
            <a:r>
              <a:rPr lang="en-US" b="1" dirty="0" smtClean="0">
                <a:solidFill>
                  <a:srgbClr val="0070C0"/>
                </a:solidFill>
              </a:rPr>
              <a:t>“that there be not any one.” </a:t>
            </a:r>
          </a:p>
          <a:p>
            <a:pPr hangingPunct="0"/>
            <a:endParaRPr lang="en-US" dirty="0" smtClean="0"/>
          </a:p>
          <a:p>
            <a:pPr hangingPunct="0"/>
            <a:r>
              <a:rPr lang="en-US" b="1" dirty="0" smtClean="0">
                <a:solidFill>
                  <a:srgbClr val="0070C0"/>
                </a:solidFill>
              </a:rPr>
              <a:t>“captive,” </a:t>
            </a:r>
            <a:r>
              <a:rPr lang="en-US" dirty="0" smtClean="0"/>
              <a:t>– SULAQOGEO – PAPtc - means to be captured, to carry someone from truth to slavery, hence to enslave after capture, </a:t>
            </a:r>
            <a:r>
              <a:rPr lang="en-US" b="1" dirty="0" smtClean="0">
                <a:solidFill>
                  <a:srgbClr val="0070C0"/>
                </a:solidFill>
              </a:rPr>
              <a:t>“Constantly be on your guard that there will not be anyone who will capture and enslave you.” </a:t>
            </a:r>
          </a:p>
          <a:p>
            <a:pPr hangingPunct="0"/>
            <a:endParaRPr lang="en-US" b="1" dirty="0" smtClean="0">
              <a:solidFill>
                <a:srgbClr val="0070C0"/>
              </a:solidFill>
            </a:endParaRPr>
          </a:p>
          <a:p>
            <a:pPr hangingPunct="0"/>
            <a:r>
              <a:rPr lang="en-US" dirty="0" smtClean="0"/>
              <a:t>The ones who will capture and enslave are the ones who become the objects of your false love fanaticism under  reversionism. </a:t>
            </a:r>
          </a:p>
          <a:p>
            <a:pPr hangingPunct="0"/>
            <a:endParaRPr lang="en-US" dirty="0" smtClean="0"/>
          </a:p>
          <a:p>
            <a:pPr hangingPunct="0"/>
            <a:endParaRPr lang="en-US" dirty="0" smtClean="0"/>
          </a:p>
          <a:p>
            <a:pPr>
              <a:buNone/>
            </a:pPr>
            <a:r>
              <a:rPr lang="en-US" b="1" dirty="0" smtClean="0">
                <a:solidFill>
                  <a:srgbClr val="0070C0"/>
                </a:solidFill>
              </a:rPr>
              <a:t>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a:bodyPr>
          <a:lstStyle/>
          <a:p>
            <a:r>
              <a:rPr lang="en-US" b="1" dirty="0" smtClean="0">
                <a:solidFill>
                  <a:srgbClr val="0070C0"/>
                </a:solidFill>
              </a:rPr>
              <a:t>“through philosophy,” </a:t>
            </a:r>
            <a:r>
              <a:rPr lang="en-US" dirty="0" smtClean="0"/>
              <a:t>DIA  PHILOSOPHIA </a:t>
            </a:r>
            <a:r>
              <a:rPr lang="en-US" i="1" dirty="0" smtClean="0"/>
              <a:t>- </a:t>
            </a:r>
            <a:r>
              <a:rPr lang="en-US" dirty="0" smtClean="0"/>
              <a:t>means human viewpoint speculation</a:t>
            </a:r>
            <a:r>
              <a:rPr lang="en-US" b="1" dirty="0" smtClean="0">
                <a:solidFill>
                  <a:srgbClr val="0070C0"/>
                </a:solidFill>
              </a:rPr>
              <a:t>, “through human speculation.” </a:t>
            </a:r>
          </a:p>
          <a:p>
            <a:endParaRPr lang="en-US" b="1" dirty="0" smtClean="0">
              <a:solidFill>
                <a:srgbClr val="0070C0"/>
              </a:solidFill>
            </a:endParaRPr>
          </a:p>
          <a:p>
            <a:pPr hangingPunct="0"/>
            <a:r>
              <a:rPr lang="en-US" b="1" dirty="0" smtClean="0">
                <a:solidFill>
                  <a:srgbClr val="0070C0"/>
                </a:solidFill>
              </a:rPr>
              <a:t>“and empty deception,” </a:t>
            </a:r>
            <a:r>
              <a:rPr lang="en-US" dirty="0" smtClean="0"/>
              <a:t>– KENOI -  means empty or hollow. It connotes something without content or basis for truth;.</a:t>
            </a:r>
          </a:p>
          <a:p>
            <a:pPr hangingPunct="0"/>
            <a:endParaRPr lang="en-US" dirty="0" smtClean="0"/>
          </a:p>
          <a:p>
            <a:pPr hangingPunct="0"/>
            <a:r>
              <a:rPr lang="en-US" dirty="0" smtClean="0"/>
              <a:t>the word </a:t>
            </a:r>
            <a:r>
              <a:rPr lang="en-US" b="1" dirty="0" smtClean="0">
                <a:solidFill>
                  <a:srgbClr val="0070C0"/>
                </a:solidFill>
              </a:rPr>
              <a:t>“deception” </a:t>
            </a:r>
            <a:r>
              <a:rPr lang="en-US" dirty="0" smtClean="0"/>
              <a:t>is APATHE -  </a:t>
            </a:r>
            <a:r>
              <a:rPr lang="en-US" b="1" dirty="0" smtClean="0">
                <a:solidFill>
                  <a:srgbClr val="0070C0"/>
                </a:solidFill>
              </a:rPr>
              <a:t>“delusion.” </a:t>
            </a:r>
            <a:r>
              <a:rPr lang="en-US" dirty="0" smtClean="0"/>
              <a:t>Remember that reversionism is accompanied by the acceptance of false doctrine. </a:t>
            </a:r>
          </a:p>
          <a:p>
            <a:pPr hangingPunct="0"/>
            <a:endParaRPr lang="en-US" dirty="0" smtClean="0"/>
          </a:p>
          <a:p>
            <a:pPr hangingPunct="0"/>
            <a:r>
              <a:rPr lang="en-US" b="1" dirty="0" smtClean="0">
                <a:solidFill>
                  <a:srgbClr val="0070C0"/>
                </a:solidFill>
              </a:rPr>
              <a:t>“according to the tradition of men” </a:t>
            </a:r>
            <a:r>
              <a:rPr lang="en-US" dirty="0" smtClean="0"/>
              <a:t>is the preposition KATA  referring here to norm and standard, </a:t>
            </a:r>
            <a:r>
              <a:rPr lang="en-US" b="1" dirty="0" smtClean="0">
                <a:solidFill>
                  <a:srgbClr val="0070C0"/>
                </a:solidFill>
              </a:rPr>
              <a:t>“after the norm or standard of tradition,” – </a:t>
            </a:r>
            <a:r>
              <a:rPr lang="en-US" dirty="0" smtClean="0"/>
              <a:t>PARADOSIN - which refers to what is transmitted by way of tradition, handed down from one generation to another. It refers really to false tradition being handed down. </a:t>
            </a:r>
          </a:p>
          <a:p>
            <a:endParaRPr lang="en-US" b="1" dirty="0" smtClean="0">
              <a:solidFill>
                <a:srgbClr val="0070C0"/>
              </a:solidFill>
            </a:endParaRP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hangingPunct="0"/>
            <a:endParaRPr lang="en-US" dirty="0" smtClean="0"/>
          </a:p>
          <a:p>
            <a:pPr hangingPunct="0"/>
            <a:r>
              <a:rPr lang="en-US" b="1" dirty="0" smtClean="0">
                <a:solidFill>
                  <a:srgbClr val="0070C0"/>
                </a:solidFill>
              </a:rPr>
              <a:t>“according to the elementary principles of the world”  </a:t>
            </a:r>
            <a:r>
              <a:rPr lang="en-US" dirty="0" smtClean="0"/>
              <a:t>KATA</a:t>
            </a:r>
            <a:r>
              <a:rPr lang="en-US" i="1" dirty="0" smtClean="0"/>
              <a:t> </a:t>
            </a:r>
            <a:r>
              <a:rPr lang="en-US" b="1" dirty="0" smtClean="0">
                <a:solidFill>
                  <a:srgbClr val="0070C0"/>
                </a:solidFill>
              </a:rPr>
              <a:t>“according to.” </a:t>
            </a:r>
            <a:r>
              <a:rPr lang="en-US" dirty="0" smtClean="0"/>
              <a:t> STOICHEION which means a row or a series, like letters in an alphabet, elementary principles. </a:t>
            </a:r>
          </a:p>
          <a:p>
            <a:pPr hangingPunct="0"/>
            <a:endParaRPr lang="en-US" dirty="0" smtClean="0"/>
          </a:p>
          <a:p>
            <a:pPr hangingPunct="0"/>
            <a:r>
              <a:rPr lang="en-US" dirty="0" smtClean="0"/>
              <a:t>It often refers to a philosophical system. It was used for a system of polytheism, and it refers to other attacking cosmic cultures of the time, like the Hellenistic culture of the Graeco-Roman world,.</a:t>
            </a:r>
          </a:p>
          <a:p>
            <a:pPr hangingPunct="0"/>
            <a:endParaRPr lang="en-US" dirty="0" smtClean="0"/>
          </a:p>
          <a:p>
            <a:r>
              <a:rPr lang="en-US" b="1" dirty="0" smtClean="0">
                <a:solidFill>
                  <a:srgbClr val="0070C0"/>
                </a:solidFill>
              </a:rPr>
              <a:t>“according the speculative systems of the cosmos.” </a:t>
            </a:r>
            <a:r>
              <a:rPr lang="en-US" dirty="0" smtClean="0"/>
              <a:t>This phrase is comparable to our modern philosophical and religious liberalism. </a:t>
            </a:r>
          </a:p>
          <a:p>
            <a:pPr hangingPunct="0"/>
            <a:r>
              <a:rPr lang="en-US" dirty="0" smtClean="0"/>
              <a:t> </a:t>
            </a:r>
            <a:r>
              <a:rPr lang="en-US" b="1" dirty="0" smtClean="0">
                <a:solidFill>
                  <a:srgbClr val="0070C0"/>
                </a:solidFill>
              </a:rPr>
              <a:t>”rather than according to Christ”.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endParaRPr lang="en-US" b="1" dirty="0" smtClean="0">
              <a:solidFill>
                <a:srgbClr val="0070C0"/>
              </a:solidFill>
            </a:endParaRPr>
          </a:p>
          <a:p>
            <a:pPr hangingPunct="0"/>
            <a:r>
              <a:rPr lang="en-US" dirty="0" smtClean="0"/>
              <a:t>Translation</a:t>
            </a:r>
            <a:r>
              <a:rPr lang="en-US" b="1" dirty="0" smtClean="0">
                <a:solidFill>
                  <a:srgbClr val="0070C0"/>
                </a:solidFill>
              </a:rPr>
              <a:t>: “Constantly be on your guard that there will not be anyone who will capture and enslave you through human speculation, even empty deceit, according to the pseudo traditions of mankind </a:t>
            </a:r>
            <a:r>
              <a:rPr lang="en-US" dirty="0" smtClean="0"/>
              <a:t>[religious liberalism],</a:t>
            </a:r>
            <a:r>
              <a:rPr lang="en-US" b="1" dirty="0" smtClean="0">
                <a:solidFill>
                  <a:srgbClr val="0070C0"/>
                </a:solidFill>
              </a:rPr>
              <a:t> according to the basic teachings of the cosmos </a:t>
            </a:r>
            <a:r>
              <a:rPr lang="en-US" dirty="0" smtClean="0"/>
              <a:t>[political liberalism</a:t>
            </a:r>
            <a:r>
              <a:rPr lang="en-US" b="1" dirty="0" smtClean="0">
                <a:solidFill>
                  <a:srgbClr val="0070C0"/>
                </a:solidFill>
              </a:rPr>
              <a:t>], and not according to the standard of Christ.”</a:t>
            </a:r>
          </a:p>
          <a:p>
            <a:pPr hangingPunct="0"/>
            <a:endParaRPr lang="en-US" dirty="0" smtClean="0"/>
          </a:p>
          <a:p>
            <a:pPr hangingPunct="0"/>
            <a:r>
              <a:rPr lang="en-US" dirty="0" smtClean="0"/>
              <a:t>This warning was heeded by the Philippian church but ignored by another church in the same valley, the Laodicean church. It was the violation of this warning by the Laodicean church that led to their reversionism. </a:t>
            </a:r>
          </a:p>
          <a:p>
            <a:pPr hangingPunct="0"/>
            <a:endParaRPr lang="en-US" dirty="0" smtClean="0"/>
          </a:p>
          <a:p>
            <a:pPr hangingPunct="0"/>
            <a:r>
              <a:rPr lang="en-US" b="1" dirty="0" smtClean="0">
                <a:solidFill>
                  <a:srgbClr val="0070C0"/>
                </a:solidFill>
              </a:rPr>
              <a:t>2:9, “For in Him all the fullness of deity dwells in bodily form” - </a:t>
            </a:r>
            <a:r>
              <a:rPr lang="en-US" dirty="0" smtClean="0"/>
              <a:t>HOTI – </a:t>
            </a:r>
            <a:r>
              <a:rPr lang="en-US" b="1" dirty="0" smtClean="0">
                <a:solidFill>
                  <a:srgbClr val="0070C0"/>
                </a:solidFill>
              </a:rPr>
              <a:t>“because” </a:t>
            </a:r>
            <a:r>
              <a:rPr lang="en-US" dirty="0" smtClean="0"/>
              <a:t>something has to be explained.  </a:t>
            </a:r>
          </a:p>
          <a:p>
            <a:pPr hangingPunct="0"/>
            <a:endParaRPr lang="en-US" dirty="0" smtClean="0"/>
          </a:p>
          <a:p>
            <a:pPr hangingPunct="0"/>
            <a:r>
              <a:rPr lang="en-US" dirty="0" smtClean="0"/>
              <a:t>We have just seen the great problem of being taken prisoner in the angelic conflict, and because of that, HOTI</a:t>
            </a:r>
            <a:r>
              <a:rPr lang="en-US" i="1" dirty="0" smtClean="0"/>
              <a:t>, </a:t>
            </a:r>
            <a:r>
              <a:rPr lang="en-US" dirty="0" smtClean="0"/>
              <a:t>do not be taken a prisoner</a:t>
            </a:r>
            <a:r>
              <a:rPr lang="en-US" i="1" dirty="0" smtClean="0"/>
              <a:t>, </a:t>
            </a:r>
            <a:r>
              <a:rPr lang="en-US" dirty="0" smtClean="0"/>
              <a:t>do</a:t>
            </a:r>
            <a:r>
              <a:rPr lang="en-US" i="1" dirty="0" smtClean="0"/>
              <a:t> </a:t>
            </a:r>
            <a:r>
              <a:rPr lang="en-US" dirty="0" smtClean="0"/>
              <a:t>not get into gnosticism, called PHILOSOPHIA</a:t>
            </a:r>
            <a:r>
              <a:rPr lang="en-US" i="1" dirty="0" smtClean="0"/>
              <a:t>.</a:t>
            </a:r>
            <a:r>
              <a:rPr lang="en-US" dirty="0" smtClean="0"/>
              <a:t> </a:t>
            </a:r>
            <a:r>
              <a:rPr lang="en-US" u="sng" dirty="0" smtClean="0"/>
              <a:t>Instead there is a true fullness</a:t>
            </a:r>
            <a:r>
              <a:rPr lang="en-US" i="1" u="sng" dirty="0" smtClean="0"/>
              <a:t>. </a:t>
            </a:r>
            <a:endParaRPr lang="en-US" u="sng" dirty="0" smtClean="0"/>
          </a:p>
          <a:p>
            <a:pPr hangingPunct="0"/>
            <a:endParaRPr lang="en-US" dirty="0" smtClean="0"/>
          </a:p>
          <a:p>
            <a:endParaRPr lang="en-US" dirty="0" smtClean="0"/>
          </a:p>
          <a:p>
            <a:endParaRPr lang="en-US" dirty="0" smtClean="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pPr hangingPunct="0"/>
            <a:r>
              <a:rPr lang="en-US" b="1" dirty="0" smtClean="0">
                <a:solidFill>
                  <a:srgbClr val="0070C0"/>
                </a:solidFill>
              </a:rPr>
              <a:t>“in him,” </a:t>
            </a:r>
            <a:r>
              <a:rPr lang="en-US" dirty="0" smtClean="0"/>
              <a:t> EN AUTOI -  </a:t>
            </a:r>
            <a:r>
              <a:rPr lang="en-US" b="1" dirty="0" smtClean="0">
                <a:solidFill>
                  <a:srgbClr val="0070C0"/>
                </a:solidFill>
              </a:rPr>
              <a:t>“In the Lord” </a:t>
            </a:r>
            <a:r>
              <a:rPr lang="en-US" dirty="0" smtClean="0"/>
              <a:t>is EN instrumental  </a:t>
            </a:r>
            <a:r>
              <a:rPr lang="en-US" b="1" dirty="0" smtClean="0">
                <a:solidFill>
                  <a:srgbClr val="0070C0"/>
                </a:solidFill>
              </a:rPr>
              <a:t>“by means of the Lord.” </a:t>
            </a:r>
          </a:p>
          <a:p>
            <a:pPr hangingPunct="0"/>
            <a:endParaRPr lang="en-US" b="1" dirty="0" smtClean="0">
              <a:solidFill>
                <a:srgbClr val="0070C0"/>
              </a:solidFill>
            </a:endParaRPr>
          </a:p>
          <a:p>
            <a:pPr hangingPunct="0"/>
            <a:r>
              <a:rPr lang="en-US" b="1" dirty="0" smtClean="0">
                <a:solidFill>
                  <a:srgbClr val="0070C0"/>
                </a:solidFill>
              </a:rPr>
              <a:t>“In him” </a:t>
            </a:r>
            <a:r>
              <a:rPr lang="en-US" dirty="0" smtClean="0"/>
              <a:t>could go either way. Here it is referring to positional truth and the resultant relationship, </a:t>
            </a:r>
            <a:r>
              <a:rPr lang="en-US" b="1" dirty="0" smtClean="0">
                <a:solidFill>
                  <a:srgbClr val="0070C0"/>
                </a:solidFill>
              </a:rPr>
              <a:t>“in the same one” </a:t>
            </a:r>
            <a:r>
              <a:rPr lang="en-US" dirty="0" smtClean="0"/>
              <a:t>or </a:t>
            </a:r>
            <a:r>
              <a:rPr lang="en-US" b="1" dirty="0" smtClean="0">
                <a:solidFill>
                  <a:srgbClr val="0070C0"/>
                </a:solidFill>
              </a:rPr>
              <a:t>“in himself” </a:t>
            </a:r>
            <a:r>
              <a:rPr lang="en-US" dirty="0" smtClean="0"/>
              <a:t>is a better translation. </a:t>
            </a:r>
          </a:p>
          <a:p>
            <a:pPr hangingPunct="0"/>
            <a:endParaRPr lang="en-US" dirty="0" smtClean="0"/>
          </a:p>
          <a:p>
            <a:pPr hangingPunct="0"/>
            <a:r>
              <a:rPr lang="en-US" dirty="0" smtClean="0"/>
              <a:t>Both translations tell us we are not only talking about positional truth, we are talking about a result of positional truth. </a:t>
            </a:r>
          </a:p>
          <a:p>
            <a:pPr hangingPunct="0"/>
            <a:endParaRPr lang="en-US" dirty="0" smtClean="0"/>
          </a:p>
          <a:p>
            <a:pPr hangingPunct="0"/>
            <a:r>
              <a:rPr lang="en-US" b="1" dirty="0" smtClean="0">
                <a:solidFill>
                  <a:srgbClr val="0070C0"/>
                </a:solidFill>
              </a:rPr>
              <a:t>“dwells,” </a:t>
            </a:r>
            <a:r>
              <a:rPr lang="en-US" dirty="0" smtClean="0"/>
              <a:t>– KATOIKEO – PAIndic - means to dwell down, to settle down. It means really to have permanent residence, </a:t>
            </a:r>
            <a:r>
              <a:rPr lang="en-US" b="1" dirty="0" smtClean="0">
                <a:solidFill>
                  <a:srgbClr val="0070C0"/>
                </a:solidFill>
              </a:rPr>
              <a:t>“Because in him </a:t>
            </a:r>
            <a:r>
              <a:rPr lang="en-US" dirty="0" smtClean="0"/>
              <a:t>[in Christ] </a:t>
            </a:r>
            <a:r>
              <a:rPr lang="en-US" b="1" dirty="0" smtClean="0">
                <a:solidFill>
                  <a:srgbClr val="0070C0"/>
                </a:solidFill>
              </a:rPr>
              <a:t>has permanent residence.” </a:t>
            </a:r>
          </a:p>
          <a:p>
            <a:pPr hangingPunct="0"/>
            <a:endParaRPr lang="en-US" b="1" dirty="0" smtClean="0">
              <a:solidFill>
                <a:srgbClr val="0070C0"/>
              </a:solidFill>
            </a:endParaRPr>
          </a:p>
          <a:p>
            <a:pPr hangingPunct="0"/>
            <a:r>
              <a:rPr lang="en-US" dirty="0" smtClean="0"/>
              <a:t>There is something that resides permanently, it keeps on residing. God has provided us security so that we can fulfill a command given us in </a:t>
            </a:r>
            <a:r>
              <a:rPr lang="en-US" b="1" dirty="0" smtClean="0">
                <a:solidFill>
                  <a:srgbClr val="C00000"/>
                </a:solidFill>
              </a:rPr>
              <a:t>Galatians 5:1, “Stand fast therefore in the freedom wherewith Christ has made you free.” </a:t>
            </a:r>
            <a:r>
              <a:rPr lang="en-US" dirty="0" smtClean="0"/>
              <a:t>He has made us free because He has given us every kind of security.  </a:t>
            </a:r>
          </a:p>
          <a:p>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r>
              <a:rPr lang="en-US" b="1" dirty="0" smtClean="0">
                <a:solidFill>
                  <a:srgbClr val="0070C0"/>
                </a:solidFill>
              </a:rPr>
              <a:t>“the fullness,” </a:t>
            </a:r>
            <a:r>
              <a:rPr lang="en-US" dirty="0" smtClean="0"/>
              <a:t>PLEROMA </a:t>
            </a:r>
            <a:r>
              <a:rPr lang="en-US" i="1" dirty="0" smtClean="0"/>
              <a:t>- </a:t>
            </a:r>
            <a:r>
              <a:rPr lang="en-US" dirty="0" smtClean="0"/>
              <a:t> The Gnostics had used this term, it is the gnostic term for heaven. </a:t>
            </a:r>
          </a:p>
          <a:p>
            <a:endParaRPr lang="en-US" dirty="0" smtClean="0"/>
          </a:p>
          <a:p>
            <a:r>
              <a:rPr lang="en-US" dirty="0" smtClean="0"/>
              <a:t>Many of the false teachers were teaching gnosticism. It is used here for several things. </a:t>
            </a:r>
          </a:p>
          <a:p>
            <a:endParaRPr lang="en-US" dirty="0" smtClean="0"/>
          </a:p>
          <a:p>
            <a:r>
              <a:rPr lang="en-US" dirty="0" smtClean="0"/>
              <a:t>First of all it is used for the essence of God. In Jesus Christ was all the essence of God, pleroma.</a:t>
            </a:r>
          </a:p>
          <a:p>
            <a:endParaRPr lang="en-US" dirty="0" smtClean="0"/>
          </a:p>
          <a:p>
            <a:r>
              <a:rPr lang="en-US" dirty="0" smtClean="0"/>
              <a:t>God the Father is sovereignty, absolute righteousness, justice, love, eternal life, omnipotence, omniscience, omnipresence, immutability and veracity. </a:t>
            </a:r>
          </a:p>
          <a:p>
            <a:endParaRPr lang="en-US" dirty="0" smtClean="0"/>
          </a:p>
          <a:p>
            <a:r>
              <a:rPr lang="en-US" dirty="0" smtClean="0"/>
              <a:t>The Father has these characteristics, the Son has these, and the Holy Spirit. In Christ dwells all of this PLEROMO. </a:t>
            </a:r>
          </a:p>
          <a:p>
            <a:endParaRPr lang="en-US" dirty="0" smtClean="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dirty="0" smtClean="0"/>
              <a:t>So what does that mean? Jesus Christ has sovereignty, He makes decisions every day with regard to you, for your blessing, for your edification, for you in grace. </a:t>
            </a:r>
          </a:p>
          <a:p>
            <a:endParaRPr lang="en-US" dirty="0" smtClean="0"/>
          </a:p>
          <a:p>
            <a:r>
              <a:rPr lang="en-US" dirty="0" smtClean="0"/>
              <a:t>He is fair [+R], He is just in His decisions regarding your life.</a:t>
            </a:r>
          </a:p>
          <a:p>
            <a:endParaRPr lang="en-US" dirty="0" smtClean="0"/>
          </a:p>
          <a:p>
            <a:r>
              <a:rPr lang="en-US" dirty="0" smtClean="0"/>
              <a:t> He loves YOU as His believer.</a:t>
            </a:r>
          </a:p>
          <a:p>
            <a:endParaRPr lang="en-US" dirty="0" smtClean="0"/>
          </a:p>
          <a:p>
            <a:r>
              <a:rPr lang="en-US" dirty="0" smtClean="0"/>
              <a:t> He has given you the same life He has, eternal life.</a:t>
            </a:r>
          </a:p>
          <a:p>
            <a:endParaRPr lang="en-US" dirty="0" smtClean="0"/>
          </a:p>
          <a:p>
            <a:r>
              <a:rPr lang="en-US" dirty="0" smtClean="0"/>
              <a:t>He knows your situation [omniscience] and what you face in life.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pPr hangingPunct="0"/>
            <a:endParaRPr lang="en-US" dirty="0" smtClean="0"/>
          </a:p>
          <a:p>
            <a:pPr hangingPunct="0"/>
            <a:r>
              <a:rPr lang="en-US" dirty="0" smtClean="0"/>
              <a:t>There are two ways in which Paul actually interferes at this point.</a:t>
            </a:r>
          </a:p>
          <a:p>
            <a:pPr hangingPunct="0"/>
            <a:r>
              <a:rPr lang="en-US" dirty="0" smtClean="0"/>
              <a:t> </a:t>
            </a:r>
            <a:r>
              <a:rPr lang="en-US" u="sng" dirty="0" smtClean="0"/>
              <a:t>First </a:t>
            </a:r>
            <a:r>
              <a:rPr lang="en-US" dirty="0" smtClean="0"/>
              <a:t>of all through intercessory prayer - Colossians 1:9. And this is a prayer for reversion recovery. </a:t>
            </a:r>
          </a:p>
          <a:p>
            <a:pPr hangingPunct="0">
              <a:buNone/>
            </a:pPr>
            <a:r>
              <a:rPr lang="en-US" dirty="0" smtClean="0"/>
              <a:t>    </a:t>
            </a:r>
            <a:r>
              <a:rPr lang="en-US" u="sng" dirty="0" smtClean="0"/>
              <a:t>Second</a:t>
            </a:r>
            <a:r>
              <a:rPr lang="en-US" dirty="0" smtClean="0"/>
              <a:t>, by writing this epistle - Colossians 4:18. </a:t>
            </a:r>
          </a:p>
          <a:p>
            <a:pPr hangingPunct="0"/>
            <a:endParaRPr lang="en-US" b="1" dirty="0" smtClean="0">
              <a:solidFill>
                <a:schemeClr val="accent1"/>
              </a:solidFill>
            </a:endParaRPr>
          </a:p>
          <a:p>
            <a:pPr hangingPunct="0"/>
            <a:r>
              <a:rPr lang="en-US" b="1" dirty="0" smtClean="0">
                <a:solidFill>
                  <a:schemeClr val="accent1"/>
                </a:solidFill>
              </a:rPr>
              <a:t>“my face” </a:t>
            </a:r>
            <a:r>
              <a:rPr lang="en-US" dirty="0" smtClean="0"/>
              <a:t>– PROSOPON - means face to face teaching. The apostle Paul is not capable of giving them face to face teaching and most of them are not familiar with his type of teaching. </a:t>
            </a:r>
          </a:p>
          <a:p>
            <a:pPr hangingPunct="0"/>
            <a:endParaRPr lang="en-US" dirty="0" smtClean="0"/>
          </a:p>
          <a:p>
            <a:pPr hangingPunct="0"/>
            <a:r>
              <a:rPr lang="en-US" dirty="0" smtClean="0"/>
              <a:t>They will now become familiar through this epistle. It is possible for believers to respond to a ministry without seeing face to face the one who is speaking., in this case the apostle Paul.</a:t>
            </a:r>
          </a:p>
          <a:p>
            <a:pPr hangingPunct="0"/>
            <a:endParaRPr lang="en-US" dirty="0" smtClean="0"/>
          </a:p>
          <a:p>
            <a:pPr hangingPunct="0"/>
            <a:endParaRPr lang="en-US" dirty="0" smtClean="0"/>
          </a:p>
          <a:p>
            <a:pPr>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endParaRPr lang="en-US" dirty="0" smtClean="0"/>
          </a:p>
          <a:p>
            <a:r>
              <a:rPr lang="en-US" dirty="0" smtClean="0"/>
              <a:t>He has the power to provide [omnipotence] you what you need in this life.</a:t>
            </a:r>
          </a:p>
          <a:p>
            <a:endParaRPr lang="en-US" dirty="0" smtClean="0"/>
          </a:p>
          <a:p>
            <a:r>
              <a:rPr lang="en-US" dirty="0" smtClean="0"/>
              <a:t>All of His blessing resides in the fact of His veracity or truth, He is truth. </a:t>
            </a:r>
          </a:p>
          <a:p>
            <a:endParaRPr lang="en-US" dirty="0" smtClean="0"/>
          </a:p>
          <a:p>
            <a:r>
              <a:rPr lang="en-US" dirty="0" smtClean="0"/>
              <a:t>PLEROMA refers to the essence of God, and Jesus Christ is God and has all the essence of God. There is our security. </a:t>
            </a:r>
          </a:p>
          <a:p>
            <a:endParaRPr lang="en-US" dirty="0" smtClean="0"/>
          </a:p>
          <a:p>
            <a:r>
              <a:rPr lang="en-US" dirty="0" smtClean="0"/>
              <a:t>In addition to that PLEROMA means the thinking of God, and that is Bible doctrine. </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hangingPunct="0"/>
            <a:endParaRPr lang="en-US" dirty="0" smtClean="0"/>
          </a:p>
          <a:p>
            <a:pPr hangingPunct="0"/>
            <a:r>
              <a:rPr lang="en-US" dirty="0" smtClean="0"/>
              <a:t>Jesus Christ has provided as our spiritual food His own thinking. There you get to know Him and there you get to love Him. So PLEROMA includes the whole realm of Bible doctrine.</a:t>
            </a:r>
          </a:p>
          <a:p>
            <a:pPr hangingPunct="0"/>
            <a:endParaRPr lang="en-US" i="1" dirty="0" smtClean="0"/>
          </a:p>
          <a:p>
            <a:pPr hangingPunct="0"/>
            <a:r>
              <a:rPr lang="en-US" dirty="0" smtClean="0"/>
              <a:t>PLEROMA  always indicates a third thing: plan.  PLEROMA always has a plan and has had a plan since eternity past. That plan can be summarized in one word: grace. </a:t>
            </a:r>
          </a:p>
          <a:p>
            <a:pPr hangingPunct="0"/>
            <a:endParaRPr lang="en-US" dirty="0" smtClean="0"/>
          </a:p>
          <a:p>
            <a:pPr hangingPunct="0"/>
            <a:r>
              <a:rPr lang="en-US" b="1" dirty="0" smtClean="0">
                <a:solidFill>
                  <a:srgbClr val="0070C0"/>
                </a:solidFill>
              </a:rPr>
              <a:t>“Because in himself </a:t>
            </a:r>
            <a:r>
              <a:rPr lang="en-US" dirty="0" smtClean="0"/>
              <a:t>[Christ] </a:t>
            </a:r>
            <a:r>
              <a:rPr lang="en-US" b="1" dirty="0" smtClean="0">
                <a:solidFill>
                  <a:srgbClr val="0070C0"/>
                </a:solidFill>
              </a:rPr>
              <a:t>dwells permanently all the  PLEROMA,” </a:t>
            </a:r>
            <a:r>
              <a:rPr lang="en-US" dirty="0" smtClean="0"/>
              <a:t>and you are in Christ. </a:t>
            </a:r>
          </a:p>
          <a:p>
            <a:pPr hangingPunct="0"/>
            <a:endParaRPr lang="en-US" dirty="0" smtClean="0"/>
          </a:p>
          <a:p>
            <a:pPr hangingPunct="0"/>
            <a:r>
              <a:rPr lang="en-US" dirty="0" smtClean="0"/>
              <a:t>You are not only in Him but you are completed in Him. We are responders, and in the next verse we are completed in Him. </a:t>
            </a:r>
          </a:p>
          <a:p>
            <a:pPr hangingPunct="0"/>
            <a:endParaRPr lang="en-US" dirty="0" smtClean="0"/>
          </a:p>
          <a:p>
            <a:pPr hangingPunct="0"/>
            <a:r>
              <a:rPr lang="en-US" b="1" dirty="0" smtClean="0">
                <a:solidFill>
                  <a:srgbClr val="0070C0"/>
                </a:solidFill>
              </a:rPr>
              <a:t>“bodily form” </a:t>
            </a:r>
            <a:r>
              <a:rPr lang="en-US" dirty="0" smtClean="0"/>
              <a:t>means in bodily frame,  SOMATIKOS - refers to the human body of Jesus Christ in hypostatic union.</a:t>
            </a:r>
          </a:p>
          <a:p>
            <a:pPr hangingPunct="0"/>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dirty="0" smtClean="0"/>
              <a:t>In Him He has a bodily frame and because of that we are now able to have a relationship with Him. </a:t>
            </a:r>
          </a:p>
          <a:p>
            <a:pPr hangingPunct="0"/>
            <a:endParaRPr lang="en-US" dirty="0" smtClean="0"/>
          </a:p>
          <a:p>
            <a:pPr hangingPunct="0"/>
            <a:r>
              <a:rPr lang="en-US" dirty="0" smtClean="0"/>
              <a:t>First of all because He had to become a physical person to go to the cross. So the adverb brings out the hypostatic union and the fact that Jesus Christ is now in bodily frame. </a:t>
            </a:r>
          </a:p>
          <a:p>
            <a:pPr hangingPunct="0"/>
            <a:endParaRPr lang="en-US" dirty="0" smtClean="0"/>
          </a:p>
          <a:p>
            <a:pPr hangingPunct="0"/>
            <a:r>
              <a:rPr lang="en-US" dirty="0" smtClean="0"/>
              <a:t>Translation: </a:t>
            </a:r>
            <a:r>
              <a:rPr lang="en-US" b="1" dirty="0" smtClean="0">
                <a:solidFill>
                  <a:srgbClr val="0070C0"/>
                </a:solidFill>
              </a:rPr>
              <a:t>“Because in him dwells permanently all of the fullness</a:t>
            </a:r>
            <a:r>
              <a:rPr lang="en-US" dirty="0" smtClean="0"/>
              <a:t> [essence, thinking, and plan] </a:t>
            </a:r>
            <a:r>
              <a:rPr lang="en-US" b="1" dirty="0" smtClean="0">
                <a:solidFill>
                  <a:srgbClr val="0070C0"/>
                </a:solidFill>
              </a:rPr>
              <a:t>of the Godhead, and in bodily frame.”</a:t>
            </a:r>
          </a:p>
          <a:p>
            <a:endParaRPr lang="en-US" dirty="0" smtClean="0"/>
          </a:p>
          <a:p>
            <a:r>
              <a:rPr lang="en-US" b="1" dirty="0" smtClean="0">
                <a:solidFill>
                  <a:srgbClr val="0070C0"/>
                </a:solidFill>
              </a:rPr>
              <a:t>2: 10, “ and in Him you have been made complete, and He is the head over all rule and authority;” </a:t>
            </a:r>
            <a:endParaRPr lang="en-US" b="1" dirty="0">
              <a:solidFill>
                <a:srgbClr val="0070C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hangingPunct="0"/>
            <a:r>
              <a:rPr lang="en-US" b="1" dirty="0" smtClean="0">
                <a:solidFill>
                  <a:srgbClr val="0070C0"/>
                </a:solidFill>
              </a:rPr>
              <a:t>“You are in him having been fulfilled.” </a:t>
            </a:r>
            <a:r>
              <a:rPr lang="en-US" dirty="0" smtClean="0"/>
              <a:t>– EIMI – PAIndic plus PLEROO – Pf Pass Ptc – to fill a deficiency.</a:t>
            </a:r>
            <a:r>
              <a:rPr lang="en-US" b="1" dirty="0" smtClean="0">
                <a:solidFill>
                  <a:srgbClr val="0070C0"/>
                </a:solidFill>
              </a:rPr>
              <a:t> </a:t>
            </a:r>
          </a:p>
          <a:p>
            <a:pPr hangingPunct="0"/>
            <a:endParaRPr lang="en-US" b="1" dirty="0" smtClean="0">
              <a:solidFill>
                <a:srgbClr val="0070C0"/>
              </a:solidFill>
            </a:endParaRPr>
          </a:p>
          <a:p>
            <a:pPr hangingPunct="0"/>
            <a:r>
              <a:rPr lang="en-US" dirty="0" smtClean="0"/>
              <a:t>PLEROO  actually means four different things. </a:t>
            </a:r>
          </a:p>
          <a:p>
            <a:pPr hangingPunct="0"/>
            <a:r>
              <a:rPr lang="en-US" dirty="0" smtClean="0"/>
              <a:t>	a) </a:t>
            </a:r>
            <a:r>
              <a:rPr lang="en-US" u="sng" dirty="0" smtClean="0"/>
              <a:t>To fill up a deficiency</a:t>
            </a:r>
            <a:r>
              <a:rPr lang="en-US" dirty="0" smtClean="0"/>
              <a:t>. Positional truth fills up the deficiency so that we can enter the greater  grace life of phase two. </a:t>
            </a:r>
          </a:p>
          <a:p>
            <a:pPr hangingPunct="0"/>
            <a:endParaRPr lang="en-US" dirty="0" smtClean="0"/>
          </a:p>
          <a:p>
            <a:pPr hangingPunct="0"/>
            <a:r>
              <a:rPr lang="en-US" dirty="0" smtClean="0"/>
              <a:t>	b) </a:t>
            </a:r>
            <a:r>
              <a:rPr lang="en-US" u="sng" dirty="0" smtClean="0"/>
              <a:t>To fully possess</a:t>
            </a:r>
            <a:r>
              <a:rPr lang="en-US" dirty="0" smtClean="0"/>
              <a:t>. Positional truth makes it possible for us to fully possess a maximum amount of blessing in time. </a:t>
            </a:r>
          </a:p>
          <a:p>
            <a:pPr hangingPunct="0"/>
            <a:endParaRPr lang="en-US" dirty="0" smtClean="0"/>
          </a:p>
          <a:p>
            <a:pPr hangingPunct="0"/>
            <a:r>
              <a:rPr lang="en-US" dirty="0" smtClean="0"/>
              <a:t>	c) </a:t>
            </a:r>
            <a:r>
              <a:rPr lang="en-US" u="sng" dirty="0" smtClean="0"/>
              <a:t>To fully influence</a:t>
            </a:r>
            <a:r>
              <a:rPr lang="en-US" dirty="0" smtClean="0"/>
              <a:t>. Once you understand the security that you have through positional truth you are therefore free to honor the Lord. This is the greatest freedom that you have in this life.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a:bodyPr>
          <a:lstStyle/>
          <a:p>
            <a:endParaRPr lang="en-US" dirty="0" smtClean="0"/>
          </a:p>
          <a:p>
            <a:r>
              <a:rPr lang="en-US" dirty="0" smtClean="0"/>
              <a:t>d) </a:t>
            </a:r>
            <a:r>
              <a:rPr lang="en-US" u="sng" dirty="0" smtClean="0"/>
              <a:t>To fill up with a certain quality</a:t>
            </a:r>
            <a:r>
              <a:rPr lang="en-US" dirty="0" smtClean="0"/>
              <a:t>. God fills the believer with a top quality by virtue of the fact that we enter into union with Christ. it can only be top quality as far as doctrine is concerned. </a:t>
            </a:r>
          </a:p>
          <a:p>
            <a:pPr hangingPunct="0"/>
            <a:endParaRPr lang="en-US" dirty="0" smtClean="0"/>
          </a:p>
          <a:p>
            <a:pPr hangingPunct="0"/>
            <a:r>
              <a:rPr lang="en-US" dirty="0" smtClean="0"/>
              <a:t>The perfect tense is not only the permanence of positional truth. The moment that you accept Jesus Christ you enter into union with Christ. </a:t>
            </a:r>
          </a:p>
          <a:p>
            <a:pPr hangingPunct="0"/>
            <a:endParaRPr lang="en-US" dirty="0" smtClean="0"/>
          </a:p>
          <a:p>
            <a:pPr hangingPunct="0"/>
            <a:r>
              <a:rPr lang="en-US" dirty="0" smtClean="0"/>
              <a:t>That is total and complete security and you must have this security to have the freedom to love Jesus Christ. </a:t>
            </a:r>
          </a:p>
          <a:p>
            <a:pPr hangingPunct="0"/>
            <a:endParaRPr lang="en-US" dirty="0" smtClean="0"/>
          </a:p>
          <a:p>
            <a:pPr hangingPunct="0"/>
            <a:r>
              <a:rPr lang="en-US" dirty="0" smtClean="0"/>
              <a:t>Positional truth gives you freedom, a freedom toward God that otherwise you would not have. Without this freedom it is impossible to function as a believer priest in the angelic conflict. </a:t>
            </a:r>
          </a:p>
          <a:p>
            <a:pPr hangingPunct="0"/>
            <a:endParaRPr lang="en-US" i="1" dirty="0" smtClean="0"/>
          </a:p>
          <a:p>
            <a:pPr hangingPunct="0"/>
            <a:endParaRPr lang="en-US"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endParaRPr lang="en-US" dirty="0" smtClean="0"/>
          </a:p>
          <a:p>
            <a:pPr hangingPunct="0"/>
            <a:r>
              <a:rPr lang="en-US" dirty="0" smtClean="0"/>
              <a:t>PLEROO</a:t>
            </a:r>
            <a:r>
              <a:rPr lang="en-US" i="1" dirty="0" smtClean="0"/>
              <a:t> </a:t>
            </a:r>
            <a:r>
              <a:rPr lang="en-US" dirty="0" smtClean="0"/>
              <a:t> is used in at least seven different ways in he New Testament.</a:t>
            </a:r>
          </a:p>
          <a:p>
            <a:pPr hangingPunct="0">
              <a:buNone/>
            </a:pPr>
            <a:r>
              <a:rPr lang="en-US" dirty="0" smtClean="0"/>
              <a:t>	a) It was used for the learning and applying of truth and its results in the ECS and the  greater grace life of Jesus Christ, Luke 2:40. </a:t>
            </a:r>
          </a:p>
          <a:p>
            <a:pPr hangingPunct="0"/>
            <a:endParaRPr lang="en-US" dirty="0" smtClean="0"/>
          </a:p>
          <a:p>
            <a:pPr hangingPunct="0"/>
            <a:r>
              <a:rPr lang="en-US" dirty="0" smtClean="0"/>
              <a:t>b) It is used for the learning and applying Bible doctrine , the ECS, and the greater grace life for the believer in the Church Age, Ephesians 1:23; 3:19; 4:10; Colossians 1:9.</a:t>
            </a:r>
          </a:p>
          <a:p>
            <a:pPr hangingPunct="0"/>
            <a:endParaRPr lang="en-US" dirty="0" smtClean="0"/>
          </a:p>
          <a:p>
            <a:pPr hangingPunct="0"/>
            <a:r>
              <a:rPr lang="en-US" dirty="0" smtClean="0"/>
              <a:t>c) It is used for the believer controlled by the Holy Spirit, Ephesians 5:18.</a:t>
            </a:r>
          </a:p>
          <a:p>
            <a:pPr hangingPunct="0"/>
            <a:endParaRPr lang="en-US" dirty="0" smtClean="0"/>
          </a:p>
          <a:p>
            <a:pPr hangingPunct="0"/>
            <a:r>
              <a:rPr lang="en-US" dirty="0" smtClean="0"/>
              <a:t>d) it is used for the fulfillment of inner happiness or +H,   John 16:24; 17:13; Philippians 2:2; 1 John 1:4. </a:t>
            </a:r>
          </a:p>
          <a:p>
            <a:pPr hangingPunct="0"/>
            <a:endParaRPr lang="en-US" dirty="0" smtClean="0"/>
          </a:p>
          <a:p>
            <a:pPr hangingPunct="0"/>
            <a:r>
              <a:rPr lang="en-US" dirty="0" smtClean="0"/>
              <a:t>e) It is used for the production of divine good, Phil.  1:11.	</a:t>
            </a:r>
          </a:p>
          <a:p>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629400"/>
          </a:xfrm>
        </p:spPr>
        <p:txBody>
          <a:bodyPr>
            <a:normAutofit fontScale="92500" lnSpcReduction="20000"/>
          </a:bodyPr>
          <a:lstStyle/>
          <a:p>
            <a:pPr hangingPunct="0"/>
            <a:r>
              <a:rPr lang="en-US" dirty="0" smtClean="0"/>
              <a:t>f) It is used for the pastor faithfully communicating Bible doctrine, Colossians 1:25.</a:t>
            </a:r>
          </a:p>
          <a:p>
            <a:pPr hangingPunct="0"/>
            <a:endParaRPr lang="en-US" dirty="0" smtClean="0"/>
          </a:p>
          <a:p>
            <a:pPr hangingPunct="0"/>
            <a:r>
              <a:rPr lang="en-US" dirty="0" smtClean="0"/>
              <a:t>g) It is used for the fulfillment of the believer, beginning with his security in positional truth, and terminating with his function in the greater  grace life, Colossians 2:10. </a:t>
            </a:r>
          </a:p>
          <a:p>
            <a:pPr hangingPunct="0"/>
            <a:endParaRPr lang="en-US" b="1" dirty="0" smtClean="0">
              <a:solidFill>
                <a:srgbClr val="0070C0"/>
              </a:solidFill>
            </a:endParaRPr>
          </a:p>
          <a:p>
            <a:pPr hangingPunct="0"/>
            <a:r>
              <a:rPr lang="en-US" b="1" dirty="0" smtClean="0">
                <a:solidFill>
                  <a:srgbClr val="0070C0"/>
                </a:solidFill>
              </a:rPr>
              <a:t>“You are in him having been fulfilled.” </a:t>
            </a:r>
            <a:r>
              <a:rPr lang="en-US" dirty="0" smtClean="0"/>
              <a:t>“In him” is EN plus the locative for positional truth. </a:t>
            </a:r>
          </a:p>
          <a:p>
            <a:pPr hangingPunct="0">
              <a:buNone/>
            </a:pPr>
            <a:r>
              <a:rPr lang="en-US" dirty="0" smtClean="0"/>
              <a:t> </a:t>
            </a:r>
          </a:p>
          <a:p>
            <a:pPr hangingPunct="0">
              <a:buNone/>
            </a:pPr>
            <a:r>
              <a:rPr lang="en-US" b="1" dirty="0" smtClean="0"/>
              <a:t>	Positional Sanctification (set apart in Christ)</a:t>
            </a:r>
          </a:p>
          <a:p>
            <a:pPr hangingPunct="0">
              <a:buNone/>
            </a:pPr>
            <a:endParaRPr lang="en-US" b="1" dirty="0" smtClean="0"/>
          </a:p>
          <a:p>
            <a:pPr hangingPunct="0">
              <a:buNone/>
            </a:pPr>
            <a:r>
              <a:rPr lang="en-US" dirty="0" smtClean="0"/>
              <a:t>	1. The mechanics for positional truth: the baptism of the Spirit. God the Holy Spirit takes every believer at the point of salvation and enters him into union with Jesus Christ, 1 Corinthians 12:13; Acts 1:5; Ephesians 4:5; John 14:20. </a:t>
            </a:r>
          </a:p>
          <a:p>
            <a:pPr hangingPunct="0">
              <a:buNone/>
            </a:pPr>
            <a:endParaRPr lang="en-US" dirty="0" smtClean="0"/>
          </a:p>
          <a:p>
            <a:pPr hangingPunct="0">
              <a:buNone/>
            </a:pPr>
            <a:r>
              <a:rPr lang="en-US" dirty="0" smtClean="0"/>
              <a:t>	</a:t>
            </a:r>
          </a:p>
          <a:p>
            <a:pPr>
              <a:buNone/>
            </a:pPr>
            <a:r>
              <a:rPr lang="en-US" dirty="0" smtClean="0"/>
              <a:t>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2. Positional truth belongs to the carnal as well as the spiritual believer. All believers have the same security, 1 Corinthians 1:2,30.</a:t>
            </a:r>
          </a:p>
          <a:p>
            <a:endParaRPr lang="en-US" dirty="0" smtClean="0"/>
          </a:p>
          <a:p>
            <a:r>
              <a:rPr lang="en-US" dirty="0" smtClean="0"/>
              <a:t>God has eternal life. If you are going to have fellowship with God forever you have to have eternal life. </a:t>
            </a:r>
          </a:p>
          <a:p>
            <a:endParaRPr lang="en-US" dirty="0" smtClean="0"/>
          </a:p>
          <a:p>
            <a:r>
              <a:rPr lang="en-US" dirty="0" smtClean="0"/>
              <a:t>Jesus Christ is eternal life. The moment you accept Christ as saviour you enter into union with Christ, you have eternal life. </a:t>
            </a:r>
          </a:p>
          <a:p>
            <a:endParaRPr lang="en-US" dirty="0" smtClean="0"/>
          </a:p>
          <a:p>
            <a:r>
              <a:rPr lang="en-US" dirty="0" smtClean="0"/>
              <a:t>Positional truth qualifies you to live with God forever and ever. Eternal life, 1 John 5:11,12; the imputation of divine righteousness, 2 Corinthians 5:21.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buNone/>
            </a:pPr>
            <a:r>
              <a:rPr lang="en-US" dirty="0" smtClean="0"/>
              <a:t>	3. Positional truth protects the believer from divine judgment in eternity, Romans 8:1. </a:t>
            </a:r>
          </a:p>
          <a:p>
            <a:pPr>
              <a:buNone/>
            </a:pPr>
            <a:endParaRPr lang="en-US" dirty="0" smtClean="0"/>
          </a:p>
          <a:p>
            <a:pPr>
              <a:buNone/>
            </a:pPr>
            <a:r>
              <a:rPr lang="en-US" dirty="0" smtClean="0"/>
              <a:t>  4. Positional truth qualifies the believer to live with Christ forever. </a:t>
            </a:r>
          </a:p>
          <a:p>
            <a:r>
              <a:rPr lang="en-US" dirty="0" smtClean="0"/>
              <a:t>To live with God forever you have to have two things; +R and Et. Life.</a:t>
            </a:r>
          </a:p>
          <a:p>
            <a:endParaRPr lang="en-US" dirty="0" smtClean="0"/>
          </a:p>
          <a:p>
            <a:r>
              <a:rPr lang="en-US" dirty="0" smtClean="0"/>
              <a:t>God has perfect righteousness and cannot tolerate anything but perfect righteousness. </a:t>
            </a:r>
          </a:p>
          <a:p>
            <a:endParaRPr lang="en-US" dirty="0" smtClean="0"/>
          </a:p>
          <a:p>
            <a:r>
              <a:rPr lang="en-US" dirty="0" smtClean="0"/>
              <a:t>Jesus Christ has +R, the believer enters into union with Christ, he shares His righteousness, 2 Corinthians 5:21. </a:t>
            </a:r>
          </a:p>
          <a:p>
            <a:endParaRPr lang="en-US" dirty="0" smtClean="0"/>
          </a:p>
          <a:p>
            <a:pPr>
              <a:buNone/>
            </a:pPr>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endParaRPr lang="en-US" dirty="0" smtClean="0"/>
          </a:p>
          <a:p>
            <a:pPr hangingPunct="0"/>
            <a:r>
              <a:rPr lang="en-US" dirty="0" smtClean="0"/>
              <a:t>5. Positional truth explains both election and predestination. Election and predestination are two ways of describing the plan of God. </a:t>
            </a:r>
          </a:p>
          <a:p>
            <a:pPr hangingPunct="0"/>
            <a:r>
              <a:rPr lang="en-US" dirty="0" smtClean="0"/>
              <a:t>You enter into union with Jesus Christ. Jesus Christ was elected in eternity past, therefore He has a destiny. </a:t>
            </a:r>
          </a:p>
          <a:p>
            <a:pPr hangingPunct="0"/>
            <a:endParaRPr lang="en-US" dirty="0" smtClean="0"/>
          </a:p>
          <a:p>
            <a:pPr hangingPunct="0"/>
            <a:r>
              <a:rPr lang="en-US" dirty="0" smtClean="0"/>
              <a:t>When you enter into union with Christ you share the election of Christ, you share the destiny of Christ. </a:t>
            </a:r>
          </a:p>
          <a:p>
            <a:pPr hangingPunct="0"/>
            <a:endParaRPr lang="en-US" dirty="0" smtClean="0"/>
          </a:p>
          <a:p>
            <a:pPr hangingPunct="0"/>
            <a:r>
              <a:rPr lang="en-US" dirty="0" smtClean="0"/>
              <a:t>In sharing the destiny of Christ you are predestinated; in sharing the election of Christ you are in the plan of God forever. </a:t>
            </a:r>
          </a:p>
          <a:p>
            <a:pPr hangingPunct="0"/>
            <a:endParaRPr lang="en-US" dirty="0" smtClean="0"/>
          </a:p>
          <a:p>
            <a:pPr hangingPunct="0"/>
            <a:r>
              <a:rPr lang="en-US" dirty="0" smtClean="0"/>
              <a:t>Election and predestination are explained on the basis of positional truth, they are the basis of your security, Eph 1:3-6.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That, of course, is where they are living in a different locale.</a:t>
            </a:r>
          </a:p>
          <a:p>
            <a:endParaRPr lang="en-US" dirty="0" smtClean="0"/>
          </a:p>
          <a:p>
            <a:r>
              <a:rPr lang="en-US" dirty="0" smtClean="0"/>
              <a:t>The  apostle Paul could not be everywhere nor  visit every area so he wrote the epistles. </a:t>
            </a:r>
          </a:p>
          <a:p>
            <a:endParaRPr lang="en-US" dirty="0" smtClean="0"/>
          </a:p>
          <a:p>
            <a:r>
              <a:rPr lang="en-US" dirty="0" smtClean="0"/>
              <a:t>There were churches in Laodecia, Colossae, Ephesus, etc. and they had pastors who would teach what Paul wrote to them.</a:t>
            </a:r>
          </a:p>
          <a:p>
            <a:endParaRPr lang="en-US" dirty="0" smtClean="0"/>
          </a:p>
          <a:p>
            <a:r>
              <a:rPr lang="en-US" dirty="0" smtClean="0"/>
              <a:t>The apostle had authority over  all his churches, the pastor has authority only over one local church.</a:t>
            </a:r>
          </a:p>
          <a:p>
            <a:endParaRPr lang="en-US" dirty="0" smtClean="0"/>
          </a:p>
          <a:p>
            <a:r>
              <a:rPr lang="en-US" dirty="0" smtClean="0"/>
              <a:t>Apostolic authority ceased once the Canon of Scripture was completed in 95 AD, therefore no pastor has autority over  any area except his local church. </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lnSpcReduction="20000"/>
          </a:bodyPr>
          <a:lstStyle/>
          <a:p>
            <a:pPr hangingPunct="0"/>
            <a:r>
              <a:rPr lang="en-US" dirty="0" smtClean="0"/>
              <a:t>6. Positional truth produces a new creature in Christ, 2 Corinthians 5:17. </a:t>
            </a:r>
          </a:p>
          <a:p>
            <a:pPr hangingPunct="0"/>
            <a:endParaRPr lang="en-US" dirty="0" smtClean="0"/>
          </a:p>
          <a:p>
            <a:pPr hangingPunct="0"/>
            <a:r>
              <a:rPr lang="en-US" dirty="0" smtClean="0"/>
              <a:t>7. Positional sanctification guarantees the eternal security of the believer, Romans 8:38,39. </a:t>
            </a:r>
          </a:p>
          <a:p>
            <a:pPr hangingPunct="0"/>
            <a:endParaRPr lang="en-US" dirty="0" smtClean="0"/>
          </a:p>
          <a:p>
            <a:pPr hangingPunct="0"/>
            <a:r>
              <a:rPr lang="en-US" dirty="0" smtClean="0"/>
              <a:t>8. Positional truth exists in two categories. retroactive positional truth is found in Romans 6 and Colossians 2:12; 3:3. </a:t>
            </a:r>
          </a:p>
          <a:p>
            <a:pPr hangingPunct="0"/>
            <a:endParaRPr lang="en-US" dirty="0" smtClean="0"/>
          </a:p>
          <a:p>
            <a:pPr hangingPunct="0"/>
            <a:r>
              <a:rPr lang="en-US" dirty="0" smtClean="0"/>
              <a:t>In retroactive positional truth the believer is identified with Christ in His death. When Christ died on the cross He died spiritually by bearing our sins. </a:t>
            </a:r>
          </a:p>
          <a:p>
            <a:pPr hangingPunct="0"/>
            <a:endParaRPr lang="en-US" dirty="0" smtClean="0"/>
          </a:p>
          <a:p>
            <a:pPr hangingPunct="0"/>
            <a:r>
              <a:rPr lang="en-US" dirty="0" smtClean="0"/>
              <a:t>The first Adam died spiritually when he partook of the forbidden fruit. He was immediately spiritually dead. </a:t>
            </a:r>
          </a:p>
          <a:p>
            <a:pPr hangingPunct="0"/>
            <a:endParaRPr lang="en-US" dirty="0" smtClean="0"/>
          </a:p>
          <a:p>
            <a:pPr hangingPunct="0"/>
            <a:r>
              <a:rPr lang="en-US" dirty="0" smtClean="0"/>
              <a:t>The children of Adam are born with an old sin nature. We do not die spiritually, we are born spiritually dead, Romans 5:12. </a:t>
            </a:r>
          </a:p>
          <a:p>
            <a:pPr hangingPunct="0"/>
            <a:endParaRPr lang="en-US" dirty="0" smtClean="0"/>
          </a:p>
          <a:p>
            <a:pPr hangingPunct="0"/>
            <a:endParaRPr lang="en-US"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r>
              <a:rPr lang="en-US" dirty="0" smtClean="0"/>
              <a:t>It is to solve the old sin nature problem that Jesus Christ went to the cross as the last Adam. </a:t>
            </a:r>
          </a:p>
          <a:p>
            <a:endParaRPr lang="en-US" dirty="0" smtClean="0"/>
          </a:p>
          <a:p>
            <a:r>
              <a:rPr lang="en-US" dirty="0" smtClean="0"/>
              <a:t>The last Adam went to the cross, the sins from the old sin nature were poured out upon Him and judged. </a:t>
            </a:r>
          </a:p>
          <a:p>
            <a:endParaRPr lang="en-US" dirty="0" smtClean="0"/>
          </a:p>
          <a:p>
            <a:r>
              <a:rPr lang="en-US" dirty="0" smtClean="0"/>
              <a:t>The human good from the old sin nature was rejected. There is no place in God’s plan for human good. </a:t>
            </a:r>
          </a:p>
          <a:p>
            <a:endParaRPr lang="en-US" dirty="0" smtClean="0"/>
          </a:p>
          <a:p>
            <a:r>
              <a:rPr lang="en-US" dirty="0" smtClean="0"/>
              <a:t>We are identified with Christ in His death, which means down with human good, up with divine good. </a:t>
            </a:r>
          </a:p>
          <a:p>
            <a:endParaRPr lang="en-US" dirty="0" smtClean="0"/>
          </a:p>
          <a:p>
            <a:r>
              <a:rPr lang="en-US" dirty="0" smtClean="0"/>
              <a:t>The work of Christ on the cross is divine good. Our sins have been judged; they are not the issue. </a:t>
            </a:r>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lnSpcReduction="10000"/>
          </a:bodyPr>
          <a:lstStyle/>
          <a:p>
            <a:r>
              <a:rPr lang="en-US" dirty="0" smtClean="0"/>
              <a:t>Human gold has been rejected; that is the issue in retroactive positional truth. </a:t>
            </a:r>
          </a:p>
          <a:p>
            <a:r>
              <a:rPr lang="en-US" dirty="0" smtClean="0"/>
              <a:t>We are identified with Christ is His death, we are also identified with Christ in His resurrection and ascension. </a:t>
            </a:r>
          </a:p>
          <a:p>
            <a:pPr hangingPunct="0"/>
            <a:endParaRPr lang="en-US" dirty="0" smtClean="0"/>
          </a:p>
          <a:p>
            <a:pPr hangingPunct="0"/>
            <a:r>
              <a:rPr lang="en-US" dirty="0" smtClean="0"/>
              <a:t>9. The implications of current positional truth. </a:t>
            </a:r>
          </a:p>
          <a:p>
            <a:pPr hangingPunct="0">
              <a:buNone/>
            </a:pPr>
            <a:r>
              <a:rPr lang="en-US" dirty="0" smtClean="0"/>
              <a:t>        a) We share the righteousness of Christ, 2 Cor 5:21. </a:t>
            </a:r>
          </a:p>
          <a:p>
            <a:pPr hangingPunct="0">
              <a:buNone/>
            </a:pPr>
            <a:r>
              <a:rPr lang="en-US" dirty="0" smtClean="0"/>
              <a:t> </a:t>
            </a:r>
          </a:p>
          <a:p>
            <a:pPr hangingPunct="0">
              <a:buNone/>
            </a:pPr>
            <a:r>
              <a:rPr lang="en-US" dirty="0" smtClean="0"/>
              <a:t>       b) We share His life (eternal life), 1 John 5:11,12.</a:t>
            </a:r>
          </a:p>
          <a:p>
            <a:pPr hangingPunct="0">
              <a:buNone/>
            </a:pPr>
            <a:endParaRPr lang="en-US" dirty="0" smtClean="0"/>
          </a:p>
          <a:p>
            <a:pPr hangingPunct="0">
              <a:buNone/>
            </a:pPr>
            <a:r>
              <a:rPr lang="en-US" dirty="0" smtClean="0"/>
              <a:t>        c) We share His destiny, we share His election, Eph 1:3-6. </a:t>
            </a:r>
          </a:p>
          <a:p>
            <a:pPr hangingPunct="0">
              <a:buNone/>
            </a:pPr>
            <a:endParaRPr lang="en-US" dirty="0" smtClean="0"/>
          </a:p>
          <a:p>
            <a:pPr hangingPunct="0">
              <a:buNone/>
            </a:pPr>
            <a:r>
              <a:rPr lang="en-US" dirty="0" smtClean="0"/>
              <a:t>        d) We share His sonship, 2 Timothy 2:1.</a:t>
            </a:r>
          </a:p>
          <a:p>
            <a:pPr hangingPunct="0">
              <a:buNone/>
            </a:pPr>
            <a:endParaRPr lang="en-US" dirty="0" smtClean="0"/>
          </a:p>
          <a:p>
            <a:pPr hangingPunct="0">
              <a:buNone/>
            </a:pPr>
            <a:r>
              <a:rPr lang="en-US" dirty="0" smtClean="0"/>
              <a:t>        e) We share His heirship, Romans 8:16,17.</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buNone/>
            </a:pPr>
            <a:endParaRPr lang="en-US" dirty="0" smtClean="0"/>
          </a:p>
          <a:p>
            <a:pPr hangingPunct="0">
              <a:buNone/>
            </a:pPr>
            <a:r>
              <a:rPr lang="en-US" dirty="0" smtClean="0"/>
              <a:t>        f) We share His sanctification, 1 Corinthians 1:2,30.</a:t>
            </a:r>
          </a:p>
          <a:p>
            <a:pPr hangingPunct="0">
              <a:buNone/>
            </a:pPr>
            <a:r>
              <a:rPr lang="en-US" dirty="0" smtClean="0"/>
              <a:t>  </a:t>
            </a:r>
          </a:p>
          <a:p>
            <a:pPr hangingPunct="0">
              <a:buNone/>
            </a:pPr>
            <a:r>
              <a:rPr lang="en-US" dirty="0" smtClean="0"/>
              <a:t>      g) We share in His kingdom, He is going to resign forever, 2 Peter 1:11.</a:t>
            </a:r>
          </a:p>
          <a:p>
            <a:pPr hangingPunct="0">
              <a:buNone/>
            </a:pPr>
            <a:endParaRPr lang="en-US" dirty="0" smtClean="0"/>
          </a:p>
          <a:p>
            <a:pPr hangingPunct="0">
              <a:buNone/>
            </a:pPr>
            <a:r>
              <a:rPr lang="en-US" dirty="0" smtClean="0"/>
              <a:t>        h) We share in His priesthood. Christ is a priest, Heb 10:10-14.</a:t>
            </a:r>
          </a:p>
          <a:p>
            <a:pPr hangingPunct="0"/>
            <a:endParaRPr lang="en-US" dirty="0" smtClean="0"/>
          </a:p>
          <a:p>
            <a:pPr hangingPunct="0"/>
            <a:r>
              <a:rPr lang="en-US" dirty="0" smtClean="0"/>
              <a:t>10. The characteristics of positional truth. </a:t>
            </a:r>
          </a:p>
          <a:p>
            <a:pPr hangingPunct="0">
              <a:buNone/>
            </a:pPr>
            <a:r>
              <a:rPr lang="en-US" dirty="0" smtClean="0"/>
              <a:t>         a) Positional truth is not something you experience. It is neither an emotion nor ecstatics, it is something you possess on the basis of grace. The baptism of the Holy Spirit is not an experience.</a:t>
            </a:r>
          </a:p>
          <a:p>
            <a:pPr hangingPunct="0">
              <a:buNone/>
            </a:pPr>
            <a:endParaRPr lang="en-US" dirty="0" smtClean="0"/>
          </a:p>
          <a:p>
            <a:pPr hangingPunct="0">
              <a:buNone/>
            </a:pPr>
            <a:r>
              <a:rPr lang="en-US" dirty="0" smtClean="0"/>
              <a:t>         b) Positional truth is not progressive, it can never be improved in time or in eternity. </a:t>
            </a:r>
          </a:p>
          <a:p>
            <a:pPr hangingPunct="0">
              <a:buNone/>
            </a:pPr>
            <a:endParaRPr lang="en-US"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endParaRPr lang="en-US" dirty="0" smtClean="0"/>
          </a:p>
          <a:p>
            <a:pPr hangingPunct="0"/>
            <a:r>
              <a:rPr lang="en-US" dirty="0" smtClean="0"/>
              <a:t> c) It is not related to human merit or human good. This is the implication of retroactive positional truth, there is no place in the plan of God for human good at any time. </a:t>
            </a:r>
            <a:r>
              <a:rPr lang="en-US" b="1" dirty="0" smtClean="0"/>
              <a:t>Grace escalates divine good and excludes human good. </a:t>
            </a:r>
          </a:p>
          <a:p>
            <a:pPr hangingPunct="0"/>
            <a:endParaRPr lang="en-US" dirty="0" smtClean="0"/>
          </a:p>
          <a:p>
            <a:pPr hangingPunct="0"/>
            <a:r>
              <a:rPr lang="en-US" dirty="0" smtClean="0"/>
              <a:t>d) Positional truth is eternal in nature, it will last forever and it cannot be changed by God, by angels, or by man. </a:t>
            </a:r>
          </a:p>
          <a:p>
            <a:pPr hangingPunct="0"/>
            <a:endParaRPr lang="en-US" dirty="0" smtClean="0"/>
          </a:p>
          <a:p>
            <a:pPr hangingPunct="0"/>
            <a:r>
              <a:rPr lang="en-US" dirty="0" smtClean="0"/>
              <a:t>e) Positional truth is known only by the Word of God, and it must be communicated to you, it isn’t something you would ever pick up on your own.</a:t>
            </a:r>
          </a:p>
          <a:p>
            <a:pPr hangingPunct="0"/>
            <a:endParaRPr lang="en-US" dirty="0" smtClean="0"/>
          </a:p>
          <a:p>
            <a:pPr hangingPunct="0"/>
            <a:r>
              <a:rPr lang="en-US" dirty="0" smtClean="0"/>
              <a:t>f) Positional truth is obtained completely at the moment of salvation. This is accomplished by means of the baptism of the Spirit, it is one of  44 things you receive at that point. </a:t>
            </a:r>
          </a:p>
          <a:p>
            <a:pPr hangingPunct="0">
              <a:buNone/>
            </a:pPr>
            <a:r>
              <a:rPr lang="en-US" dirty="0" smtClean="0"/>
              <a:t>	</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b="1" dirty="0" smtClean="0">
                <a:solidFill>
                  <a:srgbClr val="0070C0"/>
                </a:solidFill>
              </a:rPr>
              <a:t>“in Him who is the head” </a:t>
            </a:r>
            <a:r>
              <a:rPr lang="en-US" dirty="0" smtClean="0"/>
              <a:t>- Lord Jesus Christ </a:t>
            </a:r>
            <a:r>
              <a:rPr lang="en-US" b="1" dirty="0" smtClean="0">
                <a:solidFill>
                  <a:srgbClr val="0070C0"/>
                </a:solidFill>
              </a:rPr>
              <a:t>-“the head,” </a:t>
            </a:r>
            <a:r>
              <a:rPr lang="en-US" dirty="0" smtClean="0"/>
              <a:t>the noun is KEPHALE and means one to whom all others are subordinate. </a:t>
            </a:r>
          </a:p>
          <a:p>
            <a:pPr hangingPunct="0"/>
            <a:endParaRPr lang="en-US" dirty="0" smtClean="0"/>
          </a:p>
          <a:p>
            <a:pPr hangingPunct="0"/>
            <a:r>
              <a:rPr lang="en-US" dirty="0" smtClean="0"/>
              <a:t>It is a noun of authority denoting the sovereign rulership of Jesus Christ. Jesus Christ is the authority over His body. He is the head, we are the members of the body. </a:t>
            </a:r>
          </a:p>
          <a:p>
            <a:pPr hangingPunct="0"/>
            <a:endParaRPr lang="en-US" dirty="0" smtClean="0"/>
          </a:p>
          <a:p>
            <a:pPr hangingPunct="0"/>
            <a:r>
              <a:rPr lang="en-US" b="1" dirty="0" smtClean="0">
                <a:solidFill>
                  <a:srgbClr val="0070C0"/>
                </a:solidFill>
              </a:rPr>
              <a:t>“of all rule and authority” </a:t>
            </a:r>
            <a:r>
              <a:rPr lang="en-US" dirty="0" smtClean="0"/>
              <a:t>- not only is Jesus Christ our ruler, our final authority, but He is also the authority over angels. </a:t>
            </a:r>
          </a:p>
          <a:p>
            <a:pPr hangingPunct="0"/>
            <a:r>
              <a:rPr lang="en-US" dirty="0" smtClean="0"/>
              <a:t>ARCHE is </a:t>
            </a:r>
            <a:r>
              <a:rPr lang="en-US" b="1" dirty="0" smtClean="0">
                <a:solidFill>
                  <a:srgbClr val="0070C0"/>
                </a:solidFill>
              </a:rPr>
              <a:t>“rule” </a:t>
            </a:r>
            <a:r>
              <a:rPr lang="en-US" dirty="0" smtClean="0"/>
              <a:t>and refers to highest angel rulers.</a:t>
            </a:r>
          </a:p>
          <a:p>
            <a:pPr hangingPunct="0"/>
            <a:r>
              <a:rPr lang="en-US" dirty="0" smtClean="0"/>
              <a:t>EXOUSIA is </a:t>
            </a:r>
            <a:r>
              <a:rPr lang="en-US" b="1" dirty="0" smtClean="0">
                <a:solidFill>
                  <a:srgbClr val="0070C0"/>
                </a:solidFill>
              </a:rPr>
              <a:t>“authority” </a:t>
            </a:r>
            <a:r>
              <a:rPr lang="en-US" dirty="0" smtClean="0"/>
              <a:t>and refers to demon rulers (Eph 6:12). </a:t>
            </a:r>
          </a:p>
          <a:p>
            <a:pPr hangingPunct="0"/>
            <a:endParaRPr lang="en-US"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pPr hangingPunct="0"/>
            <a:r>
              <a:rPr lang="en-US" dirty="0" smtClean="0"/>
              <a:t>Translation: </a:t>
            </a:r>
            <a:r>
              <a:rPr lang="en-US" b="1" dirty="0" smtClean="0">
                <a:solidFill>
                  <a:srgbClr val="0070C0"/>
                </a:solidFill>
              </a:rPr>
              <a:t>“And you are in him, having been fulfilled, him who is the sovereign head of all angelic princes and all angelic and human authority.”</a:t>
            </a:r>
          </a:p>
          <a:p>
            <a:pPr hangingPunct="0">
              <a:buNone/>
            </a:pPr>
            <a:endParaRPr lang="en-US" b="1" dirty="0" smtClean="0">
              <a:solidFill>
                <a:srgbClr val="0070C0"/>
              </a:solidFill>
            </a:endParaRPr>
          </a:p>
          <a:p>
            <a:pPr hangingPunct="0">
              <a:buNone/>
            </a:pPr>
            <a:r>
              <a:rPr lang="en-US" dirty="0" smtClean="0"/>
              <a:t>Summary</a:t>
            </a:r>
          </a:p>
          <a:p>
            <a:pPr hangingPunct="0">
              <a:buNone/>
            </a:pPr>
            <a:r>
              <a:rPr lang="en-US" dirty="0" smtClean="0"/>
              <a:t>1. Through current positional truth the believer is higher than angels positionally. </a:t>
            </a:r>
          </a:p>
          <a:p>
            <a:pPr hangingPunct="0"/>
            <a:endParaRPr lang="en-US" dirty="0" smtClean="0"/>
          </a:p>
          <a:p>
            <a:pPr hangingPunct="0"/>
            <a:r>
              <a:rPr lang="en-US" dirty="0" smtClean="0"/>
              <a:t>Through positional sanctification the believer has security on which to base his freedom. He has freedom to love Jesus Christ.</a:t>
            </a:r>
          </a:p>
          <a:p>
            <a:pPr hangingPunct="0">
              <a:buNone/>
            </a:pPr>
            <a:endParaRPr lang="en-US" dirty="0" smtClean="0"/>
          </a:p>
          <a:p>
            <a:pPr hangingPunct="0">
              <a:buNone/>
            </a:pPr>
            <a:r>
              <a:rPr lang="en-US" dirty="0" smtClean="0"/>
              <a:t>2. Christianity is a relationship, not a religion. It is a relationship with Christ, it is a total grace security principle. </a:t>
            </a:r>
          </a:p>
          <a:p>
            <a:pPr hangingPunct="0">
              <a:buNone/>
            </a:pPr>
            <a:endParaRPr lang="en-US" dirty="0" smtClean="0"/>
          </a:p>
          <a:p>
            <a:pPr hangingPunct="0">
              <a:buNone/>
            </a:pPr>
            <a:r>
              <a:rPr lang="en-US" dirty="0" smtClean="0"/>
              <a:t>3. Christ is seated at the right hand of the Father, superior to all angels. </a:t>
            </a:r>
          </a:p>
          <a:p>
            <a:pPr hangingPunct="0">
              <a:buNone/>
            </a:pPr>
            <a:endParaRPr lang="en-US" dirty="0" smtClean="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a:buNone/>
            </a:pPr>
            <a:r>
              <a:rPr lang="en-US" dirty="0" smtClean="0"/>
              <a:t>4. By virtue of union with Christ every believer is now positionally superior to angels. </a:t>
            </a:r>
          </a:p>
          <a:p>
            <a:pPr hangingPunct="0"/>
            <a:endParaRPr lang="en-US" dirty="0" smtClean="0"/>
          </a:p>
          <a:p>
            <a:pPr hangingPunct="0">
              <a:buNone/>
            </a:pPr>
            <a:r>
              <a:rPr lang="en-US" dirty="0" smtClean="0"/>
              <a:t>5. Positional truth has fulfilled the believer’s triumph with Christ in the angelic conflict. We are victorious with Him already. </a:t>
            </a:r>
          </a:p>
          <a:p>
            <a:pPr hangingPunct="0"/>
            <a:endParaRPr lang="en-US" dirty="0" smtClean="0"/>
          </a:p>
          <a:p>
            <a:pPr hangingPunct="0">
              <a:buNone/>
            </a:pPr>
            <a:r>
              <a:rPr lang="en-US" dirty="0" smtClean="0"/>
              <a:t>6. Furthermore, positional truth demands compatibility with phase two, the believer’s spiritual walk on earth. </a:t>
            </a:r>
          </a:p>
          <a:p>
            <a:pPr hangingPunct="0"/>
            <a:endParaRPr lang="en-US" dirty="0" smtClean="0"/>
          </a:p>
          <a:p>
            <a:pPr hangingPunct="0"/>
            <a:r>
              <a:rPr lang="en-US" dirty="0" smtClean="0"/>
              <a:t>Positional truth is a part of phase one. Therefore, phase two or the believer’s walk on this earth must be compatible with positional truth in the sense that we have perfect security.</a:t>
            </a:r>
          </a:p>
          <a:p>
            <a:pPr hangingPunct="0"/>
            <a:endParaRPr lang="en-US" dirty="0" smtClean="0"/>
          </a:p>
          <a:p>
            <a:pPr hangingPunct="0"/>
            <a:r>
              <a:rPr lang="en-US" dirty="0" smtClean="0"/>
              <a:t>From that perfect security we have the freedom to choose for Jesus Christ, to love Jesus Christ, to respond to His love, and to fulfill our purpose on this earth.</a:t>
            </a:r>
          </a:p>
          <a:p>
            <a:pPr hangingPunct="0">
              <a:buNone/>
            </a:pPr>
            <a:endParaRPr lang="en-US" dirty="0" smtClean="0"/>
          </a:p>
          <a:p>
            <a:pPr hangingPunct="0">
              <a:buNone/>
            </a:pPr>
            <a:endParaRPr lang="en-US"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hangingPunct="0">
              <a:buNone/>
            </a:pPr>
            <a:r>
              <a:rPr lang="en-US" dirty="0" smtClean="0"/>
              <a:t>7. This compatibility is the function of the greater grace life which comes after the ECS. </a:t>
            </a:r>
          </a:p>
          <a:p>
            <a:pPr hangingPunct="0">
              <a:buNone/>
            </a:pPr>
            <a:r>
              <a:rPr lang="en-US" dirty="0" smtClean="0"/>
              <a:t>	</a:t>
            </a:r>
          </a:p>
          <a:p>
            <a:pPr hangingPunct="0">
              <a:buNone/>
            </a:pPr>
            <a:r>
              <a:rPr lang="en-US" b="1" dirty="0" smtClean="0">
                <a:solidFill>
                  <a:srgbClr val="0070C0"/>
                </a:solidFill>
              </a:rPr>
              <a:t>2:11, “ and in Him you were also circumcised with a circumcision made without hands, in the removal of the body of the flesh by the circumcision of Christ.”</a:t>
            </a:r>
          </a:p>
          <a:p>
            <a:pPr hangingPunct="0">
              <a:buNone/>
            </a:pPr>
            <a:endParaRPr lang="en-US" dirty="0" smtClean="0"/>
          </a:p>
          <a:p>
            <a:pPr hangingPunct="0">
              <a:buNone/>
            </a:pPr>
            <a:r>
              <a:rPr lang="en-US" b="1" dirty="0" smtClean="0">
                <a:solidFill>
                  <a:srgbClr val="0070C0"/>
                </a:solidFill>
              </a:rPr>
              <a:t>   “In Him” </a:t>
            </a:r>
            <a:r>
              <a:rPr lang="en-US" dirty="0" smtClean="0"/>
              <a:t>It is a reference to union with Christ or positional sanctification. </a:t>
            </a:r>
          </a:p>
          <a:p>
            <a:pPr hangingPunct="0"/>
            <a:endParaRPr lang="en-US" dirty="0" smtClean="0"/>
          </a:p>
          <a:p>
            <a:pPr hangingPunct="0"/>
            <a:r>
              <a:rPr lang="en-US" dirty="0" smtClean="0"/>
              <a:t>It is a reference to the fact that when we believe in the Lord Jesus Christ the basis for our security, the basis for our freedom in phase two, is the fact of positional truth. </a:t>
            </a:r>
          </a:p>
          <a:p>
            <a:endParaRPr lang="en-US" dirty="0" smtClean="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hangingPunct="0"/>
            <a:endParaRPr lang="en-US" b="1" dirty="0" smtClean="0">
              <a:solidFill>
                <a:srgbClr val="0070C0"/>
              </a:solidFill>
            </a:endParaRPr>
          </a:p>
          <a:p>
            <a:pPr hangingPunct="0"/>
            <a:r>
              <a:rPr lang="en-US" b="1" dirty="0" smtClean="0">
                <a:solidFill>
                  <a:srgbClr val="0070C0"/>
                </a:solidFill>
              </a:rPr>
              <a:t>“you were also circumcised with a circumcision made without hands” - </a:t>
            </a:r>
            <a:r>
              <a:rPr lang="en-US" dirty="0" smtClean="0"/>
              <a:t> this is not a literal circumcision. </a:t>
            </a:r>
          </a:p>
          <a:p>
            <a:pPr hangingPunct="0"/>
            <a:endParaRPr lang="en-US" dirty="0" smtClean="0"/>
          </a:p>
          <a:p>
            <a:pPr hangingPunct="0"/>
            <a:r>
              <a:rPr lang="en-US" dirty="0" smtClean="0"/>
              <a:t>PERITEMNO – APIndic - is used for a literal circumcision. PERI means around; TEMNO means to cut thus to cut around.</a:t>
            </a:r>
          </a:p>
          <a:p>
            <a:pPr hangingPunct="0"/>
            <a:endParaRPr lang="en-US" dirty="0" smtClean="0"/>
          </a:p>
          <a:p>
            <a:pPr hangingPunct="0"/>
            <a:r>
              <a:rPr lang="en-US" dirty="0" smtClean="0"/>
              <a:t>With the next phrase it refers to a </a:t>
            </a:r>
            <a:r>
              <a:rPr lang="en-US" b="1" dirty="0" smtClean="0"/>
              <a:t>spiritual circumcision </a:t>
            </a:r>
            <a:r>
              <a:rPr lang="en-US" dirty="0" smtClean="0"/>
              <a:t>of retroactive positional truth rather than literal circumcision. </a:t>
            </a:r>
          </a:p>
          <a:p>
            <a:pPr hangingPunct="0"/>
            <a:endParaRPr lang="en-US" dirty="0" smtClean="0"/>
          </a:p>
          <a:p>
            <a:pPr hangingPunct="0"/>
            <a:r>
              <a:rPr lang="en-US" dirty="0" smtClean="0"/>
              <a:t>The aorist tense refers to a point of time when the believer receives Christ as savior and God the Holy Spirit enters him into union with Christ — the baptism of the Spirit. </a:t>
            </a:r>
          </a:p>
          <a:p>
            <a:pPr hangingPunct="0"/>
            <a:endParaRPr lang="en-US" dirty="0" smtClean="0"/>
          </a:p>
          <a:p>
            <a:pPr hangingPunct="0"/>
            <a:r>
              <a:rPr lang="en-US" dirty="0" smtClean="0"/>
              <a:t>The passive voice: the believer receives union with Christ at the point of salvation through the ministry of the Holy Spirit. </a:t>
            </a:r>
          </a:p>
          <a:p>
            <a:pPr hangingPunct="0"/>
            <a:endParaRPr lang="en-US" dirty="0" smtClean="0"/>
          </a:p>
          <a:p>
            <a:pPr hangingPunct="0"/>
            <a:r>
              <a:rPr lang="en-US" dirty="0" smtClean="0"/>
              <a:t>The indicative mood is the reality of retroactive positional truth.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pPr hangingPunct="0"/>
            <a:r>
              <a:rPr lang="en-US" b="1" dirty="0" smtClean="0">
                <a:solidFill>
                  <a:schemeClr val="accent1"/>
                </a:solidFill>
              </a:rPr>
              <a:t>2:2 “that their hearts may be encouraged having been knit together in love, and attaining to all the wealth that comes from the full assurance of understanding resulting in a true knowledge of God’s mystery, that is, Christ Himself.”</a:t>
            </a:r>
          </a:p>
          <a:p>
            <a:pPr hangingPunct="0"/>
            <a:endParaRPr lang="en-US" dirty="0" smtClean="0"/>
          </a:p>
          <a:p>
            <a:pPr hangingPunct="0"/>
            <a:r>
              <a:rPr lang="en-US" dirty="0" smtClean="0"/>
              <a:t>Since Paul has taken command he sets up a perimeter. There must be some stabilizing area. You have to have a point of stability. </a:t>
            </a:r>
          </a:p>
          <a:p>
            <a:pPr hangingPunct="0"/>
            <a:endParaRPr lang="en-US" dirty="0" smtClean="0"/>
          </a:p>
          <a:p>
            <a:pPr hangingPunct="0"/>
            <a:r>
              <a:rPr lang="en-US" dirty="0" smtClean="0"/>
              <a:t>If you are in reversionism, also with reversionism goes instability, wide emotional swings which always lead to a terrible instability. </a:t>
            </a:r>
          </a:p>
          <a:p>
            <a:pPr hangingPunct="0"/>
            <a:endParaRPr lang="en-US" dirty="0" smtClean="0"/>
          </a:p>
          <a:p>
            <a:pPr hangingPunct="0"/>
            <a:r>
              <a:rPr lang="en-US" dirty="0" smtClean="0"/>
              <a:t>So a perimeter must be established on which there can be a stability during recovery. </a:t>
            </a:r>
            <a:r>
              <a:rPr lang="en-US" u="sng" dirty="0" smtClean="0"/>
              <a:t>Remember, no one can recover from any spiritual problem while remaining in a state of instability</a:t>
            </a:r>
            <a:r>
              <a:rPr lang="en-US" dirty="0" smtClean="0"/>
              <a:t>. </a:t>
            </a:r>
          </a:p>
          <a:p>
            <a:pPr hangingPunct="0"/>
            <a:endParaRPr lang="en-US" dirty="0" smtClean="0"/>
          </a:p>
          <a:p>
            <a:pPr hangingPunct="0"/>
            <a:endParaRPr lang="en-US" dirty="0" smtClean="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fontScale="85000" lnSpcReduction="20000"/>
          </a:bodyPr>
          <a:lstStyle/>
          <a:p>
            <a:pPr hangingPunct="0"/>
            <a:r>
              <a:rPr lang="en-US" b="1" dirty="0" smtClean="0"/>
              <a:t>The Doctrine of Circumcision</a:t>
            </a:r>
          </a:p>
          <a:p>
            <a:pPr hangingPunct="0">
              <a:buNone/>
            </a:pPr>
            <a:endParaRPr lang="en-US" dirty="0" smtClean="0"/>
          </a:p>
          <a:p>
            <a:pPr marL="514350" indent="-514350">
              <a:buAutoNum type="arabicPeriod"/>
            </a:pPr>
            <a:r>
              <a:rPr lang="en-US" dirty="0" smtClean="0"/>
              <a:t>Circumcision was established as a sign of the Abrahamic covenant, Genesis 17:1-14. Circumcision is an operation on the male phallus in which some useless skin is removed. </a:t>
            </a:r>
          </a:p>
          <a:p>
            <a:pPr marL="514350" indent="-514350"/>
            <a:endParaRPr lang="en-US" dirty="0" smtClean="0"/>
          </a:p>
          <a:p>
            <a:pPr marL="514350" indent="-514350"/>
            <a:r>
              <a:rPr lang="en-US" dirty="0" smtClean="0"/>
              <a:t>This principle is carried into the ritual which emphasized the sanctification of the Jewish nation as a part of God’s plan for the previous dispensation. </a:t>
            </a:r>
          </a:p>
          <a:p>
            <a:pPr marL="514350" indent="-514350"/>
            <a:endParaRPr lang="en-US" dirty="0" smtClean="0"/>
          </a:p>
          <a:p>
            <a:pPr marL="514350" indent="-514350"/>
            <a:r>
              <a:rPr lang="en-US" dirty="0" smtClean="0"/>
              <a:t>Only the males had to be circumcised in Genesis 17 because only the males were responsible. </a:t>
            </a:r>
          </a:p>
          <a:p>
            <a:pPr marL="514350" indent="-514350"/>
            <a:endParaRPr lang="en-US" dirty="0" smtClean="0"/>
          </a:p>
          <a:p>
            <a:pPr marL="514350" indent="-514350"/>
            <a:r>
              <a:rPr lang="en-US" dirty="0" smtClean="0"/>
              <a:t>Women are designed to be responders, they carried no authority except as parents. </a:t>
            </a:r>
          </a:p>
          <a:p>
            <a:pPr marL="514350" indent="-514350"/>
            <a:endParaRPr lang="en-US" dirty="0" smtClean="0"/>
          </a:p>
          <a:p>
            <a:pPr marL="514350" indent="-514350"/>
            <a:r>
              <a:rPr lang="en-US" dirty="0" smtClean="0"/>
              <a:t>The ritual as it began in Genesis 17 was designed to set apart the Jewish nation of Israel as a part of God’s plan as God’s representative in the previous dispensation. </a:t>
            </a:r>
          </a:p>
          <a:p>
            <a:pPr marL="514350" indent="-514350">
              <a:buNone/>
            </a:pPr>
            <a:endParaRPr lang="en-US" dirty="0" smtClean="0"/>
          </a:p>
          <a:p>
            <a:pPr marL="514350" indent="-514350">
              <a:buAutoNum type="arabicPeriod"/>
            </a:pPr>
            <a:endParaRPr lang="en-US" dirty="0" smtClean="0"/>
          </a:p>
          <a:p>
            <a:pPr marL="514350" indent="-514350">
              <a:buAutoNum type="arabicPeriod"/>
            </a:pPr>
            <a:endParaRPr lang="en-US"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a:bodyPr>
          <a:lstStyle/>
          <a:p>
            <a:pPr marL="514350" indent="-514350"/>
            <a:r>
              <a:rPr lang="en-US" dirty="0" smtClean="0"/>
              <a:t>Abraham was circumcised after his salvation and after receiving the covenant. </a:t>
            </a:r>
          </a:p>
          <a:p>
            <a:pPr marL="514350" indent="-514350"/>
            <a:r>
              <a:rPr lang="en-US" dirty="0" smtClean="0"/>
              <a:t>It was on the reception of the Abrahamic covenant that we actually have the right of circumcision administered for the first time, Romans 4:11. </a:t>
            </a:r>
          </a:p>
          <a:p>
            <a:pPr marL="514350" indent="-514350"/>
            <a:endParaRPr lang="en-US" dirty="0" smtClean="0"/>
          </a:p>
          <a:p>
            <a:pPr marL="514350" indent="-514350"/>
            <a:r>
              <a:rPr lang="en-US" dirty="0" smtClean="0"/>
              <a:t>In the history of Israel there are some very dramatic moments in the field of literal circumcision. </a:t>
            </a:r>
          </a:p>
          <a:p>
            <a:pPr marL="514350" indent="-514350"/>
            <a:endParaRPr lang="en-US" dirty="0" smtClean="0"/>
          </a:p>
          <a:p>
            <a:pPr marL="514350" indent="-514350"/>
            <a:r>
              <a:rPr lang="en-US" dirty="0" smtClean="0"/>
              <a:t>Literal circumcision represented to the Jews their responsibility before the Lord to maintain and to disseminate Bible doctrine and the principles of establishment. </a:t>
            </a:r>
          </a:p>
          <a:p>
            <a:pPr marL="514350" indent="-514350"/>
            <a:endParaRPr lang="en-US" dirty="0" smtClean="0"/>
          </a:p>
          <a:p>
            <a:pPr marL="514350" indent="-514350"/>
            <a:r>
              <a:rPr lang="en-US" dirty="0" smtClean="0"/>
              <a:t>Moses had ignored this with regard to his own children and almost died the sin unto death for his failure to have his youngest son circumcised, Exodus 4:24-26. </a:t>
            </a:r>
          </a:p>
          <a:p>
            <a:pPr marL="514350" indent="-514350"/>
            <a:endParaRPr lang="en-US"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dirty="0" smtClean="0"/>
              <a:t>Circumcision was a recognition of the role of Israel under God’s grace and therefore it had great significance.</a:t>
            </a:r>
          </a:p>
          <a:p>
            <a:endParaRPr lang="en-US" dirty="0" smtClean="0"/>
          </a:p>
          <a:p>
            <a:r>
              <a:rPr lang="en-US" dirty="0" smtClean="0"/>
              <a:t>Under the command given the child was circumcised on the eighth day, he had nothing to say about it. </a:t>
            </a:r>
          </a:p>
          <a:p>
            <a:endParaRPr lang="en-US" dirty="0" smtClean="0"/>
          </a:p>
          <a:p>
            <a:r>
              <a:rPr lang="en-US" dirty="0" smtClean="0"/>
              <a:t>Being circumcised on the eighth day had two concepts, the coagulation of blood and the principle of grace. </a:t>
            </a:r>
          </a:p>
          <a:p>
            <a:endParaRPr lang="en-US" dirty="0" smtClean="0"/>
          </a:p>
          <a:p>
            <a:r>
              <a:rPr lang="en-US" dirty="0" smtClean="0"/>
              <a:t>The child neither earned nor deserved nor worked for it, nor did his volition enter into it in any way. </a:t>
            </a:r>
          </a:p>
          <a:p>
            <a:pPr>
              <a:buNone/>
            </a:pPr>
            <a:endParaRPr lang="en-US" dirty="0" smtClean="0"/>
          </a:p>
          <a:p>
            <a:r>
              <a:rPr lang="en-US" dirty="0" smtClean="0"/>
              <a:t>Therefore circumcision was of great importance in orienting to the grace of God.</a:t>
            </a:r>
          </a:p>
          <a:p>
            <a:endParaRPr lang="en-US" dirty="0" smtClean="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r>
              <a:rPr lang="en-US" dirty="0" smtClean="0"/>
              <a:t> No Jew could partake of the Passover without circumcision, Exodus 12:48. </a:t>
            </a:r>
          </a:p>
          <a:p>
            <a:endParaRPr lang="en-US" dirty="0" smtClean="0"/>
          </a:p>
          <a:p>
            <a:r>
              <a:rPr lang="en-US" dirty="0" smtClean="0"/>
              <a:t>The Jews were placed under the fifth cycle of discipline for lack of circumcision of the soul to accompany this ritual, Jeremiah 6:10; 9:25,26. </a:t>
            </a:r>
          </a:p>
          <a:p>
            <a:endParaRPr lang="en-US" dirty="0" smtClean="0"/>
          </a:p>
          <a:p>
            <a:r>
              <a:rPr lang="en-US" dirty="0" smtClean="0"/>
              <a:t>So the ritual of circumcision had both physical and spiritual connotation. At its inception we see the spiritual connotation. </a:t>
            </a:r>
          </a:p>
          <a:p>
            <a:endParaRPr lang="en-US" dirty="0" smtClean="0"/>
          </a:p>
          <a:p>
            <a:r>
              <a:rPr lang="en-US" dirty="0" smtClean="0"/>
              <a:t>2. Definition. Circumcision consists of the cutting away of the foreskin of the male phallus. The ritual indicated dedication of the male sex organ to the right woman, and no one else.</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r>
              <a:rPr lang="en-US" dirty="0" smtClean="0"/>
              <a:t>It was in direct contrast with the phallic cult of heathenism which the Jews found in the land, Leviticus 12:2,3. </a:t>
            </a:r>
          </a:p>
          <a:p>
            <a:endParaRPr lang="en-US" dirty="0" smtClean="0"/>
          </a:p>
          <a:p>
            <a:r>
              <a:rPr lang="en-US" dirty="0" smtClean="0"/>
              <a:t>This was the physical significance of the ritual of circumcision. </a:t>
            </a:r>
          </a:p>
          <a:p>
            <a:endParaRPr lang="en-US" dirty="0" smtClean="0"/>
          </a:p>
          <a:p>
            <a:r>
              <a:rPr lang="en-US" dirty="0" smtClean="0"/>
              <a:t>It recognized that Israel would be blessed of God not only through spiritual principles but Israel would be blessed in the fact that a maximum number of Jewish males would find the one designed for them and live in great blessing. </a:t>
            </a:r>
          </a:p>
          <a:p>
            <a:endParaRPr lang="en-US" dirty="0" smtClean="0"/>
          </a:p>
          <a:p>
            <a:r>
              <a:rPr lang="en-US" dirty="0" smtClean="0"/>
              <a:t>The [national, not personal] happiness of a nation and the stability of a nation depends upon a maximum number of males within that nation finding, under God’s grace, their right woman. </a:t>
            </a:r>
          </a:p>
          <a:p>
            <a:endParaRPr lang="en-US" dirty="0" smtClean="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lnSpcReduction="10000"/>
          </a:bodyPr>
          <a:lstStyle/>
          <a:p>
            <a:r>
              <a:rPr lang="en-US" dirty="0" smtClean="0"/>
              <a:t>And when a maximum number of right man, right woman marriages are made that nation is stabilized, happy, and blessed. </a:t>
            </a:r>
          </a:p>
          <a:p>
            <a:pPr hangingPunct="0"/>
            <a:endParaRPr lang="en-US" dirty="0" smtClean="0"/>
          </a:p>
          <a:p>
            <a:pPr hangingPunct="0"/>
            <a:r>
              <a:rPr lang="en-US" dirty="0" smtClean="0"/>
              <a:t>3. The ritual of circumcision has no significance in the Church Age. </a:t>
            </a:r>
          </a:p>
          <a:p>
            <a:pPr hangingPunct="0"/>
            <a:endParaRPr lang="en-US" dirty="0" smtClean="0"/>
          </a:p>
          <a:p>
            <a:pPr hangingPunct="0"/>
            <a:r>
              <a:rPr lang="en-US" dirty="0" smtClean="0"/>
              <a:t>By this time in our history a maximum number of people everywhere realize the value of circumcision and have followed the principle, but when males are circumcised today it has no spiritual significance in their life, 1 Cor 7:18,19; Galatians 5:2,3. </a:t>
            </a:r>
          </a:p>
          <a:p>
            <a:pPr hangingPunct="0"/>
            <a:endParaRPr lang="en-US" dirty="0" smtClean="0"/>
          </a:p>
          <a:p>
            <a:pPr hangingPunct="0"/>
            <a:r>
              <a:rPr lang="en-US" dirty="0" smtClean="0"/>
              <a:t>4. Circumcision early in the Church Age became a rallying point for legalism — Acts 15:1, 24; Galatians 6:12,13. </a:t>
            </a:r>
          </a:p>
          <a:p>
            <a:endParaRPr lang="en-US"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endParaRPr lang="en-US" dirty="0" smtClean="0"/>
          </a:p>
          <a:p>
            <a:r>
              <a:rPr lang="en-US" dirty="0" smtClean="0"/>
              <a:t>5. Circumcision was used originally to designate the Jews by their race and by their nation, Galatians 2:8; Colossians 4:11; Ephesians 2:11; Titus 1:10. Under this phraseology the Jews are often called the “circumcised”. </a:t>
            </a:r>
          </a:p>
          <a:p>
            <a:endParaRPr lang="en-US" dirty="0" smtClean="0"/>
          </a:p>
          <a:p>
            <a:r>
              <a:rPr lang="en-US" dirty="0" smtClean="0"/>
              <a:t>6. Circumcision is used to portray retroactive positional truth, Colossians 2:11. </a:t>
            </a:r>
          </a:p>
          <a:p>
            <a:endParaRPr lang="en-US" dirty="0" smtClean="0"/>
          </a:p>
          <a:p>
            <a:r>
              <a:rPr lang="en-US" dirty="0" smtClean="0"/>
              <a:t>Remember there are two categories of positional truth. </a:t>
            </a:r>
          </a:p>
          <a:p>
            <a:pPr>
              <a:buNone/>
            </a:pPr>
            <a:r>
              <a:rPr lang="en-US" b="1" dirty="0" smtClean="0"/>
              <a:t>      a) </a:t>
            </a:r>
            <a:r>
              <a:rPr lang="en-US" b="1" u="sng" dirty="0" smtClean="0"/>
              <a:t>Salvation </a:t>
            </a:r>
            <a:r>
              <a:rPr lang="en-US" dirty="0" smtClean="0"/>
              <a:t>– Positional Truth -  identified with Christ in His death, put in union with Christ as He died on the cross., rejecting human good works for salvation.</a:t>
            </a:r>
          </a:p>
          <a:p>
            <a:pPr>
              <a:buNone/>
            </a:pPr>
            <a:r>
              <a:rPr lang="en-US" dirty="0" smtClean="0"/>
              <a:t>       </a:t>
            </a:r>
          </a:p>
          <a:p>
            <a:pPr>
              <a:buNone/>
            </a:pPr>
            <a:r>
              <a:rPr lang="en-US" dirty="0" smtClean="0"/>
              <a:t>       Bearing our sins and taking our place He rejected human good which is the   equivalent to the portion of the foreskin removed in circumcision. </a:t>
            </a:r>
          </a:p>
          <a:p>
            <a:pPr>
              <a:buNone/>
            </a:pPr>
            <a:endParaRPr lang="en-US" dirty="0" smtClean="0"/>
          </a:p>
          <a:p>
            <a:pPr>
              <a:buNone/>
            </a:pPr>
            <a:r>
              <a:rPr lang="en-US" dirty="0" smtClean="0"/>
              <a:t>       Human good is dead and circumcision is dead, useless skin. </a:t>
            </a:r>
          </a:p>
          <a:p>
            <a:pPr>
              <a:buNone/>
            </a:pPr>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10000"/>
          </a:bodyPr>
          <a:lstStyle/>
          <a:p>
            <a:endParaRPr lang="en-US" dirty="0" smtClean="0"/>
          </a:p>
          <a:p>
            <a:pPr>
              <a:buNone/>
            </a:pPr>
            <a:r>
              <a:rPr lang="en-US" dirty="0" smtClean="0"/>
              <a:t> b) </a:t>
            </a:r>
            <a:r>
              <a:rPr lang="en-US" b="1" dirty="0" smtClean="0"/>
              <a:t>Current Positional Truth </a:t>
            </a:r>
            <a:r>
              <a:rPr lang="en-US" dirty="0" smtClean="0"/>
              <a:t>- We are also identified with Christ as He is seated at the right hand of the Father. </a:t>
            </a:r>
          </a:p>
          <a:p>
            <a:pPr>
              <a:buNone/>
            </a:pPr>
            <a:r>
              <a:rPr lang="en-US" dirty="0" smtClean="0"/>
              <a:t> </a:t>
            </a:r>
          </a:p>
          <a:p>
            <a:pPr>
              <a:buNone/>
            </a:pPr>
            <a:r>
              <a:rPr lang="en-US" dirty="0" smtClean="0"/>
              <a:t>  Circumcision relates to retroactive positional truth and means that we remove the useless thoughts, actions, and things from our life.  The removal of the unnecessary useless portrays what is not necessary in the Christian life. </a:t>
            </a:r>
          </a:p>
          <a:p>
            <a:endParaRPr lang="en-US" dirty="0" smtClean="0"/>
          </a:p>
          <a:p>
            <a:r>
              <a:rPr lang="en-US" dirty="0" smtClean="0"/>
              <a:t>Therefore the spiritual significance of circumcision comes into focus. </a:t>
            </a:r>
          </a:p>
          <a:p>
            <a:endParaRPr lang="en-US" dirty="0" smtClean="0"/>
          </a:p>
          <a:p>
            <a:r>
              <a:rPr lang="en-US" dirty="0" smtClean="0"/>
              <a:t>Today we have a spiritual circumcision whereby grace eliminates legalism — what is useless. </a:t>
            </a:r>
          </a:p>
          <a:p>
            <a:endParaRPr lang="en-US" dirty="0" smtClean="0"/>
          </a:p>
          <a:p>
            <a:r>
              <a:rPr lang="en-US" dirty="0" smtClean="0"/>
              <a:t>Grace eliminates the talent of man, the ability of man, the energy of man, the plans of man. All of these form the </a:t>
            </a:r>
            <a:r>
              <a:rPr lang="en-US" u="sng" dirty="0" smtClean="0"/>
              <a:t>legalistic package. </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hangingPunct="0"/>
            <a:endParaRPr lang="en-US" dirty="0" smtClean="0"/>
          </a:p>
          <a:p>
            <a:pPr hangingPunct="0"/>
            <a:r>
              <a:rPr lang="en-US" dirty="0" smtClean="0"/>
              <a:t>7. Circumcision is also used to portray scar tissue, emotional revolt, and reversionism, Jeremiah 6:10; 9:25,26; Ezekiel 44:7; Acts 7:51. </a:t>
            </a:r>
          </a:p>
          <a:p>
            <a:pPr hangingPunct="0"/>
            <a:endParaRPr lang="en-US" dirty="0" smtClean="0"/>
          </a:p>
          <a:p>
            <a:pPr hangingPunct="0"/>
            <a:r>
              <a:rPr lang="en-US" dirty="0" smtClean="0"/>
              <a:t>8. Circumcision is used to portray the function of GAP, Deuteronomy 10:16; Jeremiah 4:4. </a:t>
            </a:r>
          </a:p>
          <a:p>
            <a:pPr hangingPunct="0"/>
            <a:endParaRPr lang="en-US" dirty="0" smtClean="0"/>
          </a:p>
          <a:p>
            <a:pPr hangingPunct="0"/>
            <a:r>
              <a:rPr lang="en-US" dirty="0" smtClean="0"/>
              <a:t>9. Circumcision is used to portray the ECS with entrance into the supergrace life, Deuteronomy 30:6; Romans 2:28:29: Philippians 3:3.   </a:t>
            </a:r>
          </a:p>
          <a:p>
            <a:pPr hangingPunct="0">
              <a:buNone/>
            </a:pPr>
            <a:endParaRPr lang="en-US" dirty="0" smtClean="0"/>
          </a:p>
          <a:p>
            <a:pPr hangingPunct="0"/>
            <a:r>
              <a:rPr lang="en-US" b="1" dirty="0" smtClean="0">
                <a:solidFill>
                  <a:srgbClr val="0070C0"/>
                </a:solidFill>
              </a:rPr>
              <a:t>“with the circumcision,” </a:t>
            </a:r>
            <a:r>
              <a:rPr lang="en-US" dirty="0" smtClean="0"/>
              <a:t>literally the instrumental case of PERITOME, the noun, means “by means of a circumcision.” </a:t>
            </a:r>
          </a:p>
          <a:p>
            <a:endParaRPr lang="en-US" b="1" dirty="0" smtClean="0">
              <a:solidFill>
                <a:srgbClr val="0070C0"/>
              </a:solidFill>
            </a:endParaRPr>
          </a:p>
          <a:p>
            <a:r>
              <a:rPr lang="en-US" b="1" dirty="0" smtClean="0">
                <a:solidFill>
                  <a:srgbClr val="0070C0"/>
                </a:solidFill>
              </a:rPr>
              <a:t>“made without hands” </a:t>
            </a:r>
            <a:r>
              <a:rPr lang="en-US" dirty="0" smtClean="0"/>
              <a:t>is literally in the Greek, “not made with hands.”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a:bodyPr>
          <a:lstStyle/>
          <a:p>
            <a:pPr hangingPunct="0"/>
            <a:r>
              <a:rPr lang="en-US" dirty="0" smtClean="0"/>
              <a:t>In other words, in the realm of the Church Age we have a real but not physical circumcision. </a:t>
            </a:r>
          </a:p>
          <a:p>
            <a:pPr hangingPunct="0"/>
            <a:endParaRPr lang="en-US" dirty="0" smtClean="0"/>
          </a:p>
          <a:p>
            <a:pPr hangingPunct="0"/>
            <a:r>
              <a:rPr lang="en-US" dirty="0" smtClean="0"/>
              <a:t>This is in keeping with the dispensation in which we live where all believers are priests. </a:t>
            </a:r>
          </a:p>
          <a:p>
            <a:pPr hangingPunct="0"/>
            <a:endParaRPr lang="en-US" dirty="0" smtClean="0"/>
          </a:p>
          <a:p>
            <a:pPr hangingPunct="0"/>
            <a:r>
              <a:rPr lang="en-US" dirty="0" smtClean="0"/>
              <a:t>In the literal physical circumcision women are not circumcised, only the male child. </a:t>
            </a:r>
          </a:p>
          <a:p>
            <a:pPr hangingPunct="0"/>
            <a:endParaRPr lang="en-US" dirty="0" smtClean="0"/>
          </a:p>
          <a:p>
            <a:pPr hangingPunct="0"/>
            <a:r>
              <a:rPr lang="en-US" dirty="0" smtClean="0"/>
              <a:t>So when we get to a circumcision which is universal among believers  which is a spiritual circumcision of </a:t>
            </a:r>
            <a:r>
              <a:rPr lang="en-US" b="1" dirty="0" smtClean="0"/>
              <a:t>retroactive positional truth. We are identified with Christ in His death.</a:t>
            </a:r>
          </a:p>
          <a:p>
            <a:pPr hangingPunct="0"/>
            <a:endParaRPr lang="en-US" dirty="0" smtClean="0"/>
          </a:p>
          <a:p>
            <a:pPr hangingPunct="0"/>
            <a:r>
              <a:rPr lang="en-US" dirty="0" smtClean="0"/>
              <a:t>So while in the previous dispensation all females were excluded from the ritual in the Church Age we have a spiritual circumcision which includes all believer priests, male and female.</a:t>
            </a:r>
          </a:p>
          <a:p>
            <a:pPr hangingPunct="0"/>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1561</TotalTime>
  <Words>26344</Words>
  <Application>Microsoft Office PowerPoint</Application>
  <PresentationFormat>On-screen Show (4:3)</PresentationFormat>
  <Paragraphs>2054</Paragraphs>
  <Slides>237</Slides>
  <Notes>0</Notes>
  <HiddenSlides>0</HiddenSlides>
  <MMClips>0</MMClips>
  <ScaleCrop>false</ScaleCrop>
  <HeadingPairs>
    <vt:vector size="4" baseType="variant">
      <vt:variant>
        <vt:lpstr>Theme</vt:lpstr>
      </vt:variant>
      <vt:variant>
        <vt:i4>1</vt:i4>
      </vt:variant>
      <vt:variant>
        <vt:lpstr>Slide Titles</vt:lpstr>
      </vt:variant>
      <vt:variant>
        <vt:i4>237</vt:i4>
      </vt:variant>
    </vt:vector>
  </HeadingPairs>
  <TitlesOfParts>
    <vt:vector size="238" baseType="lpstr">
      <vt:lpstr>Flow</vt:lpstr>
      <vt:lpstr>Colossians 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2</dc:title>
  <dc:creator>Ron McMurray</dc:creator>
  <cp:lastModifiedBy>Ron McMurray</cp:lastModifiedBy>
  <cp:revision>49</cp:revision>
  <dcterms:created xsi:type="dcterms:W3CDTF">2011-12-21T17:38:00Z</dcterms:created>
  <dcterms:modified xsi:type="dcterms:W3CDTF">2012-05-20T18:58:36Z</dcterms:modified>
</cp:coreProperties>
</file>