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183.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374"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8" r:id="rId67"/>
    <p:sldId id="375" r:id="rId68"/>
    <p:sldId id="320" r:id="rId69"/>
    <p:sldId id="321" r:id="rId70"/>
    <p:sldId id="322" r:id="rId71"/>
    <p:sldId id="323" r:id="rId72"/>
    <p:sldId id="324" r:id="rId73"/>
    <p:sldId id="325" r:id="rId74"/>
    <p:sldId id="376" r:id="rId75"/>
    <p:sldId id="326" r:id="rId76"/>
    <p:sldId id="327"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 id="341" r:id="rId90"/>
    <p:sldId id="342" r:id="rId91"/>
    <p:sldId id="343" r:id="rId92"/>
    <p:sldId id="344" r:id="rId93"/>
    <p:sldId id="345" r:id="rId94"/>
    <p:sldId id="347" r:id="rId95"/>
    <p:sldId id="348" r:id="rId96"/>
    <p:sldId id="349" r:id="rId97"/>
    <p:sldId id="350" r:id="rId98"/>
    <p:sldId id="351" r:id="rId99"/>
    <p:sldId id="352" r:id="rId100"/>
    <p:sldId id="353" r:id="rId101"/>
    <p:sldId id="354" r:id="rId102"/>
    <p:sldId id="355" r:id="rId103"/>
    <p:sldId id="356" r:id="rId104"/>
    <p:sldId id="357" r:id="rId105"/>
    <p:sldId id="358" r:id="rId106"/>
    <p:sldId id="359" r:id="rId107"/>
    <p:sldId id="360" r:id="rId108"/>
    <p:sldId id="361" r:id="rId109"/>
    <p:sldId id="362" r:id="rId110"/>
    <p:sldId id="363" r:id="rId111"/>
    <p:sldId id="364" r:id="rId112"/>
    <p:sldId id="365" r:id="rId113"/>
    <p:sldId id="366" r:id="rId114"/>
    <p:sldId id="367" r:id="rId115"/>
    <p:sldId id="368" r:id="rId116"/>
    <p:sldId id="369" r:id="rId117"/>
    <p:sldId id="370" r:id="rId118"/>
    <p:sldId id="371" r:id="rId119"/>
    <p:sldId id="372" r:id="rId120"/>
    <p:sldId id="373" r:id="rId121"/>
    <p:sldId id="377" r:id="rId122"/>
    <p:sldId id="378" r:id="rId123"/>
    <p:sldId id="379" r:id="rId124"/>
    <p:sldId id="380" r:id="rId125"/>
    <p:sldId id="381" r:id="rId126"/>
    <p:sldId id="382" r:id="rId127"/>
    <p:sldId id="383" r:id="rId128"/>
    <p:sldId id="384" r:id="rId129"/>
    <p:sldId id="385" r:id="rId130"/>
    <p:sldId id="386" r:id="rId131"/>
    <p:sldId id="387" r:id="rId132"/>
    <p:sldId id="426"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5" r:id="rId166"/>
    <p:sldId id="420" r:id="rId167"/>
    <p:sldId id="421" r:id="rId168"/>
    <p:sldId id="422" r:id="rId169"/>
    <p:sldId id="423" r:id="rId170"/>
    <p:sldId id="424" r:id="rId171"/>
    <p:sldId id="427" r:id="rId172"/>
    <p:sldId id="428" r:id="rId173"/>
    <p:sldId id="429" r:id="rId174"/>
    <p:sldId id="430" r:id="rId175"/>
    <p:sldId id="431" r:id="rId176"/>
    <p:sldId id="432" r:id="rId177"/>
    <p:sldId id="433" r:id="rId178"/>
    <p:sldId id="434" r:id="rId179"/>
    <p:sldId id="435" r:id="rId180"/>
    <p:sldId id="459"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viewProps" Target="viewProps.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893F132-D35A-4280-9CBB-4437B56A2C70}" type="datetimeFigureOut">
              <a:rPr lang="en-US" smtClean="0"/>
              <a:pPr/>
              <a:t>8/9/2014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C473A14-F408-410E-828F-8E36A741A74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93F132-D35A-4280-9CBB-4437B56A2C70}" type="datetimeFigureOut">
              <a:rPr lang="en-US" smtClean="0"/>
              <a:pPr/>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73A14-F408-410E-828F-8E36A741A7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93F132-D35A-4280-9CBB-4437B56A2C70}" type="datetimeFigureOut">
              <a:rPr lang="en-US" smtClean="0"/>
              <a:pPr/>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73A14-F408-410E-828F-8E36A741A7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893F132-D35A-4280-9CBB-4437B56A2C70}" type="datetimeFigureOut">
              <a:rPr lang="en-US" smtClean="0"/>
              <a:pPr/>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73A14-F408-410E-828F-8E36A741A74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93F132-D35A-4280-9CBB-4437B56A2C70}" type="datetimeFigureOut">
              <a:rPr lang="en-US" smtClean="0"/>
              <a:pPr/>
              <a:t>8/9/2014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C473A14-F408-410E-828F-8E36A741A74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893F132-D35A-4280-9CBB-4437B56A2C70}" type="datetimeFigureOut">
              <a:rPr lang="en-US" smtClean="0"/>
              <a:pPr/>
              <a:t>8/9/2014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73A14-F408-410E-828F-8E36A741A74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893F132-D35A-4280-9CBB-4437B56A2C70}" type="datetimeFigureOut">
              <a:rPr lang="en-US" smtClean="0"/>
              <a:pPr/>
              <a:t>8/9/2014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473A14-F408-410E-828F-8E36A741A74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93F132-D35A-4280-9CBB-4437B56A2C70}" type="datetimeFigureOut">
              <a:rPr lang="en-US" smtClean="0"/>
              <a:pPr/>
              <a:t>8/9/2014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473A14-F408-410E-828F-8E36A741A7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93F132-D35A-4280-9CBB-4437B56A2C70}" type="datetimeFigureOut">
              <a:rPr lang="en-US" smtClean="0"/>
              <a:pPr/>
              <a:t>8/9/2014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473A14-F408-410E-828F-8E36A741A7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93F132-D35A-4280-9CBB-4437B56A2C70}" type="datetimeFigureOut">
              <a:rPr lang="en-US" smtClean="0"/>
              <a:pPr/>
              <a:t>8/9/2014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73A14-F408-410E-828F-8E36A741A74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93F132-D35A-4280-9CBB-4437B56A2C70}" type="datetimeFigureOut">
              <a:rPr lang="en-US" smtClean="0"/>
              <a:pPr/>
              <a:t>8/9/2014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C473A14-F408-410E-828F-8E36A741A74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893F132-D35A-4280-9CBB-4437B56A2C70}" type="datetimeFigureOut">
              <a:rPr lang="en-US" smtClean="0"/>
              <a:pPr/>
              <a:t>8/9/2014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C473A14-F408-410E-828F-8E36A741A7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876800"/>
            <a:ext cx="6400800" cy="1752600"/>
          </a:xfrm>
        </p:spPr>
        <p:txBody>
          <a:bodyPr/>
          <a:lstStyle/>
          <a:p>
            <a:r>
              <a:rPr lang="en-US" dirty="0" smtClean="0">
                <a:solidFill>
                  <a:schemeClr val="tx1"/>
                </a:solidFill>
                <a:latin typeface="Arial" pitchFamily="34" charset="0"/>
                <a:cs typeface="Arial" pitchFamily="34" charset="0"/>
              </a:rPr>
              <a:t>Grace Bible Church of Pullman</a:t>
            </a:r>
          </a:p>
          <a:p>
            <a:r>
              <a:rPr lang="en-US" sz="2800" dirty="0" smtClean="0">
                <a:solidFill>
                  <a:schemeClr val="tx1"/>
                </a:solidFill>
                <a:latin typeface="Arial" pitchFamily="34" charset="0"/>
                <a:cs typeface="Arial" pitchFamily="34" charset="0"/>
              </a:rPr>
              <a:t>Pastor-Teacher, Ron McMurray</a:t>
            </a:r>
            <a:endParaRPr lang="en-US" sz="2800" dirty="0">
              <a:solidFill>
                <a:schemeClr val="tx1"/>
              </a:solidFill>
              <a:latin typeface="Arial" pitchFamily="34" charset="0"/>
              <a:cs typeface="Arial" pitchFamily="34" charset="0"/>
            </a:endParaRPr>
          </a:p>
        </p:txBody>
      </p:sp>
      <p:sp>
        <p:nvSpPr>
          <p:cNvPr id="2" name="Title 1"/>
          <p:cNvSpPr>
            <a:spLocks noGrp="1"/>
          </p:cNvSpPr>
          <p:nvPr>
            <p:ph type="ctrTitle"/>
          </p:nvPr>
        </p:nvSpPr>
        <p:spPr/>
        <p:txBody>
          <a:bodyPr/>
          <a:lstStyle/>
          <a:p>
            <a:r>
              <a:rPr lang="en-US" b="1" dirty="0" smtClean="0"/>
              <a:t>First Timothy 2</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“petitions” </a:t>
            </a:r>
            <a:r>
              <a:rPr lang="en-US" dirty="0" smtClean="0">
                <a:latin typeface="Arial" pitchFamily="34" charset="0"/>
                <a:cs typeface="Arial" pitchFamily="34" charset="0"/>
              </a:rPr>
              <a:t>- is a general reference for prayer on behalf of others. </a:t>
            </a:r>
          </a:p>
          <a:p>
            <a:pPr hangingPunct="0"/>
            <a:r>
              <a:rPr lang="en-US" dirty="0" smtClean="0">
                <a:latin typeface="Arial" pitchFamily="34" charset="0"/>
                <a:cs typeface="Arial" pitchFamily="34" charset="0"/>
              </a:rPr>
              <a:t>Sometimes they are in the royal priesthood, sometimes they are not.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Intercession really covers the first two as a catchall.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Intercession means to pray for those under the principle of establishment and then pray for those who are individuals under establishment.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“giving of thanks” </a:t>
            </a:r>
            <a:r>
              <a:rPr lang="en-US" dirty="0" smtClean="0">
                <a:latin typeface="Arial" pitchFamily="34" charset="0"/>
                <a:cs typeface="Arial" pitchFamily="34" charset="0"/>
              </a:rPr>
              <a:t>— EUCHARISTIA -  Put these three previous words together with the giving of thanks and you actually have a prayer for establishment.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2:9</a:t>
            </a:r>
            <a:r>
              <a:rPr lang="en-US" dirty="0" smtClean="0">
                <a:latin typeface="Arial" pitchFamily="34" charset="0"/>
                <a:cs typeface="Arial" pitchFamily="34" charset="0"/>
              </a:rPr>
              <a:t> — the principle of feminine beauty and inner beauty. </a:t>
            </a:r>
          </a:p>
          <a:p>
            <a:r>
              <a:rPr lang="en-US" b="1" dirty="0" smtClean="0">
                <a:solidFill>
                  <a:srgbClr val="0070C0"/>
                </a:solidFill>
                <a:latin typeface="Arial" pitchFamily="34" charset="0"/>
                <a:cs typeface="Arial" pitchFamily="34" charset="0"/>
              </a:rPr>
              <a:t>“Likewise, I want women to adorn themselves with proper clothing, modestly and discreetly, not with braided hair and gold or pearls or costly garments,”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“Likewise” </a:t>
            </a:r>
            <a:r>
              <a:rPr lang="en-US" dirty="0" smtClean="0">
                <a:latin typeface="Arial" pitchFamily="34" charset="0"/>
                <a:cs typeface="Arial" pitchFamily="34" charset="0"/>
              </a:rPr>
              <a:t>or </a:t>
            </a:r>
            <a:r>
              <a:rPr lang="en-US" b="1" dirty="0" smtClean="0">
                <a:solidFill>
                  <a:srgbClr val="0070C0"/>
                </a:solidFill>
                <a:latin typeface="Arial" pitchFamily="34" charset="0"/>
                <a:cs typeface="Arial" pitchFamily="34" charset="0"/>
              </a:rPr>
              <a:t>“In the same manner.” </a:t>
            </a:r>
            <a:r>
              <a:rPr lang="en-US" dirty="0" smtClean="0">
                <a:latin typeface="Arial" pitchFamily="34" charset="0"/>
                <a:cs typeface="Arial" pitchFamily="34" charset="0"/>
              </a:rPr>
              <a:t>This adverb indicates a second command decision. It refers back to verse 8 and picks up BOULOMAI for a second command decision.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it should be translated, </a:t>
            </a:r>
            <a:r>
              <a:rPr lang="en-US" b="1" dirty="0" smtClean="0">
                <a:solidFill>
                  <a:srgbClr val="0070C0"/>
                </a:solidFill>
                <a:latin typeface="Arial" pitchFamily="34" charset="0"/>
                <a:cs typeface="Arial" pitchFamily="34" charset="0"/>
              </a:rPr>
              <a:t>“Likewise I have made another command decision.”</a:t>
            </a:r>
            <a:r>
              <a:rPr lang="en-US" dirty="0" smtClean="0">
                <a:latin typeface="Arial" pitchFamily="34" charset="0"/>
                <a:cs typeface="Arial" pitchFamily="34" charset="0"/>
              </a:rPr>
              <a:t> This phrase implies that women are also commanded to pray and avoid mental attitude sins. They are also to pray for establishment. </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“want women to adorn themselves” – </a:t>
            </a:r>
            <a:r>
              <a:rPr lang="en-US" dirty="0" smtClean="0">
                <a:latin typeface="Arial" pitchFamily="34" charset="0"/>
                <a:cs typeface="Arial" pitchFamily="34" charset="0"/>
              </a:rPr>
              <a:t>KOSMEO -  the PAInfin and women are actually doing the adorning, decorate, to adorn, to make beautiful, to make attractive.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these women who were bullying Timothy were actually poorly dressed and miserable souls.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Translation so far: </a:t>
            </a:r>
            <a:r>
              <a:rPr lang="en-US" b="1" dirty="0" smtClean="0">
                <a:solidFill>
                  <a:srgbClr val="0070C0"/>
                </a:solidFill>
                <a:latin typeface="Arial" pitchFamily="34" charset="0"/>
                <a:cs typeface="Arial" pitchFamily="34" charset="0"/>
              </a:rPr>
              <a:t>“Likewise I have made a command decision, that women should make themselves beautiful.” </a:t>
            </a:r>
          </a:p>
          <a:p>
            <a:endParaRPr lang="en-US" b="1" dirty="0" smtClean="0">
              <a:solidFill>
                <a:srgbClr val="0070C0"/>
              </a:solidFill>
            </a:endParaRPr>
          </a:p>
          <a:p>
            <a:pPr hangingPunct="0">
              <a:buNone/>
            </a:pPr>
            <a:r>
              <a:rPr lang="en-US" dirty="0" smtClean="0">
                <a:latin typeface="Arial" pitchFamily="34" charset="0"/>
                <a:cs typeface="Arial" pitchFamily="34" charset="0"/>
              </a:rPr>
              <a:t>  Summary</a:t>
            </a:r>
          </a:p>
          <a:p>
            <a:pPr hangingPunct="0"/>
            <a:r>
              <a:rPr lang="en-US" dirty="0" smtClean="0">
                <a:latin typeface="Arial" pitchFamily="34" charset="0"/>
                <a:cs typeface="Arial" pitchFamily="34" charset="0"/>
              </a:rPr>
              <a:t>1. The first attack upon the woman in the garden dramatized the importance of the woman’s soul.</a:t>
            </a:r>
          </a:p>
          <a:p>
            <a:pPr hangingPunct="0"/>
            <a:r>
              <a:rPr lang="en-US" dirty="0" smtClean="0">
                <a:latin typeface="Arial" pitchFamily="34" charset="0"/>
                <a:cs typeface="Arial" pitchFamily="34" charset="0"/>
              </a:rPr>
              <a:t>2. It is not the appearance of the woman that counts but the condition of her soul. </a:t>
            </a:r>
          </a:p>
          <a:p>
            <a:endParaRPr lang="en-US" b="1" dirty="0">
              <a:solidFill>
                <a:srgbClr val="0070C0"/>
              </a:solidFill>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3. The man is never commanded to be beautiful, only the woman is commanded by the verb KOSMEO. It has to do with exterior beauty and it means to make the most with what you have.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All Christian women can be beautiful inside and out. This is the implication of this passage.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Because of reversionism and the influence of evil the modern emphasis is placed on </a:t>
            </a:r>
            <a:r>
              <a:rPr lang="en-US" u="sng" dirty="0" smtClean="0">
                <a:latin typeface="Arial" pitchFamily="34" charset="0"/>
                <a:cs typeface="Arial" pitchFamily="34" charset="0"/>
              </a:rPr>
              <a:t>overt beauty gimmicks </a:t>
            </a:r>
            <a:r>
              <a:rPr lang="en-US" dirty="0" smtClean="0">
                <a:latin typeface="Arial" pitchFamily="34" charset="0"/>
                <a:cs typeface="Arial" pitchFamily="34" charset="0"/>
              </a:rPr>
              <a:t>and so-called sex appeal.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Clothes do not make the woman, </a:t>
            </a:r>
            <a:r>
              <a:rPr lang="en-US" u="sng" dirty="0" smtClean="0">
                <a:latin typeface="Arial" pitchFamily="34" charset="0"/>
                <a:cs typeface="Arial" pitchFamily="34" charset="0"/>
              </a:rPr>
              <a:t>the woman with inner beauty makes the clothes.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Inner beauty refers to the condition of the woman’s soul. </a:t>
            </a:r>
            <a:endParaRPr lang="en-US" dirty="0" smtClean="0"/>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8. This verse anticipates the true emphasis of feminine inner beauty, the beauty of the woman’s soul. But when a woman has a </a:t>
            </a:r>
            <a:r>
              <a:rPr lang="en-US" u="sng" dirty="0" smtClean="0">
                <a:latin typeface="Arial" pitchFamily="34" charset="0"/>
                <a:cs typeface="Arial" pitchFamily="34" charset="0"/>
              </a:rPr>
              <a:t>beautiful soul with maximum doctrine she knows how to clothe herself.</a:t>
            </a:r>
          </a:p>
          <a:p>
            <a:endParaRPr lang="en-US" u="sng" dirty="0" smtClean="0">
              <a:latin typeface="Arial" pitchFamily="34" charset="0"/>
              <a:cs typeface="Arial" pitchFamily="34" charset="0"/>
            </a:endParaRPr>
          </a:p>
          <a:p>
            <a:pPr hangingPunct="0">
              <a:buNone/>
            </a:pPr>
            <a:r>
              <a:rPr lang="en-US" dirty="0" smtClean="0"/>
              <a:t>	</a:t>
            </a:r>
            <a:r>
              <a:rPr lang="en-US" b="1" dirty="0" smtClean="0">
                <a:latin typeface="Arial" pitchFamily="34" charset="0"/>
                <a:cs typeface="Arial" pitchFamily="34" charset="0"/>
              </a:rPr>
              <a:t>Application and Anticipation</a:t>
            </a:r>
          </a:p>
          <a:p>
            <a:pPr hangingPunct="0"/>
            <a:r>
              <a:rPr lang="en-US" dirty="0" smtClean="0">
                <a:latin typeface="Arial" pitchFamily="34" charset="0"/>
                <a:cs typeface="Arial" pitchFamily="34" charset="0"/>
              </a:rPr>
              <a:t>1. If a woman is commanded to make herself beautiful it immediately discounts the fact that women are born beautiful.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While some women have better features and better symmetry than others these human standards are rejected by the Word of God as not the true standards of beauty, they are merely the accouterments of beauty.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 woman’s face and body are not her beauty or lack of beauty. The issue in feminine beauty is the soul. </a:t>
            </a:r>
            <a:endParaRPr lang="en-US" u="sng"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dirty="0" smtClean="0">
                <a:latin typeface="Arial" pitchFamily="34" charset="0"/>
                <a:cs typeface="Arial" pitchFamily="34" charset="0"/>
              </a:rPr>
              <a:t>The body merely manifests what is in the soul. If you have grace orientation of soul you will have poise, and whatever you lack in symmetry of body poise of soul and a little ingenuity in dress will take care of the whole thing.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This verse emphasizes the fact that what women wear on the body do not constitute their real beauty, it is what a woman possesses in her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things are legitimate accouterments, that is why there is a command decision here for the women to stop neglecting the way they dress.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In other words, what women wear on the outside is not as important as what they wear on the inside, but when what they wear on the inside is good what they wear on the outside is good; it matches. 	</a:t>
            </a:r>
            <a:endParaRPr lang="en-US" dirty="0">
              <a:latin typeface="Arial" pitchFamily="34" charset="0"/>
              <a:cs typeface="Arial" pitchFamily="34" charset="0"/>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There is a parallel passage in </a:t>
            </a:r>
            <a:r>
              <a:rPr lang="en-US" b="1" dirty="0" smtClean="0">
                <a:solidFill>
                  <a:srgbClr val="C00000"/>
                </a:solidFill>
                <a:latin typeface="Arial" pitchFamily="34" charset="0"/>
                <a:cs typeface="Arial" pitchFamily="34" charset="0"/>
              </a:rPr>
              <a:t>1 Peter 3:1-6</a:t>
            </a:r>
            <a:r>
              <a:rPr lang="en-US" dirty="0" smtClean="0">
                <a:latin typeface="Arial" pitchFamily="34" charset="0"/>
                <a:cs typeface="Arial" pitchFamily="34" charset="0"/>
              </a:rPr>
              <a:t>, and when you take </a:t>
            </a:r>
            <a:r>
              <a:rPr lang="en-US" b="1" dirty="0" smtClean="0">
                <a:solidFill>
                  <a:srgbClr val="0070C0"/>
                </a:solidFill>
                <a:latin typeface="Arial" pitchFamily="34" charset="0"/>
                <a:cs typeface="Arial" pitchFamily="34" charset="0"/>
              </a:rPr>
              <a:t>1 Timothy 2:9-15 </a:t>
            </a:r>
            <a:r>
              <a:rPr lang="en-US" dirty="0" smtClean="0">
                <a:latin typeface="Arial" pitchFamily="34" charset="0"/>
                <a:cs typeface="Arial" pitchFamily="34" charset="0"/>
              </a:rPr>
              <a:t>and put these together one thing emerges with regard to the woman’s overt appearance.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She is to be as well-dressed as possible. There is no excuse for a woman being sloppy. Sloppiness is not spirituality.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These two passages of scripture are not opposed to wearing nice clothes, not opposed to good styles, not opposed to elegance and good taste.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both of these passages say is: Overt charm is meaningless without inner beauty.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Overt charm becomes false and empty without inner beauty. </a:t>
            </a: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It is the inner beauty of the royal priesthood</a:t>
            </a:r>
            <a:r>
              <a:rPr lang="en-US" u="sng" dirty="0" smtClean="0">
                <a:latin typeface="Arial" pitchFamily="34" charset="0"/>
                <a:cs typeface="Arial" pitchFamily="34" charset="0"/>
              </a:rPr>
              <a:t>, the soul clothed with maximum doctrine, that makes the woman’s elegance, good taste, grooming, poise, etc. so attractive</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Without the inner beauty of greater-grace the best of exteriors become useless. The passage does not oppose exteriors but merely says they are useless without the inner beauty of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Therefore the female member of the royal family of God cannot afford to be dressed in the filthy rags of reversionism, she cannot afford to have her soul influenced by evil.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“modestly  </a:t>
            </a:r>
            <a:r>
              <a:rPr lang="en-US" dirty="0" smtClean="0">
                <a:latin typeface="Arial" pitchFamily="34" charset="0"/>
                <a:cs typeface="Arial" pitchFamily="34" charset="0"/>
              </a:rPr>
              <a:t>-  EN KOSMIOI + KATASTOLE - </a:t>
            </a:r>
            <a:r>
              <a:rPr lang="en-US" b="1" dirty="0" smtClean="0">
                <a:solidFill>
                  <a:srgbClr val="0070C0"/>
                </a:solidFill>
                <a:latin typeface="Arial" pitchFamily="34" charset="0"/>
                <a:cs typeface="Arial" pitchFamily="34" charset="0"/>
              </a:rPr>
              <a:t>“by means of respectable well-arranged clothing.”</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KOSMIOI - means “respectable.” </a:t>
            </a:r>
          </a:p>
          <a:p>
            <a:pPr hangingPunct="0"/>
            <a:r>
              <a:rPr lang="en-US" dirty="0" smtClean="0">
                <a:latin typeface="Arial" pitchFamily="34" charset="0"/>
                <a:cs typeface="Arial" pitchFamily="34" charset="0"/>
              </a:rPr>
              <a:t>KATASTOLE - means well-arranged. </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What does </a:t>
            </a:r>
            <a:r>
              <a:rPr lang="en-US" b="1" dirty="0" smtClean="0">
                <a:solidFill>
                  <a:srgbClr val="0070C0"/>
                </a:solidFill>
                <a:latin typeface="Arial" pitchFamily="34" charset="0"/>
                <a:cs typeface="Arial" pitchFamily="34" charset="0"/>
              </a:rPr>
              <a:t>“respectable” </a:t>
            </a:r>
            <a:r>
              <a:rPr lang="en-US" dirty="0" smtClean="0">
                <a:latin typeface="Arial" pitchFamily="34" charset="0"/>
                <a:cs typeface="Arial" pitchFamily="34" charset="0"/>
              </a:rPr>
              <a:t>mean? Sometimes certain ladies wrongfully emphasize in their dress what they think a man likes, or what they think the men like.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Respectable means that you don’t have to uncover your anatomy for any male to get the idea!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the implication is, whatever your weaknesses of symmetry cover them. Whatever your strength of symmetry show it by what you wear but don’t uncover it.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META  AIDOI - modesty, reverence, respect, but it really connotes the concept of the inner poise of the soul that comes from Bible doctrine. We could translate it </a:t>
            </a:r>
            <a:r>
              <a:rPr lang="en-US" b="1" dirty="0" smtClean="0">
                <a:solidFill>
                  <a:srgbClr val="0070C0"/>
                </a:solidFill>
                <a:latin typeface="Arial" pitchFamily="34" charset="0"/>
                <a:cs typeface="Arial" pitchFamily="34" charset="0"/>
              </a:rPr>
              <a:t>“associated with respect.” </a:t>
            </a: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r>
              <a:rPr lang="en-US" dirty="0" smtClean="0">
                <a:latin typeface="Arial" pitchFamily="34" charset="0"/>
                <a:cs typeface="Arial" pitchFamily="34" charset="0"/>
              </a:rPr>
              <a:t>	Principles</a:t>
            </a:r>
          </a:p>
          <a:p>
            <a:pPr hangingPunct="0"/>
            <a:r>
              <a:rPr lang="en-US" dirty="0" smtClean="0">
                <a:latin typeface="Arial" pitchFamily="34" charset="0"/>
                <a:cs typeface="Arial" pitchFamily="34" charset="0"/>
              </a:rPr>
              <a:t>1. Since the woman is a responder her capacity for love is related </a:t>
            </a:r>
            <a:r>
              <a:rPr lang="en-US" u="sng" dirty="0" smtClean="0">
                <a:latin typeface="Arial" pitchFamily="34" charset="0"/>
                <a:cs typeface="Arial" pitchFamily="34" charset="0"/>
              </a:rPr>
              <a:t>to her respect for the object of her love</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woman should dress to please HER HUSBAND, that is what the phrase “associated with respect” really means.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No woman can truly love a man she does not respect.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 woman must not confuse feeling sorry for a man with love. Sympathy is not love. </a:t>
            </a: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4. Somewhere in the garden the original woman began her ego trip when she lost respect for Adam and his authority over 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This started her with social unfaithfulness. It started her social intercourse and unfaithfulness with Satan. She began by talking with Satan (social infidelity) who approached her in the body of the serpent.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Eve’s social unfaithfulness, disregarding the authority of the Lord Jesus Christ her Bible teacher, and disregarding her husband, had tremendous repercussions — the fall.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 social unfaithfulness disregarding the authority of Jesus Christ disregarding the Word. Therefore she did not understand certain things when Satan began to talk with her.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b="1" dirty="0" smtClean="0">
                <a:solidFill>
                  <a:srgbClr val="0070C0"/>
                </a:solidFill>
                <a:latin typeface="Arial" pitchFamily="34" charset="0"/>
                <a:cs typeface="Arial" pitchFamily="34" charset="0"/>
              </a:rPr>
              <a:t>“be made on behalf of all men” </a:t>
            </a:r>
            <a:r>
              <a:rPr lang="en-US" dirty="0" smtClean="0">
                <a:latin typeface="Arial" pitchFamily="34" charset="0"/>
                <a:cs typeface="Arial" pitchFamily="34" charset="0"/>
              </a:rPr>
              <a:t>— POIEO – PMInfin -  It is expected that all members of the royal priesthood will start doing this.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middle voice: the subject, the prayer warrior, participates in the results of the action as he prays in this direction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The infinitive is the imperative infinitive, this is a command.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“on behalf of all men” </a:t>
            </a:r>
            <a:r>
              <a:rPr lang="en-US" dirty="0" smtClean="0">
                <a:latin typeface="Arial" pitchFamily="34" charset="0"/>
                <a:cs typeface="Arial" pitchFamily="34" charset="0"/>
              </a:rPr>
              <a:t>— HUPER PAI ANTHROPOI - </a:t>
            </a:r>
            <a:r>
              <a:rPr lang="en-US" i="1" dirty="0" smtClean="0">
                <a:latin typeface="Arial" pitchFamily="34" charset="0"/>
                <a:cs typeface="Arial" pitchFamily="34" charset="0"/>
              </a:rPr>
              <a:t> </a:t>
            </a:r>
            <a:r>
              <a:rPr lang="en-US" dirty="0" smtClean="0">
                <a:latin typeface="Arial" pitchFamily="34" charset="0"/>
                <a:cs typeface="Arial" pitchFamily="34" charset="0"/>
              </a:rPr>
              <a:t>HUPER plus the ablative is very strong for </a:t>
            </a:r>
            <a:r>
              <a:rPr lang="en-US" b="1" dirty="0" smtClean="0">
                <a:solidFill>
                  <a:srgbClr val="0070C0"/>
                </a:solidFill>
                <a:latin typeface="Arial" pitchFamily="34" charset="0"/>
                <a:cs typeface="Arial" pitchFamily="34" charset="0"/>
              </a:rPr>
              <a:t>“on behalf of.” </a:t>
            </a: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7. Eve’s social unfaithfulness disregarded the authority of Adam, her right 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Now she must recover from the consequences of the fall and the evil of Satan’s policies. Her recovery is the way she left. She must develop respect for the Word in the spiritual realm and respect for her right man.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“and discreetly” </a:t>
            </a:r>
            <a:r>
              <a:rPr lang="en-US" dirty="0" smtClean="0">
                <a:latin typeface="Arial" pitchFamily="34" charset="0"/>
                <a:cs typeface="Arial" pitchFamily="34" charset="0"/>
              </a:rPr>
              <a:t>— META SOPHROSUNE -  the ability to think clearly, the ability to think objectively, the ability to assemble the facts and make a decision on those facts.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comes to mean good judgment as a result of good common sense. This prepositional phrase actually refers to the woman’s inner beauty of soul. </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pPr hangingPunct="0"/>
            <a:r>
              <a:rPr lang="en-US" dirty="0" smtClean="0">
                <a:latin typeface="Arial" pitchFamily="34" charset="0"/>
                <a:cs typeface="Arial" pitchFamily="34" charset="0"/>
              </a:rPr>
              <a:t> Since the woman is a responder she must be under well-defined authority before her beauty of soul can develop.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authority begins with the realization after salvation that Bible doctrine is more important than anything in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Once you realize that then you find your first authority. Once the woman accepts the authority of her pastor her life can be relatively simple.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of her relationships will be based on concepts of Bible doctrine. Good judgment or soundness of mind is based on residence of maximum doctrine in the woman’s soul.</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“not with emphasis on braided hair” </a:t>
            </a:r>
            <a:r>
              <a:rPr lang="en-US" dirty="0" smtClean="0">
                <a:latin typeface="Arial" pitchFamily="34" charset="0"/>
                <a:cs typeface="Arial" pitchFamily="34" charset="0"/>
              </a:rPr>
              <a:t>— This does not prohibit the woman’s use of a hairdo, expensive clothing, or expensive jewelry. </a:t>
            </a: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passage, however, does emphasize that overt dress must not be expressed to the exclusion of inner beauty.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PLEGMA </a:t>
            </a:r>
            <a:r>
              <a:rPr lang="en-US" i="1" dirty="0" smtClean="0">
                <a:latin typeface="Arial" pitchFamily="34" charset="0"/>
                <a:cs typeface="Arial" pitchFamily="34" charset="0"/>
              </a:rPr>
              <a:t>- </a:t>
            </a:r>
            <a:r>
              <a:rPr lang="en-US" dirty="0" smtClean="0">
                <a:latin typeface="Arial" pitchFamily="34" charset="0"/>
                <a:cs typeface="Arial" pitchFamily="34" charset="0"/>
              </a:rPr>
              <a:t>which means high fashion hair styling. - </a:t>
            </a:r>
            <a:r>
              <a:rPr lang="en-US" b="1" dirty="0" smtClean="0">
                <a:solidFill>
                  <a:srgbClr val="0070C0"/>
                </a:solidFill>
                <a:latin typeface="Arial" pitchFamily="34" charset="0"/>
                <a:cs typeface="Arial" pitchFamily="34" charset="0"/>
              </a:rPr>
              <a:t>“not with emphasis on high fashion hair styling.”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In other words, it is permitted to have it, says the negative ME. If we had the negative OUK there would be no permission at all. What you have in your soul is a thousand per cent more important than your hair style.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“gold or pearls” </a:t>
            </a:r>
            <a:r>
              <a:rPr lang="en-US" dirty="0" smtClean="0">
                <a:latin typeface="Arial" pitchFamily="34" charset="0"/>
                <a:cs typeface="Arial" pitchFamily="34" charset="0"/>
              </a:rPr>
              <a:t>— the best types of jewelry for a woman are gold and pearls. The Word of God not only says that ladies are not to emphasize these things but it does something else.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also emphasizes that when you get around to wearing jewelry wear things that are feminine and are complementary to the woman.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CHRUSION -  means golden jewelry — </a:t>
            </a:r>
            <a:r>
              <a:rPr lang="en-US" b="1" dirty="0" smtClean="0">
                <a:solidFill>
                  <a:srgbClr val="0070C0"/>
                </a:solidFill>
                <a:latin typeface="Arial" pitchFamily="34" charset="0"/>
                <a:cs typeface="Arial" pitchFamily="34" charset="0"/>
              </a:rPr>
              <a:t>“not with emphasis on golden jewelry.” </a:t>
            </a:r>
            <a:r>
              <a:rPr lang="en-US" dirty="0" smtClean="0">
                <a:latin typeface="Arial" pitchFamily="34" charset="0"/>
                <a:cs typeface="Arial" pitchFamily="34" charset="0"/>
              </a:rPr>
              <a:t>The emphasis must be on the soul.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“pearls” </a:t>
            </a:r>
            <a:r>
              <a:rPr lang="en-US" dirty="0" smtClean="0">
                <a:latin typeface="Arial" pitchFamily="34" charset="0"/>
                <a:cs typeface="Arial" pitchFamily="34" charset="0"/>
              </a:rPr>
              <a:t>- MARGARITHI - pearls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“or costly garments”  </a:t>
            </a:r>
            <a:r>
              <a:rPr lang="en-US" dirty="0" smtClean="0">
                <a:latin typeface="Arial" pitchFamily="34" charset="0"/>
                <a:cs typeface="Arial" pitchFamily="34" charset="0"/>
              </a:rPr>
              <a:t>— literally, </a:t>
            </a:r>
            <a:r>
              <a:rPr lang="en-US" b="1" dirty="0" smtClean="0">
                <a:solidFill>
                  <a:srgbClr val="0070C0"/>
                </a:solidFill>
                <a:latin typeface="Arial" pitchFamily="34" charset="0"/>
                <a:cs typeface="Arial" pitchFamily="34" charset="0"/>
              </a:rPr>
              <a:t>“expensive clothing.”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“Likewise I have made a command decision that women should make themselves beautiful by respectable, well-arranged clothing, associated with respect for authority and good judgment; not with emphasis on high fashion hair styling, golden jewelry or either pearls or expensive clothing.” </a:t>
            </a:r>
          </a:p>
          <a:p>
            <a:pPr hangingPunct="0">
              <a:buNone/>
            </a:pP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r>
              <a:rPr lang="en-US" dirty="0" smtClean="0">
                <a:latin typeface="Arial" pitchFamily="34" charset="0"/>
                <a:cs typeface="Arial" pitchFamily="34" charset="0"/>
              </a:rPr>
              <a:t>   Summary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This verse begins with a great emphasis on the woman’s inner beauty in contrast to her overt grooming and appearance. They are first of all set up in contrast and then the verse goes on to show how they can compliment each other.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Overt grooming and appearance are very important in the dress of a woman but not nearly as important as her inner beauty of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Note again that the negative ME does not forbid or prohibit elegance. It does not prohibit expensive clothing and accessories, but it demand that emphasis be placed on inner beauty.  </a:t>
            </a:r>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4. Therefore the importance of the woman being controlled by doctrine rather than by evil. This issue is found in </a:t>
            </a:r>
            <a:r>
              <a:rPr lang="en-US" b="1" dirty="0" smtClean="0">
                <a:solidFill>
                  <a:srgbClr val="C00000"/>
                </a:solidFill>
                <a:latin typeface="Arial" pitchFamily="34" charset="0"/>
                <a:cs typeface="Arial" pitchFamily="34" charset="0"/>
              </a:rPr>
              <a:t>Hebrews 5:13,14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Clothes do not make the woman but the greater-grace woman makes the clothes.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finest appearance and apparel are ruined by the soul in reversionism or under the influence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soul possessed of evil, of mental attitude sins, of pride, arrogance, envy, jealousy, bitterness, vindictiveness, implacability, hatred, guilt complex, or any form of pettiness is an ugly soul. </a:t>
            </a:r>
          </a:p>
          <a:p>
            <a:pPr hangingPunct="0"/>
            <a:endParaRPr lang="en-US" dirty="0" smtClean="0">
              <a:latin typeface="Arial" pitchFamily="34" charset="0"/>
              <a:cs typeface="Arial" pitchFamily="34" charset="0"/>
            </a:endParaRPr>
          </a:p>
          <a:p>
            <a:pPr hangingPunct="0"/>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8. The soul under the principle of the balance of residency — the filling of the Holy Spirit plus maximum doctrine in the soul — is the source of real beauty. It is the source of the woman’s inner beauty. </a:t>
            </a:r>
          </a:p>
          <a:p>
            <a:endParaRPr lang="en-US" dirty="0" smtClean="0"/>
          </a:p>
          <a:p>
            <a:pPr hangingPunct="0"/>
            <a:r>
              <a:rPr lang="en-US" dirty="0" smtClean="0">
                <a:latin typeface="Arial" pitchFamily="34" charset="0"/>
                <a:cs typeface="Arial" pitchFamily="34" charset="0"/>
              </a:rPr>
              <a:t>9. Spiritual beauty is far superior to physical beauty. Grace beauty is far more impressive than inherent or cultivated beauty.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The reflected glory of God is far greater than the narcissistic glamour of cosmetic adornment.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1:10</a:t>
            </a:r>
            <a:r>
              <a:rPr lang="en-US" dirty="0" smtClean="0">
                <a:latin typeface="Arial" pitchFamily="34" charset="0"/>
                <a:cs typeface="Arial" pitchFamily="34" charset="0"/>
              </a:rPr>
              <a:t> — the beauty of royalty</a:t>
            </a:r>
            <a:r>
              <a:rPr lang="en-US" b="1" dirty="0" smtClean="0">
                <a:solidFill>
                  <a:srgbClr val="0070C0"/>
                </a:solidFill>
                <a:latin typeface="Arial" pitchFamily="34" charset="0"/>
                <a:cs typeface="Arial" pitchFamily="34" charset="0"/>
              </a:rPr>
              <a:t>. “But rather by means of good works, as is proper for women making a claim to godliness.”</a:t>
            </a:r>
          </a:p>
          <a:p>
            <a:pPr hangingPunct="0"/>
            <a:endParaRPr lang="en-US" b="1" dirty="0" smtClean="0">
              <a:solidFill>
                <a:srgbClr val="0070C0"/>
              </a:solidFill>
              <a:latin typeface="Arial" pitchFamily="34" charset="0"/>
              <a:cs typeface="Arial" pitchFamily="34" charset="0"/>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b="1" dirty="0" smtClean="0">
                <a:solidFill>
                  <a:srgbClr val="0070C0"/>
                </a:solidFill>
                <a:latin typeface="Arial" pitchFamily="34" charset="0"/>
                <a:cs typeface="Arial" pitchFamily="34" charset="0"/>
              </a:rPr>
              <a:t>“But rather by means of good works” </a:t>
            </a:r>
            <a:r>
              <a:rPr lang="en-US" dirty="0" smtClean="0">
                <a:latin typeface="Arial" pitchFamily="34" charset="0"/>
                <a:cs typeface="Arial" pitchFamily="34" charset="0"/>
              </a:rPr>
              <a:t>is the adversative conjunction ALLA. It </a:t>
            </a:r>
            <a:r>
              <a:rPr lang="en-US" u="sng" dirty="0" smtClean="0">
                <a:latin typeface="Arial" pitchFamily="34" charset="0"/>
                <a:cs typeface="Arial" pitchFamily="34" charset="0"/>
              </a:rPr>
              <a:t>sets up a contrast </a:t>
            </a:r>
            <a:r>
              <a:rPr lang="en-US" dirty="0" smtClean="0">
                <a:latin typeface="Arial" pitchFamily="34" charset="0"/>
                <a:cs typeface="Arial" pitchFamily="34" charset="0"/>
              </a:rPr>
              <a:t>between what the woman puts on her body and what she wears in her soul.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PREPEI - the impersonal verb </a:t>
            </a:r>
            <a:r>
              <a:rPr lang="en-US" i="1" dirty="0" smtClean="0">
                <a:latin typeface="Arial" pitchFamily="34" charset="0"/>
                <a:cs typeface="Arial" pitchFamily="34" charset="0"/>
              </a:rPr>
              <a:t>,</a:t>
            </a:r>
            <a:r>
              <a:rPr lang="en-US" dirty="0" smtClean="0">
                <a:latin typeface="Arial" pitchFamily="34" charset="0"/>
                <a:cs typeface="Arial" pitchFamily="34" charset="0"/>
              </a:rPr>
              <a:t> “fitting.”  </a:t>
            </a:r>
            <a:r>
              <a:rPr lang="en-US" b="1" dirty="0" smtClean="0">
                <a:solidFill>
                  <a:srgbClr val="0070C0"/>
                </a:solidFill>
                <a:latin typeface="Arial" pitchFamily="34" charset="0"/>
                <a:cs typeface="Arial" pitchFamily="34" charset="0"/>
              </a:rPr>
              <a:t>“But what becomes fitting for women” </a:t>
            </a:r>
            <a:r>
              <a:rPr lang="en-US" dirty="0" smtClean="0">
                <a:latin typeface="Arial" pitchFamily="34" charset="0"/>
                <a:cs typeface="Arial" pitchFamily="34" charset="0"/>
              </a:rPr>
              <a:t>— the dative plural indirect object of  GUNE. It is to the advantage of Christian women to possess inner beauty from resident Bible doctrine.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“as it is proper for women making a claim to godliness.” </a:t>
            </a:r>
            <a:r>
              <a:rPr lang="en-US" dirty="0" smtClean="0">
                <a:latin typeface="Arial" pitchFamily="34" charset="0"/>
                <a:cs typeface="Arial" pitchFamily="34" charset="0"/>
              </a:rPr>
              <a:t>– PAPtc EPANGELLO - means to promise. It means to be promised blessing.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women are promised blessing. It is to the advantage of every woman to know that the moment that she believes in the Lord Jesus Christ she is promised blessing.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 All women regardless of their physical appearance are promised blessing.  A static present, it represents a condition which perpetually exists.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inner blessing of the female greater-grace believer is a part of the eternal decrees.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“godliness” </a:t>
            </a:r>
            <a:r>
              <a:rPr lang="en-US" dirty="0" smtClean="0">
                <a:latin typeface="Arial" pitchFamily="34" charset="0"/>
                <a:cs typeface="Arial" pitchFamily="34" charset="0"/>
              </a:rPr>
              <a:t>— THEOSEBAIA - a compound word made up of the word THEOI  plus the verb SEBOMAI  which means to worship, to stand in awe of or to reverence.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THEOSEBAIA </a:t>
            </a:r>
            <a:r>
              <a:rPr lang="en-US" i="1" dirty="0" smtClean="0">
                <a:latin typeface="Arial" pitchFamily="34" charset="0"/>
                <a:cs typeface="Arial" pitchFamily="34" charset="0"/>
              </a:rPr>
              <a:t>- </a:t>
            </a:r>
            <a:r>
              <a:rPr lang="en-US" dirty="0" smtClean="0">
                <a:latin typeface="Arial" pitchFamily="34" charset="0"/>
                <a:cs typeface="Arial" pitchFamily="34" charset="0"/>
              </a:rPr>
              <a:t> means to be occupied with the person of Christ, to be in greater-grace status. It is a synonym for balance of residency in the soul — </a:t>
            </a:r>
            <a:r>
              <a:rPr lang="en-US" b="1" dirty="0" smtClean="0">
                <a:solidFill>
                  <a:srgbClr val="0070C0"/>
                </a:solidFill>
                <a:latin typeface="Arial" pitchFamily="34" charset="0"/>
                <a:cs typeface="Arial" pitchFamily="34" charset="0"/>
              </a:rPr>
              <a:t>“being promised greater-grace status.” </a:t>
            </a:r>
            <a:r>
              <a:rPr lang="en-US" dirty="0" smtClean="0">
                <a:latin typeface="Arial" pitchFamily="34" charset="0"/>
                <a:cs typeface="Arial" pitchFamily="34" charset="0"/>
              </a:rPr>
              <a:t>	</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“with good works” </a:t>
            </a:r>
            <a:r>
              <a:rPr lang="en-US" dirty="0" smtClean="0">
                <a:latin typeface="Arial" pitchFamily="34" charset="0"/>
                <a:cs typeface="Arial" pitchFamily="34" charset="0"/>
              </a:rPr>
              <a:t>— DIA plus the genitive of ERGON and AGATHOI — </a:t>
            </a:r>
            <a:r>
              <a:rPr lang="en-US" b="1" dirty="0" smtClean="0">
                <a:solidFill>
                  <a:srgbClr val="0070C0"/>
                </a:solidFill>
                <a:latin typeface="Arial" pitchFamily="34" charset="0"/>
                <a:cs typeface="Arial" pitchFamily="34" charset="0"/>
              </a:rPr>
              <a:t>“accomplishment” </a:t>
            </a:r>
            <a:r>
              <a:rPr lang="en-US" dirty="0" smtClean="0">
                <a:latin typeface="Arial" pitchFamily="34" charset="0"/>
                <a:cs typeface="Arial" pitchFamily="34" charset="0"/>
              </a:rPr>
              <a:t>and </a:t>
            </a:r>
            <a:r>
              <a:rPr lang="en-US" b="1" dirty="0" smtClean="0">
                <a:solidFill>
                  <a:srgbClr val="0070C0"/>
                </a:solidFill>
                <a:latin typeface="Arial" pitchFamily="34" charset="0"/>
                <a:cs typeface="Arial" pitchFamily="34" charset="0"/>
              </a:rPr>
              <a:t>“good of intrinsic value.”</a:t>
            </a:r>
            <a:r>
              <a:rPr lang="en-US" dirty="0" smtClean="0">
                <a:latin typeface="Arial" pitchFamily="34" charset="0"/>
                <a:cs typeface="Arial" pitchFamily="34" charset="0"/>
              </a:rPr>
              <a:t> It should be translated literally and correctly, </a:t>
            </a:r>
            <a:r>
              <a:rPr lang="en-US" b="1" dirty="0" smtClean="0">
                <a:solidFill>
                  <a:srgbClr val="0070C0"/>
                </a:solidFill>
                <a:latin typeface="Arial" pitchFamily="34" charset="0"/>
                <a:cs typeface="Arial" pitchFamily="34" charset="0"/>
              </a:rPr>
              <a:t>“through intrinsic good accomplishments.”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Intrinsic good accomplishments refer to the daily function of applying BD as the means of reaching the greater-grace status.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Intrinsic good accomplishments refer to being influenced by doctrine rather than by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in the plural to indicate the multiplicity of times that a woman must receive and apply Bible teaching in order to have a saturation of doctrine in her soul. </a:t>
            </a:r>
          </a:p>
          <a:p>
            <a:endParaRPr lang="en-US" i="1" dirty="0" smtClean="0">
              <a:latin typeface="Arial" pitchFamily="34" charset="0"/>
              <a:cs typeface="Arial" pitchFamily="34"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“First of all therefore, I continually command </a:t>
            </a:r>
            <a:r>
              <a:rPr lang="en-US" dirty="0" smtClean="0">
                <a:latin typeface="Arial" pitchFamily="34" charset="0"/>
                <a:cs typeface="Arial" pitchFamily="34" charset="0"/>
              </a:rPr>
              <a:t>[in the form of a very strong command decision] </a:t>
            </a:r>
            <a:r>
              <a:rPr lang="en-US" b="1" dirty="0" smtClean="0">
                <a:solidFill>
                  <a:srgbClr val="0070C0"/>
                </a:solidFill>
                <a:latin typeface="Arial" pitchFamily="34" charset="0"/>
                <a:cs typeface="Arial" pitchFamily="34" charset="0"/>
              </a:rPr>
              <a:t>that entreaties, prayers, intercession, thanksgiving be made on behalf of all mankind.”</a:t>
            </a:r>
          </a:p>
          <a:p>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2:2 “for kings and all who are in authority, in order that we may lead a tranquil and quiet life in all godliness and dignity.”</a:t>
            </a:r>
          </a:p>
          <a:p>
            <a:pPr hangingPunct="0"/>
            <a:endParaRPr lang="en-US" i="1" dirty="0" smtClean="0"/>
          </a:p>
          <a:p>
            <a:pPr hangingPunct="0"/>
            <a:r>
              <a:rPr lang="en-US" dirty="0" smtClean="0">
                <a:latin typeface="Arial" pitchFamily="34" charset="0"/>
                <a:cs typeface="Arial" pitchFamily="34" charset="0"/>
              </a:rPr>
              <a:t>BASILEU</a:t>
            </a:r>
            <a:r>
              <a:rPr lang="en-US" i="1" dirty="0" smtClean="0">
                <a:latin typeface="Arial" pitchFamily="34" charset="0"/>
                <a:cs typeface="Arial" pitchFamily="34" charset="0"/>
              </a:rPr>
              <a:t> - </a:t>
            </a:r>
            <a:r>
              <a:rPr lang="en-US" dirty="0" smtClean="0">
                <a:latin typeface="Arial" pitchFamily="34" charset="0"/>
                <a:cs typeface="Arial" pitchFamily="34" charset="0"/>
              </a:rPr>
              <a:t> means any kind of a ruler in government. So we can say, </a:t>
            </a:r>
            <a:r>
              <a:rPr lang="en-US" b="1" dirty="0" smtClean="0">
                <a:solidFill>
                  <a:srgbClr val="0070C0"/>
                </a:solidFill>
                <a:latin typeface="Arial" pitchFamily="34" charset="0"/>
                <a:cs typeface="Arial" pitchFamily="34" charset="0"/>
              </a:rPr>
              <a:t>“On behalf of rulers.” </a:t>
            </a:r>
            <a:r>
              <a:rPr lang="en-US" dirty="0" smtClean="0">
                <a:latin typeface="Arial" pitchFamily="34" charset="0"/>
                <a:cs typeface="Arial" pitchFamily="34" charset="0"/>
              </a:rPr>
              <a:t>That means those who are governmental type rulers.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Then to make sure that we understand that in the Roman empire they had many types of rulers we have, </a:t>
            </a:r>
            <a:r>
              <a:rPr lang="en-US" b="1" dirty="0" smtClean="0">
                <a:solidFill>
                  <a:srgbClr val="0070C0"/>
                </a:solidFill>
                <a:latin typeface="Arial" pitchFamily="34" charset="0"/>
                <a:cs typeface="Arial" pitchFamily="34" charset="0"/>
              </a:rPr>
              <a:t>“and all that are in authority” </a:t>
            </a:r>
            <a:r>
              <a:rPr lang="en-US" dirty="0" smtClean="0">
                <a:latin typeface="Arial" pitchFamily="34" charset="0"/>
                <a:cs typeface="Arial" pitchFamily="34" charset="0"/>
              </a:rPr>
              <a:t>— KAI PANTON TON PANTON EN HUPEROKE ONTON - which means </a:t>
            </a:r>
            <a:r>
              <a:rPr lang="en-US" b="1" dirty="0" smtClean="0">
                <a:solidFill>
                  <a:srgbClr val="0070C0"/>
                </a:solidFill>
                <a:latin typeface="Arial" pitchFamily="34" charset="0"/>
                <a:cs typeface="Arial" pitchFamily="34" charset="0"/>
              </a:rPr>
              <a:t>“on behalf of all who are in authority.”</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AGATHOI</a:t>
            </a:r>
            <a:r>
              <a:rPr lang="en-US" i="1" dirty="0" smtClean="0">
                <a:latin typeface="Arial" pitchFamily="34" charset="0"/>
                <a:cs typeface="Arial" pitchFamily="34" charset="0"/>
              </a:rPr>
              <a:t>  </a:t>
            </a:r>
            <a:r>
              <a:rPr lang="en-US" dirty="0" smtClean="0">
                <a:latin typeface="Arial" pitchFamily="34" charset="0"/>
                <a:cs typeface="Arial" pitchFamily="34" charset="0"/>
              </a:rPr>
              <a:t>or intrinsic good means that the royal family is in a status of intrinsic good and therefore have the simple principle of following the colors to the high ground.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what becomes fitting for women being promised greater-grace status through intrinsic good accomplishments.”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passage is addressed to believers, to ladies who are born again.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Is it possible for a woman who is an unbeliever to have any measure of inner beauty? The answer is yes, but very limited.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the extent to which an unbeliever woman follows establishment principles, to the extent to which her soul is free from mental attitude sins she may have inner beauty.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But remember that the inner beauty of a woman who is an unbeliever is limited to the concepts of establishment.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She cannot go beyond that and therefore the unbelieving woman can never attain the magnificent inner beauty that belongs to the greater-grace woman in the royal family of God.</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1:11</a:t>
            </a:r>
            <a:r>
              <a:rPr lang="en-US" dirty="0" smtClean="0">
                <a:latin typeface="Arial" pitchFamily="34" charset="0"/>
                <a:cs typeface="Arial" pitchFamily="34" charset="0"/>
              </a:rPr>
              <a:t> — the beginning of the great parenthesis which goes through to the beginning of verse 15.</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1:11 - “A woman must quietly receive instruction with entire submissiveness.”</a:t>
            </a:r>
            <a:endParaRPr lang="en-US" dirty="0" smtClean="0">
              <a:latin typeface="Arial" pitchFamily="34" charset="0"/>
              <a:cs typeface="Arial" pitchFamily="34" charset="0"/>
            </a:endParaRPr>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At this point we begin the parenthesis in which the woman, as in the previous two verses, is the exclusive subject. Everything in this parenthesis speaks about the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extent of the parenthesis, verses 11-15a, is an interruption of the sentence begun in verse 10. The sentence will be completed in the last half of verse 15.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closing part of verse 10 is found in the last half of verse 15 which actually defines the intrinsic good accomplishments in terms of continuation of the intake of Bible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Therefore the intrinsic good accomplishments at the end of verse 10 will be clearly defined after the parenthesis. </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r>
              <a:rPr lang="en-US" dirty="0" smtClean="0"/>
              <a:t> </a:t>
            </a:r>
          </a:p>
          <a:p>
            <a:pPr hangingPunct="0"/>
            <a:r>
              <a:rPr lang="en-US" b="1" dirty="0" smtClean="0">
                <a:solidFill>
                  <a:srgbClr val="0070C0"/>
                </a:solidFill>
                <a:latin typeface="Arial" pitchFamily="34" charset="0"/>
                <a:cs typeface="Arial" pitchFamily="34" charset="0"/>
              </a:rPr>
              <a:t>“A woman must quietly receive instruction” </a:t>
            </a:r>
            <a:r>
              <a:rPr lang="en-US" dirty="0" smtClean="0">
                <a:latin typeface="Arial" pitchFamily="34" charset="0"/>
                <a:cs typeface="Arial" pitchFamily="34" charset="0"/>
              </a:rPr>
              <a:t>-  GUNE – no definite article emphasizes the quality of the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 response can be active or passive. Active response explains the beauty of the woman’s aggressiveness in love.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aggressiveness only becomes distorted into something which is non-feminine when the </a:t>
            </a:r>
            <a:r>
              <a:rPr lang="en-US" u="sng" dirty="0" smtClean="0">
                <a:latin typeface="Arial" pitchFamily="34" charset="0"/>
                <a:cs typeface="Arial" pitchFamily="34" charset="0"/>
              </a:rPr>
              <a:t>woman reacts </a:t>
            </a:r>
            <a:r>
              <a:rPr lang="en-US" dirty="0" smtClean="0">
                <a:latin typeface="Arial" pitchFamily="34" charset="0"/>
                <a:cs typeface="Arial" pitchFamily="34" charset="0"/>
              </a:rPr>
              <a:t>in her aggressiveness rather than responding in her aggressiveness.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Women can learn and make fantastic believers but their weakness is arrogance (not teachable).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most arrogant person in the human race was the woman in the Fall, and women who think like Eve are just as difficult to teach today.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want everything the way they want it. If you have mental attitude resentment you can’t learn.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MANTHANO – PAImpv - confirms that +Vol ladies can be taught. It means to learn from instruction through a teacher with authority.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verb implies the basic means by which God tests the spiritual reflexes of the woman as to whether she is a responder or a reactor.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woman’s attitude toward doctrine as it is taught from the pulpit determines whether she is going to be a responder or a reactor.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Reaction is negative, response is positive. Learning in silence not only means not talking, but also a mental attitude resentment means lack of silence.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Loss of what might be called an open mind. Silence is not only listening and concentrating but an open mind, objectivity of the soul.</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The present tense of the word </a:t>
            </a:r>
            <a:r>
              <a:rPr lang="en-US" b="1" dirty="0" smtClean="0">
                <a:solidFill>
                  <a:srgbClr val="0070C0"/>
                </a:solidFill>
                <a:latin typeface="Arial" pitchFamily="34" charset="0"/>
                <a:cs typeface="Arial" pitchFamily="34" charset="0"/>
              </a:rPr>
              <a:t>“learning” </a:t>
            </a:r>
            <a:r>
              <a:rPr lang="en-US" dirty="0" smtClean="0">
                <a:latin typeface="Arial" pitchFamily="34" charset="0"/>
                <a:cs typeface="Arial" pitchFamily="34" charset="0"/>
              </a:rPr>
              <a:t>is both iterate and tendencial. The iterative present describes what recurs at successive intervals. ( )  (  )  (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Learning doctrine in the assembly of the local church occurs at successive intervals.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tendencial present indicates the action which is purposed is not taking place at the moment that Paul writes to Timothy.</a:t>
            </a:r>
          </a:p>
          <a:p>
            <a:endParaRPr lang="en-US" dirty="0" smtClean="0">
              <a:latin typeface="Arial" pitchFamily="34" charset="0"/>
              <a:cs typeface="Arial" pitchFamily="34" charset="0"/>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 In other words, the ladies were not attending Timothy’s Bible classes.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means that first of all they must find a right pastor-teacher and once they do they must settle down and stick with it. Women are not to be church hoppers.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“in silence” </a:t>
            </a:r>
            <a:r>
              <a:rPr lang="en-US" dirty="0" smtClean="0">
                <a:latin typeface="Arial" pitchFamily="34" charset="0"/>
                <a:cs typeface="Arial" pitchFamily="34" charset="0"/>
              </a:rPr>
              <a:t>— EN plus the locative of HSUCHIA  is a lot more than it appears. it doesn’t mean simply to be quiet.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means concentration and mental attitude sins destroy concentration as much as verbal conversation while the message is being taught.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1. Silence is the response of interest, good manners, concentration, respect for authority.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No one can learn doctrine while talking. Talking in church during Bible teaching is more than poor manners, it is reaction, it is thoughtlessness, it is arrogance to think that what you are saying or whispering is more important than what is being taught from the pulpit.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HSUCHIA  means a woman has inner </a:t>
            </a:r>
            <a:r>
              <a:rPr lang="en-US" dirty="0" err="1" smtClean="0">
                <a:latin typeface="Arial" pitchFamily="34" charset="0"/>
                <a:cs typeface="Arial" pitchFamily="34" charset="0"/>
              </a:rPr>
              <a:t>tranquillity</a:t>
            </a:r>
            <a:r>
              <a:rPr lang="en-US" dirty="0" smtClean="0">
                <a:latin typeface="Arial" pitchFamily="34" charset="0"/>
                <a:cs typeface="Arial" pitchFamily="34" charset="0"/>
              </a:rPr>
              <a:t>. It means quietness of mentality of the soul, quietness or an undisturbed inner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Therefore the first issue with the disturbed woman is not the content of the doctrine, it is the matter of authority.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5. When women react in their souls they always want to talk!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In reaction the most reticent of women have a lot to say. Angry words spill out of their mouths regardless of the circumstances.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Being in the sacred assembly of the local church means nothing to a reacting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When she verbalizes her reaction she has ceased to concentrate on the subject being taught and has made an issue of herself rather than doctrine (arrogance). </a:t>
            </a:r>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9. The only real issue in teaching the Word of God is Bible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Therefore when the woman interposes with the reaction of mental attitude sins she interrupts with verbal censure or written censure.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this happens in this pattern the woman fails in the same way that the first woman failed in the garden.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first woman failed to respond to the communication of Bible doctrine from Jesus Christ Himself because she had rejected the authority of Adam, her right man.</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In other words, pray for establishment. This is the means of perpetuating the human race in the angelic conflict.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guarantees evangelism in any generation. It makes it possible for believers to take in doctrine so that they reach the high ground of super-grace and become the salt influence of a national entity.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order that” </a:t>
            </a:r>
            <a:r>
              <a:rPr lang="en-US" dirty="0" smtClean="0">
                <a:latin typeface="Arial" pitchFamily="34" charset="0"/>
                <a:cs typeface="Arial" pitchFamily="34" charset="0"/>
              </a:rPr>
              <a:t>is the conjunction HINA and it introduces final clause.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“we may lead” </a:t>
            </a:r>
            <a:r>
              <a:rPr lang="en-US" dirty="0" smtClean="0">
                <a:latin typeface="Arial" pitchFamily="34" charset="0"/>
                <a:cs typeface="Arial" pitchFamily="34" charset="0"/>
              </a:rPr>
              <a:t>— DIAQO – PASubj - members of the royal family of God in this case, but also all those in his vicinity lead the same kind of a life. </a:t>
            </a:r>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dirty="0" smtClean="0">
                <a:latin typeface="Arial" pitchFamily="34" charset="0"/>
                <a:cs typeface="Arial" pitchFamily="34" charset="0"/>
              </a:rPr>
              <a:t>She had conversations with Satan and committed social infidelity; and she had now come to the point of not listening to Christ or Adam.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“with entire submissiveness”  </a:t>
            </a:r>
            <a:r>
              <a:rPr lang="en-US" dirty="0" smtClean="0">
                <a:latin typeface="Arial" pitchFamily="34" charset="0"/>
                <a:cs typeface="Arial" pitchFamily="34" charset="0"/>
              </a:rPr>
              <a:t>— HUPOTAGE – means subordination not submissiveness. </a:t>
            </a:r>
            <a:r>
              <a:rPr lang="en-US" b="1" dirty="0" smtClean="0">
                <a:solidFill>
                  <a:srgbClr val="0070C0"/>
                </a:solidFill>
                <a:latin typeface="Arial" pitchFamily="34" charset="0"/>
                <a:cs typeface="Arial" pitchFamily="34" charset="0"/>
              </a:rPr>
              <a:t>“entire subordination”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HUPOTAGE – subordination</a:t>
            </a:r>
          </a:p>
          <a:p>
            <a:pPr hangingPunct="0"/>
            <a:r>
              <a:rPr lang="en-US" dirty="0" smtClean="0">
                <a:latin typeface="Arial" pitchFamily="34" charset="0"/>
                <a:cs typeface="Arial" pitchFamily="34" charset="0"/>
              </a:rPr>
              <a:t>1. The noun HUPOTAGE is both the instrumental of means as well as the instrumental case of manner.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Subordination to the pastor’s authority is both the means of spiritual growth and the manner of the function of learning and applying BD.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noun HUPOTAGE is a strong military word for subordination to authority. </a:t>
            </a:r>
          </a:p>
          <a:p>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4. No woman can advance spiritually until she accepts the authority of her right pastor-teacher.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She does this by assembling in the local church or classroom to be taught under the concept of MANTHANO.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6. The woman must make constant decisions from her own free will to assemble in a local church, to subordinate herself to her own pastor-teacher by silence.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pastor-teacher has both acquired and developed categories of authority. HUPOTAGE means two kinds of authority: developed and acquired. One is by appointment, one is by cultivation.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pPr algn="ctr"/>
            <a:r>
              <a:rPr lang="en-US" b="1" dirty="0" smtClean="0"/>
              <a:t>Comparison</a:t>
            </a:r>
            <a:endParaRPr lang="en-US" b="1" dirty="0"/>
          </a:p>
        </p:txBody>
      </p:sp>
      <p:sp>
        <p:nvSpPr>
          <p:cNvPr id="3" name="Content Placeholder 2"/>
          <p:cNvSpPr>
            <a:spLocks noGrp="1"/>
          </p:cNvSpPr>
          <p:nvPr>
            <p:ph sz="quarter" idx="1"/>
          </p:nvPr>
        </p:nvSpPr>
        <p:spPr>
          <a:xfrm>
            <a:off x="228600" y="1371600"/>
            <a:ext cx="8915400" cy="5486400"/>
          </a:xfrm>
        </p:spPr>
        <p:txBody>
          <a:bodyPr>
            <a:normAutofit/>
          </a:bodyPr>
          <a:lstStyle/>
          <a:p>
            <a:pPr>
              <a:buNone/>
            </a:pPr>
            <a:r>
              <a:rPr lang="en-US" dirty="0" smtClean="0"/>
              <a:t>       </a:t>
            </a:r>
            <a:r>
              <a:rPr lang="en-US" b="1" dirty="0" smtClean="0">
                <a:latin typeface="Arial" pitchFamily="34" charset="0"/>
                <a:cs typeface="Arial" pitchFamily="34" charset="0"/>
              </a:rPr>
              <a:t>HUPOTAGE                                 HUPOTASSO</a:t>
            </a:r>
          </a:p>
          <a:p>
            <a:pPr>
              <a:buNone/>
            </a:pP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1 Timothy 2:11                            Ephesians 5:22</a:t>
            </a:r>
          </a:p>
          <a:p>
            <a:pPr>
              <a:buNone/>
            </a:pPr>
            <a:r>
              <a:rPr lang="en-US" dirty="0" smtClean="0">
                <a:latin typeface="Arial" pitchFamily="34" charset="0"/>
                <a:cs typeface="Arial" pitchFamily="34" charset="0"/>
              </a:rPr>
              <a:t>- Category 1 love                          Category 2 love</a:t>
            </a:r>
          </a:p>
          <a:p>
            <a:pPr>
              <a:buNone/>
            </a:pPr>
            <a:r>
              <a:rPr lang="en-US" dirty="0" smtClean="0">
                <a:latin typeface="Arial" pitchFamily="34" charset="0"/>
                <a:cs typeface="Arial" pitchFamily="34" charset="0"/>
              </a:rPr>
              <a:t>- Subordination to Authority          Voluntary Submission to</a:t>
            </a:r>
          </a:p>
          <a:p>
            <a:pPr>
              <a:buNone/>
            </a:pPr>
            <a:r>
              <a:rPr lang="en-US" dirty="0" smtClean="0">
                <a:latin typeface="Arial" pitchFamily="34" charset="0"/>
                <a:cs typeface="Arial" pitchFamily="34" charset="0"/>
              </a:rPr>
              <a:t>    of Pastor                                            husband</a:t>
            </a:r>
          </a:p>
          <a:p>
            <a:pPr>
              <a:buFontTx/>
              <a:buChar char="-"/>
            </a:pPr>
            <a:r>
              <a:rPr lang="en-US" dirty="0" smtClean="0">
                <a:latin typeface="Arial" pitchFamily="34" charset="0"/>
                <a:cs typeface="Arial" pitchFamily="34" charset="0"/>
              </a:rPr>
              <a:t>No emotional involvement          Emotionally involved</a:t>
            </a:r>
          </a:p>
          <a:p>
            <a:pPr>
              <a:buFontTx/>
              <a:buChar char="-"/>
            </a:pPr>
            <a:r>
              <a:rPr lang="en-US" dirty="0" smtClean="0">
                <a:latin typeface="Arial" pitchFamily="34" charset="0"/>
                <a:cs typeface="Arial" pitchFamily="34" charset="0"/>
              </a:rPr>
              <a:t>Protector against false                Protector of soul/body</a:t>
            </a:r>
          </a:p>
          <a:p>
            <a:pPr>
              <a:buNone/>
            </a:pPr>
            <a:r>
              <a:rPr lang="en-US" dirty="0" smtClean="0">
                <a:latin typeface="Arial" pitchFamily="34" charset="0"/>
                <a:cs typeface="Arial" pitchFamily="34" charset="0"/>
              </a:rPr>
              <a:t>    doctrine</a:t>
            </a:r>
          </a:p>
          <a:p>
            <a:pPr>
              <a:buNone/>
            </a:pPr>
            <a:r>
              <a:rPr lang="en-US" dirty="0" smtClean="0">
                <a:latin typeface="Arial" pitchFamily="34" charset="0"/>
                <a:cs typeface="Arial" pitchFamily="34" charset="0"/>
              </a:rPr>
              <a:t>-  Local Church                              Home</a:t>
            </a:r>
          </a:p>
          <a:p>
            <a:pPr>
              <a:buFontTx/>
              <a:buChar char="-"/>
            </a:pPr>
            <a:r>
              <a:rPr lang="en-US" dirty="0" smtClean="0">
                <a:latin typeface="Arial" pitchFamily="34" charset="0"/>
                <a:cs typeface="Arial" pitchFamily="34" charset="0"/>
              </a:rPr>
              <a:t>Respect for Authority                   Respect for husband </a:t>
            </a:r>
          </a:p>
          <a:p>
            <a:pPr>
              <a:buNone/>
            </a:pPr>
            <a:r>
              <a:rPr lang="en-US" dirty="0" smtClean="0">
                <a:latin typeface="Arial" pitchFamily="34" charset="0"/>
                <a:cs typeface="Arial" pitchFamily="34" charset="0"/>
              </a:rPr>
              <a:t>    leads to learning                             leading to love</a:t>
            </a:r>
            <a:endParaRPr lang="en-US" dirty="0">
              <a:latin typeface="Arial" pitchFamily="34" charset="0"/>
              <a:cs typeface="Arial" pitchFamily="34" charset="0"/>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8. Acquired authority is the spiritual gift received in grace at salvation from the Holy Spirit.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is to male believers only, no woman ever has the gift of pastor-teacher.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Developed authority: the pastor must be a diligent student of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way he acquires the content of doctrine to communicate. His developed authority comes from study-and-teach.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woman must respond to the message for her spiritual growth and blessing as well as her inner beauty.	</a:t>
            </a:r>
          </a:p>
          <a:p>
            <a:endParaRPr lang="en-US" dirty="0">
              <a:latin typeface="Arial" pitchFamily="34" charset="0"/>
              <a:cs typeface="Arial" pitchFamily="34" charset="0"/>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“Women be learning in silence with complete subordination.”</a:t>
            </a:r>
          </a:p>
          <a:p>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The original woman in the garden came to the point where she failed to fulfill this principle.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In her arrogance she resented the teaching of Jesus Christ and </a:t>
            </a:r>
            <a:r>
              <a:rPr lang="en-US" u="sng" dirty="0" smtClean="0">
                <a:latin typeface="Arial" pitchFamily="34" charset="0"/>
                <a:cs typeface="Arial" pitchFamily="34" charset="0"/>
              </a:rPr>
              <a:t>reacted</a:t>
            </a:r>
            <a:r>
              <a:rPr lang="en-US" dirty="0" smtClean="0">
                <a:latin typeface="Arial" pitchFamily="34" charset="0"/>
                <a:cs typeface="Arial" pitchFamily="34" charset="0"/>
              </a:rPr>
              <a:t> to monologue type teaching.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So Satan began to share with her. </a:t>
            </a:r>
            <a:r>
              <a:rPr lang="en-US" u="sng" dirty="0" smtClean="0">
                <a:latin typeface="Arial" pitchFamily="34" charset="0"/>
                <a:cs typeface="Arial" pitchFamily="34" charset="0"/>
              </a:rPr>
              <a:t>Dialogue</a:t>
            </a:r>
            <a:r>
              <a:rPr lang="en-US" dirty="0" smtClean="0">
                <a:latin typeface="Arial" pitchFamily="34" charset="0"/>
                <a:cs typeface="Arial" pitchFamily="34" charset="0"/>
              </a:rPr>
              <a:t> always appeals to the woman because women like to discuss things. </a:t>
            </a:r>
          </a:p>
          <a:p>
            <a:endParaRPr lang="en-US" b="1" dirty="0">
              <a:solidFill>
                <a:srgbClr val="0070C0"/>
              </a:solidFill>
              <a:latin typeface="Arial" pitchFamily="34" charset="0"/>
              <a:cs typeface="Arial" pitchFamily="34" charset="0"/>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4. With her right man the woman uses dialogue to undress her soul. She undresses her soul before the one she loves as with no other human being.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 legitimate function of dialogue in the life of the woman and this is why she is so inclined to talk when she should be listening.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There is no place for nakedness of the woman’s soul in the assembly of the local church. The nakedness of her soul is in the intimacy of her conversation with her right 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Just as a woman undresses her body for her right man so she undresses her soul. But assembly worship is not marriage love. 	</a:t>
            </a: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7. The issue in the assembly of the local church is always category #1 love, and that always has as its object Jesus Christ the revealed member of the Godhead.</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It is the local church and its doctrinal teaching that gives the woman her capacity for love in all categories and keeps her priorities straight.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The woman in church must be silent, concentrating on the doctrine, that she might become occupied with the person of Christ.</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Subordination to right pastor protects the woman’s soul from evil just as love for her right man protects her body from sinfulness and infidelity. </a:t>
            </a:r>
          </a:p>
          <a:p>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Therefore discipline and authority are necessary for learning, for clothing the soul with the garments of greater-grace blessings.</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The woman’s capacity for life, for love, for happiness are related to her subordination to the authority of her right pastor for doctrinal teaching.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subordination begins before she comes to church even though  distracted by many things. Then when she arrives she must make the decision to concentrate at the proper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woman often becomes infatuated with or falls in love with her doctor, her lawyer, her milkman or her husband’s friend.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can be innocent or result in something as bad as social and sexual unfaithfulness. This affects the body and temporarily the soul.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However, to fall in love with your pastor is much more devastating because it involves the soul being damaged by evil instead of spiritual growth and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Spiritual growth is frustrated, doctrine is neglected, and for the same reason the woman therefore cannot concentrate.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this passage is explicit that women must not and do not have the right to anything except respect for the authority of the pastor and concentration on what he is saying.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All of this means to be learning in silence with total subordination.</a:t>
            </a:r>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1:12 — “But I do not allow a woman to teach or exercise authority over a man, but to remain quiet.”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concerning the woman in church where she must be silent. The woman in the local church must be submissive to the authority of her right pastor.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verse she is warned against overstepping the boundaries ordained by God. The overstepping is to set herself up as a teacher and to set up her opinions in opposition to the pastor-teacher.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do not allow a woman” </a:t>
            </a:r>
            <a:r>
              <a:rPr lang="en-US" dirty="0" smtClean="0">
                <a:latin typeface="Arial" pitchFamily="34" charset="0"/>
                <a:cs typeface="Arial" pitchFamily="34" charset="0"/>
              </a:rPr>
              <a:t>— PAIndic – EPITREPO - means to permit, plus the strong negative OUK.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static present for a condition which perpetually exists in the Church Age.</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“quiet” </a:t>
            </a:r>
            <a:r>
              <a:rPr lang="en-US" dirty="0" smtClean="0">
                <a:latin typeface="Arial" pitchFamily="34" charset="0"/>
                <a:cs typeface="Arial" pitchFamily="34" charset="0"/>
              </a:rPr>
              <a:t>— this doesn’t mean quiet as over against noise. HREMOI -  means </a:t>
            </a:r>
            <a:r>
              <a:rPr lang="en-US" dirty="0" err="1" smtClean="0">
                <a:latin typeface="Arial" pitchFamily="34" charset="0"/>
                <a:cs typeface="Arial" pitchFamily="34" charset="0"/>
              </a:rPr>
              <a:t>tranquillity</a:t>
            </a:r>
            <a:r>
              <a:rPr lang="en-US" dirty="0" smtClean="0">
                <a:latin typeface="Arial" pitchFamily="34" charset="0"/>
                <a:cs typeface="Arial" pitchFamily="34" charset="0"/>
              </a:rPr>
              <a:t> (outer);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“peaceable” </a:t>
            </a:r>
            <a:r>
              <a:rPr lang="en-US" dirty="0" smtClean="0">
                <a:latin typeface="Arial" pitchFamily="34" charset="0"/>
                <a:cs typeface="Arial" pitchFamily="34" charset="0"/>
              </a:rPr>
              <a:t>— HSUCHIOI - means inner </a:t>
            </a:r>
            <a:r>
              <a:rPr lang="en-US" dirty="0" err="1" smtClean="0">
                <a:latin typeface="Arial" pitchFamily="34" charset="0"/>
                <a:cs typeface="Arial" pitchFamily="34" charset="0"/>
              </a:rPr>
              <a:t>tranquillity</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“life” </a:t>
            </a:r>
            <a:r>
              <a:rPr lang="en-US" dirty="0" smtClean="0">
                <a:latin typeface="Arial" pitchFamily="34" charset="0"/>
                <a:cs typeface="Arial" pitchFamily="34" charset="0"/>
              </a:rPr>
              <a:t>— BIOS -  connotes pattern of life. This is in contrast to the word ZOE which connotes function of life.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all godliness” </a:t>
            </a:r>
            <a:r>
              <a:rPr lang="en-US" dirty="0" smtClean="0">
                <a:latin typeface="Arial" pitchFamily="34" charset="0"/>
                <a:cs typeface="Arial" pitchFamily="34" charset="0"/>
              </a:rPr>
              <a:t>— EN EUSEBEIA - believers have to do the praying and believers get something out of this along with the rest of the population.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Attic Greek this word is quite common and it connotes piety in fulfilling human relationships.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Here is the first of several indication in the epistles that Timothy is having a hard time from the ladies.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Timothy did not know how to cope with insubordinate women.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does not mean that ladies cannot teach children. Up to a certain age a child learns more from a woman than he ever will from a man. </a:t>
            </a:r>
            <a:r>
              <a:rPr lang="en-US" u="sng" dirty="0" smtClean="0">
                <a:latin typeface="Arial" pitchFamily="34" charset="0"/>
                <a:cs typeface="Arial" pitchFamily="34" charset="0"/>
              </a:rPr>
              <a:t>What this passage does say is that no woman teaches a congregation.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 woman” </a:t>
            </a:r>
            <a:r>
              <a:rPr lang="en-US" dirty="0" smtClean="0">
                <a:latin typeface="Arial" pitchFamily="34" charset="0"/>
                <a:cs typeface="Arial" pitchFamily="34" charset="0"/>
              </a:rPr>
              <a:t>— GUNE -  It is in the interest of the woman never to have authority over a man or to teach a man. Men who sit under women pastors are not the authority in their homes nor in their church. </a:t>
            </a:r>
            <a:endParaRPr lang="en-US" dirty="0" smtClean="0"/>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It is to the advantage of every lady to refrain herself from ever usurping authority over a 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It is a dative of advantage in prohibition form and therefore the prohibition is in the interest and advantage of the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absence of the definite article emphasizes the high quality of the lady.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high quality of the lady is destroyed when she is permitted to exercise authority over the man in any way, including teaching. 	</a:t>
            </a:r>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r>
              <a:rPr lang="en-US" dirty="0" smtClean="0">
                <a:latin typeface="Arial" pitchFamily="34" charset="0"/>
                <a:cs typeface="Arial" pitchFamily="34" charset="0"/>
              </a:rPr>
              <a:t>5. To rob a woman of her femininity is to rob her of her greatest influence and blessing to others.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To take away a woman’s responsiveness is to destroy her charm, her beauty, and her dynamic influence in the human 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Without responsive women there can never be a civilization. There is no blessing for man, and for many in the human race there is nothing worth fighting for and there is nothing worth dying for.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responsive woman becomes the man’s love life, the domineering woman becomes the man’s downfall and misery. 	</a:t>
            </a:r>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9. So the difference between a magnificent woman and a horsy woman depends on which side of authority the woman jumps, submissiveness to the man or revolution against the man — insubordination.</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When a woman responds with subordination to a man she enters into the greater-grace </a:t>
            </a:r>
            <a:r>
              <a:rPr lang="en-US" dirty="0" err="1" smtClean="0">
                <a:latin typeface="Arial" pitchFamily="34" charset="0"/>
                <a:cs typeface="Arial" pitchFamily="34" charset="0"/>
              </a:rPr>
              <a:t>glamor</a:t>
            </a:r>
            <a:r>
              <a:rPr lang="en-US" dirty="0" smtClean="0">
                <a:latin typeface="Arial" pitchFamily="34" charset="0"/>
                <a:cs typeface="Arial" pitchFamily="34" charset="0"/>
              </a:rPr>
              <a:t> of the royal family.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 response has to be in the field of doctrine. When she has this doctrine she has capacity for love, and somewhere there is a man to whom she can respond as no one else.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When a woman reacts by exercising authority over a man she becomes a reversionistic., evil, scolding old woman.	</a:t>
            </a:r>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12. So the woman’s attitude toward authority determines whether she is a blessing or a cursing in life.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teach” </a:t>
            </a:r>
            <a:r>
              <a:rPr lang="en-US" dirty="0" smtClean="0">
                <a:latin typeface="Arial" pitchFamily="34" charset="0"/>
                <a:cs typeface="Arial" pitchFamily="34" charset="0"/>
              </a:rPr>
              <a:t>— DIDASKO – PAIndic -  means to teach a group of people authoritatively, to teach from the pulpit.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intellectual, authoritative communication of doctrine must come from the man who has the gift of pastor-teacher.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present tense is a static present, it represents a situation which perpetually exists. </a:t>
            </a:r>
            <a:r>
              <a:rPr lang="en-US" u="sng" dirty="0" smtClean="0">
                <a:latin typeface="Arial" pitchFamily="34" charset="0"/>
                <a:cs typeface="Arial" pitchFamily="34" charset="0"/>
              </a:rPr>
              <a:t>God has never called a woman to the pastorate.</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While all women have the natural gift of teaching not one of them has the spiritual gift of pastor-teacher.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active voice: women produce the action of the verb, namely they are prohibited forever the office of pastor-teacher. 	</a:t>
            </a:r>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infinitive of intended result to fulfill a deliberate aim or goal.</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Summary	</a:t>
            </a:r>
          </a:p>
          <a:p>
            <a:pPr hangingPunct="0"/>
            <a:r>
              <a:rPr lang="en-US" dirty="0" smtClean="0">
                <a:latin typeface="Arial" pitchFamily="34" charset="0"/>
                <a:cs typeface="Arial" pitchFamily="34" charset="0"/>
              </a:rPr>
              <a:t>1. This prohibition applies to teaching with authority in the public assembly of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Remember that the primary purpose of the local church is a classroom for teaching Bible doctrine to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All women are natural teachers where children are concerned.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Women should teach their children. Women are great teachers as well in the academic realm. </a:t>
            </a:r>
          </a:p>
          <a:p>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5. Women are great teachers of children in Sunday schools.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However, women should not have authoritative teaching responsibility over </a:t>
            </a:r>
            <a:r>
              <a:rPr lang="en-US" u="sng" dirty="0" smtClean="0">
                <a:latin typeface="Arial" pitchFamily="34" charset="0"/>
                <a:cs typeface="Arial" pitchFamily="34" charset="0"/>
              </a:rPr>
              <a:t>adult men.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Such a teaching assignment requires authority which has never been given to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In </a:t>
            </a:r>
            <a:r>
              <a:rPr lang="en-US" b="1" dirty="0" smtClean="0">
                <a:solidFill>
                  <a:srgbClr val="C00000"/>
                </a:solidFill>
                <a:latin typeface="Arial" pitchFamily="34" charset="0"/>
                <a:cs typeface="Arial" pitchFamily="34" charset="0"/>
              </a:rPr>
              <a:t>Titus 2:4 </a:t>
            </a:r>
            <a:r>
              <a:rPr lang="en-US" dirty="0" smtClean="0">
                <a:latin typeface="Arial" pitchFamily="34" charset="0"/>
                <a:cs typeface="Arial" pitchFamily="34" charset="0"/>
              </a:rPr>
              <a:t>we have another aspect of a woman as a teacher.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Older women who are widows are encouraged to teach younger women how to love their husbands — which implies that young women do not know how to love their husbands</a:t>
            </a:r>
            <a:r>
              <a:rPr lang="en-US" u="sng" dirty="0" smtClean="0">
                <a:latin typeface="Arial" pitchFamily="34" charset="0"/>
                <a:cs typeface="Arial" pitchFamily="34" charset="0"/>
              </a:rPr>
              <a:t>. There are some things that only a woman can teach a woman. </a:t>
            </a: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9. But to give a woman authority over a man or to permit her to teach from the pulpit of a local church is to destroy her inner beauty, to convert her blind arrogance into reversionism, and to put her directly under the influence of evil. </a:t>
            </a:r>
          </a:p>
          <a:p>
            <a:pPr hangingPunct="0">
              <a:buNone/>
            </a:pPr>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“or exercise authority over a man, but to remain quiet” </a:t>
            </a:r>
            <a:r>
              <a:rPr lang="en-US" dirty="0" smtClean="0">
                <a:latin typeface="Arial" pitchFamily="34" charset="0"/>
                <a:cs typeface="Arial" pitchFamily="34" charset="0"/>
              </a:rPr>
              <a:t>- PAInfin AUGENTEO - means to exercise authority, not to usurp authority.  OUDE not.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denotes the continuation of existing results. In other words, this is the law and always will be, it will never change. </a:t>
            </a:r>
            <a:endParaRPr lang="en-US" dirty="0">
              <a:latin typeface="Arial" pitchFamily="34" charset="0"/>
              <a:cs typeface="Arial" pitchFamily="34" charset="0"/>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infinitive of intended result in which the result is indicated as fulfilling a deliberate goal.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ANER – man -  emphasizes the manliness of man, a man as distinguished from a boy, a man as distinguished from wimpy type male.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“but to remain quiet” </a:t>
            </a:r>
            <a:r>
              <a:rPr lang="en-US" dirty="0" smtClean="0">
                <a:latin typeface="Arial" pitchFamily="34" charset="0"/>
                <a:cs typeface="Arial" pitchFamily="34" charset="0"/>
              </a:rPr>
              <a:t>– PAInfin – EIMI -  existing in the local church during this dispensation. HESUCHIA – quiet - . Silence denotes a positive response to doctrine with good manners, self-control, concentration, respect for the authority of her right pastor.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“But I do not permit a woman to teach, nor do I permit her to exercise authority over a man, but to be in silence.”</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b="1" dirty="0" smtClean="0">
                <a:solidFill>
                  <a:srgbClr val="0070C0"/>
                </a:solidFill>
                <a:latin typeface="Arial" pitchFamily="34" charset="0"/>
                <a:cs typeface="Arial" pitchFamily="34" charset="0"/>
              </a:rPr>
              <a:t>1:13</a:t>
            </a:r>
            <a:r>
              <a:rPr lang="en-US" dirty="0" smtClean="0">
                <a:latin typeface="Arial" pitchFamily="34" charset="0"/>
                <a:cs typeface="Arial" pitchFamily="34" charset="0"/>
              </a:rPr>
              <a:t> — the woman in creation. This is the first woman, the woman.</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the first woman, the woman who later became known as Eve. At this point she is simply called </a:t>
            </a:r>
            <a:r>
              <a:rPr lang="en-US" i="1" dirty="0" err="1" smtClean="0">
                <a:latin typeface="Arial" pitchFamily="34" charset="0"/>
                <a:cs typeface="Arial" pitchFamily="34" charset="0"/>
              </a:rPr>
              <a:t>Isha</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a:t>
            </a:r>
            <a:r>
              <a:rPr lang="en-US" dirty="0" smtClean="0">
                <a:latin typeface="Arial" pitchFamily="34" charset="0"/>
                <a:cs typeface="Arial" pitchFamily="34" charset="0"/>
              </a:rPr>
              <a:t>is a conjunctive particle, GAR, used as an explanatory conjunction. It is translated in detail, </a:t>
            </a:r>
            <a:r>
              <a:rPr lang="en-US" b="1" dirty="0" smtClean="0">
                <a:solidFill>
                  <a:srgbClr val="0070C0"/>
                </a:solidFill>
                <a:latin typeface="Arial" pitchFamily="34" charset="0"/>
                <a:cs typeface="Arial" pitchFamily="34" charset="0"/>
              </a:rPr>
              <a:t>“For you see.”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“Adam” </a:t>
            </a:r>
            <a:r>
              <a:rPr lang="en-US" dirty="0" smtClean="0">
                <a:latin typeface="Arial" pitchFamily="34" charset="0"/>
                <a:cs typeface="Arial" pitchFamily="34" charset="0"/>
              </a:rPr>
              <a:t>refers to the original man in the garden; </a:t>
            </a:r>
            <a:r>
              <a:rPr lang="en-US" b="1" dirty="0" smtClean="0">
                <a:solidFill>
                  <a:srgbClr val="0070C0"/>
                </a:solidFill>
                <a:latin typeface="Arial" pitchFamily="34" charset="0"/>
                <a:cs typeface="Arial" pitchFamily="34" charset="0"/>
              </a:rPr>
              <a:t>“first was formed” </a:t>
            </a:r>
            <a:r>
              <a:rPr lang="en-US" dirty="0" smtClean="0">
                <a:latin typeface="Arial" pitchFamily="34" charset="0"/>
                <a:cs typeface="Arial" pitchFamily="34" charset="0"/>
              </a:rPr>
              <a:t>— PROTOI - means first in order of time as well as authority.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PLASSO – APIndic - to mould. This word is equivalent to JATSAR in the Hebrew which means to sculpt, and it has to do with the body of man. </a:t>
            </a:r>
            <a:endParaRPr lang="en-US"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00800"/>
          </a:xfrm>
        </p:spPr>
        <p:txBody>
          <a:bodyPr>
            <a:normAutofit/>
          </a:bodyPr>
          <a:lstStyle/>
          <a:p>
            <a:r>
              <a:rPr lang="en-US" dirty="0" smtClean="0">
                <a:latin typeface="Arial" pitchFamily="34" charset="0"/>
                <a:cs typeface="Arial" pitchFamily="34" charset="0"/>
              </a:rPr>
              <a:t>In the New Testament it also connotes experiential sanctification or the doctrine of the balance of residency, which combines a number of doctrines.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Koine usage comes under the heading of duty which a man owes to God in time.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honesty” </a:t>
            </a:r>
            <a:r>
              <a:rPr lang="en-US" dirty="0" smtClean="0">
                <a:latin typeface="Arial" pitchFamily="34" charset="0"/>
                <a:cs typeface="Arial" pitchFamily="34" charset="0"/>
              </a:rPr>
              <a:t>— SEMNOTHI - means dignity, respectfulness, holiness, sense of integrity is what it means here.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“On behalf of kings, and all who are in authority; in order that we may lead an undisturbed and tranquil life in all godliness and integrity.”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Simultaneously the soul of each was created but here we have the body of Adam first to be created, and the soul was placed in the body.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he was </a:t>
            </a:r>
            <a:r>
              <a:rPr lang="en-US" b="1" dirty="0" smtClean="0">
                <a:solidFill>
                  <a:srgbClr val="0070C0"/>
                </a:solidFill>
                <a:latin typeface="Arial" pitchFamily="34" charset="0"/>
                <a:cs typeface="Arial" pitchFamily="34" charset="0"/>
              </a:rPr>
              <a:t>“first formed” </a:t>
            </a:r>
            <a:r>
              <a:rPr lang="en-US" dirty="0" smtClean="0">
                <a:latin typeface="Arial" pitchFamily="34" charset="0"/>
                <a:cs typeface="Arial" pitchFamily="34" charset="0"/>
              </a:rPr>
              <a:t>and this is a reference to the creation of his body.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Adam’s body was </a:t>
            </a:r>
            <a:r>
              <a:rPr lang="en-US" dirty="0" err="1" smtClean="0">
                <a:latin typeface="Arial" pitchFamily="34" charset="0"/>
                <a:cs typeface="Arial" pitchFamily="34" charset="0"/>
              </a:rPr>
              <a:t>moulded</a:t>
            </a:r>
            <a:r>
              <a:rPr lang="en-US" dirty="0" smtClean="0">
                <a:latin typeface="Arial" pitchFamily="34" charset="0"/>
                <a:cs typeface="Arial" pitchFamily="34" charset="0"/>
              </a:rPr>
              <a:t> around the man’s soul and the body became a house for the soul.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Man was created first in time, man was created to have the authority over the woman. </a:t>
            </a:r>
          </a:p>
          <a:p>
            <a:pPr hangingPunct="0"/>
            <a:r>
              <a:rPr lang="en-US" b="1" dirty="0" smtClean="0">
                <a:solidFill>
                  <a:srgbClr val="0070C0"/>
                </a:solidFill>
                <a:latin typeface="Arial" pitchFamily="34" charset="0"/>
                <a:cs typeface="Arial" pitchFamily="34" charset="0"/>
              </a:rPr>
              <a:t>“then” </a:t>
            </a:r>
            <a:r>
              <a:rPr lang="en-US" dirty="0" smtClean="0">
                <a:latin typeface="Arial" pitchFamily="34" charset="0"/>
                <a:cs typeface="Arial" pitchFamily="34" charset="0"/>
              </a:rPr>
              <a:t>— the temporal adverb EITA is translated “then” or “afterward.” </a:t>
            </a:r>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“Eve” </a:t>
            </a:r>
            <a:r>
              <a:rPr lang="en-US" dirty="0" smtClean="0">
                <a:latin typeface="Arial" pitchFamily="34" charset="0"/>
                <a:cs typeface="Arial" pitchFamily="34" charset="0"/>
              </a:rPr>
              <a:t>— EUA which means giver of life. Paul uses the woman’s name after her salvation, he does not use GUNE which is equivalent to </a:t>
            </a:r>
            <a:r>
              <a:rPr lang="en-US" i="1" dirty="0" smtClean="0">
                <a:latin typeface="Arial" pitchFamily="34" charset="0"/>
                <a:cs typeface="Arial" pitchFamily="34" charset="0"/>
              </a:rPr>
              <a:t>ISHA,</a:t>
            </a:r>
            <a:r>
              <a:rPr lang="en-US" dirty="0" smtClean="0">
                <a:latin typeface="Arial" pitchFamily="34" charset="0"/>
                <a:cs typeface="Arial" pitchFamily="34" charset="0"/>
              </a:rPr>
              <a:t> because this passage is dealing with regenerate woman of the royal family of God and therefore he uses a dignified name for the first woman.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This verse says in effect:</a:t>
            </a:r>
          </a:p>
          <a:p>
            <a:pPr hangingPunct="0"/>
            <a:r>
              <a:rPr lang="en-US" dirty="0" smtClean="0">
                <a:latin typeface="Arial" pitchFamily="34" charset="0"/>
                <a:cs typeface="Arial" pitchFamily="34" charset="0"/>
              </a:rPr>
              <a:t>1. In creation God appointed the man the authority over the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In the perfect environment of the garden there was still authority — the man over the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From the very start of the human race the man had the authority over the woman. </a:t>
            </a:r>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4. Even after the fall God did not change the order. Man’s failure did not change the principle.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2:14 </a:t>
            </a:r>
            <a:r>
              <a:rPr lang="en-US" dirty="0" smtClean="0">
                <a:latin typeface="Arial" pitchFamily="34" charset="0"/>
                <a:cs typeface="Arial" pitchFamily="34" charset="0"/>
              </a:rPr>
              <a:t>— “And” is the continuative use of the conjunction </a:t>
            </a:r>
            <a:r>
              <a:rPr lang="en-US" i="1" dirty="0" err="1" smtClean="0">
                <a:latin typeface="Arial" pitchFamily="34" charset="0"/>
                <a:cs typeface="Arial" pitchFamily="34" charset="0"/>
              </a:rPr>
              <a:t>kai</a:t>
            </a:r>
            <a:r>
              <a:rPr lang="en-US" dirty="0" smtClean="0">
                <a:latin typeface="Arial" pitchFamily="34" charset="0"/>
                <a:cs typeface="Arial" pitchFamily="34" charset="0"/>
              </a:rPr>
              <a:t>. This conjunction indicates that now we have had our setup and we get to our principle of the woman.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“Adam was not deceived” </a:t>
            </a:r>
            <a:r>
              <a:rPr lang="en-US" dirty="0" smtClean="0">
                <a:latin typeface="Arial" pitchFamily="34" charset="0"/>
                <a:cs typeface="Arial" pitchFamily="34" charset="0"/>
              </a:rPr>
              <a:t>— this is talking about the fall. OUK  APATAO -  APIndic – deceived. There was not point at which in the entire fall Adam was deceived.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The woman was deceived, enticed to sin.  Adam was not deceived, the woman was.</a:t>
            </a:r>
            <a:r>
              <a:rPr lang="en-US" dirty="0" smtClean="0"/>
              <a:t> </a:t>
            </a:r>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fontScale="92500" lnSpcReduction="10000"/>
          </a:bodyPr>
          <a:lstStyle/>
          <a:p>
            <a:r>
              <a:rPr lang="en-US" dirty="0" smtClean="0">
                <a:latin typeface="Arial" pitchFamily="34" charset="0"/>
                <a:cs typeface="Arial" pitchFamily="34" charset="0"/>
              </a:rPr>
              <a:t>Adam understood doctrine, he did not enter into any conversation with Satan.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Satan at no point tried to talk to the man, he knew it would be futile. A direct attack upon man as the authority would not have worked.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man was too strongly entrenched in the doctrine that he has received every day in the garden from the Lord.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Satan had to attack at the weakest point and he picked the woman.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Satan had already noted that she was not paying much attention in Bible class and therefore was vulnerable to what he had to say. </a:t>
            </a:r>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“but the woman” </a:t>
            </a:r>
            <a:r>
              <a:rPr lang="en-US" dirty="0" smtClean="0">
                <a:latin typeface="Arial" pitchFamily="34" charset="0"/>
                <a:cs typeface="Arial" pitchFamily="34" charset="0"/>
              </a:rPr>
              <a:t>—  emphasizes the contrast between the fall of the man and the fall of the woman. The woman was deceived by Satan and the man was enticed by the woman. </a:t>
            </a:r>
          </a:p>
          <a:p>
            <a:pPr hangingPunct="0"/>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“being deceived” </a:t>
            </a:r>
            <a:r>
              <a:rPr lang="en-US" dirty="0" smtClean="0">
                <a:latin typeface="Arial" pitchFamily="34" charset="0"/>
                <a:cs typeface="Arial" pitchFamily="34" charset="0"/>
              </a:rPr>
              <a:t>— APPtc – EXAPATAO - to be deceived from an outside source. This means to be completely deceived from an outside source.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“But that woman having been completely deceived” –</a:t>
            </a:r>
          </a:p>
          <a:p>
            <a:pPr>
              <a:buNone/>
            </a:pPr>
            <a:r>
              <a:rPr lang="en-US" dirty="0" smtClean="0">
                <a:latin typeface="Arial" pitchFamily="34" charset="0"/>
                <a:cs typeface="Arial" pitchFamily="34" charset="0"/>
              </a:rPr>
              <a:t>   views the woman’s fall in its entirety from her first conversation with Satan disguised as a serpent to the moment she ate of the forbidden fruit of the garden and became the first sinner in the human race. </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During this entire function of the temptation and the fall of woman she was totally confused, totally ignorant, helpless, arrogant.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Everything that happens to a woman who removes herself from any divine authority is found in the case of the first woman to fall.</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She was easy to deceive because she was arrogant. Blind arrogance is always easy to deceive.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“was in the transgression” – </a:t>
            </a:r>
            <a:r>
              <a:rPr lang="en-US" dirty="0" smtClean="0">
                <a:latin typeface="Arial" pitchFamily="34" charset="0"/>
                <a:cs typeface="Arial" pitchFamily="34" charset="0"/>
              </a:rPr>
              <a:t>GINOMAI – Pf A Infin - the existing result was spiritual death. </a:t>
            </a:r>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woman’s volition was involved in her disobedience, and she sinned and ignorance is no excuse.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Her volition was involved so she is involved in the sin. The declarative indicative mood represents the verbal idea from the viewpoint of theological dogmatism. </a:t>
            </a:r>
          </a:p>
          <a:p>
            <a:pPr hangingPunct="0"/>
            <a:endParaRPr lang="en-US" dirty="0" smtClean="0"/>
          </a:p>
          <a:p>
            <a:pPr hangingPunct="0"/>
            <a:r>
              <a:rPr lang="en-US" b="1" dirty="0" smtClean="0">
                <a:solidFill>
                  <a:srgbClr val="0070C0"/>
                </a:solidFill>
                <a:latin typeface="Arial" pitchFamily="34" charset="0"/>
                <a:cs typeface="Arial" pitchFamily="34" charset="0"/>
              </a:rPr>
              <a:t>“in the transgression” </a:t>
            </a:r>
            <a:r>
              <a:rPr lang="en-US" dirty="0" smtClean="0">
                <a:latin typeface="Arial" pitchFamily="34" charset="0"/>
                <a:cs typeface="Arial" pitchFamily="34" charset="0"/>
              </a:rPr>
              <a:t>— EN PARABASIN -  </a:t>
            </a:r>
            <a:r>
              <a:rPr lang="en-US" b="1" dirty="0" smtClean="0">
                <a:solidFill>
                  <a:srgbClr val="0070C0"/>
                </a:solidFill>
                <a:latin typeface="Arial" pitchFamily="34" charset="0"/>
                <a:cs typeface="Arial" pitchFamily="34" charset="0"/>
              </a:rPr>
              <a:t>“But although that woman had been completely deceived, she had come to be [in the transgression] with the result that she remained in the transgression.” </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Principle</a:t>
            </a:r>
          </a:p>
          <a:p>
            <a:pPr hangingPunct="0"/>
            <a:r>
              <a:rPr lang="en-US" dirty="0" smtClean="0">
                <a:latin typeface="Arial" pitchFamily="34" charset="0"/>
                <a:cs typeface="Arial" pitchFamily="34" charset="0"/>
              </a:rPr>
              <a:t>1. Ignorant woman was as guilty as </a:t>
            </a:r>
            <a:r>
              <a:rPr lang="en-US" dirty="0" err="1" smtClean="0">
                <a:latin typeface="Arial" pitchFamily="34" charset="0"/>
                <a:cs typeface="Arial" pitchFamily="34" charset="0"/>
              </a:rPr>
              <a:t>cognisant</a:t>
            </a:r>
            <a:r>
              <a:rPr lang="en-US" dirty="0" smtClean="0">
                <a:latin typeface="Arial" pitchFamily="34" charset="0"/>
                <a:cs typeface="Arial" pitchFamily="34" charset="0"/>
              </a:rPr>
              <a:t> man in the fall.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2. Two violations were involved. Two people were in the transgression and resultant spiritual death.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fall took place on the act of negative volition carried out into action. In other words, the eating of the forbidden fruit.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Satan tempted the woman and his whole setup was deceit. It is easy to outthink and arrogant person.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woman tempted the man with the obvious. The man knew what he was doing, he followed the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rejected the principle of authority that God had given to him and followed the woman when he should have been leading. </a:t>
            </a: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6. The point is that both fell, both sinned, both died spiritually immediately.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There is, however, a distinction in their sin and fall.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2:15a </a:t>
            </a:r>
            <a:r>
              <a:rPr lang="en-US" dirty="0" smtClean="0">
                <a:latin typeface="Arial" pitchFamily="34" charset="0"/>
                <a:cs typeface="Arial" pitchFamily="34" charset="0"/>
              </a:rPr>
              <a:t>— the woman in the metamorphism. </a:t>
            </a:r>
            <a:r>
              <a:rPr lang="en-US" b="1" dirty="0" smtClean="0">
                <a:solidFill>
                  <a:srgbClr val="0070C0"/>
                </a:solidFill>
                <a:latin typeface="Arial" pitchFamily="34" charset="0"/>
                <a:cs typeface="Arial" pitchFamily="34" charset="0"/>
              </a:rPr>
              <a:t>“In fact” </a:t>
            </a:r>
            <a:r>
              <a:rPr lang="en-US" dirty="0" smtClean="0">
                <a:latin typeface="Arial" pitchFamily="34" charset="0"/>
                <a:cs typeface="Arial" pitchFamily="34" charset="0"/>
              </a:rPr>
              <a:t>– DE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“she shall be saved” </a:t>
            </a:r>
            <a:r>
              <a:rPr lang="en-US" dirty="0" smtClean="0">
                <a:latin typeface="Arial" pitchFamily="34" charset="0"/>
                <a:cs typeface="Arial" pitchFamily="34" charset="0"/>
              </a:rPr>
              <a:t>— FPIndic – SOZO - The future tense speaks of the result of the first advent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Even though it is future in God’s plan Christ will come in the flesh.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passive voice: the woman receives salvation through the virgin birth, the incarnation of Christ, His impeccability, and His death on the cross.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“in childbearing” </a:t>
            </a:r>
            <a:r>
              <a:rPr lang="en-US" dirty="0" smtClean="0">
                <a:latin typeface="Arial" pitchFamily="34" charset="0"/>
                <a:cs typeface="Arial" pitchFamily="34" charset="0"/>
              </a:rPr>
              <a:t>— DIA TEKNOGONIA -  </a:t>
            </a:r>
            <a:r>
              <a:rPr lang="en-US" b="1" dirty="0" smtClean="0">
                <a:solidFill>
                  <a:srgbClr val="0070C0"/>
                </a:solidFill>
                <a:latin typeface="Arial" pitchFamily="34" charset="0"/>
                <a:cs typeface="Arial" pitchFamily="34" charset="0"/>
              </a:rPr>
              <a:t>“In fact she shall be saved through childbearing.”</a:t>
            </a:r>
            <a:r>
              <a:rPr lang="en-US" dirty="0" smtClean="0">
                <a:latin typeface="Arial" pitchFamily="34" charset="0"/>
                <a:cs typeface="Arial" pitchFamily="34" charset="0"/>
              </a:rPr>
              <a:t> This is a reference to the virgin birth.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Virgin Birth</a:t>
            </a:r>
          </a:p>
          <a:p>
            <a:pPr hangingPunct="0"/>
            <a:r>
              <a:rPr lang="en-US" dirty="0" smtClean="0">
                <a:latin typeface="Arial" pitchFamily="34" charset="0"/>
                <a:cs typeface="Arial" pitchFamily="34" charset="0"/>
              </a:rPr>
              <a:t>A. Definition:</a:t>
            </a:r>
          </a:p>
          <a:p>
            <a:pPr hangingPunct="0"/>
            <a:r>
              <a:rPr lang="en-US" dirty="0" smtClean="0">
                <a:latin typeface="Arial" pitchFamily="34" charset="0"/>
                <a:cs typeface="Arial" pitchFamily="34" charset="0"/>
              </a:rPr>
              <a:t>	1. The virgin birth refers to one birth in human history, the incarnation of Jesus Christ, the second person of the Trinity.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2. Jesus Christ was conceived of the Holy Spirit, therefore born apart from human copulation.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3. In this way, Christ came into the world without the imputation of Adam’s sin and without the old sin nature. </a:t>
            </a:r>
            <a:r>
              <a:rPr lang="en-US" dirty="0" smtClean="0"/>
              <a: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buNone/>
            </a:pPr>
            <a:r>
              <a:rPr lang="en-US" b="1" dirty="0" smtClean="0"/>
              <a:t>  The Doctrine of Godliness</a:t>
            </a:r>
          </a:p>
          <a:p>
            <a:pPr hangingPunct="0"/>
            <a:r>
              <a:rPr lang="en-US" dirty="0" smtClean="0">
                <a:latin typeface="Arial" pitchFamily="34" charset="0"/>
                <a:cs typeface="Arial" pitchFamily="34" charset="0"/>
              </a:rPr>
              <a:t>1. “Godliness” is derived from the noun EUSEBEIA which in the New Testament connotes duty and responsibility of the royal priesthood to God under operation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Godliness refers, then, to the balance of residency and therefore becomes synonymous with experiential sanctification [phase two].</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Godliness is based on the indwelling of the Holy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Godliness is that balance of residency in the soul of the believer by which we have the filling of the Spirit plus maximum doctrine in the soul.  </a:t>
            </a:r>
          </a:p>
          <a:p>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lnSpcReduction="10000"/>
          </a:bodyPr>
          <a:lstStyle/>
          <a:p>
            <a:pPr hangingPunct="0">
              <a:buNone/>
            </a:pPr>
            <a:r>
              <a:rPr lang="en-US" dirty="0" smtClean="0">
                <a:latin typeface="Arial" pitchFamily="34" charset="0"/>
                <a:cs typeface="Arial" pitchFamily="34" charset="0"/>
              </a:rPr>
              <a:t>B. The necessity for the virgin birth:</a:t>
            </a:r>
          </a:p>
          <a:p>
            <a:pPr hangingPunct="0"/>
            <a:r>
              <a:rPr lang="en-US" dirty="0" smtClean="0">
                <a:latin typeface="Arial" pitchFamily="34" charset="0"/>
                <a:cs typeface="Arial" pitchFamily="34" charset="0"/>
              </a:rPr>
              <a:t>1. The necessity for the virgin birth is based on the fact that the old sin nature is passed down to each member of the human race through the human father.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This is because man sinned in cognizance while woman sinned in ignorance — </a:t>
            </a:r>
            <a:r>
              <a:rPr lang="en-US" b="1" dirty="0" smtClean="0">
                <a:solidFill>
                  <a:srgbClr val="0070C0"/>
                </a:solidFill>
                <a:latin typeface="Arial" pitchFamily="34" charset="0"/>
                <a:cs typeface="Arial" pitchFamily="34" charset="0"/>
              </a:rPr>
              <a:t>1 Timothy 2:14</a:t>
            </a:r>
            <a:r>
              <a:rPr lang="en-US" dirty="0" smtClean="0">
                <a:latin typeface="Arial" pitchFamily="34" charset="0"/>
                <a:cs typeface="Arial" pitchFamily="34" charset="0"/>
              </a:rPr>
              <a:t>. This means that because the woman was deceived in the fall the old sin nature is passed down through the man in copulation.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All members of the human race are born spiritually dead because they are born with an old sin nature.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4. The old sin nature is passed down through the father in copulation.</a:t>
            </a:r>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a:bodyPr>
          <a:lstStyle/>
          <a:p>
            <a:pPr hangingPunct="0"/>
            <a:r>
              <a:rPr lang="en-US" dirty="0" smtClean="0">
                <a:latin typeface="Arial" pitchFamily="34" charset="0"/>
                <a:cs typeface="Arial" pitchFamily="34" charset="0"/>
              </a:rPr>
              <a:t>5. Therefore the virgin birth is the only way to become a member of the human race apart from spiritual death and the imputation of Adam’s sin.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Jesus Christ had to enter the human race apart from sin and live a perfect life to qualify for saviorhood at the cross.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Therefore no virgin birth; none of us are saved. Our salvation hinges on the virgin birth. You cannot be saved unless Christ was born of a virgin. </a:t>
            </a:r>
          </a:p>
          <a:p>
            <a:pPr hangingPunct="0">
              <a:buNone/>
            </a:pP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C. The first prophecy of the virgin birth — </a:t>
            </a:r>
            <a:r>
              <a:rPr lang="en-US" b="1" dirty="0" smtClean="0">
                <a:solidFill>
                  <a:srgbClr val="C00000"/>
                </a:solidFill>
                <a:latin typeface="Arial" pitchFamily="34" charset="0"/>
                <a:cs typeface="Arial" pitchFamily="34" charset="0"/>
              </a:rPr>
              <a:t>Genesis 3:15,16</a:t>
            </a:r>
            <a:r>
              <a:rPr lang="en-US" dirty="0" smtClean="0">
                <a:latin typeface="Arial" pitchFamily="34" charset="0"/>
                <a:cs typeface="Arial" pitchFamily="34" charset="0"/>
              </a:rPr>
              <a:t>, speaking to Satan: </a:t>
            </a:r>
            <a:r>
              <a:rPr lang="en-US" b="1" dirty="0" smtClean="0">
                <a:solidFill>
                  <a:srgbClr val="C00000"/>
                </a:solidFill>
                <a:latin typeface="Arial" pitchFamily="34" charset="0"/>
                <a:cs typeface="Arial" pitchFamily="34" charset="0"/>
              </a:rPr>
              <a:t>“And I will put hostility between you and the woman, and between your seed </a:t>
            </a:r>
            <a:r>
              <a:rPr lang="en-US" dirty="0" smtClean="0">
                <a:latin typeface="Arial" pitchFamily="34" charset="0"/>
                <a:cs typeface="Arial" pitchFamily="34" charset="0"/>
              </a:rPr>
              <a:t>[unbelievers] </a:t>
            </a:r>
            <a:r>
              <a:rPr lang="en-US" b="1" dirty="0" smtClean="0">
                <a:solidFill>
                  <a:srgbClr val="C00000"/>
                </a:solidFill>
                <a:latin typeface="Arial" pitchFamily="34" charset="0"/>
                <a:cs typeface="Arial" pitchFamily="34" charset="0"/>
              </a:rPr>
              <a:t>and her seed</a:t>
            </a:r>
            <a:r>
              <a:rPr lang="en-US" dirty="0" smtClean="0">
                <a:latin typeface="Arial" pitchFamily="34" charset="0"/>
                <a:cs typeface="Arial" pitchFamily="34" charset="0"/>
              </a:rPr>
              <a:t> [believers]; </a:t>
            </a:r>
            <a:r>
              <a:rPr lang="en-US" b="1" dirty="0" smtClean="0">
                <a:solidFill>
                  <a:srgbClr val="C00000"/>
                </a:solidFill>
                <a:latin typeface="Arial" pitchFamily="34" charset="0"/>
                <a:cs typeface="Arial" pitchFamily="34" charset="0"/>
              </a:rPr>
              <a:t>he</a:t>
            </a:r>
            <a:r>
              <a:rPr lang="en-US" dirty="0" smtClean="0">
                <a:latin typeface="Arial" pitchFamily="34" charset="0"/>
                <a:cs typeface="Arial" pitchFamily="34" charset="0"/>
              </a:rPr>
              <a:t> [Christ, the seed of the woman] </a:t>
            </a:r>
            <a:r>
              <a:rPr lang="en-US" b="1" dirty="0" smtClean="0">
                <a:solidFill>
                  <a:srgbClr val="C00000"/>
                </a:solidFill>
                <a:latin typeface="Arial" pitchFamily="34" charset="0"/>
                <a:cs typeface="Arial" pitchFamily="34" charset="0"/>
              </a:rPr>
              <a:t>shall crush your head</a:t>
            </a:r>
            <a:r>
              <a:rPr lang="en-US" dirty="0" smtClean="0">
                <a:latin typeface="Arial" pitchFamily="34" charset="0"/>
                <a:cs typeface="Arial" pitchFamily="34" charset="0"/>
              </a:rPr>
              <a:t> [second advent, operation footstool], </a:t>
            </a:r>
            <a:r>
              <a:rPr lang="en-US" b="1" dirty="0" smtClean="0">
                <a:solidFill>
                  <a:srgbClr val="C00000"/>
                </a:solidFill>
                <a:latin typeface="Arial" pitchFamily="34" charset="0"/>
                <a:cs typeface="Arial" pitchFamily="34" charset="0"/>
              </a:rPr>
              <a:t>but you </a:t>
            </a:r>
            <a:r>
              <a:rPr lang="en-US" dirty="0" smtClean="0">
                <a:latin typeface="Arial" pitchFamily="34" charset="0"/>
                <a:cs typeface="Arial" pitchFamily="34" charset="0"/>
              </a:rPr>
              <a:t>[Satan] </a:t>
            </a:r>
            <a:r>
              <a:rPr lang="en-US" b="1" dirty="0" smtClean="0">
                <a:solidFill>
                  <a:srgbClr val="C00000"/>
                </a:solidFill>
                <a:latin typeface="Arial" pitchFamily="34" charset="0"/>
                <a:cs typeface="Arial" pitchFamily="34" charset="0"/>
              </a:rPr>
              <a:t>will crush his heel </a:t>
            </a:r>
            <a:r>
              <a:rPr lang="en-US" dirty="0" smtClean="0">
                <a:latin typeface="Arial" pitchFamily="34" charset="0"/>
                <a:cs typeface="Arial" pitchFamily="34" charset="0"/>
              </a:rPr>
              <a:t>[first advent and the cross].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“Unto the woman he said, Multiplying I will multiply your pain in your pregnancy; in sorrow you will bear sons; and to your right man you will have the strongest desire; therefore he shall rule over you.”</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man regained his ascendancy over the woman because of sex.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She had a strong desire for him and was willing to submit to him, and therefore she had to rebuild his authority over her. </a:t>
            </a:r>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The word </a:t>
            </a:r>
            <a:r>
              <a:rPr lang="en-US" b="1" dirty="0" smtClean="0">
                <a:solidFill>
                  <a:srgbClr val="C00000"/>
                </a:solidFill>
                <a:latin typeface="Arial" pitchFamily="34" charset="0"/>
                <a:cs typeface="Arial" pitchFamily="34" charset="0"/>
              </a:rPr>
              <a:t>“strong desire” </a:t>
            </a:r>
            <a:r>
              <a:rPr lang="en-US" dirty="0" smtClean="0">
                <a:latin typeface="Arial" pitchFamily="34" charset="0"/>
                <a:cs typeface="Arial" pitchFamily="34" charset="0"/>
              </a:rPr>
              <a:t>is talking about her sexual desire.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She had no respect for him at the point of the fall, he was a failure and disappointment.  Once God started to activate her ability to reproduce she had a desire for the man she had never had before, and from that time on she was under his authority.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This passage says that the human race is now divided into two conflicting camps.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historical phase of the angelic conflict includes the seed of Satan — unbelievers influenced by evil — versus the seed of the woman — believers influenced by doctrine. </a:t>
            </a: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3. Just as the angelic forces are divided into two categories of fallen and elect, so the human race is divided into two categories based on attitude toward Jesus Christ — </a:t>
            </a:r>
            <a:r>
              <a:rPr lang="en-US" b="1" dirty="0" smtClean="0">
                <a:solidFill>
                  <a:srgbClr val="C00000"/>
                </a:solidFill>
                <a:latin typeface="Arial" pitchFamily="34" charset="0"/>
                <a:cs typeface="Arial" pitchFamily="34" charset="0"/>
              </a:rPr>
              <a:t>John 3:36.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entire doctrinal structure of the two advents of Christ depends on the doctrine of the virgin birth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virgin birth is the mechanics for the incarnation and first advent by which Christ accomplishes the two victories of the angelic conflict.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The first victory is at the first advent — cross, resurrection, ascension, session. The seed of the woman is superior to all angelic creatures.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second victory is at the second advent — operation footstool by which Christ takes over the rulership of the world from Satan, abolishes evil, and replaces Satan as the ruler of this world.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The woman lost out in the garden because of the rejection of authority, both that of Christ as her teacher and Adam as her husband. </a:t>
            </a:r>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woman regains through receiving Christ as her savior plus the authority of learning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woman listened to the voice of evil in the garden. Now she recovers by listening to the voice of doctrine in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All of this is prophesied through the principle of childbearing, i.e. the virgin birth of Jesus Christ.</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D. The Jewish prophecy of the virgin birth </a:t>
            </a:r>
            <a:r>
              <a:rPr lang="en-US" b="1" dirty="0" smtClean="0">
                <a:solidFill>
                  <a:srgbClr val="C00000"/>
                </a:solidFill>
                <a:latin typeface="Arial" pitchFamily="34" charset="0"/>
                <a:cs typeface="Arial" pitchFamily="34" charset="0"/>
              </a:rPr>
              <a:t>— Isaiah 7:14, “Therefore the Lord himself shall give you a supernatural sign; Behold, the virgin shall conceive and bear a son, and thou shalt call his name Immanuel.”</a:t>
            </a:r>
          </a:p>
          <a:p>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C00000"/>
                </a:solidFill>
                <a:latin typeface="Arial" pitchFamily="34" charset="0"/>
                <a:cs typeface="Arial" pitchFamily="34" charset="0"/>
              </a:rPr>
              <a:t>“shall give” </a:t>
            </a:r>
            <a:r>
              <a:rPr lang="en-US" dirty="0" smtClean="0">
                <a:latin typeface="Arial" pitchFamily="34" charset="0"/>
                <a:cs typeface="Arial" pitchFamily="34" charset="0"/>
              </a:rPr>
              <a:t>— the qal imperfect of NATHAN. It is used as the jussive and the jussive expresses a command, a wish, advice, or as here, a blessing.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 sign” </a:t>
            </a:r>
            <a:r>
              <a:rPr lang="en-US" dirty="0" smtClean="0">
                <a:latin typeface="Arial" pitchFamily="34" charset="0"/>
                <a:cs typeface="Arial" pitchFamily="34" charset="0"/>
              </a:rPr>
              <a:t>— “you” refers to </a:t>
            </a:r>
            <a:r>
              <a:rPr lang="en-US" dirty="0" err="1" smtClean="0">
                <a:latin typeface="Arial" pitchFamily="34" charset="0"/>
                <a:cs typeface="Arial" pitchFamily="34" charset="0"/>
              </a:rPr>
              <a:t>Ahaz</a:t>
            </a:r>
            <a:r>
              <a:rPr lang="en-US" dirty="0" smtClean="0">
                <a:latin typeface="Arial" pitchFamily="34" charset="0"/>
                <a:cs typeface="Arial" pitchFamily="34" charset="0"/>
              </a:rPr>
              <a:t> of verse 10. The word for sign is OTH. It connotes a supernatural sign.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supernatural sign</a:t>
            </a:r>
            <a:r>
              <a:rPr lang="en-US" b="1" dirty="0" smtClean="0">
                <a:solidFill>
                  <a:srgbClr val="C00000"/>
                </a:solidFill>
                <a:latin typeface="Arial" pitchFamily="34" charset="0"/>
                <a:cs typeface="Arial" pitchFamily="34" charset="0"/>
              </a:rPr>
              <a:t>: “Behold the virgin” </a:t>
            </a:r>
            <a:r>
              <a:rPr lang="en-US" dirty="0" smtClean="0">
                <a:latin typeface="Arial" pitchFamily="34" charset="0"/>
                <a:cs typeface="Arial" pitchFamily="34" charset="0"/>
              </a:rPr>
              <a:t>— HA ALMAH means a young woman but not where a supernatural sign is concerned.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In both the Septuagint and the quotation of it in </a:t>
            </a:r>
            <a:r>
              <a:rPr lang="en-US" b="1" dirty="0" smtClean="0">
                <a:solidFill>
                  <a:srgbClr val="C00000"/>
                </a:solidFill>
                <a:latin typeface="Arial" pitchFamily="34" charset="0"/>
                <a:cs typeface="Arial" pitchFamily="34" charset="0"/>
              </a:rPr>
              <a:t>Matthew 1:22,23 </a:t>
            </a:r>
            <a:r>
              <a:rPr lang="en-US" dirty="0" smtClean="0">
                <a:latin typeface="Arial" pitchFamily="34" charset="0"/>
                <a:cs typeface="Arial" pitchFamily="34" charset="0"/>
              </a:rPr>
              <a:t>there is no question as to what is meant here, this is not a young woman, this is a virgin.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know that from the quotation in the New Testament where the Greek word PARTHENOI means virgin and nothing but virgin.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C00000"/>
                </a:solidFill>
                <a:latin typeface="Arial" pitchFamily="34" charset="0"/>
                <a:cs typeface="Arial" pitchFamily="34" charset="0"/>
              </a:rPr>
              <a:t>“shall conceive” </a:t>
            </a:r>
            <a:r>
              <a:rPr lang="en-US" dirty="0" smtClean="0">
                <a:latin typeface="Arial" pitchFamily="34" charset="0"/>
                <a:cs typeface="Arial" pitchFamily="34" charset="0"/>
              </a:rPr>
              <a:t>— the Qal perfect of HARAH which means to become pregnant. The prophetic perfect is so certain to happen that it is put in the past tense as if it had already happened. So, </a:t>
            </a:r>
            <a:r>
              <a:rPr lang="en-US" b="1" dirty="0" smtClean="0">
                <a:solidFill>
                  <a:srgbClr val="C00000"/>
                </a:solidFill>
                <a:latin typeface="Arial" pitchFamily="34" charset="0"/>
                <a:cs typeface="Arial" pitchFamily="34" charset="0"/>
              </a:rPr>
              <a:t>“the virgin shall become pregnant.”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“and bear” </a:t>
            </a:r>
            <a:r>
              <a:rPr lang="en-US" dirty="0" smtClean="0">
                <a:latin typeface="Arial" pitchFamily="34" charset="0"/>
                <a:cs typeface="Arial" pitchFamily="34" charset="0"/>
              </a:rPr>
              <a:t>— Qal Active Ptc – JALAD -  </a:t>
            </a:r>
            <a:r>
              <a:rPr lang="en-US" b="1" dirty="0" smtClean="0">
                <a:solidFill>
                  <a:srgbClr val="C00000"/>
                </a:solidFill>
                <a:latin typeface="Arial" pitchFamily="34" charset="0"/>
                <a:cs typeface="Arial" pitchFamily="34" charset="0"/>
              </a:rPr>
              <a:t>“consequently bearing a son.”</a:t>
            </a:r>
            <a:r>
              <a:rPr lang="en-US" dirty="0" smtClean="0">
                <a:latin typeface="Arial" pitchFamily="34" charset="0"/>
                <a:cs typeface="Arial" pitchFamily="34" charset="0"/>
              </a:rPr>
              <a:t> The word for “son,” BEN, is very strong and it is found in Isaiah 9:6.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“shall call his name Immanuel” </a:t>
            </a:r>
            <a:r>
              <a:rPr lang="en-US" dirty="0" smtClean="0">
                <a:latin typeface="Arial" pitchFamily="34" charset="0"/>
                <a:cs typeface="Arial" pitchFamily="34" charset="0"/>
              </a:rPr>
              <a:t>— which means “God with us.” </a:t>
            </a:r>
          </a:p>
          <a:p>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E. The historical fulfillment — </a:t>
            </a:r>
            <a:r>
              <a:rPr lang="en-US" b="1" dirty="0" smtClean="0">
                <a:solidFill>
                  <a:srgbClr val="C00000"/>
                </a:solidFill>
                <a:latin typeface="Arial" pitchFamily="34" charset="0"/>
                <a:cs typeface="Arial" pitchFamily="34" charset="0"/>
              </a:rPr>
              <a:t>Matthew 1:19-25.</a:t>
            </a:r>
          </a:p>
          <a:p>
            <a:pPr hangingPunct="0"/>
            <a:r>
              <a:rPr lang="en-US" dirty="0" smtClean="0">
                <a:latin typeface="Arial" pitchFamily="34" charset="0"/>
                <a:cs typeface="Arial" pitchFamily="34" charset="0"/>
              </a:rPr>
              <a:t>Joseph is not the real father of the Lord, the Lord is virgin born. Nathan’s line goes right down through Mary. Joseph is from the kingly side, and both are direct descendants of David and Bathsheba.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 The result of the virgin birth — </a:t>
            </a:r>
            <a:r>
              <a:rPr lang="en-US" b="1" dirty="0" smtClean="0">
                <a:solidFill>
                  <a:srgbClr val="C00000"/>
                </a:solidFill>
                <a:latin typeface="Arial" pitchFamily="34" charset="0"/>
                <a:cs typeface="Arial" pitchFamily="34" charset="0"/>
              </a:rPr>
              <a:t>John 1:14, “The Word </a:t>
            </a:r>
            <a:r>
              <a:rPr lang="en-US" dirty="0" smtClean="0">
                <a:latin typeface="Arial" pitchFamily="34" charset="0"/>
                <a:cs typeface="Arial" pitchFamily="34" charset="0"/>
              </a:rPr>
              <a:t>[eternal God] </a:t>
            </a:r>
            <a:r>
              <a:rPr lang="en-US" b="1" dirty="0" smtClean="0">
                <a:solidFill>
                  <a:srgbClr val="C00000"/>
                </a:solidFill>
                <a:latin typeface="Arial" pitchFamily="34" charset="0"/>
                <a:cs typeface="Arial" pitchFamily="34" charset="0"/>
              </a:rPr>
              <a:t>became flesh, and pitched His tent with us and we beheld His glory, the glory of the unique one from the Father, full of grace and doctrine.” </a:t>
            </a:r>
            <a:r>
              <a:rPr lang="en-US" dirty="0" smtClean="0">
                <a:latin typeface="Arial" pitchFamily="34" charset="0"/>
                <a:cs typeface="Arial" pitchFamily="34" charset="0"/>
              </a:rPr>
              <a:t>The anticipation of the results are given in 1 Timothy 2:15.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“she shall be saved through childbearing.” </a:t>
            </a:r>
            <a:r>
              <a:rPr lang="en-US" dirty="0" smtClean="0">
                <a:latin typeface="Arial" pitchFamily="34" charset="0"/>
                <a:cs typeface="Arial" pitchFamily="34" charset="0"/>
              </a:rPr>
              <a:t>Now the parenthesis is closed.</a:t>
            </a:r>
          </a:p>
          <a:p>
            <a:pPr hangingPunct="0">
              <a:buNone/>
            </a:pPr>
            <a:r>
              <a:rPr lang="en-US" dirty="0" smtClean="0">
                <a:latin typeface="Arial" pitchFamily="34" charset="0"/>
                <a:cs typeface="Arial" pitchFamily="34" charset="0"/>
              </a:rPr>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r>
              <a:rPr lang="en-US" dirty="0" smtClean="0">
                <a:latin typeface="Arial" pitchFamily="34" charset="0"/>
                <a:cs typeface="Arial" pitchFamily="34" charset="0"/>
              </a:rPr>
              <a:t>5. Godliness is the status quo of the greater-grace/mature believer. Godliness is a synonym for maturity/greater-grace.</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establishment and human authority is necessary for the function study and believing the Word of God resulting in godliness — </a:t>
            </a:r>
            <a:r>
              <a:rPr lang="en-US" b="1" dirty="0" smtClean="0">
                <a:solidFill>
                  <a:srgbClr val="0070C0"/>
                </a:solidFill>
                <a:latin typeface="Arial" pitchFamily="34" charset="0"/>
                <a:cs typeface="Arial" pitchFamily="34" charset="0"/>
              </a:rPr>
              <a:t>1 Timothy 2:2.</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Godliness is related to knowledge of doctrine — </a:t>
            </a:r>
            <a:r>
              <a:rPr lang="en-US" b="1" dirty="0" smtClean="0">
                <a:solidFill>
                  <a:srgbClr val="C00000"/>
                </a:solidFill>
                <a:latin typeface="Arial" pitchFamily="34" charset="0"/>
                <a:cs typeface="Arial" pitchFamily="34" charset="0"/>
              </a:rPr>
              <a:t>Titus 1:1.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Therefore godliness demands discipline — </a:t>
            </a:r>
            <a:r>
              <a:rPr lang="en-US" b="1" dirty="0" smtClean="0">
                <a:solidFill>
                  <a:srgbClr val="C00000"/>
                </a:solidFill>
                <a:latin typeface="Arial" pitchFamily="34" charset="0"/>
                <a:cs typeface="Arial" pitchFamily="34" charset="0"/>
              </a:rPr>
              <a:t>1 Timothy 4:7. </a:t>
            </a:r>
            <a:r>
              <a:rPr lang="en-US" dirty="0" smtClean="0">
                <a:latin typeface="Arial" pitchFamily="34" charset="0"/>
                <a:cs typeface="Arial" pitchFamily="34" charset="0"/>
              </a:rPr>
              <a:t>The word “discipline” refers to the self-discipline that comes from concentration on the teaching of the Word of God. </a:t>
            </a:r>
          </a:p>
          <a:p>
            <a:pPr hangingPunct="0"/>
            <a:endParaRPr lang="en-US" dirty="0" smtClean="0">
              <a:latin typeface="Arial" pitchFamily="34" charset="0"/>
              <a:cs typeface="Arial" pitchFamily="34" charset="0"/>
            </a:endParaRPr>
          </a:p>
          <a:p>
            <a:pPr hangingPunct="0"/>
            <a:endParaRPr lang="en-US" b="1" dirty="0" smtClean="0">
              <a:solidFill>
                <a:srgbClr val="C00000"/>
              </a:solidFill>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Metamorphisms</a:t>
            </a:r>
          </a:p>
          <a:p>
            <a:pPr hangingPunct="0">
              <a:buNone/>
            </a:pPr>
            <a:r>
              <a:rPr lang="en-US" dirty="0" smtClean="0">
                <a:latin typeface="Arial" pitchFamily="34" charset="0"/>
                <a:cs typeface="Arial" pitchFamily="34" charset="0"/>
              </a:rPr>
              <a:t>1. Definition.</a:t>
            </a:r>
          </a:p>
          <a:p>
            <a:pPr hangingPunct="0"/>
            <a:r>
              <a:rPr lang="en-US" dirty="0" smtClean="0">
                <a:latin typeface="Arial" pitchFamily="34" charset="0"/>
                <a:cs typeface="Arial" pitchFamily="34" charset="0"/>
              </a:rPr>
              <a:t>A. The word “metamorphism” is a biblical term, it is derived from the Greek word </a:t>
            </a:r>
            <a:r>
              <a:rPr lang="en-US" i="1" dirty="0" err="1" smtClean="0">
                <a:latin typeface="Arial" pitchFamily="34" charset="0"/>
                <a:cs typeface="Arial" pitchFamily="34" charset="0"/>
              </a:rPr>
              <a:t>metamorfow</a:t>
            </a:r>
            <a:r>
              <a:rPr lang="en-US" dirty="0" smtClean="0">
                <a:latin typeface="Arial" pitchFamily="34" charset="0"/>
                <a:cs typeface="Arial" pitchFamily="34" charset="0"/>
              </a:rPr>
              <a:t> and is used throughout the scripture. It means to transform, a change in form.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 The verb can be used for an outward visible transformation like the transfiguration of Christ on the mountain in Matthew 17:2. The mount of transfiguration is the mount of metamorphism.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The verb can also be used for an inner invisible transformation, as in Romans 12:2 where it is so used.  	</a:t>
            </a:r>
          </a:p>
          <a:p>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dirty="0" smtClean="0">
                <a:latin typeface="Arial" pitchFamily="34" charset="0"/>
                <a:cs typeface="Arial" pitchFamily="34" charset="0"/>
              </a:rPr>
              <a:t>D. However, the theological connotation has to do with a striking change of form, thought, or action.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 There are six metamorphisms in the scripture of great significance, of doctrinal connotation.</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2. The first metamorphism.</a:t>
            </a:r>
          </a:p>
          <a:p>
            <a:pPr hangingPunct="0"/>
            <a:r>
              <a:rPr lang="en-US" dirty="0" smtClean="0">
                <a:latin typeface="Arial" pitchFamily="34" charset="0"/>
                <a:cs typeface="Arial" pitchFamily="34" charset="0"/>
              </a:rPr>
              <a:t>The first metamorphism can be summarized as innocent man in the garden becomes a sinner by his own act of volition and spiritually dead by an act of divine judgment.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Both Adam and the woman became sinners and spiritually dead. As spiritually dead people they were both immediately under the new ruler of the world, and the first thing they did was human good — operation fig leaves. </a:t>
            </a:r>
          </a:p>
          <a:p>
            <a:endParaRPr lang="en-US" dirty="0">
              <a:latin typeface="Arial" pitchFamily="34" charset="0"/>
              <a:cs typeface="Arial" pitchFamily="34" charset="0"/>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a:buNone/>
            </a:pPr>
            <a:r>
              <a:rPr lang="en-US" dirty="0" smtClean="0">
                <a:latin typeface="Arial" pitchFamily="34" charset="0"/>
                <a:cs typeface="Arial" pitchFamily="34" charset="0"/>
              </a:rPr>
              <a:t>3. The second metamorphism is described shortly after the fall. It has to do with the woman.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When Jesus Christ came after operation fig leaves the first thing He did was to make an investigation.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second thing He did as the result of His investigation was to make a series of judgments.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Among the judgments the second metamorphism occurs. The woman after the fall became the child-bearer — </a:t>
            </a:r>
            <a:r>
              <a:rPr lang="en-US" b="1" dirty="0" smtClean="0">
                <a:solidFill>
                  <a:srgbClr val="C00000"/>
                </a:solidFill>
                <a:latin typeface="Arial" pitchFamily="34" charset="0"/>
                <a:cs typeface="Arial" pitchFamily="34" charset="0"/>
              </a:rPr>
              <a:t>Genesis 3:16; 1 Timothy 2:15</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Childbearing is the means of bringing the savior into the world and the means of salvation for all of us. </a:t>
            </a:r>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buNone/>
            </a:pPr>
            <a:r>
              <a:rPr lang="en-US" dirty="0" smtClean="0">
                <a:latin typeface="Arial" pitchFamily="34" charset="0"/>
                <a:cs typeface="Arial" pitchFamily="34" charset="0"/>
              </a:rPr>
              <a:t> 4. The third metamorphism. Eternal God, the second person of the Trinity, also comes into the world through childbearing.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Childbearing is the means of perpetuating the human race and this is the means of bringing Jesus Christ, eternal God, into the world as humanity.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metamorphism of the second person of the Trinity is that He became flesh and dwelt amongst us — </a:t>
            </a:r>
            <a:r>
              <a:rPr lang="en-US" b="1" dirty="0" smtClean="0">
                <a:solidFill>
                  <a:srgbClr val="C00000"/>
                </a:solidFill>
                <a:latin typeface="Arial" pitchFamily="34" charset="0"/>
                <a:cs typeface="Arial" pitchFamily="34" charset="0"/>
              </a:rPr>
              <a:t>Hebrews 10:5,10.</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5. The fourth metamorphism. Sinful man through faith in Jesus Christ becomes regenerate. This causes the spiritually dead to be alive to God forever — </a:t>
            </a:r>
            <a:r>
              <a:rPr lang="en-US" b="1" dirty="0" smtClean="0">
                <a:solidFill>
                  <a:srgbClr val="C00000"/>
                </a:solidFill>
                <a:latin typeface="Arial" pitchFamily="34" charset="0"/>
                <a:cs typeface="Arial" pitchFamily="34" charset="0"/>
              </a:rPr>
              <a:t>Titus 3:5. </a:t>
            </a:r>
          </a:p>
          <a:p>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buNone/>
            </a:pPr>
            <a:r>
              <a:rPr lang="en-US" dirty="0" smtClean="0">
                <a:latin typeface="Arial" pitchFamily="34" charset="0"/>
                <a:cs typeface="Arial" pitchFamily="34" charset="0"/>
              </a:rPr>
              <a:t> 6. The fifth metamorphism is a temporal metamorphism of the royal family of God in time. This is the daily study and application of doctrine results in godliness, balance of residency, greater-grace, etc.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7. The sixth metamorphism is the eternal metamorphism of the royal family of God. In eternity we possess a resurrection body, minus the old sin nature, minus human good and evil, minus the lake of fire.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This terminates our parenthesis which was begun in verse 11. Now we continue what was begun in verse 10 with </a:t>
            </a:r>
            <a:r>
              <a:rPr lang="en-US" b="1" dirty="0" smtClean="0">
                <a:solidFill>
                  <a:srgbClr val="0070C0"/>
                </a:solidFill>
                <a:latin typeface="Arial" pitchFamily="34" charset="0"/>
                <a:cs typeface="Arial" pitchFamily="34" charset="0"/>
              </a:rPr>
              <a:t>“if they continue ...” </a:t>
            </a:r>
            <a:r>
              <a:rPr lang="en-US" dirty="0" smtClean="0">
                <a:latin typeface="Arial" pitchFamily="34" charset="0"/>
                <a:cs typeface="Arial" pitchFamily="34" charset="0"/>
              </a:rPr>
              <a:t>in verse 15. </a:t>
            </a:r>
            <a:r>
              <a:rPr lang="en-US" u="sng" dirty="0" smtClean="0">
                <a:latin typeface="Arial" pitchFamily="34" charset="0"/>
                <a:cs typeface="Arial" pitchFamily="34" charset="0"/>
              </a:rPr>
              <a:t>Remember that there is no relationship between the first part of verse 15 and the last part. </a:t>
            </a:r>
          </a:p>
          <a:p>
            <a:endParaRPr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“if they continue in faith” </a:t>
            </a:r>
            <a:r>
              <a:rPr lang="en-US" dirty="0" smtClean="0">
                <a:latin typeface="Arial" pitchFamily="34" charset="0"/>
                <a:cs typeface="Arial" pitchFamily="34" charset="0"/>
              </a:rPr>
              <a:t>has nothing whatever to do with childbearing, it has to do with verse 10.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EAN introduces a third class condition. The conditional clause is the statement of a supposition always, the fulfillment of which is assumed to secure the realization of the potential fact expressed previously.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clause containing the supposition is called the protasis. That is the </a:t>
            </a:r>
            <a:r>
              <a:rPr lang="en-US" b="1" dirty="0" smtClean="0">
                <a:solidFill>
                  <a:srgbClr val="0070C0"/>
                </a:solidFill>
                <a:latin typeface="Arial" pitchFamily="34" charset="0"/>
                <a:cs typeface="Arial" pitchFamily="34" charset="0"/>
              </a:rPr>
              <a:t>“if” </a:t>
            </a:r>
            <a:r>
              <a:rPr lang="en-US" dirty="0" smtClean="0">
                <a:latin typeface="Arial" pitchFamily="34" charset="0"/>
                <a:cs typeface="Arial" pitchFamily="34" charset="0"/>
              </a:rPr>
              <a:t>clause containing the supposition. The clause containing the statement based on the supposition is called the </a:t>
            </a:r>
            <a:r>
              <a:rPr lang="en-US" dirty="0" err="1" smtClean="0">
                <a:latin typeface="Arial" pitchFamily="34" charset="0"/>
                <a:cs typeface="Arial" pitchFamily="34" charset="0"/>
              </a:rPr>
              <a:t>apodasis</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third class condition is what is known to Greek grammarians as a more probably future condition. </a:t>
            </a:r>
          </a:p>
          <a:p>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a:t>
            </a:r>
            <a:r>
              <a:rPr lang="en-US" dirty="0" err="1" smtClean="0">
                <a:latin typeface="Arial" pitchFamily="34" charset="0"/>
                <a:cs typeface="Arial" pitchFamily="34" charset="0"/>
              </a:rPr>
              <a:t>prodasis</a:t>
            </a:r>
            <a:r>
              <a:rPr lang="en-US" dirty="0" smtClean="0">
                <a:latin typeface="Arial" pitchFamily="34" charset="0"/>
                <a:cs typeface="Arial" pitchFamily="34" charset="0"/>
              </a:rPr>
              <a:t> is always introduced by EAN and the verb always has a subjunctive mood because the subjunctive is the potential mood.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assumption is stated as a </a:t>
            </a:r>
            <a:r>
              <a:rPr lang="en-US" u="sng" dirty="0" smtClean="0">
                <a:latin typeface="Arial" pitchFamily="34" charset="0"/>
                <a:cs typeface="Arial" pitchFamily="34" charset="0"/>
              </a:rPr>
              <a:t>potential</a:t>
            </a:r>
            <a:r>
              <a:rPr lang="en-US" dirty="0" smtClean="0">
                <a:latin typeface="Arial" pitchFamily="34" charset="0"/>
                <a:cs typeface="Arial" pitchFamily="34" charset="0"/>
              </a:rPr>
              <a:t> from which a conclusion is drawn or a statement is made.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“they continue” </a:t>
            </a:r>
            <a:r>
              <a:rPr lang="en-US" dirty="0" smtClean="0">
                <a:latin typeface="Arial" pitchFamily="34" charset="0"/>
                <a:cs typeface="Arial" pitchFamily="34" charset="0"/>
              </a:rPr>
              <a:t>– AASubj- MENO - means to remain, to stay, to last, to persist, to continue.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aorist tense is a constative aorist, it contemplates the action of the verb in its entirety, namely the balance of residency — the filling of the Holy Spirit plus maximum doctrine resident in the soul.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That is the point at which the woman achieves her total beauty of soul. </a:t>
            </a:r>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active voice: the woman believer produces the action of the verb by reaching the high ground of greater-grace.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subjunctive mood goes with the third class condition as a potential — if they persist. Maybe they will, maybe they won’t.</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“in faith” </a:t>
            </a:r>
            <a:r>
              <a:rPr lang="en-US" dirty="0" smtClean="0">
                <a:latin typeface="Arial" pitchFamily="34" charset="0"/>
                <a:cs typeface="Arial" pitchFamily="34" charset="0"/>
              </a:rPr>
              <a:t>— EN plus the locative of PISTIS for doctrine. Doctrine is the highest and most important thing in our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Doctrine is the means by which the woman not only achieves </a:t>
            </a:r>
            <a:r>
              <a:rPr lang="en-US" u="sng" dirty="0" smtClean="0">
                <a:latin typeface="Arial" pitchFamily="34" charset="0"/>
                <a:cs typeface="Arial" pitchFamily="34" charset="0"/>
              </a:rPr>
              <a:t>spiritual maturity but inner beauty </a:t>
            </a:r>
            <a:r>
              <a:rPr lang="en-US" dirty="0" smtClean="0">
                <a:latin typeface="Arial" pitchFamily="34" charset="0"/>
                <a:cs typeface="Arial" pitchFamily="34" charset="0"/>
              </a:rPr>
              <a:t>as well.</a:t>
            </a:r>
            <a:endParaRPr lang="en-US" dirty="0">
              <a:latin typeface="Arial" pitchFamily="34" charset="0"/>
              <a:cs typeface="Arial" pitchFamily="34" charset="0"/>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“and charity” </a:t>
            </a:r>
            <a:r>
              <a:rPr lang="en-US" dirty="0" smtClean="0">
                <a:latin typeface="Arial" pitchFamily="34" charset="0"/>
                <a:cs typeface="Arial" pitchFamily="34" charset="0"/>
              </a:rPr>
              <a:t>— the locative singular of AGAPE, used here for the filling of the Spirit.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holiness” </a:t>
            </a:r>
            <a:r>
              <a:rPr lang="en-US" dirty="0" smtClean="0">
                <a:latin typeface="Arial" pitchFamily="34" charset="0"/>
                <a:cs typeface="Arial" pitchFamily="34" charset="0"/>
              </a:rPr>
              <a:t>— the </a:t>
            </a:r>
            <a:r>
              <a:rPr lang="en-US" dirty="0" err="1" smtClean="0">
                <a:latin typeface="Arial" pitchFamily="34" charset="0"/>
                <a:cs typeface="Arial" pitchFamily="34" charset="0"/>
              </a:rPr>
              <a:t>ascensive</a:t>
            </a:r>
            <a:r>
              <a:rPr lang="en-US" dirty="0" smtClean="0">
                <a:latin typeface="Arial" pitchFamily="34" charset="0"/>
                <a:cs typeface="Arial" pitchFamily="34" charset="0"/>
              </a:rPr>
              <a:t> use of </a:t>
            </a:r>
            <a:r>
              <a:rPr lang="en-US" i="1" dirty="0" err="1" smtClean="0">
                <a:latin typeface="Arial" pitchFamily="34" charset="0"/>
                <a:cs typeface="Arial" pitchFamily="34" charset="0"/>
              </a:rPr>
              <a:t>kai</a:t>
            </a:r>
            <a:r>
              <a:rPr lang="en-US" dirty="0" smtClean="0">
                <a:latin typeface="Arial" pitchFamily="34" charset="0"/>
                <a:cs typeface="Arial" pitchFamily="34" charset="0"/>
              </a:rPr>
              <a:t>, meaning “even” plus the locative of HAGIASMOI which is better translated </a:t>
            </a:r>
            <a:r>
              <a:rPr lang="en-US" b="1" dirty="0" smtClean="0">
                <a:solidFill>
                  <a:srgbClr val="0070C0"/>
                </a:solidFill>
                <a:latin typeface="Arial" pitchFamily="34" charset="0"/>
                <a:cs typeface="Arial" pitchFamily="34" charset="0"/>
              </a:rPr>
              <a:t>“sanctification.”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sanctification” </a:t>
            </a:r>
            <a:r>
              <a:rPr lang="en-US" dirty="0" smtClean="0">
                <a:latin typeface="Arial" pitchFamily="34" charset="0"/>
                <a:cs typeface="Arial" pitchFamily="34" charset="0"/>
              </a:rPr>
              <a:t>is a reference to experiential sanctification; </a:t>
            </a:r>
            <a:r>
              <a:rPr lang="en-US" b="1" dirty="0" smtClean="0">
                <a:solidFill>
                  <a:srgbClr val="0070C0"/>
                </a:solidFill>
                <a:latin typeface="Arial" pitchFamily="34" charset="0"/>
                <a:cs typeface="Arial" pitchFamily="34" charset="0"/>
              </a:rPr>
              <a:t>“even sanctification” </a:t>
            </a:r>
            <a:r>
              <a:rPr lang="en-US" dirty="0" smtClean="0">
                <a:latin typeface="Arial" pitchFamily="34" charset="0"/>
                <a:cs typeface="Arial" pitchFamily="34" charset="0"/>
              </a:rPr>
              <a:t>is the corrected translation.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whole phrase now says, </a:t>
            </a:r>
            <a:r>
              <a:rPr lang="en-US" b="1" dirty="0" smtClean="0">
                <a:solidFill>
                  <a:srgbClr val="0070C0"/>
                </a:solidFill>
                <a:latin typeface="Arial" pitchFamily="34" charset="0"/>
                <a:cs typeface="Arial" pitchFamily="34" charset="0"/>
              </a:rPr>
              <a:t>“if they persist in doctrine and the filling of the Spirit” </a:t>
            </a:r>
            <a:r>
              <a:rPr lang="en-US" dirty="0" smtClean="0">
                <a:latin typeface="Arial" pitchFamily="34" charset="0"/>
                <a:cs typeface="Arial" pitchFamily="34" charset="0"/>
              </a:rPr>
              <a:t>then both of these together are called </a:t>
            </a:r>
            <a:r>
              <a:rPr lang="en-US" b="1" dirty="0" smtClean="0">
                <a:solidFill>
                  <a:srgbClr val="0070C0"/>
                </a:solidFill>
                <a:latin typeface="Arial" pitchFamily="34" charset="0"/>
                <a:cs typeface="Arial" pitchFamily="34" charset="0"/>
              </a:rPr>
              <a:t>“even sanctification,” </a:t>
            </a:r>
            <a:r>
              <a:rPr lang="en-US" dirty="0" smtClean="0">
                <a:latin typeface="Arial" pitchFamily="34" charset="0"/>
                <a:cs typeface="Arial" pitchFamily="34" charset="0"/>
              </a:rPr>
              <a:t>sanctification being the balance of residency of the soul. </a:t>
            </a:r>
          </a:p>
          <a:p>
            <a:endParaRPr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r>
              <a:rPr lang="en-US" b="1" dirty="0" smtClean="0">
                <a:latin typeface="Arial" pitchFamily="34" charset="0"/>
                <a:cs typeface="Arial" pitchFamily="34" charset="0"/>
              </a:rPr>
              <a:t>   The Doctrine of Sanctification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Sanctification means to be set apart as sacred, or consecrated to God. </a:t>
            </a:r>
            <a:r>
              <a:rPr lang="en-US" dirty="0" smtClean="0">
                <a:latin typeface="Arial" pitchFamily="34" charset="0"/>
                <a:cs typeface="Arial" pitchFamily="34" charset="0"/>
              </a:rPr>
              <a:t>It is God working in your life in time for eternal privileges.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comes to mean, then, belonging to God. It becomes a technical theological word for the status of Church Age believers in the three phases of the plan of God.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Phase one sanctification </a:t>
            </a:r>
            <a:r>
              <a:rPr lang="en-US" dirty="0" smtClean="0">
                <a:latin typeface="Arial" pitchFamily="34" charset="0"/>
                <a:cs typeface="Arial" pitchFamily="34" charset="0"/>
              </a:rPr>
              <a:t>= salvation; </a:t>
            </a:r>
            <a:r>
              <a:rPr lang="en-US" dirty="0" smtClean="0">
                <a:latin typeface="Arial" pitchFamily="34" charset="0"/>
                <a:cs typeface="Arial" pitchFamily="34" charset="0"/>
              </a:rPr>
              <a:t>complete, no contest</a:t>
            </a:r>
            <a:endParaRPr lang="en-US" dirty="0" smtClean="0">
              <a:latin typeface="Arial" pitchFamily="34" charset="0"/>
              <a:cs typeface="Arial" pitchFamily="34" charset="0"/>
            </a:endParaRPr>
          </a:p>
          <a:p>
            <a:pPr hangingPunct="0"/>
            <a:r>
              <a:rPr lang="en-US" b="1" dirty="0" smtClean="0">
                <a:solidFill>
                  <a:srgbClr val="7030A0"/>
                </a:solidFill>
                <a:latin typeface="Arial" pitchFamily="34" charset="0"/>
                <a:cs typeface="Arial" pitchFamily="34" charset="0"/>
              </a:rPr>
              <a:t>Phase two sanctification </a:t>
            </a:r>
            <a:r>
              <a:rPr lang="en-US" dirty="0" smtClean="0">
                <a:latin typeface="Arial" pitchFamily="34" charset="0"/>
                <a:cs typeface="Arial" pitchFamily="34" charset="0"/>
              </a:rPr>
              <a:t>= experiential; </a:t>
            </a:r>
            <a:r>
              <a:rPr lang="en-US" dirty="0" smtClean="0">
                <a:latin typeface="Arial" pitchFamily="34" charset="0"/>
                <a:cs typeface="Arial" pitchFamily="34" charset="0"/>
              </a:rPr>
              <a:t>spiritual holy war full of conflicts, challenges, pressure, testing. </a:t>
            </a: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Phase three sanctification </a:t>
            </a:r>
            <a:r>
              <a:rPr lang="en-US" dirty="0" smtClean="0">
                <a:latin typeface="Arial" pitchFamily="34" charset="0"/>
                <a:cs typeface="Arial" pitchFamily="34" charset="0"/>
              </a:rPr>
              <a:t>= </a:t>
            </a:r>
            <a:r>
              <a:rPr lang="en-US" dirty="0" smtClean="0">
                <a:latin typeface="Arial" pitchFamily="34" charset="0"/>
                <a:cs typeface="Arial" pitchFamily="34" charset="0"/>
              </a:rPr>
              <a:t>ultimate</a:t>
            </a:r>
            <a:r>
              <a:rPr lang="en-US" dirty="0" smtClean="0">
                <a:latin typeface="Arial" pitchFamily="34" charset="0"/>
                <a:cs typeface="Arial" pitchFamily="34" charset="0"/>
              </a:rPr>
              <a:t>, contest over.</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9. Godliness is profitable for both time and eternity </a:t>
            </a:r>
            <a:r>
              <a:rPr lang="en-US" b="1" dirty="0" smtClean="0">
                <a:solidFill>
                  <a:srgbClr val="C00000"/>
                </a:solidFill>
                <a:latin typeface="Arial" pitchFamily="34" charset="0"/>
                <a:cs typeface="Arial" pitchFamily="34" charset="0"/>
              </a:rPr>
              <a:t>—               1 Timothy 4:8.</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10. The basis for godliness is the strategical victory of Jesus Christ in the first advent — </a:t>
            </a:r>
            <a:r>
              <a:rPr lang="en-US" b="1" dirty="0" smtClean="0">
                <a:solidFill>
                  <a:srgbClr val="C00000"/>
                </a:solidFill>
                <a:latin typeface="Arial" pitchFamily="34" charset="0"/>
                <a:cs typeface="Arial" pitchFamily="34" charset="0"/>
              </a:rPr>
              <a:t>1 Timothy 3:16.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Godliness is distorted by reversionists under the influence of evil — </a:t>
            </a:r>
            <a:r>
              <a:rPr lang="en-US" b="1" dirty="0" smtClean="0">
                <a:solidFill>
                  <a:srgbClr val="C00000"/>
                </a:solidFill>
                <a:latin typeface="Arial" pitchFamily="34" charset="0"/>
                <a:cs typeface="Arial" pitchFamily="34" charset="0"/>
              </a:rPr>
              <a:t>1 Timothy 6:3-5</a:t>
            </a:r>
            <a:r>
              <a:rPr lang="en-US" dirty="0" smtClean="0">
                <a:latin typeface="Arial" pitchFamily="34" charset="0"/>
                <a:cs typeface="Arial" pitchFamily="34" charset="0"/>
              </a:rPr>
              <a:t>. The reversionist under the influence of evil has a form of pseudo godliness which is another distortion mentioned in </a:t>
            </a:r>
            <a:r>
              <a:rPr lang="en-US" b="1" dirty="0" smtClean="0">
                <a:solidFill>
                  <a:srgbClr val="C00000"/>
                </a:solidFill>
                <a:latin typeface="Arial" pitchFamily="34" charset="0"/>
                <a:cs typeface="Arial" pitchFamily="34" charset="0"/>
              </a:rPr>
              <a:t>2 Timothy 3:2-5.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12. The great gain of true godliness is found in </a:t>
            </a:r>
            <a:r>
              <a:rPr lang="en-US" b="1" dirty="0" smtClean="0">
                <a:solidFill>
                  <a:srgbClr val="C00000"/>
                </a:solidFill>
                <a:latin typeface="Arial" pitchFamily="34" charset="0"/>
                <a:cs typeface="Arial" pitchFamily="34" charset="0"/>
              </a:rPr>
              <a:t>1 Timothy 6:6. </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This word is </a:t>
            </a:r>
            <a:r>
              <a:rPr lang="en-US" b="1" dirty="0" smtClean="0">
                <a:latin typeface="Arial" pitchFamily="34" charset="0"/>
                <a:cs typeface="Arial" pitchFamily="34" charset="0"/>
              </a:rPr>
              <a:t>only used </a:t>
            </a:r>
            <a:r>
              <a:rPr lang="en-US" dirty="0" smtClean="0">
                <a:latin typeface="Arial" pitchFamily="34" charset="0"/>
                <a:cs typeface="Arial" pitchFamily="34" charset="0"/>
              </a:rPr>
              <a:t>for Church Age believers or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Sanctification means to be under a grace contract to God forever (which means Mosaic Law will not work for us). </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Since </a:t>
            </a:r>
            <a:r>
              <a:rPr lang="en-US" dirty="0" smtClean="0">
                <a:latin typeface="Arial" pitchFamily="34" charset="0"/>
                <a:cs typeface="Arial" pitchFamily="34" charset="0"/>
              </a:rPr>
              <a:t>the death of Jesus Christ on the cross, His resurrection, ascension and session, the old contract or the Mosaic code has been abrogated and the new contract and the royal family are </a:t>
            </a:r>
            <a:r>
              <a:rPr lang="en-US" dirty="0" smtClean="0">
                <a:latin typeface="Arial" pitchFamily="34" charset="0"/>
                <a:cs typeface="Arial" pitchFamily="34" charset="0"/>
              </a:rPr>
              <a:t>authorized </a:t>
            </a:r>
            <a:r>
              <a:rPr lang="en-US" dirty="0" smtClean="0">
                <a:latin typeface="Arial" pitchFamily="34" charset="0"/>
                <a:cs typeface="Arial" pitchFamily="34" charset="0"/>
              </a:rPr>
              <a:t>for this dispensation. </a:t>
            </a:r>
          </a:p>
          <a:p>
            <a:endParaRPr lang="en-US"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contract of the Church Age [the new covenant] authorizes a royal priesthood for all believers and it consecrates the royal family under the categories of sanctification.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Believing in Christ during the Church Age is tantamount to signing an inviolable contract with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new covenant to the Church recognizes three stages of consecration or sanctification in the royal family: positional at salvation, experiential, and ultimate. </a:t>
            </a:r>
          </a:p>
          <a:p>
            <a:endParaRPr lang="en-US" dirty="0" smtClean="0"/>
          </a:p>
          <a:p>
            <a:endParaRPr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2. The etymology of the Greek vocabulary of the New Testament. </a:t>
            </a:r>
          </a:p>
          <a:p>
            <a:pPr hangingPunct="0"/>
            <a:r>
              <a:rPr lang="en-US" dirty="0" smtClean="0">
                <a:latin typeface="Arial" pitchFamily="34" charset="0"/>
                <a:cs typeface="Arial" pitchFamily="34" charset="0"/>
              </a:rPr>
              <a:t>	a) HAGAIOI</a:t>
            </a:r>
            <a:r>
              <a:rPr lang="en-US" i="1" dirty="0" smtClean="0">
                <a:latin typeface="Arial" pitchFamily="34" charset="0"/>
                <a:cs typeface="Arial" pitchFamily="34" charset="0"/>
              </a:rPr>
              <a:t> </a:t>
            </a:r>
            <a:r>
              <a:rPr lang="en-US" dirty="0" smtClean="0">
                <a:latin typeface="Arial" pitchFamily="34" charset="0"/>
                <a:cs typeface="Arial" pitchFamily="34" charset="0"/>
              </a:rPr>
              <a:t>which is translated “holy” and “saint” describes the royal family of God in terms of a permanent grace contract.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believers in this sense are holy and all believers are saints. A Christian is a saint because he is royal family of God, and the word “saint” merely means to be set apart by God for a special; purpose.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set apart for the special purpose of being royalty forever. Only the Church Age has this set-apartness and that is why the baptism of the Holy Spirit only exists in this dispensation. </a:t>
            </a:r>
          </a:p>
          <a:p>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 b) HAGIOTHI - is translated “holiness,” and it simply means the status quo of being royalty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Under the new contract or the new covenant to the Church it describes the doctrinal principle by which all Church Age believers are appointed royalty forever.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HAGIOSUNE - simply means sanctification or the doctrine of sainthood, or the doctrine of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being under the new contract to God and, again, it is for Church Age believers only. It occurs under three categories: salvation or positional, experiential, and ultimate. 		</a:t>
            </a:r>
            <a:endParaRPr lang="en-US"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d) HAGIASMOI -  means consecration or sanctification, or the status quo of being royal family forever.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 There is also a verb, HAGIAZO, which means to be holy, to be a saint, to be sanctified.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addition to these there are two words which are found for the head of the royal family of God, the Prince Ruler — HO AGIOI TOU THEOU.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translated </a:t>
            </a:r>
            <a:r>
              <a:rPr lang="en-US" b="1" dirty="0" smtClean="0">
                <a:solidFill>
                  <a:srgbClr val="C00000"/>
                </a:solidFill>
                <a:latin typeface="Arial" pitchFamily="34" charset="0"/>
                <a:cs typeface="Arial" pitchFamily="34" charset="0"/>
              </a:rPr>
              <a:t>“the holy one from God.” </a:t>
            </a:r>
            <a:r>
              <a:rPr lang="en-US" dirty="0" smtClean="0">
                <a:latin typeface="Arial" pitchFamily="34" charset="0"/>
                <a:cs typeface="Arial" pitchFamily="34" charset="0"/>
              </a:rPr>
              <a:t>This is a title for the Lord Jesus Christ in </a:t>
            </a:r>
            <a:r>
              <a:rPr lang="en-US" b="1" dirty="0" smtClean="0">
                <a:solidFill>
                  <a:srgbClr val="C00000"/>
                </a:solidFill>
                <a:latin typeface="Arial" pitchFamily="34" charset="0"/>
                <a:cs typeface="Arial" pitchFamily="34" charset="0"/>
              </a:rPr>
              <a:t>John 6:69</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 is one of the recognitions of the fact that Jesus Christ was royalty. As God He is royalty, as humanity He is royalty, and He was so </a:t>
            </a:r>
            <a:r>
              <a:rPr lang="en-US" dirty="0" smtClean="0">
                <a:latin typeface="Arial" pitchFamily="34" charset="0"/>
                <a:cs typeface="Arial" pitchFamily="34" charset="0"/>
              </a:rPr>
              <a:t>recognized</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3. </a:t>
            </a:r>
            <a:r>
              <a:rPr lang="en-US" b="1" dirty="0" smtClean="0">
                <a:solidFill>
                  <a:srgbClr val="C00000"/>
                </a:solidFill>
                <a:latin typeface="Arial" pitchFamily="34" charset="0"/>
                <a:cs typeface="Arial" pitchFamily="34" charset="0"/>
              </a:rPr>
              <a:t>Phase one sanctification</a:t>
            </a:r>
            <a:r>
              <a:rPr lang="en-US" dirty="0" smtClean="0">
                <a:latin typeface="Arial" pitchFamily="34" charset="0"/>
                <a:cs typeface="Arial" pitchFamily="34" charset="0"/>
              </a:rPr>
              <a:t>. This is known as positional truth, positional sanctification, or salvation sanctification.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refers to the ministry of God the Holy Spirit called the baptism of the Holy Spirit. At the point of salvation 44 things are accomplished for every member of the royal family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One of them is to enter the believer into union with Jesus Christ seated at the right hand of the Father. This is called the baptism of the Holy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a principle whereby God the third person of the Trinity takes each one of us when we believe in Christ and enters us into union with Christ. This is the means by which we become royalty. </a:t>
            </a:r>
            <a:endParaRPr lang="en-US" dirty="0">
              <a:latin typeface="Arial" pitchFamily="34" charset="0"/>
              <a:cs typeface="Arial" pitchFamily="34" charset="0"/>
            </a:endParaRP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fontScale="92500" lnSpcReduction="10000"/>
          </a:bodyPr>
          <a:lstStyle/>
          <a:p>
            <a:r>
              <a:rPr lang="en-US" dirty="0" smtClean="0">
                <a:latin typeface="Arial" pitchFamily="34" charset="0"/>
                <a:cs typeface="Arial" pitchFamily="34" charset="0"/>
              </a:rPr>
              <a:t>God the Holy Spirit actually does five things for us out of the 44 at the point of salvation which simply regenerates 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That makes us simply family of God. He did that for Old Testament saints when they believed in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Secondly though, the </a:t>
            </a:r>
            <a:r>
              <a:rPr lang="en-US" u="sng" dirty="0" smtClean="0">
                <a:latin typeface="Arial" pitchFamily="34" charset="0"/>
                <a:cs typeface="Arial" pitchFamily="34" charset="0"/>
              </a:rPr>
              <a:t>baptism of the Holy Spirit </a:t>
            </a:r>
            <a:r>
              <a:rPr lang="en-US" dirty="0" smtClean="0">
                <a:latin typeface="Arial" pitchFamily="34" charset="0"/>
                <a:cs typeface="Arial" pitchFamily="34" charset="0"/>
              </a:rPr>
              <a:t>makes us royal family of God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in addition to that, we have the </a:t>
            </a:r>
            <a:r>
              <a:rPr lang="en-US" u="sng" dirty="0" smtClean="0">
                <a:latin typeface="Arial" pitchFamily="34" charset="0"/>
                <a:cs typeface="Arial" pitchFamily="34" charset="0"/>
              </a:rPr>
              <a:t>indwelling</a:t>
            </a:r>
            <a:r>
              <a:rPr lang="en-US" dirty="0" smtClean="0">
                <a:latin typeface="Arial" pitchFamily="34" charset="0"/>
                <a:cs typeface="Arial" pitchFamily="34" charset="0"/>
              </a:rPr>
              <a:t> of the Holy Spirit which is the mark of the royal family.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have the </a:t>
            </a:r>
            <a:r>
              <a:rPr lang="en-US" u="sng" dirty="0" smtClean="0">
                <a:latin typeface="Arial" pitchFamily="34" charset="0"/>
                <a:cs typeface="Arial" pitchFamily="34" charset="0"/>
              </a:rPr>
              <a:t>sealing ministry </a:t>
            </a:r>
            <a:r>
              <a:rPr lang="en-US" dirty="0" smtClean="0">
                <a:latin typeface="Arial" pitchFamily="34" charset="0"/>
                <a:cs typeface="Arial" pitchFamily="34" charset="0"/>
              </a:rPr>
              <a:t>of the Holy Spirit which is the security of the royal family.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He bestowed upon each believer a </a:t>
            </a:r>
            <a:r>
              <a:rPr lang="en-US" u="sng" dirty="0" smtClean="0">
                <a:latin typeface="Arial" pitchFamily="34" charset="0"/>
                <a:cs typeface="Arial" pitchFamily="34" charset="0"/>
              </a:rPr>
              <a:t>spiritual gift </a:t>
            </a:r>
            <a:r>
              <a:rPr lang="en-US" dirty="0" smtClean="0">
                <a:latin typeface="Arial" pitchFamily="34" charset="0"/>
                <a:cs typeface="Arial" pitchFamily="34" charset="0"/>
              </a:rPr>
              <a:t>and that is the temporary talent of the royal family. </a:t>
            </a:r>
            <a:endParaRPr lang="en-US"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Positional sanctification, then, is God the Holy Spirit entering us into union with the Lord Jesus Christ forever — </a:t>
            </a:r>
            <a:r>
              <a:rPr lang="en-US" b="1" dirty="0" smtClean="0">
                <a:solidFill>
                  <a:srgbClr val="C00000"/>
                </a:solidFill>
                <a:latin typeface="Arial" pitchFamily="34" charset="0"/>
                <a:cs typeface="Arial" pitchFamily="34" charset="0"/>
              </a:rPr>
              <a:t>1 Corinthians 1:2. “Sanctified in Christ Jesus” </a:t>
            </a:r>
            <a:r>
              <a:rPr lang="en-US" dirty="0" smtClean="0">
                <a:latin typeface="Arial" pitchFamily="34" charset="0"/>
                <a:cs typeface="Arial" pitchFamily="34" charset="0"/>
              </a:rPr>
              <a:t>is a technical biblical phrase for positional sanctification, phase one sanctification.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That is the one that gives us eternal security, the one that puts us into union with Christ and nothing can take us out.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a:t>
            </a:r>
            <a:r>
              <a:rPr lang="en-US" b="1" dirty="0" smtClean="0">
                <a:solidFill>
                  <a:srgbClr val="7030A0"/>
                </a:solidFill>
                <a:latin typeface="Arial" pitchFamily="34" charset="0"/>
                <a:cs typeface="Arial" pitchFamily="34" charset="0"/>
              </a:rPr>
              <a:t>Phase two sanctification </a:t>
            </a:r>
            <a:r>
              <a:rPr lang="en-US" dirty="0" smtClean="0">
                <a:latin typeface="Arial" pitchFamily="34" charset="0"/>
                <a:cs typeface="Arial" pitchFamily="34" charset="0"/>
              </a:rPr>
              <a:t>— the experiential realm, the believer in time, the period between salvation and physical death.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called “godliness” and is also known as experiential sanctification. </a:t>
            </a:r>
            <a:r>
              <a:rPr lang="en-US" dirty="0" smtClean="0">
                <a:latin typeface="Arial" pitchFamily="34" charset="0"/>
                <a:cs typeface="Arial" pitchFamily="34" charset="0"/>
              </a:rPr>
              <a:t>“Am I becoming more godly each day?”</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r>
              <a:rPr lang="en-US" dirty="0" smtClean="0">
                <a:latin typeface="Arial" pitchFamily="34" charset="0"/>
                <a:cs typeface="Arial" pitchFamily="34" charset="0"/>
              </a:rPr>
              <a:t>It is also known as the balance of residency, the tactical objective of the royal family for this dispensation.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Your objective after salvation is to reach the high ground of the greater-grace life, to reach spiritual maturity, to reach the status quo called </a:t>
            </a:r>
            <a:r>
              <a:rPr lang="en-US" b="1" dirty="0" smtClean="0">
                <a:solidFill>
                  <a:srgbClr val="0070C0"/>
                </a:solidFill>
                <a:latin typeface="Arial" pitchFamily="34" charset="0"/>
                <a:cs typeface="Arial" pitchFamily="34" charset="0"/>
              </a:rPr>
              <a:t>“godliness” </a:t>
            </a:r>
            <a:r>
              <a:rPr lang="en-US" dirty="0" smtClean="0">
                <a:latin typeface="Arial" pitchFamily="34" charset="0"/>
                <a:cs typeface="Arial" pitchFamily="34" charset="0"/>
              </a:rPr>
              <a:t>in 1 Timothy.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accomplishment of the balance of residency or experiential sanctification is known as spiritual maturity.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objective: to take in doctrine until this stage of spiritual growth is reached.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Since the royal family of God on earth is called in scripture the </a:t>
            </a:r>
            <a:r>
              <a:rPr lang="en-US" u="sng" dirty="0" smtClean="0">
                <a:latin typeface="Arial" pitchFamily="34" charset="0"/>
                <a:cs typeface="Arial" pitchFamily="34" charset="0"/>
              </a:rPr>
              <a:t>body of Christ </a:t>
            </a:r>
            <a:r>
              <a:rPr lang="en-US" dirty="0" smtClean="0">
                <a:latin typeface="Arial" pitchFamily="34" charset="0"/>
                <a:cs typeface="Arial" pitchFamily="34" charset="0"/>
              </a:rPr>
              <a:t>the royal family in heaven is known as the </a:t>
            </a:r>
            <a:r>
              <a:rPr lang="en-US" u="sng" dirty="0" smtClean="0">
                <a:latin typeface="Arial" pitchFamily="34" charset="0"/>
                <a:cs typeface="Arial" pitchFamily="34" charset="0"/>
              </a:rPr>
              <a:t>bride of Christ. </a:t>
            </a:r>
            <a:r>
              <a:rPr lang="en-US" dirty="0" smtClean="0">
                <a:latin typeface="Arial" pitchFamily="34" charset="0"/>
                <a:cs typeface="Arial" pitchFamily="34" charset="0"/>
              </a:rPr>
              <a:t>We must learn to distinguish between royalty on earth and royalty in heaven. </a:t>
            </a:r>
          </a:p>
          <a:p>
            <a:endParaRPr lang="en-US" dirty="0" smtClean="0"/>
          </a:p>
          <a:p>
            <a:endParaRPr 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5. </a:t>
            </a:r>
            <a:r>
              <a:rPr lang="en-US" b="1" dirty="0" smtClean="0">
                <a:solidFill>
                  <a:srgbClr val="0070C0"/>
                </a:solidFill>
                <a:latin typeface="Arial" pitchFamily="34" charset="0"/>
                <a:cs typeface="Arial" pitchFamily="34" charset="0"/>
              </a:rPr>
              <a:t>Phase three sanctification</a:t>
            </a:r>
            <a:r>
              <a:rPr lang="en-US" dirty="0" smtClean="0">
                <a:latin typeface="Arial" pitchFamily="34" charset="0"/>
                <a:cs typeface="Arial" pitchFamily="34" charset="0"/>
              </a:rPr>
              <a:t>. This is known as ultimate sanctification, the believer in eternity.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is the final status of the royal family of God. The ultimate sanctification principle occurs for us at the Rapture of the Church, at which time each member of the royal family of God in the Church Age receives a resurrection body.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Ultimate sanctification is the status quo of the royal family in resurrection bodies, presentable for the Lord Jesus Christ as royal family at the second advent.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stage of sanctification for the royal family is necessary for operation footstool. The resurrection body is our status forever.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553200"/>
          </a:xfrm>
        </p:spPr>
        <p:txBody>
          <a:bodyPr>
            <a:normAutofit fontScale="92500" lnSpcReduction="10000"/>
          </a:bodyPr>
          <a:lstStyle/>
          <a:p>
            <a:r>
              <a:rPr lang="en-US" dirty="0" smtClean="0">
                <a:latin typeface="Arial" pitchFamily="34" charset="0"/>
                <a:cs typeface="Arial" pitchFamily="34" charset="0"/>
              </a:rPr>
              <a:t>13. Godliness is attained under the principle of living grace — </a:t>
            </a:r>
            <a:r>
              <a:rPr lang="en-US" b="1" dirty="0" smtClean="0">
                <a:solidFill>
                  <a:srgbClr val="C00000"/>
                </a:solidFill>
                <a:latin typeface="Arial" pitchFamily="34" charset="0"/>
                <a:cs typeface="Arial" pitchFamily="34" charset="0"/>
              </a:rPr>
              <a:t>2 Peter 1:3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14. Godliness is a Christian virtue — </a:t>
            </a:r>
            <a:r>
              <a:rPr lang="en-US" b="1" dirty="0" smtClean="0">
                <a:solidFill>
                  <a:srgbClr val="C00000"/>
                </a:solidFill>
                <a:latin typeface="Arial" pitchFamily="34" charset="0"/>
                <a:cs typeface="Arial" pitchFamily="34" charset="0"/>
              </a:rPr>
              <a:t>2 Peter 1:6,7; 3:11</a:t>
            </a:r>
            <a:r>
              <a:rPr lang="en-US" dirty="0" smtClean="0">
                <a:latin typeface="Arial" pitchFamily="34" charset="0"/>
                <a:cs typeface="Arial" pitchFamily="34" charset="0"/>
              </a:rPr>
              <a:t>.</a:t>
            </a:r>
          </a:p>
          <a:p>
            <a:pPr hangingPunct="0">
              <a:buNone/>
            </a:pPr>
            <a:endParaRPr lang="en-US" dirty="0" smtClean="0">
              <a:latin typeface="Arial" pitchFamily="34" charset="0"/>
              <a:cs typeface="Arial" pitchFamily="34" charset="0"/>
            </a:endParaRPr>
          </a:p>
          <a:p>
            <a:pPr hangingPunct="0">
              <a:buNone/>
            </a:pPr>
            <a:r>
              <a:rPr lang="en-US" b="1" dirty="0" smtClean="0">
                <a:latin typeface="Arial" pitchFamily="34" charset="0"/>
                <a:cs typeface="Arial" pitchFamily="34" charset="0"/>
              </a:rPr>
              <a:t>The Doctrine of Divine Institutions/Establishment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Establishment is defined for us as divine laws for the orderly function and survival of the human race during the angelic conflict.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laws operate from the fall of man to the second advent of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apply to believer and unbeliever alike. They provide blessing and protection for the human race. </a:t>
            </a:r>
          </a:p>
          <a:p>
            <a:endParaRPr lang="en-US"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Church or the royal family of God is that resurrected aristocracy which shares in the coronation and the triumph of Christ at the second advent — </a:t>
            </a:r>
            <a:r>
              <a:rPr lang="en-US" b="1" dirty="0" smtClean="0">
                <a:solidFill>
                  <a:srgbClr val="C00000"/>
                </a:solidFill>
                <a:latin typeface="Arial" pitchFamily="34" charset="0"/>
                <a:cs typeface="Arial" pitchFamily="34" charset="0"/>
              </a:rPr>
              <a:t>Romans 8:29;                1 Corinthians 1:8; Philippians 3:21; 1 Thessalonians 5:23; 1 John 3:1,2.</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6. The agents of sanctification are three. Jesus Christ, the Son of God, is the first agent.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is the agent for phase one sanctification — </a:t>
            </a:r>
            <a:r>
              <a:rPr lang="en-US" b="1" dirty="0" smtClean="0">
                <a:solidFill>
                  <a:srgbClr val="C00000"/>
                </a:solidFill>
                <a:latin typeface="Arial" pitchFamily="34" charset="0"/>
                <a:cs typeface="Arial" pitchFamily="34" charset="0"/>
              </a:rPr>
              <a:t>Hebrews 10:10,14. </a:t>
            </a:r>
            <a:r>
              <a:rPr lang="en-US" dirty="0" smtClean="0">
                <a:latin typeface="Arial" pitchFamily="34" charset="0"/>
                <a:cs typeface="Arial" pitchFamily="34" charset="0"/>
              </a:rPr>
              <a:t>He is our savior, therefore He is the agent for positional sanctification.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Holy Spirit is also said to be the agent of sanctification, He is part of the agent in phase two — </a:t>
            </a:r>
            <a:r>
              <a:rPr lang="en-US" b="1" dirty="0" smtClean="0">
                <a:solidFill>
                  <a:srgbClr val="C00000"/>
                </a:solidFill>
                <a:latin typeface="Arial" pitchFamily="34" charset="0"/>
                <a:cs typeface="Arial" pitchFamily="34" charset="0"/>
              </a:rPr>
              <a:t>Romans 15:16; 2 Thessalonians 2:13. </a:t>
            </a:r>
            <a:endParaRPr lang="en-US" dirty="0" smtClean="0">
              <a:latin typeface="Arial" pitchFamily="34" charset="0"/>
              <a:cs typeface="Arial" pitchFamily="34" charset="0"/>
            </a:endParaRPr>
          </a:p>
          <a:p>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The Word of God is the third agent — </a:t>
            </a:r>
            <a:r>
              <a:rPr lang="en-US" b="1" dirty="0" smtClean="0">
                <a:solidFill>
                  <a:srgbClr val="C00000"/>
                </a:solidFill>
                <a:latin typeface="Arial" pitchFamily="34" charset="0"/>
                <a:cs typeface="Arial" pitchFamily="34" charset="0"/>
              </a:rPr>
              <a:t>John 17:17; Ephesians 5:26.</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7. All phases of sanctification are related to the angelic conflict. Like </a:t>
            </a:r>
            <a:r>
              <a:rPr lang="en-US" b="1" dirty="0" smtClean="0">
                <a:solidFill>
                  <a:srgbClr val="FF0000"/>
                </a:solidFill>
                <a:latin typeface="Arial" pitchFamily="34" charset="0"/>
                <a:cs typeface="Arial" pitchFamily="34" charset="0"/>
              </a:rPr>
              <a:t>phase one</a:t>
            </a:r>
            <a:r>
              <a:rPr lang="en-US" dirty="0" smtClean="0">
                <a:latin typeface="Arial" pitchFamily="34" charset="0"/>
                <a:cs typeface="Arial" pitchFamily="34" charset="0"/>
              </a:rPr>
              <a:t>: regenerate mankind or the royal family of God of the Church Age is </a:t>
            </a:r>
            <a:r>
              <a:rPr lang="en-US" u="sng" dirty="0" smtClean="0">
                <a:latin typeface="Arial" pitchFamily="34" charset="0"/>
                <a:cs typeface="Arial" pitchFamily="34" charset="0"/>
              </a:rPr>
              <a:t>positionally higher than angels.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Christ is seated at the right hand of the Father. That is the highest place. He sits as humanity.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Angels are below Him, says </a:t>
            </a:r>
            <a:r>
              <a:rPr lang="en-US" b="1" dirty="0" smtClean="0">
                <a:solidFill>
                  <a:srgbClr val="C00000"/>
                </a:solidFill>
                <a:latin typeface="Arial" pitchFamily="34" charset="0"/>
                <a:cs typeface="Arial" pitchFamily="34" charset="0"/>
              </a:rPr>
              <a:t>Hebrews 1-2</a:t>
            </a:r>
            <a:r>
              <a:rPr lang="en-US" dirty="0" smtClean="0">
                <a:latin typeface="Arial" pitchFamily="34" charset="0"/>
                <a:cs typeface="Arial" pitchFamily="34" charset="0"/>
              </a:rPr>
              <a:t>. So angels are inferior to the resurrected humanity of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 earth, when we believe in Christ, God the Holy Spirit enters us into union with Christ so that positionally we are now higher than angels — not experientially but positionally. </a:t>
            </a:r>
          </a:p>
          <a:p>
            <a:endParaRPr lang="en-US" dirty="0" smtClean="0">
              <a:latin typeface="Arial" pitchFamily="34" charset="0"/>
              <a:cs typeface="Arial" pitchFamily="34" charset="0"/>
            </a:endParaRPr>
          </a:p>
          <a:p>
            <a:endParaRPr lang="en-US" b="1" dirty="0">
              <a:solidFill>
                <a:srgbClr val="C00000"/>
              </a:solidFill>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In </a:t>
            </a:r>
            <a:r>
              <a:rPr lang="en-US" b="1" dirty="0" smtClean="0">
                <a:solidFill>
                  <a:srgbClr val="7030A0"/>
                </a:solidFill>
                <a:latin typeface="Arial" pitchFamily="34" charset="0"/>
                <a:cs typeface="Arial" pitchFamily="34" charset="0"/>
              </a:rPr>
              <a:t>phase two </a:t>
            </a:r>
            <a:r>
              <a:rPr lang="en-US" dirty="0" smtClean="0">
                <a:latin typeface="Arial" pitchFamily="34" charset="0"/>
                <a:cs typeface="Arial" pitchFamily="34" charset="0"/>
              </a:rPr>
              <a:t>the greater-grace believer is occupied with Christ, shares the happiness of God, establishes a command post of doctrine resident in the soul, receives blessings that glorify God, and </a:t>
            </a:r>
            <a:r>
              <a:rPr lang="en-US" u="sng" dirty="0" smtClean="0">
                <a:latin typeface="Arial" pitchFamily="34" charset="0"/>
                <a:cs typeface="Arial" pitchFamily="34" charset="0"/>
              </a:rPr>
              <a:t>this all results in a tactical victory of the angelic conflict.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that the believer in phase two who has reached greater-grace is minus evil, minus Satan’s policy, and therefore he has tactical victory in the angelic conflict. </a:t>
            </a:r>
            <a:r>
              <a:rPr lang="en-US" dirty="0" smtClean="0">
                <a:latin typeface="Arial" pitchFamily="34" charset="0"/>
                <a:cs typeface="Arial" pitchFamily="34" charset="0"/>
              </a:rPr>
              <a:t>WINNER!</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Phase three</a:t>
            </a:r>
            <a:r>
              <a:rPr lang="en-US" dirty="0" smtClean="0">
                <a:latin typeface="Arial" pitchFamily="34" charset="0"/>
                <a:cs typeface="Arial" pitchFamily="34" charset="0"/>
              </a:rPr>
              <a:t>: the royal family of God of the Church Age in resurrection body become physically superior to all angels. So, again, </a:t>
            </a:r>
            <a:r>
              <a:rPr lang="en-US" u="sng" dirty="0" smtClean="0">
                <a:latin typeface="Arial" pitchFamily="34" charset="0"/>
                <a:cs typeface="Arial" pitchFamily="34" charset="0"/>
              </a:rPr>
              <a:t>all phases of sanctification are related to the angelic conflict. </a:t>
            </a:r>
          </a:p>
          <a:p>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8. The present emphasis on phase two sanctification. </a:t>
            </a:r>
          </a:p>
          <a:p>
            <a:pPr hangingPunct="0"/>
            <a:r>
              <a:rPr lang="en-US" dirty="0" smtClean="0">
                <a:latin typeface="Arial" pitchFamily="34" charset="0"/>
                <a:cs typeface="Arial" pitchFamily="34" charset="0"/>
              </a:rPr>
              <a:t>	a) Between salvation and eternity the believer spends a certain amount of time on earth. The time is determined by the sovereign plan of God.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b) The purpose of this time spent on earth is to achieve the tactical victory of the greater-grace life, a tactical victory resulting in spiritual blessing, temporal blessing, dying blessing.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c) When God can bless a believer in the devil’s world on the basis of doctrine resident in the soul </a:t>
            </a:r>
            <a:r>
              <a:rPr lang="en-US" u="sng" dirty="0" smtClean="0">
                <a:latin typeface="Arial" pitchFamily="34" charset="0"/>
                <a:cs typeface="Arial" pitchFamily="34" charset="0"/>
              </a:rPr>
              <a:t>tactical victory </a:t>
            </a:r>
            <a:r>
              <a:rPr lang="en-US" dirty="0" smtClean="0">
                <a:latin typeface="Arial" pitchFamily="34" charset="0"/>
                <a:cs typeface="Arial" pitchFamily="34" charset="0"/>
              </a:rPr>
              <a:t>is achieved.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tactical victory is achieved totally apart from anything Satan can do. God gives wealth totally apart from Satan’s ability to enrich his own servants in the devil’s world. </a:t>
            </a:r>
          </a:p>
          <a:p>
            <a:endParaRPr lang="en-US"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He gives wealth, success, prosperity, happiness, capacity for life, totally apart from any Satanic policy. In the devil’s world tactical victory is achieved and God is glorified.</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 Therefore the reason for keeping the royal family of God on earth in phase two is to bless them in every category.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are left on this earth to be blessed totally apart from cosmic diabolicus. This means spiritual blessing, material blessing, dying blessing.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e) It is the objective of God to keep you on the earth for a little while to provide greater-grace blessings compatible with His eternal decrees.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is glorified as the provider and we are blessed as the beneficiaries. </a:t>
            </a:r>
            <a:endParaRPr lang="en-US" dirty="0">
              <a:latin typeface="Arial" pitchFamily="34" charset="0"/>
              <a:cs typeface="Arial" pitchFamily="34" charset="0"/>
            </a:endParaRP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Whatever he provides it always starts with spiritual concepts like occupation with Christ, perfect happiness, the inner residency of doctrine to meet every exigency of life, the inner residency of doctrine for capacity for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of these things fit together and they result in temporal blessings — wealth, success, prosperity of all kinds.</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God’s objectives for us in time can only be accomplished through Bible doctrine resident in the soul.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g) Therefore the issue of phase two </a:t>
            </a:r>
            <a:r>
              <a:rPr lang="en-US" u="sng" dirty="0" smtClean="0">
                <a:latin typeface="Arial" pitchFamily="34" charset="0"/>
                <a:cs typeface="Arial" pitchFamily="34" charset="0"/>
              </a:rPr>
              <a:t>is influence</a:t>
            </a:r>
            <a:r>
              <a:rPr lang="en-US" dirty="0" smtClean="0">
                <a:latin typeface="Arial" pitchFamily="34" charset="0"/>
                <a:cs typeface="Arial" pitchFamily="34" charset="0"/>
              </a:rPr>
              <a:t>, either doctrine is going to influence you or evil.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Doctrine was here before we came, doctrine will be here after we are gone. Doctrine is an absolute resident in the Word of God. Doctrine is the manifestation of the genius of God’s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Evil was here before we came, evil will be here after we are gone.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Evil is the manifestation of Satan’s genius, the policy of Satan as the ruler of this world.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and I cannot change doctrine but doctrine can change us. You and I cannot change evil but evil can change 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issue is: Which one influences us? Which one changes us? After salvation we never remain the same. Either we become worse or better. 		</a:t>
            </a:r>
          </a:p>
          <a:p>
            <a:endParaRPr lang="en-US"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        h) The believer’s soul is the battleground on which doctrine and evil engage in this conflict.</a:t>
            </a:r>
          </a:p>
          <a:p>
            <a:endParaRPr lang="en-US" dirty="0" smtClean="0">
              <a:latin typeface="Arial" pitchFamily="34" charset="0"/>
              <a:cs typeface="Arial" pitchFamily="34" charset="0"/>
            </a:endParaRPr>
          </a:p>
          <a:p>
            <a:pPr algn="just" hangingPunct="0"/>
            <a:r>
              <a:rPr lang="en-US" dirty="0" smtClean="0">
                <a:latin typeface="Arial" pitchFamily="34" charset="0"/>
                <a:cs typeface="Arial" pitchFamily="34" charset="0"/>
              </a:rPr>
              <a:t>        i) Doctrine represents the grace genius of God while evil depicts the genius of Satan as the ruler of this world. </a:t>
            </a:r>
            <a:r>
              <a:rPr lang="en-US" b="1" dirty="0" smtClean="0">
                <a:solidFill>
                  <a:srgbClr val="C00000"/>
                </a:solidFill>
                <a:latin typeface="Arial" pitchFamily="34" charset="0"/>
                <a:cs typeface="Arial" pitchFamily="34" charset="0"/>
              </a:rPr>
              <a:t>“Greater is he that is in you than he that is in the world</a:t>
            </a:r>
            <a:r>
              <a:rPr lang="en-US" b="1" dirty="0" smtClean="0">
                <a:solidFill>
                  <a:srgbClr val="C00000"/>
                </a:solidFill>
                <a:latin typeface="Arial" pitchFamily="34" charset="0"/>
                <a:cs typeface="Arial" pitchFamily="34" charset="0"/>
              </a:rPr>
              <a:t>.”  1 John</a:t>
            </a:r>
            <a:endParaRPr lang="en-US" b="1" dirty="0" smtClean="0">
              <a:solidFill>
                <a:srgbClr val="C00000"/>
              </a:solidFill>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j) Every believer is in the plan of God. Either the plan of God will bless or crush you, depending upon what influences your life.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k) To be influenced by doctrine means blessing. To be influenced by evil means cursing, discipline, sin unto death. </a:t>
            </a:r>
          </a:p>
          <a:p>
            <a:endParaRPr lang="en-US"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       l) For an analogy the plan of God is like being on a bulldozer. Either you ride on top or you are crushed underneath. There is no middle ground. If you get off you go under the bulldozer, you are crushed. If you stay on (spiritual growth) then you go on to blessing.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m) Experiential sanctification depends upon your consistent attitude toward Bible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n) Phase two is either blessing (of experiential sanctification) or cursing (of divine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o) Greater-grace believers have a balance of residency (experiential sanctification) which is called the state of godliness. This is the objective of sanctification in time, as per   </a:t>
            </a:r>
            <a:r>
              <a:rPr lang="en-US" b="1" dirty="0" smtClean="0">
                <a:solidFill>
                  <a:srgbClr val="C00000"/>
                </a:solidFill>
                <a:latin typeface="Arial" pitchFamily="34" charset="0"/>
                <a:cs typeface="Arial" pitchFamily="34" charset="0"/>
              </a:rPr>
              <a:t>1 Timothy 6:3-6; 2 Peter 1:3. </a:t>
            </a:r>
          </a:p>
          <a:p>
            <a:pPr hangingPunct="0">
              <a:buNone/>
            </a:pPr>
            <a:r>
              <a:rPr lang="en-US" dirty="0" smtClean="0">
                <a:latin typeface="Arial" pitchFamily="34" charset="0"/>
                <a:cs typeface="Arial" pitchFamily="34" charset="0"/>
              </a:rPr>
              <a:t> </a:t>
            </a:r>
          </a:p>
          <a:p>
            <a:pPr hangingPunct="0"/>
            <a:endParaRPr lang="en-US"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70C0"/>
                </a:solidFill>
                <a:latin typeface="Arial" pitchFamily="34" charset="0"/>
                <a:cs typeface="Arial" pitchFamily="34" charset="0"/>
              </a:rPr>
              <a:t>“with sobriety” </a:t>
            </a:r>
            <a:r>
              <a:rPr lang="en-US" dirty="0" smtClean="0">
                <a:latin typeface="Arial" pitchFamily="34" charset="0"/>
                <a:cs typeface="Arial" pitchFamily="34" charset="0"/>
              </a:rPr>
              <a:t>— META plus the genitive of SOPHRONSUNE - means stability of mind: </a:t>
            </a:r>
            <a:r>
              <a:rPr lang="en-US" b="1" dirty="0" smtClean="0">
                <a:solidFill>
                  <a:srgbClr val="0070C0"/>
                </a:solidFill>
                <a:latin typeface="Arial" pitchFamily="34" charset="0"/>
                <a:cs typeface="Arial" pitchFamily="34" charset="0"/>
              </a:rPr>
              <a:t>“with stability of mentality.”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two viewpoints in mental attitude, one of the human viewpoint. This is an expression of cosmic norms and standards, this is the influence of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opposite is divine viewpoint which is the doctrinal viewpoint resident in the soul.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 thought impulse that you will have as a believer can be categorized into divine or human viewpoint — influenced by doctrine; influenced by evil. </a:t>
            </a:r>
          </a:p>
          <a:p>
            <a:endParaRPr lang="en-US"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buNone/>
            </a:pPr>
            <a:r>
              <a:rPr lang="en-US" b="1" dirty="0" smtClean="0">
                <a:latin typeface="Arial" pitchFamily="34" charset="0"/>
                <a:cs typeface="Arial" pitchFamily="34" charset="0"/>
              </a:rPr>
              <a:t>   Historical background</a:t>
            </a:r>
          </a:p>
          <a:p>
            <a:pPr hangingPunct="0">
              <a:buNone/>
            </a:pPr>
            <a:r>
              <a:rPr lang="en-US" dirty="0" smtClean="0">
                <a:latin typeface="Arial" pitchFamily="34" charset="0"/>
                <a:cs typeface="Arial" pitchFamily="34" charset="0"/>
              </a:rPr>
              <a:t> </a:t>
            </a:r>
          </a:p>
          <a:p>
            <a:r>
              <a:rPr lang="en-US" dirty="0" smtClean="0">
                <a:latin typeface="Arial" pitchFamily="34" charset="0"/>
                <a:cs typeface="Arial" pitchFamily="34" charset="0"/>
              </a:rPr>
              <a:t>While 1 Timothy was written around 66 AD the impact of Bible doctrine had not yet changed the course of Roman history.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Rome had enjoyed during its empire period the first of its two glorious periods.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Augustan age was past, but the Augustan age was not quite the impact of doctrine that the age of the Antonine Caesars would be.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one thing is obvious: One man of genius turned around the whole course of Roman history. He was an unbeliever, Julius Caesar, a man who </a:t>
            </a:r>
            <a:r>
              <a:rPr lang="en-US" u="sng" dirty="0" smtClean="0">
                <a:latin typeface="Arial" pitchFamily="34" charset="0"/>
                <a:cs typeface="Arial" pitchFamily="34" charset="0"/>
              </a:rPr>
              <a:t>understood establishment </a:t>
            </a:r>
            <a:r>
              <a:rPr lang="en-US" dirty="0" smtClean="0">
                <a:latin typeface="Arial" pitchFamily="34" charset="0"/>
                <a:cs typeface="Arial" pitchFamily="34" charset="0"/>
              </a:rPr>
              <a:t>better than anyone and because of his fantastic genius Rome had 500 more years. </a:t>
            </a:r>
            <a:endParaRPr lang="en-US"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They guarantee the perpetuation of the human race in history, the perpetuation of evangelism in history, the perpetuation of Bible teaching in history.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basic concept around which all of the laws of establishment function is volition.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Volition is known as divine institution #1. It is the divine law of free will which guarantees both human freedom and human privacy.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freedom of choice and right to live gives the human race the right to life, freedom, privacy. 	</a:t>
            </a:r>
            <a:endParaRPr lang="en-US"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Mental attitude determines both the character and the life of a person — </a:t>
            </a:r>
            <a:r>
              <a:rPr lang="en-US" b="1" dirty="0" smtClean="0">
                <a:solidFill>
                  <a:srgbClr val="C00000"/>
                </a:solidFill>
                <a:latin typeface="Arial" pitchFamily="34" charset="0"/>
                <a:cs typeface="Arial" pitchFamily="34" charset="0"/>
              </a:rPr>
              <a:t>Proverbs 23:6,7 </a:t>
            </a:r>
            <a:r>
              <a:rPr lang="en-US" dirty="0" smtClean="0">
                <a:latin typeface="Arial" pitchFamily="34" charset="0"/>
                <a:cs typeface="Arial" pitchFamily="34" charset="0"/>
              </a:rPr>
              <a:t>which portrays the hypocrisy principle as a part of personality, and hypocrisy is always in the realm of thinking.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Bible commands us to think like God thinks. This is called divine viewpoint and is gained from studying the Word of God.  </a:t>
            </a:r>
            <a:r>
              <a:rPr lang="en-US" b="1" dirty="0" smtClean="0">
                <a:solidFill>
                  <a:srgbClr val="C00000"/>
                </a:solidFill>
                <a:latin typeface="Arial" pitchFamily="34" charset="0"/>
                <a:cs typeface="Arial" pitchFamily="34" charset="0"/>
              </a:rPr>
              <a:t>1 Corinthians 2:16; Philippians 2:5</a:t>
            </a:r>
            <a:r>
              <a:rPr lang="en-US" b="1" dirty="0" smtClean="0">
                <a:solidFill>
                  <a:srgbClr val="C00000"/>
                </a:solidFill>
              </a:rPr>
              <a:t>,                 </a:t>
            </a:r>
            <a:r>
              <a:rPr lang="en-US" b="1" dirty="0" smtClean="0">
                <a:solidFill>
                  <a:srgbClr val="C00000"/>
                </a:solidFill>
                <a:latin typeface="Arial" pitchFamily="34" charset="0"/>
                <a:cs typeface="Arial" pitchFamily="34" charset="0"/>
              </a:rPr>
              <a:t>2 Corinthians 10:4-6.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Divine viewpoint from doctrine produces confidence in the believer.  </a:t>
            </a:r>
            <a:r>
              <a:rPr lang="en-US" b="1" dirty="0" smtClean="0">
                <a:solidFill>
                  <a:srgbClr val="C00000"/>
                </a:solidFill>
                <a:latin typeface="Arial" pitchFamily="34" charset="0"/>
                <a:cs typeface="Arial" pitchFamily="34" charset="0"/>
              </a:rPr>
              <a:t>2 Corinthians 5:1 with 5:6-8. </a:t>
            </a:r>
          </a:p>
          <a:p>
            <a:endParaRPr lang="en-US" b="1" dirty="0" smtClean="0">
              <a:solidFill>
                <a:srgbClr val="C00000"/>
              </a:solidFill>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The woman’s inner beauty is related to doctrine resident in her soul. Her outer beauty is nothing without her inner beauty, it is an empty shell.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Doctrine becomes resident in the soul through the consistent intake and application of Word of God.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3. Therefore in commanding women to make themselves beautiful the Word emphasizes the beauty which comes from doctrine resident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Women with doctrine resident in the soul have capacity for love, capacity for life, and capacity for blessing.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5. The greater-grace woman, or the godly woman, always possesses this inner beauty no matter what her 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Overt grooming merely complements the inner beauty of the greater-grace woman.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real beauty of the woman, therefore, is her inner beauty.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Overt beauty and grooming must not be neglected but the Bible </a:t>
            </a:r>
            <a:r>
              <a:rPr lang="en-US" dirty="0" smtClean="0">
                <a:latin typeface="Arial" pitchFamily="34" charset="0"/>
                <a:cs typeface="Arial" pitchFamily="34" charset="0"/>
              </a:rPr>
              <a:t>emphasizes </a:t>
            </a:r>
            <a:r>
              <a:rPr lang="en-US" dirty="0" smtClean="0">
                <a:latin typeface="Arial" pitchFamily="34" charset="0"/>
                <a:cs typeface="Arial" pitchFamily="34" charset="0"/>
              </a:rPr>
              <a:t>the importance of inner beauty in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Inner beauty is a part of the principle, then, of mental attitude dynamics.</a:t>
            </a:r>
          </a:p>
          <a:p>
            <a:pPr hangingPunct="0">
              <a:buNone/>
            </a:pPr>
            <a:endParaRPr lang="en-US" dirty="0" smtClean="0"/>
          </a:p>
          <a:p>
            <a:endParaRPr lang="en-US"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772400" cy="1143000"/>
          </a:xfrm>
        </p:spPr>
        <p:txBody>
          <a:bodyPr>
            <a:normAutofit/>
          </a:bodyPr>
          <a:lstStyle/>
          <a:p>
            <a:pPr algn="ctr"/>
            <a:r>
              <a:rPr lang="en-US" b="1" dirty="0" smtClean="0"/>
              <a:t>End – Chapter Two</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While there is a variation in ability, both in human and acquired, all members of the human race are free to believe or to reject Jesus Christ as savior — </a:t>
            </a:r>
            <a:r>
              <a:rPr lang="en-US" b="1" dirty="0" smtClean="0">
                <a:solidFill>
                  <a:srgbClr val="C00000"/>
                </a:solidFill>
                <a:latin typeface="Arial" pitchFamily="34" charset="0"/>
                <a:cs typeface="Arial" pitchFamily="34" charset="0"/>
              </a:rPr>
              <a:t>John 3:18,36 </a:t>
            </a:r>
            <a:r>
              <a:rPr lang="en-US" dirty="0" smtClean="0">
                <a:latin typeface="Arial" pitchFamily="34" charset="0"/>
                <a:cs typeface="Arial" pitchFamily="34" charset="0"/>
              </a:rPr>
              <a:t>— and then after salvation we are free to accept or reject Bible doctrine as God’s plan for phase two.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Freedom is the basis of true evangelism and for the true growth to maturity.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has designed that the love second only to category #1 is category #2 love — right man, right woman.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Right man, right woman must have freedom. They must both be free to enter into the relationship. They most both have mentality by which they identify the relationship.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4. Divine institution #3 is the family.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God has provided protection, provision, the training of children through parents. Once couples have children they have responsibility.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Parental authority is the basis for authority in life. In addition to providing food, shelter and clothing parents have to train children in the functions and the principles of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includes the understanding authority, the respect for the privacy of others, respect for the property and rights of others, respect for law and order, patriotism.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r>
              <a:rPr lang="en-US" dirty="0" smtClean="0">
                <a:latin typeface="Arial" pitchFamily="34" charset="0"/>
                <a:cs typeface="Arial" pitchFamily="34" charset="0"/>
              </a:rPr>
              <a:t>In Christian families is added to that the responsibility of the parents to evangelize and train their children in the content of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Next for content of doctrine their must be taught respect for the pastor-teacher and his authority — </a:t>
            </a:r>
            <a:r>
              <a:rPr lang="en-US" b="1" dirty="0" smtClean="0">
                <a:solidFill>
                  <a:srgbClr val="C00000"/>
                </a:solidFill>
                <a:latin typeface="Arial" pitchFamily="34" charset="0"/>
                <a:cs typeface="Arial" pitchFamily="34" charset="0"/>
              </a:rPr>
              <a:t>Hebrews 13:7,17</a:t>
            </a:r>
            <a:r>
              <a:rPr lang="en-US" dirty="0" smtClean="0">
                <a:latin typeface="Arial" pitchFamily="34" charset="0"/>
                <a:cs typeface="Arial" pitchFamily="34" charset="0"/>
              </a:rPr>
              <a:t>. </a:t>
            </a:r>
          </a:p>
          <a:p>
            <a:pPr hangingPunct="0"/>
            <a:endParaRPr lang="en-US" dirty="0" smtClean="0"/>
          </a:p>
          <a:p>
            <a:pPr hangingPunct="0"/>
            <a:r>
              <a:rPr lang="en-US" dirty="0" smtClean="0">
                <a:latin typeface="Arial" pitchFamily="34" charset="0"/>
                <a:cs typeface="Arial" pitchFamily="34" charset="0"/>
              </a:rPr>
              <a:t>5. The principle of nationalism. Nationalism is the guardian or custodian of freedom.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Internationalism is the great enemy of freedom. In this guardianship of freedom we have a very strong principle. It is found in </a:t>
            </a:r>
            <a:r>
              <a:rPr lang="en-US" b="1" dirty="0" smtClean="0">
                <a:solidFill>
                  <a:srgbClr val="C00000"/>
                </a:solidFill>
                <a:latin typeface="Arial" pitchFamily="34" charset="0"/>
                <a:cs typeface="Arial" pitchFamily="34" charset="0"/>
              </a:rPr>
              <a:t>Genesis 10:5; Acts 17:26,28; Deuteronomy 32:8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r>
              <a:rPr lang="en-US" dirty="0" smtClean="0">
                <a:latin typeface="Arial" pitchFamily="34" charset="0"/>
                <a:cs typeface="Arial" pitchFamily="34" charset="0"/>
              </a:rPr>
              <a:t>This divine institution is not only the guardian and custodian of freedom and rights of X number of people in the human race but it is the basis for blessing and prosperity in the human race. </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All verses and passage teaching nationalism define nationalism on the basis of racial, geographical and linguistic categories.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Most of them are a combination of these things. When you have in a national entity a combination of races you compound your problems, but like being in the royal family of God where there is neither Jew nor Gentile </a:t>
            </a:r>
            <a:r>
              <a:rPr lang="en-US" u="sng" dirty="0" smtClean="0">
                <a:latin typeface="Arial" pitchFamily="34" charset="0"/>
                <a:cs typeface="Arial" pitchFamily="34" charset="0"/>
              </a:rPr>
              <a:t>when you become a citizen of a country you are no longer what you were formerly in your background. </a:t>
            </a:r>
            <a:r>
              <a:rPr lang="en-US" u="sng" dirty="0" smtClean="0"/>
              <a:t>	</a:t>
            </a:r>
            <a:endParaRPr lang="en-US" u="sng"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Under the national entity you have interior protection of your privacy, your freedom, and your property.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interior protection of these things is law enforcement. </a:t>
            </a:r>
            <a:r>
              <a:rPr lang="en-US" u="sng" dirty="0" smtClean="0">
                <a:latin typeface="Arial" pitchFamily="34" charset="0"/>
                <a:cs typeface="Arial" pitchFamily="34" charset="0"/>
              </a:rPr>
              <a:t>First</a:t>
            </a:r>
            <a:r>
              <a:rPr lang="en-US" dirty="0" smtClean="0">
                <a:latin typeface="Arial" pitchFamily="34" charset="0"/>
                <a:cs typeface="Arial" pitchFamily="34" charset="0"/>
              </a:rPr>
              <a:t> of all proper law and then the enforcement of that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And where there is failure to meet that law judicial administration for punishment.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Secondly</a:t>
            </a:r>
            <a:r>
              <a:rPr lang="en-US" dirty="0" smtClean="0">
                <a:latin typeface="Arial" pitchFamily="34" charset="0"/>
                <a:cs typeface="Arial" pitchFamily="34" charset="0"/>
              </a:rPr>
              <a:t>, there is an exterior protection which is the military. This is the importance of the military establishment.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principle of government which protects the rights and freedoms of the citizens is any form of government administration which has sound laws and fulfills all of the areas of government.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economy under the laws of divine establishment must be free enterprise.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means that under free enterprise the function of business in an economy.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makes no difference what the size of the business is the investor and management have the sole right to formulate policy in a business.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Neither the government nor labor nor any criminal organization have the right to make policy for any business.</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must be a common law with objective type legislation to protect the freedoms, the privacy, and the property of individuals.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must not be subjective so as to invade individual rights or steal personal property.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must be a common culture which reflects the spiritual life, the morality, the nobility of essence, the patriotism of a nation, through its literature, art, drama and music.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Divine institutions and laws of establishment protect human freedom, making evangelism a bona fide function in every generation.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national entity must separate religion and state to protect the freedom, the rights and the property of individuals.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state must never penalize anyone for rejecting Christ or accepting Christ. There must not be a state church.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The state must never coerce or force anyone to believe in anything or to reject anything that has to do with the field of evangelism, or even religion and that which is false.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Within the national entity a person’s relationship with God, or his lack of it, should be a matter of his own personal choice.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has a right to privacy, to own property, and he has the same right of protection against criminal activity as one who is born again.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r>
              <a:rPr lang="en-US" dirty="0" smtClean="0">
                <a:latin typeface="Arial" pitchFamily="34" charset="0"/>
                <a:cs typeface="Arial" pitchFamily="34" charset="0"/>
              </a:rPr>
              <a:t>He did it first of all by being a great military genius, by his conquest of Gaul. He did it by his gracious policies.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emerged as one of the greatest men of history. The genius of this man paved the way for the golden age of the Roman empire, </a:t>
            </a:r>
            <a:r>
              <a:rPr lang="en-US" u="sng" dirty="0" smtClean="0">
                <a:latin typeface="Arial" pitchFamily="34" charset="0"/>
                <a:cs typeface="Arial" pitchFamily="34" charset="0"/>
              </a:rPr>
              <a:t>paved the way for Bible doctrine to reach out as never before, paved the way for thousands of local churches to spring up all over the empire</a:t>
            </a:r>
            <a:r>
              <a:rPr lang="en-US" dirty="0" smtClean="0">
                <a:latin typeface="Arial" pitchFamily="34" charset="0"/>
                <a:cs typeface="Arial" pitchFamily="34" charset="0"/>
              </a:rPr>
              <a:t> by which Rome would be changed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Caesar’s statesmanship is obvious in putting the entire Roman empire under equal laws and paving the way for establishment as the vehicle for disseminating Bible doctrine. </a:t>
            </a:r>
          </a:p>
          <a:p>
            <a:endParaRPr lang="en-US" dirty="0" smtClean="0">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r>
              <a:rPr lang="en-US" dirty="0" smtClean="0">
                <a:latin typeface="Arial" pitchFamily="34" charset="0"/>
                <a:cs typeface="Arial" pitchFamily="34" charset="0"/>
              </a:rPr>
              <a:t>This is the principle of separation of church and state, a principle of establishment.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As a part of the angelic conflict Satan attacks both the gospel and Bible doctrine as well as the laws of divine establishment.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When a national entity begins to enter declension certain alternate divine laws, national judgments, become the basis for national disaster.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result in degeneration, destruction of the nation: from the outside the fifth cycle of discipline, from the inside the removal of establishment means chaos within a national entity. </a:t>
            </a:r>
          </a:p>
          <a:p>
            <a:pPr hangingPunct="0">
              <a:buNone/>
            </a:pPr>
            <a:endParaRPr lang="en-US" dirty="0" smtClean="0">
              <a:latin typeface="Arial" pitchFamily="34" charset="0"/>
              <a:cs typeface="Arial" pitchFamily="34" charset="0"/>
            </a:endParaRPr>
          </a:p>
          <a:p>
            <a:pPr hangingPunct="0"/>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Authority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Authority is the legal power delegated by God under the laws of divine establishment whereby certain members of the human race have jurisdiction and responsibility for the enforcement of establishment and for the protection of others.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Authority exists in both temporal and spiritual realms, according to the Word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Authority in the fall of man. Rejection of authority on the part of the woman contributed to her fall.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woman failed in the garden because she rejected two kinds of authority: the authority of the Lord Jesus Christ who was her Bible teacher; the authority of the man who was both divinely commissioned as the ruler of the world as well as the ruler of the woman.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3. Areas of authority in life include the authority of God Himself revealed through Bible doctrine, the authority in the spiritual realm — the local church has the pastor as the authority, the authority in the divine institutions.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also academic authority — the teacher is the authority. Under athletics the coach has the authority. In business management has the authority.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military the superior officer has the authority.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commandments from God carry a principle of authority. God has certain commandments in the Bible        for obedience - </a:t>
            </a:r>
            <a:r>
              <a:rPr lang="en-US" b="1" dirty="0" smtClean="0">
                <a:solidFill>
                  <a:srgbClr val="C00000"/>
                </a:solidFill>
                <a:latin typeface="Arial" pitchFamily="34" charset="0"/>
                <a:cs typeface="Arial" pitchFamily="34" charset="0"/>
              </a:rPr>
              <a:t>Deuteronomy 11:27; 1 Samuel 15:22; Jeremiah 7:23; 11:4,7.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These commandments stem from the omniscience and sovereignty of God and are executed by the believer through the study and application of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There are divine laws which have been established over nature. They are often called scientific laws but they are laws from God Himself. Nature obeys God, says </a:t>
            </a:r>
            <a:r>
              <a:rPr lang="en-US" b="1" dirty="0" smtClean="0">
                <a:solidFill>
                  <a:srgbClr val="C00000"/>
                </a:solidFill>
                <a:latin typeface="Arial" pitchFamily="34" charset="0"/>
                <a:cs typeface="Arial" pitchFamily="34" charset="0"/>
              </a:rPr>
              <a:t>Matthew 8:27; Mark 4:41; Luke 8:25.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Angelic creatures are also subject to divine authority </a:t>
            </a:r>
            <a:r>
              <a:rPr lang="en-US" b="1" dirty="0" smtClean="0">
                <a:solidFill>
                  <a:srgbClr val="C00000"/>
                </a:solidFill>
                <a:latin typeface="Arial" pitchFamily="34" charset="0"/>
                <a:cs typeface="Arial" pitchFamily="34" charset="0"/>
              </a:rPr>
              <a:t>— Mark 1:27; 1 Peter 3:22.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There is authority in the human realm. For example, the pastor is the ultimate authority in the local church —          </a:t>
            </a:r>
            <a:r>
              <a:rPr lang="en-US" b="1" dirty="0" smtClean="0">
                <a:solidFill>
                  <a:srgbClr val="C00000"/>
                </a:solidFill>
                <a:latin typeface="Arial" pitchFamily="34" charset="0"/>
                <a:cs typeface="Arial" pitchFamily="34" charset="0"/>
              </a:rPr>
              <a:t>1 Corinthians 16:15-16; 2 Corinthians 10:8; </a:t>
            </a:r>
          </a:p>
          <a:p>
            <a:pPr hangingPunct="0">
              <a:buNone/>
            </a:pPr>
            <a:r>
              <a:rPr lang="en-US" b="1" dirty="0" smtClean="0">
                <a:solidFill>
                  <a:srgbClr val="C00000"/>
                </a:solidFill>
                <a:latin typeface="Arial" pitchFamily="34" charset="0"/>
                <a:cs typeface="Arial" pitchFamily="34" charset="0"/>
              </a:rPr>
              <a:t>   1 Thessalonians 5:12; Hebrews 13:7,17</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There is the authority of the right man providing great happiness in the realm of category #2 love — </a:t>
            </a:r>
            <a:r>
              <a:rPr lang="en-US" b="1" dirty="0" smtClean="0">
                <a:solidFill>
                  <a:srgbClr val="C00000"/>
                </a:solidFill>
                <a:latin typeface="Arial" pitchFamily="34" charset="0"/>
                <a:cs typeface="Arial" pitchFamily="34" charset="0"/>
              </a:rPr>
              <a:t>Ephesians 5:22; Colossians 3:18</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authority in business — </a:t>
            </a:r>
            <a:r>
              <a:rPr lang="en-US" b="1" dirty="0" smtClean="0">
                <a:solidFill>
                  <a:srgbClr val="C00000"/>
                </a:solidFill>
                <a:latin typeface="Arial" pitchFamily="34" charset="0"/>
                <a:cs typeface="Arial" pitchFamily="34" charset="0"/>
              </a:rPr>
              <a:t>Ephesians 6:5; Colossians 3:22.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Freedom through military victory is based upon the authority in the military establishment — </a:t>
            </a:r>
            <a:r>
              <a:rPr lang="en-US" b="1" dirty="0" smtClean="0">
                <a:solidFill>
                  <a:srgbClr val="C00000"/>
                </a:solidFill>
                <a:latin typeface="Arial" pitchFamily="34" charset="0"/>
                <a:cs typeface="Arial" pitchFamily="34" charset="0"/>
              </a:rPr>
              <a:t>Neh. 4:13-15</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2:3 — “This is the good and acceptable in the sight of God our Savior.”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verse refers to what precedes: to pray for establishment, every aspect of establishment.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“good” </a:t>
            </a:r>
            <a:r>
              <a:rPr lang="en-US" dirty="0" smtClean="0">
                <a:latin typeface="Arial" pitchFamily="34" charset="0"/>
                <a:cs typeface="Arial" pitchFamily="34" charset="0"/>
              </a:rPr>
              <a:t>— the predicate adjective KALOS means this is noble, this is honorable. It is noble to pray for establishment.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acceptable” </a:t>
            </a:r>
            <a:r>
              <a:rPr lang="en-US" dirty="0" smtClean="0">
                <a:latin typeface="Arial" pitchFamily="34" charset="0"/>
                <a:cs typeface="Arial" pitchFamily="34" charset="0"/>
              </a:rPr>
              <a:t>— the predicate adjective neuter from APODEKTOI - means acceptable.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the sight of God our Savior” </a:t>
            </a:r>
            <a:r>
              <a:rPr lang="en-US" dirty="0" smtClean="0">
                <a:latin typeface="Arial" pitchFamily="34" charset="0"/>
                <a:cs typeface="Arial" pitchFamily="34" charset="0"/>
              </a:rPr>
              <a:t>—  ENOPION TOU SOTERION HEMON THEOU – unusual phrase that means  </a:t>
            </a:r>
            <a:r>
              <a:rPr lang="en-US" b="1" dirty="0" smtClean="0">
                <a:solidFill>
                  <a:srgbClr val="0070C0"/>
                </a:solidFill>
                <a:latin typeface="Arial" pitchFamily="34" charset="0"/>
                <a:cs typeface="Arial" pitchFamily="34" charset="0"/>
              </a:rPr>
              <a:t>“in the opinion of our Saviour God.”</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Why all of a sudden is God called </a:t>
            </a:r>
            <a:r>
              <a:rPr lang="en-US" b="1" dirty="0" smtClean="0">
                <a:solidFill>
                  <a:srgbClr val="0070C0"/>
                </a:solidFill>
                <a:latin typeface="Arial" pitchFamily="34" charset="0"/>
                <a:cs typeface="Arial" pitchFamily="34" charset="0"/>
              </a:rPr>
              <a:t>“our Savior God”? </a:t>
            </a:r>
            <a:r>
              <a:rPr lang="en-US" dirty="0" smtClean="0">
                <a:latin typeface="Arial" pitchFamily="34" charset="0"/>
                <a:cs typeface="Arial" pitchFamily="34" charset="0"/>
              </a:rPr>
              <a:t>Because establishment gives us the freedom to accept Jesus Christ as saviour or reject Him.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passage is addressed to those </a:t>
            </a:r>
            <a:r>
              <a:rPr lang="en-US" u="sng" dirty="0" smtClean="0">
                <a:latin typeface="Arial" pitchFamily="34" charset="0"/>
                <a:cs typeface="Arial" pitchFamily="34" charset="0"/>
              </a:rPr>
              <a:t>who have believed in Christ </a:t>
            </a:r>
            <a:r>
              <a:rPr lang="en-US" dirty="0" smtClean="0">
                <a:latin typeface="Arial" pitchFamily="34" charset="0"/>
                <a:cs typeface="Arial" pitchFamily="34" charset="0"/>
              </a:rPr>
              <a:t>and they are reminded that they would not be saved were it not for the fact that establishment existed in the Roman empire at this time.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Establishment means the freedom for the function of evangelism. Evangelism means people responding.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“This is noble and acceptable in the opinion of our Savior God.”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Principles</a:t>
            </a:r>
          </a:p>
          <a:p>
            <a:pPr hangingPunct="0"/>
            <a:r>
              <a:rPr lang="en-US" dirty="0" smtClean="0">
                <a:latin typeface="Arial" pitchFamily="34" charset="0"/>
                <a:cs typeface="Arial" pitchFamily="34" charset="0"/>
              </a:rPr>
              <a:t>1. Prayer is noble and an acceptable function of the royal priesthood during the course of the Church 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nobility of prayer is emphasized here in relationship to authority and establishment.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r>
              <a:rPr lang="en-US" dirty="0" smtClean="0">
                <a:latin typeface="Arial" pitchFamily="34" charset="0"/>
                <a:cs typeface="Arial" pitchFamily="34" charset="0"/>
              </a:rPr>
              <a:t>3. The theological implications of this verse are very important.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 only did Jesus Christ have to be a man to be our saviour but this emphasizes the fact that He also had to be God, as per the hypostatic union. He is called the “Savior God” — i.e. hypostatic union.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importance of prayer in the field of establishment guarantees the perpetuation of evangelism and Bible teaching.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2: 4 — “Who desires all men to be saved and to come to the knowledge of the truth.” -  </a:t>
            </a:r>
            <a:r>
              <a:rPr lang="en-US" dirty="0" smtClean="0">
                <a:latin typeface="Arial" pitchFamily="34" charset="0"/>
                <a:cs typeface="Arial" pitchFamily="34" charset="0"/>
              </a:rPr>
              <a:t>refers to our Savior God,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“The One who wills” </a:t>
            </a:r>
            <a:r>
              <a:rPr lang="en-US" dirty="0" smtClean="0">
                <a:latin typeface="Arial" pitchFamily="34" charset="0"/>
                <a:cs typeface="Arial" pitchFamily="34" charset="0"/>
              </a:rPr>
              <a:t>– THELO </a:t>
            </a:r>
            <a:r>
              <a:rPr lang="en-US" i="1" dirty="0" smtClean="0">
                <a:latin typeface="Arial" pitchFamily="34" charset="0"/>
                <a:cs typeface="Arial" pitchFamily="34" charset="0"/>
              </a:rPr>
              <a:t>–</a:t>
            </a:r>
            <a:r>
              <a:rPr lang="en-US" dirty="0" smtClean="0">
                <a:latin typeface="Arial" pitchFamily="34" charset="0"/>
                <a:cs typeface="Arial" pitchFamily="34" charset="0"/>
              </a:rPr>
              <a:t> PAIndic -  The present tense is static present. He always wills it, there never was a time when He didn’t will it. The active voice: Jesus Christ wills it. The indicative mood is declarative expressing the will or purpose of God the Son.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“all men” </a:t>
            </a:r>
            <a:r>
              <a:rPr lang="en-US" dirty="0" smtClean="0">
                <a:latin typeface="Arial" pitchFamily="34" charset="0"/>
                <a:cs typeface="Arial" pitchFamily="34" charset="0"/>
              </a:rPr>
              <a:t>— PAI ANTHROPOI -  means “all mankind.”</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be saved” </a:t>
            </a:r>
            <a:r>
              <a:rPr lang="en-US" dirty="0" smtClean="0">
                <a:latin typeface="Arial" pitchFamily="34" charset="0"/>
                <a:cs typeface="Arial" pitchFamily="34" charset="0"/>
              </a:rPr>
              <a:t>– APInfin -  constative aorist contemplating the action of the verb in its entirety.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takes the history of the human race in the course of the angelic conflict and regardless of the duration of that history gathers it up into a single whole.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The passive voice: the human race receives the action of the verb.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infinitive is the infinitive of intended result which blends purpose and result together and states the divine will in the matter. It should be translated, </a:t>
            </a:r>
            <a:r>
              <a:rPr lang="en-US" b="1" dirty="0" smtClean="0">
                <a:solidFill>
                  <a:srgbClr val="0070C0"/>
                </a:solidFill>
                <a:latin typeface="Arial" pitchFamily="34" charset="0"/>
                <a:cs typeface="Arial" pitchFamily="34" charset="0"/>
              </a:rPr>
              <a:t>“The one who wills all mankind to receive salvation.” </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Principles</a:t>
            </a:r>
          </a:p>
          <a:p>
            <a:pPr hangingPunct="0"/>
            <a:r>
              <a:rPr lang="en-US" dirty="0" smtClean="0">
                <a:latin typeface="Arial" pitchFamily="34" charset="0"/>
                <a:cs typeface="Arial" pitchFamily="34" charset="0"/>
              </a:rPr>
              <a:t>1. Since it is the sovereign will of God that all members of the human race be saved, and since Christ died for all on the cross, it is obvious that man’s free will plays an important role in resolving the angelic conflict.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the doctrine of unlimited atonement says in effect that man’s free will plays an important part in resolving the angelic conflict. 	.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There were three great dangers that Caesar faced. </a:t>
            </a:r>
          </a:p>
          <a:p>
            <a:pPr>
              <a:buNone/>
            </a:pPr>
            <a:r>
              <a:rPr lang="en-US" dirty="0" smtClean="0">
                <a:latin typeface="Arial" pitchFamily="34" charset="0"/>
                <a:cs typeface="Arial" pitchFamily="34" charset="0"/>
              </a:rPr>
              <a:t>    1. First the corruption of the Roman citizens — their influence of evil, degeneracy had already taken over.</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2. The danger of Barbarian invasions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3. A corrupt Roman government, especially in the provinces. In five years with total and absolute powers Caesar was able to completely rectify this situation.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Even his greatest enemy, Cicero, said he had genius, understanding, memory, taste, reflection, industry, exactness. </a:t>
            </a:r>
          </a:p>
          <a:p>
            <a:pPr>
              <a:buNone/>
            </a:pPr>
            <a:endParaRPr lang="en-US" dirty="0" smtClean="0">
              <a:latin typeface="Arial" pitchFamily="34" charset="0"/>
              <a:cs typeface="Arial" pitchFamily="34" charset="0"/>
            </a:endParaRP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2. This phrase establishes the existence of man’s free will to act in conjunction with the will of God, or to act independently and against the will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 The fact that God wills all mankind to be saved, and some are not saved, indicates the reality of free will or </a:t>
            </a:r>
            <a:r>
              <a:rPr lang="en-US" dirty="0" err="1" smtClean="0">
                <a:latin typeface="Arial" pitchFamily="34" charset="0"/>
                <a:cs typeface="Arial" pitchFamily="34" charset="0"/>
              </a:rPr>
              <a:t>hu</a:t>
            </a:r>
            <a:r>
              <a:rPr lang="en-US" dirty="0" smtClean="0">
                <a:latin typeface="Arial" pitchFamily="34" charset="0"/>
                <a:cs typeface="Arial" pitchFamily="34" charset="0"/>
              </a:rPr>
              <a:t>.</a:t>
            </a:r>
          </a:p>
          <a:p>
            <a:pPr>
              <a:buNone/>
            </a:pPr>
            <a:r>
              <a:rPr lang="en-US" dirty="0" smtClean="0">
                <a:latin typeface="Arial" pitchFamily="34" charset="0"/>
                <a:cs typeface="Arial" pitchFamily="34" charset="0"/>
              </a:rPr>
              <a:t>   man volition in the soul of man.</a:t>
            </a:r>
          </a:p>
          <a:p>
            <a:pPr>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This free will is part of man’s creation to resolve the angelic conflict.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It is both awesome and thought provoking to realize that sinful, spiritually dead mankind can set his volition up against the perfect volition or sovereignty of God. </a:t>
            </a:r>
          </a:p>
          <a:p>
            <a:endParaRPr lang="en-US"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lstStyle/>
          <a:p>
            <a:pPr hangingPunct="0"/>
            <a:r>
              <a:rPr lang="en-US" dirty="0" smtClean="0">
                <a:latin typeface="Arial" pitchFamily="34" charset="0"/>
                <a:cs typeface="Arial" pitchFamily="34" charset="0"/>
              </a:rPr>
              <a:t>6. Truly, therefore, God has a sense of </a:t>
            </a:r>
            <a:r>
              <a:rPr lang="en-US" dirty="0" err="1" smtClean="0">
                <a:latin typeface="Arial" pitchFamily="34" charset="0"/>
                <a:cs typeface="Arial" pitchFamily="34" charset="0"/>
              </a:rPr>
              <a:t>humour</a:t>
            </a:r>
            <a:r>
              <a:rPr lang="en-US" dirty="0" smtClean="0">
                <a:latin typeface="Arial" pitchFamily="34" charset="0"/>
                <a:cs typeface="Arial" pitchFamily="34" charset="0"/>
              </a:rPr>
              <a:t> to permit man’s free will and to make human volition the basis for resolving the angelic conflict.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In God’s plan this human volition can only respond to grace in a non-meritorious way. He did not design human volition for any merit in entrance into the plan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This means salvation is by faith. It also implies that spiritual growth in the royal family of God is a grace system, a non-meritorious system of perception. </a:t>
            </a:r>
          </a:p>
          <a:p>
            <a:endParaRPr lang="en-US" dirty="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9. The doctrine of unlimited atonement is compatible with this phrase in that Christ was judged for the sins of the entire human race on the cross. He did not die for the elect, He died for the entire human 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Since angelic volition was involved in Satan’s fall and the angelic revolution against God, man’s volition is used under grace for resolving that entire revolution.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Human history is the record of man’s volition subordinated to divine sovereignty versus man’s volition revolting against divine sovereignty. </a:t>
            </a:r>
          </a:p>
          <a:p>
            <a:endParaRPr lang="en-US" dirty="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12. Evangelism is the first issue and man’s subordinating himself to the sovereignty of God by personally believing in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13. Every time a person believes in Christ for salvation the fallacy of Satan’s position and the doom of Satan’s revolution is demonstrated. The volitional issue is now carried into the Christian way of life or phase two of God’s plan.</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We now move on to find that the same volitional issue which we find at salvation is carried into the Christian way of life or phase two of God’s plan. </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“to come” </a:t>
            </a:r>
            <a:r>
              <a:rPr lang="en-US" dirty="0" smtClean="0">
                <a:latin typeface="Arial" pitchFamily="34" charset="0"/>
                <a:cs typeface="Arial" pitchFamily="34" charset="0"/>
              </a:rPr>
              <a:t>— AAInfin – ERCHOMAI -  means to go or to advance.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Culminative aorist which views the action of the verb or following the colors to greater-grace, but it regards it from the viewpoint of its existing results.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Reaching maturity is the great objective which becomes the result — reaching maturity or greater-grace as the tactical victory in the angelic conflict (not visions, dreams, healings, miracles).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infinitive is the infinitive of purpose. It should be translated, </a:t>
            </a:r>
            <a:r>
              <a:rPr lang="en-US" b="1" dirty="0" smtClean="0">
                <a:solidFill>
                  <a:srgbClr val="0070C0"/>
                </a:solidFill>
                <a:latin typeface="Arial" pitchFamily="34" charset="0"/>
                <a:cs typeface="Arial" pitchFamily="34" charset="0"/>
              </a:rPr>
              <a:t>“And to advance.”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the knowledge” </a:t>
            </a:r>
            <a:r>
              <a:rPr lang="en-US" dirty="0" smtClean="0">
                <a:latin typeface="Arial" pitchFamily="34" charset="0"/>
                <a:cs typeface="Arial" pitchFamily="34" charset="0"/>
              </a:rPr>
              <a:t>– EPI EPIGNOSIS - translated </a:t>
            </a:r>
            <a:r>
              <a:rPr lang="en-US" b="1" dirty="0" smtClean="0">
                <a:solidFill>
                  <a:srgbClr val="0070C0"/>
                </a:solidFill>
                <a:latin typeface="Arial" pitchFamily="34" charset="0"/>
                <a:cs typeface="Arial" pitchFamily="34" charset="0"/>
              </a:rPr>
              <a:t>“full knowledge.” </a:t>
            </a:r>
            <a:r>
              <a:rPr lang="en-US" dirty="0" smtClean="0">
                <a:latin typeface="Arial" pitchFamily="34" charset="0"/>
                <a:cs typeface="Arial" pitchFamily="34" charset="0"/>
              </a:rPr>
              <a:t> It is technical for Bible doctrine resident in the human spirit and in the right lobe of the believer’s soul.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r>
              <a:rPr lang="en-US" b="1" dirty="0" smtClean="0">
                <a:solidFill>
                  <a:srgbClr val="0070C0"/>
                </a:solidFill>
                <a:latin typeface="Arial" pitchFamily="34" charset="0"/>
                <a:cs typeface="Arial" pitchFamily="34" charset="0"/>
              </a:rPr>
              <a:t>“of the truth” </a:t>
            </a:r>
            <a:r>
              <a:rPr lang="en-US" dirty="0" smtClean="0">
                <a:latin typeface="Arial" pitchFamily="34" charset="0"/>
                <a:cs typeface="Arial" pitchFamily="34" charset="0"/>
              </a:rPr>
              <a:t>— ALETHEIA -  referring to Bible doctrine. So that the entire phrase says</a:t>
            </a:r>
            <a:r>
              <a:rPr lang="en-US" b="1" dirty="0" smtClean="0">
                <a:solidFill>
                  <a:srgbClr val="0070C0"/>
                </a:solidFill>
                <a:latin typeface="Arial" pitchFamily="34" charset="0"/>
                <a:cs typeface="Arial" pitchFamily="34" charset="0"/>
              </a:rPr>
              <a:t>: “and to advance to the full knowledge (EPIGNOSIS) of doctrine.”</a:t>
            </a:r>
          </a:p>
          <a:p>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This is the continuation of the concept of the angelic conflict in phase two.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 enters the angelic conflict and the great issue is the influence is by doctrine or whether the influence is by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objective is stated here to be influenced by doctrine in the sense of advancing in that direction.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“The one who wills all mankind to receive salvation, and to advance to the full knowledge </a:t>
            </a:r>
            <a:r>
              <a:rPr lang="en-US" dirty="0" smtClean="0">
                <a:latin typeface="Arial" pitchFamily="34" charset="0"/>
                <a:cs typeface="Arial" pitchFamily="34" charset="0"/>
              </a:rPr>
              <a:t>(EPIGNOSIS) </a:t>
            </a:r>
            <a:r>
              <a:rPr lang="en-US" b="1" dirty="0" smtClean="0">
                <a:solidFill>
                  <a:srgbClr val="0070C0"/>
                </a:solidFill>
                <a:latin typeface="Arial" pitchFamily="34" charset="0"/>
                <a:cs typeface="Arial" pitchFamily="34" charset="0"/>
              </a:rPr>
              <a:t>of doctrine.” </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buNone/>
            </a:pPr>
            <a:r>
              <a:rPr lang="en-US" dirty="0" smtClean="0">
                <a:latin typeface="Arial" pitchFamily="34" charset="0"/>
                <a:cs typeface="Arial" pitchFamily="34" charset="0"/>
              </a:rPr>
              <a:t>  The general concept of this verse: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1. Here is the will of God stated for mankind in two parts. Furthermore, it is the will of God related to man’s volition. The first part is the issue of salvation.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Salvation of the human race by faith in Christ is an act of volition, non-meritorious, which breaks the back of Satan every time it happens.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becomes an additional demonstration that God is totally right and Satan is totally wrong.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Secondly, the spiritual advance of the believer through full knowledge of doctrine becomes the perpetuation of that concept, so that the real battleground in human history is the soul of every believer</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In a sense the soul of all mankind, but the first stage is that the soul of man must be saved and this is accomplished in a manner to demonstrate the fallacy of the Satanic revolution.</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first objective demands the function of the laws of divine establishment plus true evangelism through the true and accurate communication of gospel information — soteriology and Christology.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This is accomplished in three ways: </a:t>
            </a:r>
          </a:p>
          <a:p>
            <a:pPr hangingPunct="0">
              <a:buNone/>
            </a:pPr>
            <a:r>
              <a:rPr lang="en-US" dirty="0" smtClean="0">
                <a:latin typeface="Arial" pitchFamily="34" charset="0"/>
                <a:cs typeface="Arial" pitchFamily="34" charset="0"/>
              </a:rPr>
              <a:t>   a) Through the gift of evangelism; </a:t>
            </a:r>
          </a:p>
          <a:p>
            <a:pPr hangingPunct="0">
              <a:buNone/>
            </a:pPr>
            <a:r>
              <a:rPr lang="en-US" dirty="0" smtClean="0">
                <a:latin typeface="Arial" pitchFamily="34" charset="0"/>
                <a:cs typeface="Arial" pitchFamily="34" charset="0"/>
              </a:rPr>
              <a:t>   b) Through Bible teaching of the pastor in pertinent salvation passages; </a:t>
            </a:r>
          </a:p>
          <a:p>
            <a:pPr hangingPunct="0">
              <a:buNone/>
            </a:pPr>
            <a:r>
              <a:rPr lang="en-US" dirty="0" smtClean="0">
                <a:latin typeface="Arial" pitchFamily="34" charset="0"/>
                <a:cs typeface="Arial" pitchFamily="34" charset="0"/>
              </a:rPr>
              <a:t>   c) Through the personal witnessing of any member of the royal family of God. 	</a:t>
            </a:r>
            <a:endParaRPr lang="en-US" dirty="0">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4. The second objective is accomplished through study and believing God’s Word which demands the classroom of the local church, the textbook of the Bible, and the prepared authoritative teaching of the pastor-teacher.</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You can now begin to see the importance of believers praying for establishment.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All spiritual blessings from salvation to greater grace are based on the principle that the freedom of the individual to:</a:t>
            </a:r>
          </a:p>
          <a:p>
            <a:pPr hangingPunct="0">
              <a:buNone/>
            </a:pPr>
            <a:r>
              <a:rPr lang="en-US" dirty="0" smtClean="0">
                <a:latin typeface="Arial" pitchFamily="34" charset="0"/>
                <a:cs typeface="Arial" pitchFamily="34" charset="0"/>
              </a:rPr>
              <a:t>   - hear the gospel and respond by faith in Christ,</a:t>
            </a:r>
          </a:p>
          <a:p>
            <a:pPr hangingPunct="0">
              <a:buNone/>
            </a:pPr>
            <a:r>
              <a:rPr lang="en-US" dirty="0" smtClean="0">
                <a:latin typeface="Arial" pitchFamily="34" charset="0"/>
                <a:cs typeface="Arial" pitchFamily="34" charset="0"/>
              </a:rPr>
              <a:t>   - hear the teaching of the Word and respond in growth.</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has ordained establishment as the very vehicle, the very principle by which these things are accomplished.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dirty="0" smtClean="0">
                <a:latin typeface="Arial" pitchFamily="34" charset="0"/>
                <a:cs typeface="Arial" pitchFamily="34" charset="0"/>
              </a:rPr>
              <a:t>7. The laws of divine establishment are designed by God to </a:t>
            </a:r>
            <a:r>
              <a:rPr lang="en-US" u="sng" dirty="0" smtClean="0">
                <a:latin typeface="Arial" pitchFamily="34" charset="0"/>
                <a:cs typeface="Arial" pitchFamily="34" charset="0"/>
              </a:rPr>
              <a:t>perpetuate the angelic conflict on planet earth even though Satan is the ruler of this world</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Establishment is the means of freedom, evangelism, and the fulfillment of the role of the local church. The local church depends upon the laws of divine establishment.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This is why war is good because it preserves the freedom of the national entity engaged in evangelism, engaged in missionary effort, and the true function of the local church for teaching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We as members of the royal family of God have failed to utilize our spiritual weapon which is a barrage of prayer put out for establishment.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dirty="0" smtClean="0">
                <a:latin typeface="Arial" pitchFamily="34" charset="0"/>
                <a:cs typeface="Arial" pitchFamily="34" charset="0"/>
              </a:rPr>
              <a:t>Caesar was great as a soldier, a statesman, a lawgiver, a jurist, an orator, a poet, a historian, a grammarian, a mathematician, and an architect.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ascendancy of Caesar prevented the collapse of SPQR and prepared the way for the famous </a:t>
            </a:r>
            <a:r>
              <a:rPr lang="en-US" dirty="0" err="1" smtClean="0">
                <a:latin typeface="Arial" pitchFamily="34" charset="0"/>
                <a:cs typeface="Arial" pitchFamily="34" charset="0"/>
              </a:rPr>
              <a:t>Pax</a:t>
            </a:r>
            <a:r>
              <a:rPr lang="en-US" dirty="0" smtClean="0">
                <a:latin typeface="Arial" pitchFamily="34" charset="0"/>
                <a:cs typeface="Arial" pitchFamily="34" charset="0"/>
              </a:rPr>
              <a:t> </a:t>
            </a:r>
            <a:r>
              <a:rPr lang="en-US" dirty="0" err="1" smtClean="0">
                <a:latin typeface="Arial" pitchFamily="34" charset="0"/>
                <a:cs typeface="Arial" pitchFamily="34" charset="0"/>
              </a:rPr>
              <a:t>Romana</a:t>
            </a:r>
            <a:r>
              <a:rPr lang="en-US" dirty="0" smtClean="0">
                <a:latin typeface="Arial" pitchFamily="34" charset="0"/>
                <a:cs typeface="Arial" pitchFamily="34" charset="0"/>
              </a:rPr>
              <a:t> which would first break out in the Augustan age and then break out for over 100 years in the period of the Antonine Caesars, 96-192 AD.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a fantastic thing occurred. During a period of 100 years there is a </a:t>
            </a:r>
            <a:r>
              <a:rPr lang="en-US" u="sng" dirty="0" smtClean="0">
                <a:latin typeface="Arial" pitchFamily="34" charset="0"/>
                <a:cs typeface="Arial" pitchFamily="34" charset="0"/>
              </a:rPr>
              <a:t>maximum number of greater-grace believers in one national entity</a:t>
            </a:r>
            <a:r>
              <a:rPr lang="en-US" dirty="0" smtClean="0">
                <a:latin typeface="Arial" pitchFamily="34" charset="0"/>
                <a:cs typeface="Arial" pitchFamily="34" charset="0"/>
              </a:rPr>
              <a:t>, and all of that is because Paul wrote to Timothy and said, “Start praying for the empire”.</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pPr hangingPunct="0"/>
            <a:r>
              <a:rPr lang="en-US" dirty="0" smtClean="0">
                <a:latin typeface="Arial" pitchFamily="34" charset="0"/>
                <a:cs typeface="Arial" pitchFamily="34" charset="0"/>
              </a:rPr>
              <a:t>11. Again therefore the important of the doctrine of establishment as the means for effective prayer as commanded in this context.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2: 5 </a:t>
            </a:r>
            <a:r>
              <a:rPr lang="en-US" dirty="0" smtClean="0">
                <a:latin typeface="Arial" pitchFamily="34" charset="0"/>
                <a:cs typeface="Arial" pitchFamily="34" charset="0"/>
              </a:rPr>
              <a:t>— we move into the basis for all intercessory prayer. The divine basis for it is found in verses 5 and 6 which in effect are a parenthesis, still dealing with the subject of prayer but departing from the specific command to pray for establishment.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there is one God, and one mediator also between God and men, the man Christ Jesus.”</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one God” </a:t>
            </a:r>
            <a:r>
              <a:rPr lang="en-US" dirty="0" smtClean="0">
                <a:latin typeface="Arial" pitchFamily="34" charset="0"/>
                <a:cs typeface="Arial" pitchFamily="34" charset="0"/>
              </a:rPr>
              <a:t>— EI THEO – “one” refers to the essence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that God is regarded from the standpoint of His essence, even though there are three persons, because we are about to deal with the subject of mediatorship. </a:t>
            </a:r>
          </a:p>
          <a:p>
            <a:pPr hangingPunct="0"/>
            <a:endParaRPr lang="en-US" dirty="0" smtClean="0">
              <a:latin typeface="Arial" pitchFamily="34" charset="0"/>
              <a:cs typeface="Arial" pitchFamily="34" charset="0"/>
            </a:endParaRP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“and one mediator” </a:t>
            </a:r>
            <a:r>
              <a:rPr lang="en-US" dirty="0" smtClean="0">
                <a:latin typeface="Arial" pitchFamily="34" charset="0"/>
                <a:cs typeface="Arial" pitchFamily="34" charset="0"/>
              </a:rPr>
              <a:t>— EI KAI MESITHI -  Mediator refers to one who mediates between two parties to remove the disagreement between them so they can reach a common goal. Also  means mediator or arbitrator, and even umpire.</a:t>
            </a:r>
          </a:p>
          <a:p>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Mediatorship</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Etymology. MESITHI   is an old Hellenistic word coming from the ancient Greek and it means to represent, or to have someone who is neutral who can represent or can act as a umpire between two contesting sides — someone who was neutral.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 word came to mean an arbitrator, a person having the power to decide, to judge a dispute between two parties.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 an arbitrator he is chosen to settle the differences between the two parties in the controversy. </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2. Definition: A mediator removes estrangement and disagreement between two contesting or antagonistic parties. He brings them to unity or a common goal.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problem is that the mediator must be agreeable to both parties, and in the case of the hostility between God and man the mediator must be equal with both parties.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have the authority to mediate, to arbitrate, to reconcile two hostile parties a mediator between God and man must be God and must be 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Old Testament use of mediatorship. </a:t>
            </a:r>
          </a:p>
          <a:p>
            <a:pPr hangingPunct="0"/>
            <a:r>
              <a:rPr lang="en-US" dirty="0" smtClean="0">
                <a:latin typeface="Arial" pitchFamily="34" charset="0"/>
                <a:cs typeface="Arial" pitchFamily="34" charset="0"/>
              </a:rPr>
              <a:t>The earliest and most basic concept of a mediator is found in </a:t>
            </a:r>
            <a:r>
              <a:rPr lang="en-US" b="1" dirty="0" smtClean="0">
                <a:solidFill>
                  <a:srgbClr val="C00000"/>
                </a:solidFill>
                <a:latin typeface="Arial" pitchFamily="34" charset="0"/>
                <a:cs typeface="Arial" pitchFamily="34" charset="0"/>
              </a:rPr>
              <a:t>Job 9:9,32,33 </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“there is no umpire between us who can lay his hand on both of us.” </a:t>
            </a:r>
          </a:p>
          <a:p>
            <a:pPr hangingPunct="0"/>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The Hebrew word for umpire is MOKIACH. It is the hiphil participle of the verb JAKACH.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hiphil stem is the causative active voice. It means to cause to arbitrate and it is translated umpire or mediator. A mediator must be equal with both contesting parties.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The hypostatic union qualifies Jesus Christ as the mediator between God and man — </a:t>
            </a:r>
            <a:r>
              <a:rPr lang="en-US" b="1" dirty="0" smtClean="0">
                <a:solidFill>
                  <a:srgbClr val="0070C0"/>
                </a:solidFill>
                <a:latin typeface="Arial" pitchFamily="34" charset="0"/>
                <a:cs typeface="Arial" pitchFamily="34" charset="0"/>
              </a:rPr>
              <a:t>1 Timothy 2:5.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normAutofit fontScale="92500" lnSpcReduction="10000"/>
          </a:bodyPr>
          <a:lstStyle/>
          <a:p>
            <a:pPr hangingPunct="0"/>
            <a:r>
              <a:rPr lang="en-US" dirty="0" smtClean="0">
                <a:latin typeface="Arial" pitchFamily="34" charset="0"/>
                <a:cs typeface="Arial" pitchFamily="34" charset="0"/>
              </a:rPr>
              <a:t>5. The work of Christ on the cross forms the basis for mediatorship.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estrangement between God and man is sin and spiritual death. Sin is not personal sin. The estrangement starts at birth with imputed sin of Adam.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born sinners with an old sin nature, with the imputation of Adam’s sin.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reason we sin personally is because we have an old sin nature. So being born makes us automatically hostile to God because we are born in status quo spiritual death.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we need an umpire, a mediator. Jesus Christ on the cross provides the </a:t>
            </a:r>
            <a:r>
              <a:rPr lang="en-US" dirty="0" err="1" smtClean="0">
                <a:latin typeface="Arial" pitchFamily="34" charset="0"/>
                <a:cs typeface="Arial" pitchFamily="34" charset="0"/>
              </a:rPr>
              <a:t>umpireship</a:t>
            </a:r>
            <a:r>
              <a:rPr lang="en-US" dirty="0" smtClean="0">
                <a:latin typeface="Arial" pitchFamily="34" charset="0"/>
                <a:cs typeface="Arial" pitchFamily="34" charset="0"/>
              </a:rPr>
              <a:t>. The blood of Christ is the basis for mediatorship. </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In order to summarize the work of Christ on the cross and relate it to the Levitical offerings which were shadows of the cross the phrase “the blood of Christ” is used.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For example, </a:t>
            </a:r>
            <a:r>
              <a:rPr lang="en-US" b="1" dirty="0" smtClean="0">
                <a:solidFill>
                  <a:srgbClr val="C00000"/>
                </a:solidFill>
                <a:latin typeface="Arial" pitchFamily="34" charset="0"/>
                <a:cs typeface="Arial" pitchFamily="34" charset="0"/>
              </a:rPr>
              <a:t>Hebrews 9:12-15 </a:t>
            </a:r>
            <a:r>
              <a:rPr lang="en-US" dirty="0" smtClean="0">
                <a:latin typeface="Arial" pitchFamily="34" charset="0"/>
                <a:cs typeface="Arial" pitchFamily="34" charset="0"/>
              </a:rPr>
              <a:t>relate the blood of Christ to the doctrine of mediatorship.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Since the blood of Christ is described as the saving work of Christ on the cross the blood of Christ provides the work of mediatorship.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we understand that the blood of Christ = redemption, reconciliation, and propitiation.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It is redemption that is always related to mediatorship because redemption is toward sin whereas reconciliation is toward man and propitiation is toward God.</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law anticipated mediatorship — </a:t>
            </a:r>
            <a:r>
              <a:rPr lang="en-US" b="1" dirty="0" smtClean="0">
                <a:solidFill>
                  <a:srgbClr val="C00000"/>
                </a:solidFill>
                <a:latin typeface="Arial" pitchFamily="34" charset="0"/>
                <a:cs typeface="Arial" pitchFamily="34" charset="0"/>
              </a:rPr>
              <a:t>Galatians 3:19,20</a:t>
            </a:r>
            <a:r>
              <a:rPr lang="en-US" dirty="0" smtClean="0">
                <a:latin typeface="Arial" pitchFamily="34" charset="0"/>
                <a:cs typeface="Arial" pitchFamily="34" charset="0"/>
              </a:rPr>
              <a:t>. Several things to be noted: </a:t>
            </a:r>
          </a:p>
          <a:p>
            <a:pPr hangingPunct="0">
              <a:buNone/>
            </a:pPr>
            <a:r>
              <a:rPr lang="en-US" dirty="0" smtClean="0">
                <a:latin typeface="Arial" pitchFamily="34" charset="0"/>
                <a:cs typeface="Arial" pitchFamily="34" charset="0"/>
              </a:rPr>
              <a:t>   a) The Mosaic law under the supervision of the mediator, Jesus Christ, was taught by the angels to Israel;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b) The purpose of the law was designed to define the hostility between God as party of the first part and man as party of the second part;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c) When Christ became man He was qualified as mediator. In the meantime the Mosaic law defined both the hostility and the estrangement as well as anticipating the solution in the shadows of Codex #2.	</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7. Jesus Christ the God-Man fulfills mediatorship — Hebrews 8:6.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“between God and men” </a:t>
            </a:r>
            <a:r>
              <a:rPr lang="en-US" dirty="0" smtClean="0">
                <a:latin typeface="Arial" pitchFamily="34" charset="0"/>
                <a:cs typeface="Arial" pitchFamily="34" charset="0"/>
              </a:rPr>
              <a:t>— THEO, ANTHROPOI - God and man are the two parties that are hostile.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God the Father was propitiated at the cross then all members of the Godhead are satisfied by the cross, and all members of the Godhead are protected in their essence from anything that would compromise their essence in saving man.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man Christ Jesus” </a:t>
            </a:r>
            <a:r>
              <a:rPr lang="en-US" dirty="0" smtClean="0">
                <a:latin typeface="Arial" pitchFamily="34" charset="0"/>
                <a:cs typeface="Arial" pitchFamily="34" charset="0"/>
              </a:rPr>
              <a:t>— ANTHROPOI – no definite article means quality of the man.  The man is unique.</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“For you see there is one God in essence and one mediator between God and mankind, unique man Christ Jesus.”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2: 6 — “who gave Himself as a ransom for all, the testimony given at the proper time.”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“Who” </a:t>
            </a:r>
            <a:r>
              <a:rPr lang="en-US" dirty="0" smtClean="0">
                <a:latin typeface="Arial" pitchFamily="34" charset="0"/>
                <a:cs typeface="Arial" pitchFamily="34" charset="0"/>
              </a:rPr>
              <a:t>- referring to the Lord Jesus Christ.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“gave” </a:t>
            </a:r>
            <a:r>
              <a:rPr lang="en-US" dirty="0" smtClean="0">
                <a:latin typeface="Arial" pitchFamily="34" charset="0"/>
                <a:cs typeface="Arial" pitchFamily="34" charset="0"/>
              </a:rPr>
              <a:t>– AAPtc – DIDOMI -  giving. The constative aorist contemplates the action of the verb in its entirety.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it refers to the cross with specific reference here to redemption it refers to the spiritual death of our Lord bearing our sins and taking our place.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Jesus performed the action through incarnation, hypostatic union, impeccability, and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 circumstantial participle to denote the point of our salvation as far as its provision.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“himself as a ransom for all” </a:t>
            </a:r>
            <a:r>
              <a:rPr lang="en-US" dirty="0" smtClean="0">
                <a:latin typeface="Arial" pitchFamily="34" charset="0"/>
                <a:cs typeface="Arial" pitchFamily="34" charset="0"/>
              </a:rPr>
              <a:t>which emphasizes the fact that there is only one savior and that He is absolutely unique.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different from God in that he is man; He is different from man in that He is God.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“ransom”- </a:t>
            </a:r>
            <a:r>
              <a:rPr lang="en-US" dirty="0" smtClean="0">
                <a:latin typeface="Arial" pitchFamily="34" charset="0"/>
                <a:cs typeface="Arial" pitchFamily="34" charset="0"/>
              </a:rPr>
              <a:t>ANTILUTRON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means a redemptive ransom. It is something given in exchange for something else that is the price of redemption. So redemption’s ransom from the slave-market of sin is the full meaning of the word.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r>
              <a:rPr lang="en-US" dirty="0" smtClean="0">
                <a:latin typeface="Arial" pitchFamily="34" charset="0"/>
                <a:cs typeface="Arial" pitchFamily="34" charset="0"/>
              </a:rPr>
              <a:t>Start praying for those who rule. Start praying for the leadership of the empire. Start praying for establishment.”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Rome needed was establishment. This would be the mean of evangelizing millions of people and would turn the Roman empire upside down.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is now going to send out a few commands in order to straighten out the prayer life of Timothy.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a result of the prayer passage that we have in the first part of this chapter some great things began to happen.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lstStyle/>
          <a:p>
            <a:pPr hangingPunct="0"/>
            <a:r>
              <a:rPr lang="en-US" b="1" dirty="0" smtClean="0">
                <a:solidFill>
                  <a:srgbClr val="0070C0"/>
                </a:solidFill>
                <a:latin typeface="Arial" pitchFamily="34" charset="0"/>
                <a:cs typeface="Arial" pitchFamily="34" charset="0"/>
              </a:rPr>
              <a:t>“for all” </a:t>
            </a:r>
            <a:r>
              <a:rPr lang="en-US" dirty="0" smtClean="0">
                <a:latin typeface="Arial" pitchFamily="34" charset="0"/>
                <a:cs typeface="Arial" pitchFamily="34" charset="0"/>
              </a:rPr>
              <a:t>— HUPER – on behalf of all -  indicating unlimited atonement. </a:t>
            </a:r>
          </a:p>
          <a:p>
            <a:pPr hangingPunct="0"/>
            <a:endParaRPr lang="en-US" dirty="0" smtClean="0"/>
          </a:p>
          <a:p>
            <a:pPr hangingPunct="0">
              <a:buNone/>
            </a:pPr>
            <a:r>
              <a:rPr lang="en-US" b="1" dirty="0" smtClean="0">
                <a:latin typeface="Arial" pitchFamily="34" charset="0"/>
                <a:cs typeface="Arial" pitchFamily="34" charset="0"/>
              </a:rPr>
              <a:t> The Doctrine of Redemption</a:t>
            </a:r>
          </a:p>
          <a:p>
            <a:pPr hangingPunct="0"/>
            <a:r>
              <a:rPr lang="en-US" dirty="0" smtClean="0">
                <a:latin typeface="Arial" pitchFamily="34" charset="0"/>
                <a:cs typeface="Arial" pitchFamily="34" charset="0"/>
              </a:rPr>
              <a:t>1. The etymology of the Greek word for redemption. There are Hebrew and Greek words:</a:t>
            </a:r>
          </a:p>
          <a:p>
            <a:pPr hangingPunct="0">
              <a:buNone/>
            </a:pPr>
            <a:r>
              <a:rPr lang="en-US" dirty="0" smtClean="0">
                <a:latin typeface="Arial" pitchFamily="34" charset="0"/>
                <a:cs typeface="Arial" pitchFamily="34" charset="0"/>
              </a:rPr>
              <a:t>    	a) ANTILUTRON  - means substituting money for the freedom of a slave or a prisoner, or payment for the freedom of a slave from the slave market. </a:t>
            </a:r>
          </a:p>
          <a:p>
            <a:pPr hangingPunct="0"/>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b) APOLUTROSIS - a noun meaning deliverance from. This word for redemption actually means deliverance secured by the payment of a ransom from the slave market. </a:t>
            </a:r>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buNone/>
            </a:pPr>
            <a:r>
              <a:rPr lang="en-US" dirty="0" smtClean="0"/>
              <a:t>    	</a:t>
            </a:r>
            <a:r>
              <a:rPr lang="en-US" dirty="0" smtClean="0">
                <a:latin typeface="Arial" pitchFamily="34" charset="0"/>
                <a:cs typeface="Arial" pitchFamily="34" charset="0"/>
              </a:rPr>
              <a:t>c) LUTRON which means the payment of a ransom. </a:t>
            </a:r>
          </a:p>
          <a:p>
            <a:pPr hangingPunct="0">
              <a:buNone/>
            </a:pPr>
            <a:r>
              <a:rPr lang="en-US" dirty="0" smtClean="0">
                <a:latin typeface="Arial" pitchFamily="34" charset="0"/>
                <a:cs typeface="Arial" pitchFamily="34" charset="0"/>
              </a:rPr>
              <a:t>		d) LUTROO - verb which means to release from a slave market, release from prison on the payment of redemption money.</a:t>
            </a:r>
          </a:p>
          <a:p>
            <a:pPr hangingPunct="0">
              <a:buNone/>
            </a:pPr>
            <a:r>
              <a:rPr lang="en-US" dirty="0" smtClean="0">
                <a:latin typeface="Arial" pitchFamily="34" charset="0"/>
                <a:cs typeface="Arial" pitchFamily="34" charset="0"/>
              </a:rPr>
              <a:t>    	e) LUTROSIN -  noun which means deliverance or freedom or redemption.</a:t>
            </a:r>
          </a:p>
          <a:p>
            <a:pPr hangingPunct="0">
              <a:buNone/>
            </a:pPr>
            <a:r>
              <a:rPr lang="en-US" dirty="0" smtClean="0">
                <a:latin typeface="Arial" pitchFamily="34" charset="0"/>
                <a:cs typeface="Arial" pitchFamily="34" charset="0"/>
              </a:rPr>
              <a:t>		f) LUTROTHI - meaning a redeemer, the one who pays for the freedom. </a:t>
            </a:r>
          </a:p>
          <a:p>
            <a:pPr hangingPunct="0">
              <a:buNone/>
            </a:pPr>
            <a:r>
              <a:rPr lang="en-US" dirty="0" smtClean="0">
                <a:latin typeface="Arial" pitchFamily="34" charset="0"/>
                <a:cs typeface="Arial" pitchFamily="34" charset="0"/>
              </a:rPr>
              <a:t>          g) AGORAZO </a:t>
            </a:r>
            <a:r>
              <a:rPr lang="en-US" i="1" dirty="0" smtClean="0">
                <a:latin typeface="Arial" pitchFamily="34" charset="0"/>
                <a:cs typeface="Arial" pitchFamily="34" charset="0"/>
              </a:rPr>
              <a:t>-</a:t>
            </a:r>
            <a:r>
              <a:rPr lang="en-US" dirty="0" smtClean="0">
                <a:latin typeface="Arial" pitchFamily="34" charset="0"/>
                <a:cs typeface="Arial" pitchFamily="34" charset="0"/>
              </a:rPr>
              <a:t> verb which means to buy or to purchase. Sometimes this is used for purchasing freedom from slavery. </a:t>
            </a:r>
          </a:p>
          <a:p>
            <a:pPr hangingPunct="0">
              <a:buNone/>
            </a:pPr>
            <a:r>
              <a:rPr lang="en-US" dirty="0" smtClean="0">
                <a:latin typeface="Arial" pitchFamily="34" charset="0"/>
                <a:cs typeface="Arial" pitchFamily="34" charset="0"/>
              </a:rPr>
              <a:t>		h) EXAGORAZO -  always means to purchase the freedom of a slave from the slave market. </a:t>
            </a:r>
          </a:p>
          <a:p>
            <a:pPr hangingPunct="0">
              <a:buNone/>
            </a:pPr>
            <a:r>
              <a:rPr lang="en-US" dirty="0" smtClean="0">
                <a:latin typeface="Arial" pitchFamily="34" charset="0"/>
                <a:cs typeface="Arial" pitchFamily="34" charset="0"/>
              </a:rPr>
              <a:t>    	i) Then we have in the Hebrew two verbs: GAAL and PADAH.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r>
              <a:rPr lang="en-US" dirty="0" smtClean="0">
                <a:latin typeface="Arial" pitchFamily="34" charset="0"/>
                <a:cs typeface="Arial" pitchFamily="34" charset="0"/>
              </a:rPr>
              <a:t>2. Definition: </a:t>
            </a:r>
          </a:p>
          <a:p>
            <a:pPr hangingPunct="0">
              <a:buNone/>
            </a:pPr>
            <a:r>
              <a:rPr lang="en-US" dirty="0" smtClean="0">
                <a:latin typeface="Arial" pitchFamily="34" charset="0"/>
                <a:cs typeface="Arial" pitchFamily="34" charset="0"/>
              </a:rPr>
              <a:t>    	a) Redemption is the work of Christ on the cross directed toward sin.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There are three aspects of the cross that must be fulfilled to have a complete salvation. </a:t>
            </a:r>
          </a:p>
          <a:p>
            <a:pPr hangingPunct="0">
              <a:buNone/>
            </a:pPr>
            <a:r>
              <a:rPr lang="en-US" dirty="0" smtClean="0">
                <a:latin typeface="Arial" pitchFamily="34" charset="0"/>
                <a:cs typeface="Arial" pitchFamily="34" charset="0"/>
              </a:rPr>
              <a:t>     1) There must be the work toward God called Propitiation.</a:t>
            </a:r>
          </a:p>
          <a:p>
            <a:pPr hangingPunct="0">
              <a:buNone/>
            </a:pPr>
            <a:r>
              <a:rPr lang="en-US" dirty="0" smtClean="0">
                <a:latin typeface="Arial" pitchFamily="34" charset="0"/>
                <a:cs typeface="Arial" pitchFamily="34" charset="0"/>
              </a:rPr>
              <a:t>     2) Work toward man is Reconciliation. </a:t>
            </a:r>
          </a:p>
          <a:p>
            <a:pPr hangingPunct="0">
              <a:buNone/>
            </a:pPr>
            <a:r>
              <a:rPr lang="en-US" dirty="0" smtClean="0">
                <a:latin typeface="Arial" pitchFamily="34" charset="0"/>
                <a:cs typeface="Arial" pitchFamily="34" charset="0"/>
              </a:rPr>
              <a:t>     3) Work toward sin is called Redemption. This is actually the full meaning of the blood of Christ.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b) The human race is regarded as being born with an old sin nature and therefore born spiritually dead to God. </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We are </a:t>
            </a:r>
            <a:r>
              <a:rPr lang="en-US" u="sng" dirty="0" smtClean="0">
                <a:latin typeface="Arial" pitchFamily="34" charset="0"/>
                <a:cs typeface="Arial" pitchFamily="34" charset="0"/>
              </a:rPr>
              <a:t>not spiritually dead because we sin</a:t>
            </a:r>
            <a:r>
              <a:rPr lang="en-US" dirty="0" smtClean="0">
                <a:latin typeface="Arial" pitchFamily="34" charset="0"/>
                <a:cs typeface="Arial" pitchFamily="34" charset="0"/>
              </a:rPr>
              <a:t>, we are spiritually dead because we are born with an old sin nature (</a:t>
            </a:r>
            <a:r>
              <a:rPr lang="en-US" b="1" dirty="0" smtClean="0">
                <a:solidFill>
                  <a:srgbClr val="C00000"/>
                </a:solidFill>
                <a:latin typeface="Arial" pitchFamily="34" charset="0"/>
                <a:cs typeface="Arial" pitchFamily="34" charset="0"/>
              </a:rPr>
              <a:t>Romans 3:23, 6:23</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c) This means that the human race is born into  to the slave market. We are all born slaves.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All members of the human race, including the virgin Mary, were all born into the slave market of sin.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The only exception is Christ. There has to be someone on the outside to pay to get us out. Christ was born into the world spiritually alive, not spiritually dead.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d) Redemption, then, is the saving work of Christ by which He purchased our freedom from the slave market of sin. </a:t>
            </a:r>
          </a:p>
          <a:p>
            <a:pPr hangingPunct="0"/>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dirty="0" smtClean="0">
                <a:latin typeface="Arial" pitchFamily="34" charset="0"/>
                <a:cs typeface="Arial" pitchFamily="34" charset="0"/>
              </a:rPr>
              <a:t>     f) The coin of the realm by which the purchase is made is called the blood of Christ, which means Christ was judged for our sins, as per </a:t>
            </a:r>
            <a:r>
              <a:rPr lang="en-US" b="1" dirty="0" smtClean="0">
                <a:solidFill>
                  <a:srgbClr val="C00000"/>
                </a:solidFill>
                <a:latin typeface="Arial" pitchFamily="34" charset="0"/>
                <a:cs typeface="Arial" pitchFamily="34" charset="0"/>
              </a:rPr>
              <a:t>Ephesians 1:7; Colossians 1:14.</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Jesus Christ is the only qualified redeemer. The qualification begins with the virgin birth by which He came into the world without the imputation of Adam’s sin and without an old sin nature.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His personal life of impeccability resulted in His being perfect humanity.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means that He was qualified as perfect humanity to go to the cross to be judged for our sins and effect our release by His blood. This is taught in such passages as </a:t>
            </a:r>
            <a:r>
              <a:rPr lang="en-US" b="1" dirty="0" smtClean="0">
                <a:solidFill>
                  <a:srgbClr val="C00000"/>
                </a:solidFill>
                <a:latin typeface="Arial" pitchFamily="34" charset="0"/>
                <a:cs typeface="Arial" pitchFamily="34" charset="0"/>
              </a:rPr>
              <a:t>Isaiah 53:9; John 8:46; 19:4; 2 Corinthians 5:21; Hebrews 1:3; 4:15; 7:26-28; 1 Timothy 3:16; 1 Peter 1:18,19. </a:t>
            </a: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r>
              <a:rPr lang="en-US" dirty="0" smtClean="0">
                <a:latin typeface="Arial" pitchFamily="34" charset="0"/>
                <a:cs typeface="Arial" pitchFamily="34" charset="0"/>
              </a:rPr>
              <a:t>4. Christ was willing to redeem mankind. Without His willingness, without His human volition there is no redemption. His divine volition is a part of the divine decrees. </a:t>
            </a:r>
            <a:endParaRPr lang="en-US" b="1" dirty="0" smtClean="0">
              <a:solidFill>
                <a:srgbClr val="C00000"/>
              </a:solidFill>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redemptive work of Christ on the cross was an act of His own free will.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means that in eternity past His divine sovereignty was willing to redeem mankind on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a part of the divine decrees is the record of the sovereign decision of Jesus Christ in eternity past to go to the cross for us. </a:t>
            </a:r>
            <a:r>
              <a:rPr lang="en-US" u="sng" dirty="0" smtClean="0">
                <a:latin typeface="Arial" pitchFamily="34" charset="0"/>
                <a:cs typeface="Arial" pitchFamily="34" charset="0"/>
              </a:rPr>
              <a:t>Long before we existed He made that decision.</a:t>
            </a:r>
            <a:endParaRPr lang="en-US" b="1" u="sng" dirty="0" smtClean="0">
              <a:solidFill>
                <a:srgbClr val="C0000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This means that in time His human volition had to coincide with His divine sovereignty.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His human volition He was also willing to go to the cross. Jesus Christ was totally obedient to the Father’s plan in His sovereignty and in His human volition.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His human volition — </a:t>
            </a:r>
            <a:r>
              <a:rPr lang="en-US" b="1" dirty="0" smtClean="0">
                <a:solidFill>
                  <a:srgbClr val="C00000"/>
                </a:solidFill>
                <a:latin typeface="Arial" pitchFamily="34" charset="0"/>
                <a:cs typeface="Arial" pitchFamily="34" charset="0"/>
              </a:rPr>
              <a:t>Luke 22:42</a:t>
            </a:r>
            <a:r>
              <a:rPr lang="en-US" dirty="0" smtClean="0">
                <a:latin typeface="Arial" pitchFamily="34" charset="0"/>
                <a:cs typeface="Arial" pitchFamily="34" charset="0"/>
              </a:rPr>
              <a:t>. When He said </a:t>
            </a:r>
            <a:r>
              <a:rPr lang="en-US" b="1" dirty="0" smtClean="0">
                <a:solidFill>
                  <a:srgbClr val="C00000"/>
                </a:solidFill>
                <a:latin typeface="Arial" pitchFamily="34" charset="0"/>
                <a:cs typeface="Arial" pitchFamily="34" charset="0"/>
              </a:rPr>
              <a:t>“Father” </a:t>
            </a:r>
            <a:r>
              <a:rPr lang="en-US" dirty="0" smtClean="0">
                <a:latin typeface="Arial" pitchFamily="34" charset="0"/>
                <a:cs typeface="Arial" pitchFamily="34" charset="0"/>
              </a:rPr>
              <a:t>he was speaking from His humanity.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sovereign decision was made in eternity past and wasn’t even the issue, but when he said </a:t>
            </a:r>
            <a:r>
              <a:rPr lang="en-US" b="1" dirty="0" smtClean="0">
                <a:solidFill>
                  <a:srgbClr val="C00000"/>
                </a:solidFill>
                <a:latin typeface="Arial" pitchFamily="34" charset="0"/>
                <a:cs typeface="Arial" pitchFamily="34" charset="0"/>
              </a:rPr>
              <a:t>“Father” </a:t>
            </a:r>
            <a:r>
              <a:rPr lang="en-US" dirty="0" smtClean="0">
                <a:latin typeface="Arial" pitchFamily="34" charset="0"/>
                <a:cs typeface="Arial" pitchFamily="34" charset="0"/>
              </a:rPr>
              <a:t>He was speaking from His humanity. </a:t>
            </a:r>
          </a:p>
          <a:p>
            <a:pPr hangingPunct="0"/>
            <a:endParaRPr lang="en-US" dirty="0" smtClean="0">
              <a:latin typeface="Arial" pitchFamily="34" charset="0"/>
              <a:cs typeface="Arial" pitchFamily="34" charset="0"/>
            </a:endParaRPr>
          </a:p>
          <a:p>
            <a:pPr hangingPunct="0"/>
            <a:endParaRPr lang="en-US" b="1" dirty="0" smtClean="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By </a:t>
            </a:r>
            <a:r>
              <a:rPr lang="en-US" b="1" dirty="0" smtClean="0">
                <a:solidFill>
                  <a:srgbClr val="C00000"/>
                </a:solidFill>
                <a:latin typeface="Arial" pitchFamily="34" charset="0"/>
                <a:cs typeface="Arial" pitchFamily="34" charset="0"/>
              </a:rPr>
              <a:t>“my will” </a:t>
            </a:r>
            <a:r>
              <a:rPr lang="en-US" dirty="0" smtClean="0">
                <a:latin typeface="Arial" pitchFamily="34" charset="0"/>
                <a:cs typeface="Arial" pitchFamily="34" charset="0"/>
              </a:rPr>
              <a:t>He meant His human volition. In </a:t>
            </a:r>
            <a:r>
              <a:rPr lang="en-US" b="1" dirty="0" smtClean="0">
                <a:solidFill>
                  <a:srgbClr val="C00000"/>
                </a:solidFill>
                <a:latin typeface="Arial" pitchFamily="34" charset="0"/>
                <a:cs typeface="Arial" pitchFamily="34" charset="0"/>
              </a:rPr>
              <a:t>Romans 5:19 </a:t>
            </a:r>
            <a:r>
              <a:rPr lang="en-US" dirty="0" smtClean="0">
                <a:latin typeface="Arial" pitchFamily="34" charset="0"/>
                <a:cs typeface="Arial" pitchFamily="34" charset="0"/>
              </a:rPr>
              <a:t>we read from the Greek</a:t>
            </a:r>
            <a:r>
              <a:rPr lang="en-US" b="1" dirty="0" smtClean="0">
                <a:solidFill>
                  <a:srgbClr val="C00000"/>
                </a:solidFill>
                <a:latin typeface="Arial" pitchFamily="34" charset="0"/>
                <a:cs typeface="Arial" pitchFamily="34" charset="0"/>
              </a:rPr>
              <a:t>, “For as through one man’s disobedience many were made sinners, even so through the obedience of one [the obedience of Christ] many will be made righteous.” </a:t>
            </a:r>
          </a:p>
          <a:p>
            <a:endParaRPr lang="en-US" b="1" dirty="0" smtClean="0">
              <a:solidFill>
                <a:srgbClr val="C00000"/>
              </a:solidFill>
              <a:latin typeface="Arial" pitchFamily="34" charset="0"/>
              <a:cs typeface="Arial" pitchFamily="34" charset="0"/>
            </a:endParaRP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Philippians 2:8 — “And being found fashioned as a man, He humbled Himself and became obedient to death.”</a:t>
            </a:r>
            <a:r>
              <a:rPr lang="en-US" dirty="0" smtClean="0">
                <a:latin typeface="Arial" pitchFamily="34" charset="0"/>
                <a:cs typeface="Arial" pitchFamily="34" charset="0"/>
              </a:rPr>
              <a:t> The word “obedient” indicates His volitional involvement in His impeccable humanity. </a:t>
            </a:r>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buNone/>
            </a:pPr>
            <a:r>
              <a:rPr lang="en-US" dirty="0" smtClean="0">
                <a:latin typeface="Arial" pitchFamily="34" charset="0"/>
                <a:cs typeface="Arial" pitchFamily="34" charset="0"/>
              </a:rPr>
              <a:t>	</a:t>
            </a:r>
          </a:p>
          <a:p>
            <a:r>
              <a:rPr lang="en-US" dirty="0" smtClean="0">
                <a:latin typeface="Arial" pitchFamily="34" charset="0"/>
                <a:cs typeface="Arial" pitchFamily="34" charset="0"/>
              </a:rPr>
              <a:t>5. The doctrine of redemption was taught in the Old Testament by means of animal blood from animal sacrifices — </a:t>
            </a:r>
            <a:r>
              <a:rPr lang="en-US" b="1" dirty="0" smtClean="0">
                <a:solidFill>
                  <a:srgbClr val="C00000"/>
                </a:solidFill>
                <a:latin typeface="Arial" pitchFamily="34" charset="0"/>
                <a:cs typeface="Arial" pitchFamily="34" charset="0"/>
              </a:rPr>
              <a:t>Hebrews 9:22. Cf. Job 19:25,26 </a:t>
            </a:r>
            <a:r>
              <a:rPr lang="en-US" dirty="0" smtClean="0">
                <a:latin typeface="Arial" pitchFamily="34" charset="0"/>
                <a:cs typeface="Arial" pitchFamily="34" charset="0"/>
              </a:rPr>
              <a:t>— redemption and resurrection.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6. The blood of Christ is the ransom money or the purchase price of redemption </a:t>
            </a:r>
            <a:r>
              <a:rPr lang="en-US" b="1" dirty="0" smtClean="0">
                <a:solidFill>
                  <a:srgbClr val="C00000"/>
                </a:solidFill>
                <a:latin typeface="Arial" pitchFamily="34" charset="0"/>
                <a:cs typeface="Arial" pitchFamily="34" charset="0"/>
              </a:rPr>
              <a:t>— Ephesians 1:7; Colossians 1:14.</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blood of Christ depicts by analogy the saving work of the Lord Jesus Christ on the cross in which He was judged for our sins.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blood of Christ mechanically is found in </a:t>
            </a:r>
            <a:r>
              <a:rPr lang="en-US" b="1" dirty="0" smtClean="0">
                <a:solidFill>
                  <a:srgbClr val="C00000"/>
                </a:solidFill>
                <a:latin typeface="Arial" pitchFamily="34" charset="0"/>
                <a:cs typeface="Arial" pitchFamily="34" charset="0"/>
              </a:rPr>
              <a:t>2 Corinthians 5:21; 1 Peter 2:24. </a:t>
            </a:r>
          </a:p>
          <a:p>
            <a:endParaRPr lang="en-US" b="1" dirty="0">
              <a:solidFill>
                <a:srgbClr val="C0000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7. It is the soul of the believer which is redeemed in salvation.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the doctrine of the redemption of the body, it is not related to salvation, it has to do with resurrection. It is the soul of the believer that is redeemed in salvation — </a:t>
            </a:r>
            <a:r>
              <a:rPr lang="en-US" b="1" dirty="0" smtClean="0">
                <a:solidFill>
                  <a:srgbClr val="C00000"/>
                </a:solidFill>
                <a:latin typeface="Arial" pitchFamily="34" charset="0"/>
                <a:cs typeface="Arial" pitchFamily="34" charset="0"/>
              </a:rPr>
              <a:t>Psalm 34:22.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Redemption removes the condemnation of the Mosaic law — </a:t>
            </a:r>
            <a:r>
              <a:rPr lang="en-US" b="1" dirty="0" smtClean="0">
                <a:solidFill>
                  <a:srgbClr val="C00000"/>
                </a:solidFill>
                <a:latin typeface="Arial" pitchFamily="34" charset="0"/>
                <a:cs typeface="Arial" pitchFamily="34" charset="0"/>
              </a:rPr>
              <a:t>Galatians 3:10,13</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Therefore the results of redemption are many:</a:t>
            </a:r>
          </a:p>
          <a:p>
            <a:pPr hangingPunct="0">
              <a:buNone/>
            </a:pPr>
            <a:r>
              <a:rPr lang="en-US" dirty="0" smtClean="0">
                <a:latin typeface="Arial" pitchFamily="34" charset="0"/>
                <a:cs typeface="Arial" pitchFamily="34" charset="0"/>
              </a:rPr>
              <a:t>		a) Deliverance from the curse of the law, as per </a:t>
            </a:r>
            <a:r>
              <a:rPr lang="en-US" b="1" dirty="0" smtClean="0">
                <a:solidFill>
                  <a:srgbClr val="C00000"/>
                </a:solidFill>
                <a:latin typeface="Arial" pitchFamily="34" charset="0"/>
                <a:cs typeface="Arial" pitchFamily="34" charset="0"/>
              </a:rPr>
              <a:t>Galatians 3:13;4:4-6</a:t>
            </a:r>
            <a:r>
              <a:rPr lang="en-US" dirty="0" smtClean="0">
                <a:latin typeface="Arial" pitchFamily="34" charset="0"/>
                <a:cs typeface="Arial" pitchFamily="34" charset="0"/>
              </a:rPr>
              <a:t>.</a:t>
            </a:r>
          </a:p>
          <a:p>
            <a:pPr hangingPunct="0">
              <a:buNone/>
            </a:pPr>
            <a:r>
              <a:rPr lang="en-US" dirty="0" smtClean="0">
                <a:latin typeface="Arial" pitchFamily="34" charset="0"/>
                <a:cs typeface="Arial" pitchFamily="34" charset="0"/>
              </a:rPr>
              <a:t>		</a:t>
            </a:r>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In the period of the Antonine Caesars and in the period that occurred just before this we have for the first time establishment throughout the world of the mystery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Church Age doctrine was well established. One hundred years of world peace resulted.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Outline of chapter two:</a:t>
            </a:r>
          </a:p>
          <a:p>
            <a:pPr hangingPunct="0">
              <a:buNone/>
            </a:pPr>
            <a:r>
              <a:rPr lang="en-US" dirty="0" smtClean="0">
                <a:latin typeface="Arial" pitchFamily="34" charset="0"/>
                <a:cs typeface="Arial" pitchFamily="34" charset="0"/>
              </a:rPr>
              <a:t>	Verses 1-8 — the challenge to pray for establishment</a:t>
            </a:r>
          </a:p>
          <a:p>
            <a:pPr hangingPunct="0">
              <a:buNone/>
            </a:pPr>
            <a:r>
              <a:rPr lang="en-US" dirty="0" smtClean="0">
                <a:latin typeface="Arial" pitchFamily="34" charset="0"/>
                <a:cs typeface="Arial" pitchFamily="34" charset="0"/>
              </a:rPr>
              <a:t>	Verses 9-15 — the dynamics of the Christian woman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2:1 — “First of all then, I urge that entreaties and prayers, petitions, and thanksgivings, be made on behalf of all men,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“urge” </a:t>
            </a:r>
            <a:r>
              <a:rPr lang="en-US" dirty="0" smtClean="0">
                <a:latin typeface="Arial" pitchFamily="34" charset="0"/>
                <a:cs typeface="Arial" pitchFamily="34" charset="0"/>
              </a:rPr>
              <a:t>– PARAKALEO – PAIndic - means to give an order, to make a command decision. The word means to request or command, but it means more than that, it means to give an order in a nice way. </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a:buNone/>
            </a:pPr>
            <a:r>
              <a:rPr lang="en-US" dirty="0" smtClean="0">
                <a:latin typeface="Arial" pitchFamily="34" charset="0"/>
                <a:cs typeface="Arial" pitchFamily="34" charset="0"/>
              </a:rPr>
              <a:t>       b) Cancellation through </a:t>
            </a:r>
            <a:r>
              <a:rPr lang="en-US" b="1" dirty="0" smtClean="0">
                <a:latin typeface="Arial" pitchFamily="34" charset="0"/>
                <a:cs typeface="Arial" pitchFamily="34" charset="0"/>
              </a:rPr>
              <a:t>forgiveness of sins </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Isaiah 44:22; Ephesians 1:7; Colossians; 1:14; Hebrews 9:15.</a:t>
            </a:r>
          </a:p>
          <a:p>
            <a:pPr>
              <a:buNone/>
            </a:pPr>
            <a:endParaRPr lang="en-US" b="1" dirty="0" smtClean="0">
              <a:solidFill>
                <a:srgbClr val="C00000"/>
              </a:solidFill>
              <a:latin typeface="Arial" pitchFamily="34" charset="0"/>
              <a:cs typeface="Arial" pitchFamily="34" charset="0"/>
            </a:endParaRPr>
          </a:p>
          <a:p>
            <a:pPr hangingPunct="0">
              <a:buNone/>
            </a:pPr>
            <a:r>
              <a:rPr lang="en-US" dirty="0" smtClean="0">
                <a:latin typeface="Arial" pitchFamily="34" charset="0"/>
                <a:cs typeface="Arial" pitchFamily="34" charset="0"/>
              </a:rPr>
              <a:t>       c) Redemption is the basis for justification — </a:t>
            </a:r>
            <a:r>
              <a:rPr lang="en-US" b="1" dirty="0" smtClean="0">
                <a:solidFill>
                  <a:srgbClr val="C00000"/>
                </a:solidFill>
                <a:latin typeface="Arial" pitchFamily="34" charset="0"/>
                <a:cs typeface="Arial" pitchFamily="34" charset="0"/>
              </a:rPr>
              <a:t>Rom 3:24. </a:t>
            </a:r>
          </a:p>
          <a:p>
            <a:pPr hangingPunct="0">
              <a:buNone/>
            </a:pPr>
            <a:endParaRPr lang="en-US" sz="2800" b="1" dirty="0" smtClean="0">
              <a:solidFill>
                <a:srgbClr val="C00000"/>
              </a:solidFill>
              <a:latin typeface="Arial" pitchFamily="34" charset="0"/>
              <a:cs typeface="Arial" pitchFamily="34" charset="0"/>
            </a:endParaRPr>
          </a:p>
          <a:p>
            <a:pPr hangingPunct="0">
              <a:buNone/>
            </a:pPr>
            <a:r>
              <a:rPr lang="en-US" sz="2800" b="1" dirty="0" smtClean="0">
                <a:solidFill>
                  <a:srgbClr val="C00000"/>
                </a:solidFill>
                <a:latin typeface="Arial" pitchFamily="34" charset="0"/>
                <a:cs typeface="Arial" pitchFamily="34" charset="0"/>
              </a:rPr>
              <a:t>       </a:t>
            </a:r>
            <a:r>
              <a:rPr lang="en-US" sz="2800" dirty="0" smtClean="0">
                <a:latin typeface="Arial" pitchFamily="34" charset="0"/>
                <a:cs typeface="Arial" pitchFamily="34" charset="0"/>
              </a:rPr>
              <a:t>d) Redemption is the basis for sanctification –</a:t>
            </a:r>
          </a:p>
          <a:p>
            <a:pPr hangingPunct="0">
              <a:buNone/>
            </a:pPr>
            <a:r>
              <a:rPr lang="en-US" sz="2800" dirty="0" smtClean="0">
                <a:latin typeface="Arial" pitchFamily="34" charset="0"/>
                <a:cs typeface="Arial" pitchFamily="34" charset="0"/>
              </a:rPr>
              <a:t>        </a:t>
            </a:r>
            <a:r>
              <a:rPr lang="en-US" sz="2800" b="1" dirty="0" smtClean="0">
                <a:solidFill>
                  <a:srgbClr val="C00000"/>
                </a:solidFill>
                <a:latin typeface="Arial" pitchFamily="34" charset="0"/>
                <a:cs typeface="Arial" pitchFamily="34" charset="0"/>
              </a:rPr>
              <a:t>Eph 5:25-27</a:t>
            </a:r>
            <a:r>
              <a:rPr lang="en-US" sz="2800" dirty="0" smtClean="0">
                <a:latin typeface="Arial" pitchFamily="34" charset="0"/>
                <a:cs typeface="Arial" pitchFamily="34" charset="0"/>
              </a:rPr>
              <a:t>.</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e) Redemption is the basis for eternal inheritance of every believer — </a:t>
            </a:r>
            <a:r>
              <a:rPr lang="en-US" b="1" dirty="0" smtClean="0">
                <a:solidFill>
                  <a:srgbClr val="C00000"/>
                </a:solidFill>
                <a:latin typeface="Arial" pitchFamily="34" charset="0"/>
                <a:cs typeface="Arial" pitchFamily="34" charset="0"/>
              </a:rPr>
              <a:t>Hebrews 9:15.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f) Redemption is the basis for the strategical victory of Christ in the angelic conflict — </a:t>
            </a:r>
            <a:r>
              <a:rPr lang="en-US" b="1" dirty="0" smtClean="0">
                <a:solidFill>
                  <a:srgbClr val="C00000"/>
                </a:solidFill>
                <a:latin typeface="Arial" pitchFamily="34" charset="0"/>
                <a:cs typeface="Arial" pitchFamily="34" charset="0"/>
              </a:rPr>
              <a:t>Colossians 2:14,15; Hebrews 2:14,15.		</a:t>
            </a:r>
          </a:p>
          <a:p>
            <a:pPr>
              <a:buNone/>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a:buNone/>
            </a:pPr>
            <a:r>
              <a:rPr lang="en-US" dirty="0" smtClean="0">
                <a:latin typeface="Arial" pitchFamily="34" charset="0"/>
                <a:cs typeface="Arial" pitchFamily="34" charset="0"/>
              </a:rPr>
              <a:t>       g) Redemption of the soul in salvation leads to redemption of the body in resurrection — </a:t>
            </a:r>
            <a:r>
              <a:rPr lang="en-US" b="1" dirty="0" smtClean="0">
                <a:solidFill>
                  <a:srgbClr val="C00000"/>
                </a:solidFill>
                <a:latin typeface="Arial" pitchFamily="34" charset="0"/>
                <a:cs typeface="Arial" pitchFamily="34" charset="0"/>
              </a:rPr>
              <a:t>Ephesians 1:14.</a:t>
            </a:r>
          </a:p>
          <a:p>
            <a:endParaRPr lang="en-US" b="1" dirty="0" smtClean="0">
              <a:solidFill>
                <a:srgbClr val="C00000"/>
              </a:solidFill>
              <a:latin typeface="Arial" pitchFamily="34" charset="0"/>
              <a:cs typeface="Arial" pitchFamily="34" charset="0"/>
            </a:endParaRPr>
          </a:p>
          <a:p>
            <a:pPr hangingPunct="0">
              <a:buNone/>
            </a:pPr>
            <a:r>
              <a:rPr lang="en-US" dirty="0" smtClean="0">
                <a:latin typeface="Arial" pitchFamily="34" charset="0"/>
                <a:cs typeface="Arial" pitchFamily="34" charset="0"/>
              </a:rPr>
              <a:t>       h) Redemption of the body is the ultimate or the phase three status of the royal family of God — </a:t>
            </a:r>
            <a:r>
              <a:rPr lang="en-US" b="1" dirty="0" smtClean="0">
                <a:solidFill>
                  <a:srgbClr val="C00000"/>
                </a:solidFill>
                <a:latin typeface="Arial" pitchFamily="34" charset="0"/>
                <a:cs typeface="Arial" pitchFamily="34" charset="0"/>
              </a:rPr>
              <a:t>Romans 8:23, Ephesians 4:30.</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10. Redemption is related to the mediatorship of Christ  -      </a:t>
            </a:r>
            <a:r>
              <a:rPr lang="en-US" b="1" dirty="0" smtClean="0">
                <a:solidFill>
                  <a:srgbClr val="C00000"/>
                </a:solidFill>
                <a:latin typeface="Arial" pitchFamily="34" charset="0"/>
                <a:cs typeface="Arial" pitchFamily="34" charset="0"/>
              </a:rPr>
              <a:t>1 Tim 1:5,6; Hebrews 9:14,15. </a:t>
            </a:r>
            <a:r>
              <a:rPr lang="en-US" dirty="0" smtClean="0">
                <a:latin typeface="Arial" pitchFamily="34" charset="0"/>
                <a:cs typeface="Arial" pitchFamily="34" charset="0"/>
              </a:rPr>
              <a:t>Greek says </a:t>
            </a:r>
            <a:r>
              <a:rPr lang="en-US" b="1" dirty="0" smtClean="0">
                <a:solidFill>
                  <a:srgbClr val="C00000"/>
                </a:solidFill>
                <a:latin typeface="Arial" pitchFamily="34" charset="0"/>
                <a:cs typeface="Arial" pitchFamily="34" charset="0"/>
              </a:rPr>
              <a:t>“His testimony in his own time.”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2:6 - “to be testified” </a:t>
            </a:r>
            <a:r>
              <a:rPr lang="en-US" dirty="0" smtClean="0">
                <a:latin typeface="Arial" pitchFamily="34" charset="0"/>
                <a:cs typeface="Arial" pitchFamily="34" charset="0"/>
              </a:rPr>
              <a:t>— MATURION -  </a:t>
            </a:r>
            <a:r>
              <a:rPr lang="en-US" b="1" dirty="0" smtClean="0">
                <a:solidFill>
                  <a:srgbClr val="0070C0"/>
                </a:solidFill>
                <a:latin typeface="Arial" pitchFamily="34" charset="0"/>
                <a:cs typeface="Arial" pitchFamily="34" charset="0"/>
              </a:rPr>
              <a:t>“His testimony,” </a:t>
            </a:r>
            <a:r>
              <a:rPr lang="en-US" dirty="0" smtClean="0">
                <a:latin typeface="Arial" pitchFamily="34" charset="0"/>
                <a:cs typeface="Arial" pitchFamily="34" charset="0"/>
              </a:rPr>
              <a:t>referring to the Father’s testimony. The Father gives testimony of the mediatorship or the redemptive work of Christ, the entire picture. </a:t>
            </a:r>
          </a:p>
          <a:p>
            <a:endParaRPr lang="en-US"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b="1" dirty="0" smtClean="0">
                <a:solidFill>
                  <a:srgbClr val="0070C0"/>
                </a:solidFill>
                <a:latin typeface="Arial" pitchFamily="34" charset="0"/>
                <a:cs typeface="Arial" pitchFamily="34" charset="0"/>
              </a:rPr>
              <a:t>“in due time” </a:t>
            </a:r>
            <a:r>
              <a:rPr lang="en-US" dirty="0" smtClean="0">
                <a:latin typeface="Arial" pitchFamily="34" charset="0"/>
                <a:cs typeface="Arial" pitchFamily="34" charset="0"/>
              </a:rPr>
              <a:t>—KAIROI IDIOII - translated </a:t>
            </a:r>
            <a:r>
              <a:rPr lang="en-US" b="1" dirty="0" smtClean="0">
                <a:solidFill>
                  <a:srgbClr val="0070C0"/>
                </a:solidFill>
                <a:latin typeface="Arial" pitchFamily="34" charset="0"/>
                <a:cs typeface="Arial" pitchFamily="34" charset="0"/>
              </a:rPr>
              <a:t>“in his own time,”</a:t>
            </a:r>
            <a:r>
              <a:rPr lang="en-US" dirty="0" smtClean="0">
                <a:latin typeface="Arial" pitchFamily="34" charset="0"/>
                <a:cs typeface="Arial" pitchFamily="34" charset="0"/>
              </a:rPr>
              <a:t> and it means in His dispensation.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an additional point in the doctrine of dispensations. God the Father uses dispensations to give testimony concerning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“Who having given himself a redemptive ransom on behalf of all — His Father’s testimony in his own time.”</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This means that the redemptive work of Christ plus His mediatorship is God the Father’s testimony regarding Christ in His own time. </a:t>
            </a:r>
          </a:p>
          <a:p>
            <a:pPr hangingPunct="0"/>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2:7</a:t>
            </a:r>
            <a:r>
              <a:rPr lang="en-US" dirty="0" smtClean="0">
                <a:latin typeface="Arial" pitchFamily="34" charset="0"/>
                <a:cs typeface="Arial" pitchFamily="34" charset="0"/>
              </a:rPr>
              <a:t> — Paul’s authority in the new dispensation, the dispensation of the Church. </a:t>
            </a:r>
            <a:r>
              <a:rPr lang="en-US" b="1" dirty="0" smtClean="0">
                <a:solidFill>
                  <a:srgbClr val="0070C0"/>
                </a:solidFill>
                <a:latin typeface="Arial" pitchFamily="34" charset="0"/>
                <a:cs typeface="Arial" pitchFamily="34" charset="0"/>
              </a:rPr>
              <a:t>“For this I was appointed a preacher and an apostle (I am telling the truth, I am not lying) as a teacher of the Gentiles in faith and truth.”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Uniqueness of the Church Age – Who are we?</a:t>
            </a:r>
          </a:p>
          <a:p>
            <a:pPr hangingPunct="0"/>
            <a:r>
              <a:rPr lang="en-US" dirty="0" smtClean="0">
                <a:latin typeface="Arial" pitchFamily="34" charset="0"/>
                <a:cs typeface="Arial" pitchFamily="34" charset="0"/>
              </a:rPr>
              <a:t>1. The uniqueness of the Church Age is based upon the uniqueness of the person of Christ in the previous 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uniqueness of Christ culminates in His strategic victory in the angelic conflict — the strategic victory of the Christ, resurrection, ascension and session.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From this strategic victory comes the break-off a dispensation, the beginning of a new dispensation and the calling out of a royal family.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believers in this dispensation are different from believers in any other dispensation, </a:t>
            </a:r>
            <a:r>
              <a:rPr lang="en-US" u="sng" dirty="0" smtClean="0">
                <a:latin typeface="Arial" pitchFamily="34" charset="0"/>
                <a:cs typeface="Arial" pitchFamily="34" charset="0"/>
              </a:rPr>
              <a:t>we are royal family of God forever.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2. Every believer in this dispensation is royal family, royal priesthood, and actually lives in the holy of holies or the palace forever.</a:t>
            </a:r>
          </a:p>
          <a:p>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 In the previous dispensation the Jews could not enter the holy of holies.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Only the high priest once a year on the day of atonement could enter the holy of holies twice, and he had to carry the proper animal blood from the proper animal sacrifice.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had to be wearing the proper garments, he had do the proper thing, the sprinkling of the blood on the mercy seat.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could not slip up on one bit of ritual. It meant death. Outside of that one person no one ever entered the holy of holies in the previous dispensation.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r>
              <a:rPr lang="en-US" dirty="0" smtClean="0">
                <a:latin typeface="Arial" pitchFamily="34" charset="0"/>
                <a:cs typeface="Arial" pitchFamily="34" charset="0"/>
              </a:rPr>
              <a:t>Today we live in the holy of holies and we get their by means of the baptism of the Holy Spirit and resultant positional sanctification.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Jesus Christ is seated at the right hand of the Father. The moment that you believe in Jesus Christ God the Holy Spirit picks you up and enters you into </a:t>
            </a:r>
            <a:r>
              <a:rPr lang="en-US" u="sng" dirty="0" smtClean="0">
                <a:latin typeface="Arial" pitchFamily="34" charset="0"/>
                <a:cs typeface="Arial" pitchFamily="34" charset="0"/>
              </a:rPr>
              <a:t>union with Christ</a:t>
            </a:r>
            <a:r>
              <a:rPr lang="en-US" dirty="0" smtClean="0">
                <a:latin typeface="Arial" pitchFamily="34" charset="0"/>
                <a:cs typeface="Arial" pitchFamily="34" charset="0"/>
              </a:rPr>
              <a:t>, you share everything that Christ has.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3. As the sign of royalty every believer is indwelt by the Holy Spirit. </a:t>
            </a:r>
            <a:r>
              <a:rPr lang="en-US" b="1" dirty="0" smtClean="0">
                <a:solidFill>
                  <a:srgbClr val="C00000"/>
                </a:solidFill>
                <a:latin typeface="Arial" pitchFamily="34" charset="0"/>
                <a:cs typeface="Arial" pitchFamily="34" charset="0"/>
              </a:rPr>
              <a:t>1 Cor 6:19-20</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never existed before, God the Holy Spirit never indwelt the body of any believer before the Church Age.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filling of the Holy Spirit is the Holy Spirit controlling your soul (</a:t>
            </a:r>
            <a:r>
              <a:rPr lang="en-US" b="1" dirty="0" smtClean="0">
                <a:solidFill>
                  <a:srgbClr val="C00000"/>
                </a:solidFill>
                <a:latin typeface="Arial" pitchFamily="34" charset="0"/>
                <a:cs typeface="Arial" pitchFamily="34" charset="0"/>
              </a:rPr>
              <a:t>Eph 5:18, 6:18</a:t>
            </a:r>
            <a:r>
              <a:rPr lang="en-US" dirty="0" smtClean="0">
                <a:latin typeface="Arial" pitchFamily="34" charset="0"/>
                <a:cs typeface="Arial" pitchFamily="34" charset="0"/>
              </a:rPr>
              <a:t>). The indwelling of the Holy Spirit inside of your body. </a:t>
            </a:r>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You are </a:t>
            </a:r>
            <a:r>
              <a:rPr lang="en-US" u="sng" dirty="0" smtClean="0">
                <a:latin typeface="Arial" pitchFamily="34" charset="0"/>
                <a:cs typeface="Arial" pitchFamily="34" charset="0"/>
              </a:rPr>
              <a:t>never commanded </a:t>
            </a:r>
            <a:r>
              <a:rPr lang="en-US" dirty="0" smtClean="0">
                <a:latin typeface="Arial" pitchFamily="34" charset="0"/>
                <a:cs typeface="Arial" pitchFamily="34" charset="0"/>
              </a:rPr>
              <a:t>to be indwelt by the Holy Spirit because the Holy Spirit is always there and He will always be there whether you are carnal or spiritual.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believers are indwelt by the Holy Spirit. The issue: Does the Holy Spirit control your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He does you are </a:t>
            </a:r>
            <a:r>
              <a:rPr lang="en-US" u="sng" dirty="0" smtClean="0">
                <a:latin typeface="Arial" pitchFamily="34" charset="0"/>
                <a:cs typeface="Arial" pitchFamily="34" charset="0"/>
              </a:rPr>
              <a:t>filled with the Spirit</a:t>
            </a:r>
            <a:r>
              <a:rPr lang="en-US" dirty="0" smtClean="0">
                <a:latin typeface="Arial" pitchFamily="34" charset="0"/>
                <a:cs typeface="Arial" pitchFamily="34" charset="0"/>
              </a:rPr>
              <a:t>, when He doesn’t you are said to be grieving or quenching the Spirit.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As a sign of royalty every believer </a:t>
            </a:r>
            <a:r>
              <a:rPr lang="en-US" u="sng" dirty="0" smtClean="0">
                <a:latin typeface="Arial" pitchFamily="34" charset="0"/>
                <a:cs typeface="Arial" pitchFamily="34" charset="0"/>
              </a:rPr>
              <a:t>is indwelt by God the Son. </a:t>
            </a:r>
            <a:r>
              <a:rPr lang="en-US" dirty="0" smtClean="0">
                <a:latin typeface="Arial" pitchFamily="34" charset="0"/>
                <a:cs typeface="Arial" pitchFamily="34" charset="0"/>
              </a:rPr>
              <a:t>The Lord Jesus Christ actually indwells us and this never occurred before in all of history</a:t>
            </a:r>
            <a:r>
              <a:rPr lang="en-US" b="1" dirty="0" smtClean="0">
                <a:solidFill>
                  <a:srgbClr val="C00000"/>
                </a:solidFill>
                <a:latin typeface="Arial" pitchFamily="34" charset="0"/>
                <a:cs typeface="Arial" pitchFamily="34" charset="0"/>
              </a:rPr>
              <a:t>. Col 1:27, Rom 8:10, Eph 3:17, Gal 2:20</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5. We also have a new contract called the New Covenant (not the New testament) </a:t>
            </a:r>
            <a:r>
              <a:rPr lang="en-US" b="1" dirty="0" smtClean="0">
                <a:solidFill>
                  <a:srgbClr val="C00000"/>
                </a:solidFill>
                <a:latin typeface="Arial" pitchFamily="34" charset="0"/>
                <a:cs typeface="Arial" pitchFamily="34" charset="0"/>
              </a:rPr>
              <a:t>Hebrews 8:6, 13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new dispensation means a new contract authorizing a new priesthood. Each one of us as believers is not only royal family forever but royal priests forever</a:t>
            </a:r>
            <a:r>
              <a:rPr lang="en-US" b="1" dirty="0" smtClean="0">
                <a:solidFill>
                  <a:srgbClr val="C00000"/>
                </a:solidFill>
                <a:latin typeface="Arial" pitchFamily="34" charset="0"/>
                <a:cs typeface="Arial" pitchFamily="34" charset="0"/>
              </a:rPr>
              <a:t>. Hebrews 7;17, 24-28, 1 Peter 2:9.</a:t>
            </a:r>
          </a:p>
          <a:p>
            <a:pPr hangingPunct="0">
              <a:buNone/>
            </a:pPr>
            <a:r>
              <a:rPr lang="en-US" b="1" dirty="0" smtClean="0">
                <a:solidFill>
                  <a:srgbClr val="C00000"/>
                </a:solidFill>
                <a:latin typeface="Arial" pitchFamily="34" charset="0"/>
                <a:cs typeface="Arial" pitchFamily="34" charset="0"/>
              </a:rPr>
              <a:t> </a:t>
            </a:r>
          </a:p>
          <a:p>
            <a:pPr hangingPunct="0"/>
            <a:r>
              <a:rPr lang="en-US" dirty="0" smtClean="0">
                <a:latin typeface="Arial" pitchFamily="34" charset="0"/>
                <a:cs typeface="Arial" pitchFamily="34" charset="0"/>
              </a:rPr>
              <a:t>6. The royal family of God has a completed canon of scripture - </a:t>
            </a:r>
            <a:r>
              <a:rPr lang="en-US" b="1" dirty="0" smtClean="0">
                <a:solidFill>
                  <a:srgbClr val="C00000"/>
                </a:solidFill>
                <a:latin typeface="Arial" pitchFamily="34" charset="0"/>
                <a:cs typeface="Arial" pitchFamily="34" charset="0"/>
              </a:rPr>
              <a:t>2 Tim 3:16, Rev 22:19-20, 1 Cor 13:9-12.</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our instructions in writing. All divine revelation to the royal family of God is in written form, there is no extra-biblical revelation — no dreams, no visions, no trances, no voices.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Furthermore, we have a new communicator called a pastor-teacher. He is also the guardian of the local church. And there is a new classroom, the local church. </a:t>
            </a:r>
            <a:r>
              <a:rPr lang="en-US" u="sng" dirty="0" smtClean="0">
                <a:latin typeface="Arial" pitchFamily="34" charset="0"/>
                <a:cs typeface="Arial" pitchFamily="34" charset="0"/>
              </a:rPr>
              <a:t>There was no church before the day of Pentecost.</a:t>
            </a:r>
          </a:p>
          <a:p>
            <a:endParaRPr lang="en-US" u="sng" dirty="0" smtClean="0">
              <a:latin typeface="Arial" pitchFamily="34" charset="0"/>
              <a:cs typeface="Arial" pitchFamily="34" charset="0"/>
            </a:endParaRPr>
          </a:p>
          <a:p>
            <a:pPr hangingPunct="0"/>
            <a:r>
              <a:rPr lang="en-US" dirty="0" smtClean="0">
                <a:latin typeface="Arial" pitchFamily="34" charset="0"/>
                <a:cs typeface="Arial" pitchFamily="34" charset="0"/>
              </a:rPr>
              <a:t>7. The believer does not live under the Mosaic law but the new covenant or the new contract which not only abrogates but supersedes the Mosaic law. Therefore we have a clearly defined grace way of life. </a:t>
            </a:r>
            <a:r>
              <a:rPr lang="en-US" b="1" dirty="0" smtClean="0">
                <a:solidFill>
                  <a:srgbClr val="C00000"/>
                </a:solidFill>
                <a:latin typeface="Arial" pitchFamily="34" charset="0"/>
                <a:cs typeface="Arial" pitchFamily="34" charset="0"/>
              </a:rPr>
              <a:t>Galatians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objectivity of maturity is now constructed through the ECS rather than the shadows of the Old Testament. The edification complex is formed in the soul by Bible doctrine. </a:t>
            </a:r>
            <a:r>
              <a:rPr lang="en-US" b="1" dirty="0" smtClean="0">
                <a:solidFill>
                  <a:srgbClr val="C00000"/>
                </a:solidFill>
                <a:latin typeface="Arial" pitchFamily="34" charset="0"/>
                <a:cs typeface="Arial" pitchFamily="34" charset="0"/>
              </a:rPr>
              <a:t>Eph 3:17-19</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This word means to give an order in a normal tone of voice but nevertheless carry the same power.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present tense is an iterative present, it describes what recurs at successive intervals and therefore it is a present tense of repeated action.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is really giving a command about prayer that has been omitted.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 command to start recognizing the relationship between the power of prayer and the laws of divine establishment. </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9. Every member of the royal family of God is in full-time Christian service.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no such thing as a layman. Every member of the royal family of God is an ambassador with a spiritual gift personally representing the Lord Jesus Christ in this dispensation. </a:t>
            </a:r>
            <a:r>
              <a:rPr lang="en-US" b="1" dirty="0" smtClean="0">
                <a:solidFill>
                  <a:srgbClr val="C00000"/>
                </a:solidFill>
                <a:latin typeface="Arial" pitchFamily="34" charset="0"/>
                <a:cs typeface="Arial" pitchFamily="34" charset="0"/>
              </a:rPr>
              <a:t>Romans 12:1-8, 1 Cor 12:4-11, and Eph 4:7-11.</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The strategic victory of Jesus Christ plus the interruption of the Jewish Age leads to the intensification of the angelic conflict. </a:t>
            </a:r>
            <a:r>
              <a:rPr lang="en-US" dirty="0" smtClean="0"/>
              <a:t> </a:t>
            </a:r>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“appointed a preacher” </a:t>
            </a:r>
            <a:r>
              <a:rPr lang="en-US" dirty="0" smtClean="0">
                <a:latin typeface="Arial" pitchFamily="34" charset="0"/>
                <a:cs typeface="Arial" pitchFamily="34" charset="0"/>
              </a:rPr>
              <a:t>-</a:t>
            </a:r>
            <a:r>
              <a:rPr lang="en-US" dirty="0" smtClean="0"/>
              <a:t> </a:t>
            </a:r>
            <a:r>
              <a:rPr lang="en-US" dirty="0" smtClean="0">
                <a:latin typeface="Arial" pitchFamily="34" charset="0"/>
                <a:cs typeface="Arial" pitchFamily="34" charset="0"/>
              </a:rPr>
              <a:t>— APIndic – TITHEMI - means to be appointed.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 preacher” </a:t>
            </a:r>
            <a:r>
              <a:rPr lang="en-US" dirty="0" smtClean="0">
                <a:latin typeface="Arial" pitchFamily="34" charset="0"/>
                <a:cs typeface="Arial" pitchFamily="34" charset="0"/>
              </a:rPr>
              <a:t>— KERUX -  a royal herald, a man close to the king and representing the king in some kind of a parlay.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a representative of the king, he communicates for the king the king’s policies. The point is that a herald is not some town crier, </a:t>
            </a:r>
            <a:r>
              <a:rPr lang="en-US" u="sng" dirty="0" smtClean="0">
                <a:latin typeface="Arial" pitchFamily="34" charset="0"/>
                <a:cs typeface="Arial" pitchFamily="34" charset="0"/>
              </a:rPr>
              <a:t>a herald is highest royalty next to the king, speaking for the king, giving the king’s policies.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is what </a:t>
            </a:r>
            <a:r>
              <a:rPr lang="en-US" b="1" dirty="0" smtClean="0">
                <a:solidFill>
                  <a:srgbClr val="0070C0"/>
                </a:solidFill>
                <a:latin typeface="Arial" pitchFamily="34" charset="0"/>
                <a:cs typeface="Arial" pitchFamily="34" charset="0"/>
              </a:rPr>
              <a:t>“preacher” </a:t>
            </a:r>
            <a:r>
              <a:rPr lang="en-US" dirty="0" smtClean="0">
                <a:latin typeface="Arial" pitchFamily="34" charset="0"/>
                <a:cs typeface="Arial" pitchFamily="34" charset="0"/>
              </a:rPr>
              <a:t>means. Not only is Paul a herald proclaiming God’s policies for the Church but with that he has the highest rank ever given in a spiritual gift, the gift of apostle: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b="1" dirty="0" smtClean="0">
                <a:solidFill>
                  <a:srgbClr val="0070C0"/>
                </a:solidFill>
                <a:latin typeface="Arial" pitchFamily="34" charset="0"/>
                <a:cs typeface="Arial" pitchFamily="34" charset="0"/>
              </a:rPr>
              <a:t>“and an apostle” </a:t>
            </a:r>
            <a:r>
              <a:rPr lang="en-US" dirty="0" smtClean="0">
                <a:latin typeface="Arial" pitchFamily="34" charset="0"/>
                <a:cs typeface="Arial" pitchFamily="34" charset="0"/>
              </a:rPr>
              <a:t>— APOSTOLOI -  admiral of the fleet, one sent with a message, highest spiritual authority. </a:t>
            </a:r>
            <a:r>
              <a:rPr lang="en-US" dirty="0" smtClean="0">
                <a:solidFill>
                  <a:srgbClr val="0070C0"/>
                </a:solidFill>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Timothy has forgotten the authority of the apostle Paul who appointed him to take charge of the Ephesian complex.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we have a parenthetical statement for Timothy but it has an application to us which is why it stands in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Authority is authority. A pastor may be your best friend but if for some reason he must use his authority you aren’t his best friend at that moment.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“I speak” </a:t>
            </a:r>
            <a:r>
              <a:rPr lang="en-US" dirty="0" smtClean="0">
                <a:latin typeface="Arial" pitchFamily="34" charset="0"/>
                <a:cs typeface="Arial" pitchFamily="34" charset="0"/>
              </a:rPr>
              <a:t>— LEGO – PAIndic -  He is explaining to Timothy that he is still in charge. The active voice: Paul is doing the communicating. </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“the truth” </a:t>
            </a:r>
            <a:r>
              <a:rPr lang="en-US" dirty="0" smtClean="0">
                <a:latin typeface="Arial" pitchFamily="34" charset="0"/>
                <a:cs typeface="Arial" pitchFamily="34" charset="0"/>
              </a:rPr>
              <a:t>— ALETHEIA - means truth or doctrine. He is speaking doctrine when he speaks about his authority. The fact that he is a royal herald and an apostle </a:t>
            </a:r>
            <a:r>
              <a:rPr lang="en-US" u="sng" dirty="0" smtClean="0">
                <a:latin typeface="Arial" pitchFamily="34" charset="0"/>
                <a:cs typeface="Arial" pitchFamily="34" charset="0"/>
              </a:rPr>
              <a:t>is doctrine</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am not lying”  </a:t>
            </a:r>
            <a:r>
              <a:rPr lang="en-US" dirty="0" smtClean="0">
                <a:latin typeface="Arial" pitchFamily="34" charset="0"/>
                <a:cs typeface="Arial" pitchFamily="34" charset="0"/>
              </a:rPr>
              <a:t>— PMIndic – OUK PSEUDO - Paul says, “I never lie.” End of parenthesis.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Now we have a new sentence but it is still within this verse</a:t>
            </a:r>
            <a:r>
              <a:rPr lang="en-US" b="1" dirty="0" smtClean="0">
                <a:solidFill>
                  <a:srgbClr val="0070C0"/>
                </a:solidFill>
                <a:latin typeface="Arial" pitchFamily="34" charset="0"/>
                <a:cs typeface="Arial" pitchFamily="34" charset="0"/>
              </a:rPr>
              <a:t>: “I am a teacher of the Gentiles in doctrine, even truth.”</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 teacher” </a:t>
            </a:r>
            <a:r>
              <a:rPr lang="en-US" dirty="0" smtClean="0">
                <a:latin typeface="Arial" pitchFamily="34" charset="0"/>
                <a:cs typeface="Arial" pitchFamily="34" charset="0"/>
              </a:rPr>
              <a:t>— DIDASKALOI -  this is the highest function today in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translation so far in this passage should be</a:t>
            </a:r>
            <a:r>
              <a:rPr lang="en-US" b="1" dirty="0" smtClean="0">
                <a:solidFill>
                  <a:srgbClr val="0070C0"/>
                </a:solidFill>
                <a:latin typeface="Arial" pitchFamily="34" charset="0"/>
                <a:cs typeface="Arial" pitchFamily="34" charset="0"/>
              </a:rPr>
              <a:t>, “Into which dispensation I have been appointed a royal herald, and an apostle, (I am speaking doctrine, I never lie;) I am a teacher.” </a:t>
            </a:r>
            <a:r>
              <a:rPr lang="en-US" b="1" dirty="0" smtClean="0">
                <a:solidFill>
                  <a:srgbClr val="0070C0"/>
                </a:solidFill>
              </a:rPr>
              <a:t> </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buNone/>
            </a:pPr>
            <a:r>
              <a:rPr lang="en-US" b="1" dirty="0" smtClean="0">
                <a:latin typeface="Arial" pitchFamily="34" charset="0"/>
                <a:cs typeface="Arial" pitchFamily="34" charset="0"/>
              </a:rPr>
              <a:t>   The Doctrine of DIDASKALOI</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The public assembly of the local church is the classroom of the royal family of God for this dispensation. It requires both the pastor as the teacher and the congregation as students without portfolio. </a:t>
            </a:r>
            <a:r>
              <a:rPr lang="en-US" b="1" dirty="0" smtClean="0">
                <a:solidFill>
                  <a:srgbClr val="C00000"/>
                </a:solidFill>
                <a:latin typeface="Arial" pitchFamily="34" charset="0"/>
                <a:cs typeface="Arial" pitchFamily="34" charset="0"/>
              </a:rPr>
              <a:t>1 Tim 3:1-7, 15</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pastor must have complete authority as well as the proper spiritual gift, study preparation along with moral courage and academic honesty. </a:t>
            </a:r>
            <a:r>
              <a:rPr lang="en-US" b="1" dirty="0" smtClean="0">
                <a:solidFill>
                  <a:srgbClr val="C00000"/>
                </a:solidFill>
                <a:latin typeface="Arial" pitchFamily="34" charset="0"/>
                <a:cs typeface="Arial" pitchFamily="34" charset="0"/>
              </a:rPr>
              <a:t>1 Tim 4:14, 5:17, 1 Thess 5:12</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In the public assembly of the local church we have the concept DIDASKALOI to cover the pastor-teacher or the guardian.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pastor-teacher is known by the word EPISKOPOI</a:t>
            </a:r>
            <a:r>
              <a:rPr lang="en-US" i="1" dirty="0" smtClean="0">
                <a:latin typeface="Arial" pitchFamily="34" charset="0"/>
                <a:cs typeface="Arial" pitchFamily="34" charset="0"/>
              </a:rPr>
              <a:t> </a:t>
            </a:r>
            <a:r>
              <a:rPr lang="en-US" dirty="0" smtClean="0">
                <a:latin typeface="Arial" pitchFamily="34" charset="0"/>
                <a:cs typeface="Arial" pitchFamily="34" charset="0"/>
              </a:rPr>
              <a:t>which means overseer or guardian.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In keeping with the principle of the privacy of the royal family the believer assembles himself with others under the title of MATHETES which means to be a disciple or a student without portfolio.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one who faces this person is called DIDASKALOI. The word means a communicator to a </a:t>
            </a:r>
            <a:r>
              <a:rPr lang="en-US" u="sng" dirty="0" smtClean="0">
                <a:latin typeface="Arial" pitchFamily="34" charset="0"/>
                <a:cs typeface="Arial" pitchFamily="34" charset="0"/>
              </a:rPr>
              <a:t>group</a:t>
            </a:r>
            <a:r>
              <a:rPr lang="en-US" dirty="0" smtClean="0">
                <a:latin typeface="Arial" pitchFamily="34" charset="0"/>
                <a:cs typeface="Arial" pitchFamily="34" charset="0"/>
              </a:rPr>
              <a:t>, never to one person.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Therefore only in public communication of doctrine in the classroom of the local church does the royal family have the necessary privacy for learning, for personal application, for fulfilling the principle of living your life as unto the Lord, as per </a:t>
            </a:r>
            <a:r>
              <a:rPr lang="en-US" b="1" dirty="0" smtClean="0">
                <a:solidFill>
                  <a:srgbClr val="C00000"/>
                </a:solidFill>
                <a:latin typeface="Arial" pitchFamily="34" charset="0"/>
                <a:cs typeface="Arial" pitchFamily="34" charset="0"/>
              </a:rPr>
              <a:t>Colossians 3:16,17.</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5. Personal time with an individual — the one on one system — is an intrusion upon the freedom and the privacy of the royal priesthood of the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a violation of freedom, it becomes a system of dictatorship through either coercion, bullying, or salesmanship.</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violates the right of the royal priest to live his life as unto the Lord and it becomes a system of personality pressure, a system of promoting pseudo spirituality and legalism and forcing on the believer a system of pseudo spirituality, legalistic gimmicks, evil, reversionism, in effect.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pastor is the teacher of doctrine. No one ever grows up apart from the function of DIDASKOLOI. </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That means he is </a:t>
            </a:r>
            <a:r>
              <a:rPr lang="en-US" u="sng" dirty="0" smtClean="0">
                <a:latin typeface="Arial" pitchFamily="34" charset="0"/>
                <a:cs typeface="Arial" pitchFamily="34" charset="0"/>
              </a:rPr>
              <a:t>not</a:t>
            </a:r>
            <a:r>
              <a:rPr lang="en-US" dirty="0" smtClean="0">
                <a:latin typeface="Arial" pitchFamily="34" charset="0"/>
                <a:cs typeface="Arial" pitchFamily="34" charset="0"/>
              </a:rPr>
              <a:t> a coach, </a:t>
            </a:r>
          </a:p>
          <a:p>
            <a:pPr hangingPunct="0"/>
            <a:r>
              <a:rPr lang="en-US" dirty="0" smtClean="0">
                <a:latin typeface="Arial" pitchFamily="34" charset="0"/>
                <a:cs typeface="Arial" pitchFamily="34" charset="0"/>
              </a:rPr>
              <a:t>he is </a:t>
            </a:r>
            <a:r>
              <a:rPr lang="en-US" u="sng" dirty="0" smtClean="0">
                <a:latin typeface="Arial" pitchFamily="34" charset="0"/>
                <a:cs typeface="Arial" pitchFamily="34" charset="0"/>
              </a:rPr>
              <a:t>not</a:t>
            </a:r>
            <a:r>
              <a:rPr lang="en-US" dirty="0" smtClean="0">
                <a:latin typeface="Arial" pitchFamily="34" charset="0"/>
                <a:cs typeface="Arial" pitchFamily="34" charset="0"/>
              </a:rPr>
              <a:t> a physical training expert, </a:t>
            </a:r>
          </a:p>
          <a:p>
            <a:pPr hangingPunct="0"/>
            <a:r>
              <a:rPr lang="en-US" dirty="0" smtClean="0">
                <a:latin typeface="Arial" pitchFamily="34" charset="0"/>
                <a:cs typeface="Arial" pitchFamily="34" charset="0"/>
              </a:rPr>
              <a:t>he does </a:t>
            </a:r>
            <a:r>
              <a:rPr lang="en-US" u="sng" dirty="0" smtClean="0">
                <a:latin typeface="Arial" pitchFamily="34" charset="0"/>
                <a:cs typeface="Arial" pitchFamily="34" charset="0"/>
              </a:rPr>
              <a:t>not</a:t>
            </a:r>
            <a:r>
              <a:rPr lang="en-US" dirty="0" smtClean="0">
                <a:latin typeface="Arial" pitchFamily="34" charset="0"/>
                <a:cs typeface="Arial" pitchFamily="34" charset="0"/>
              </a:rPr>
              <a:t> teach the congregation salesmanship, </a:t>
            </a:r>
          </a:p>
          <a:p>
            <a:pPr hangingPunct="0"/>
            <a:r>
              <a:rPr lang="en-US" dirty="0" smtClean="0">
                <a:latin typeface="Arial" pitchFamily="34" charset="0"/>
                <a:cs typeface="Arial" pitchFamily="34" charset="0"/>
              </a:rPr>
              <a:t>he does </a:t>
            </a:r>
            <a:r>
              <a:rPr lang="en-US" u="sng" dirty="0" smtClean="0">
                <a:latin typeface="Arial" pitchFamily="34" charset="0"/>
                <a:cs typeface="Arial" pitchFamily="34" charset="0"/>
              </a:rPr>
              <a:t>not</a:t>
            </a:r>
            <a:r>
              <a:rPr lang="en-US" dirty="0" smtClean="0">
                <a:latin typeface="Arial" pitchFamily="34" charset="0"/>
                <a:cs typeface="Arial" pitchFamily="34" charset="0"/>
              </a:rPr>
              <a:t> teach his congregation anything except Bible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to take the doctrine and use their freewill to make decisions.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not even the responsibility of the pastor to </a:t>
            </a:r>
            <a:r>
              <a:rPr lang="en-US" u="sng" dirty="0" smtClean="0">
                <a:latin typeface="Arial" pitchFamily="34" charset="0"/>
                <a:cs typeface="Arial" pitchFamily="34" charset="0"/>
              </a:rPr>
              <a:t>counsel</a:t>
            </a:r>
            <a:r>
              <a:rPr lang="en-US" dirty="0" smtClean="0">
                <a:latin typeface="Arial" pitchFamily="34" charset="0"/>
                <a:cs typeface="Arial" pitchFamily="34" charset="0"/>
              </a:rPr>
              <a:t>. If you take in Bible doctrine as you should you don’t need counseling.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cannot tell you who to marry, where to live, what to drive, how to dress, what to eat or drink.  He can teach what the Bible says on these things under Grace. </a:t>
            </a:r>
          </a:p>
          <a:p>
            <a:endParaRPr lang="en-US" dirty="0" smtClean="0"/>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Primarily the pastor is a teacher, a policy-maker, a  student of the Word of God, an administrator in the sense of finding men who have the gift of administration.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also the spiritual leader of the local church. All of these are accomplished without intrusion into the privacy of anyone in the congregation.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DIDASKALOI must have the absolute authority in teaching. The verb is DIDASKO means to teach with authority, to teach with confidence, to teach in monologue form.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latin typeface="Arial" pitchFamily="34" charset="0"/>
                <a:cs typeface="Arial" pitchFamily="34" charset="0"/>
              </a:rPr>
              <a:t>The objectives of DIDASKALOI and his teaching function are: </a:t>
            </a:r>
          </a:p>
          <a:p>
            <a:pPr hangingPunct="0"/>
            <a:r>
              <a:rPr lang="en-US" dirty="0" smtClean="0">
                <a:latin typeface="Arial" pitchFamily="34" charset="0"/>
                <a:cs typeface="Arial" pitchFamily="34" charset="0"/>
              </a:rPr>
              <a:t>* </a:t>
            </a:r>
            <a:r>
              <a:rPr lang="en-US" u="sng" dirty="0" smtClean="0">
                <a:latin typeface="Arial" pitchFamily="34" charset="0"/>
                <a:cs typeface="Arial" pitchFamily="34" charset="0"/>
              </a:rPr>
              <a:t>To construct </a:t>
            </a:r>
            <a:r>
              <a:rPr lang="en-US" dirty="0" smtClean="0">
                <a:latin typeface="Arial" pitchFamily="34" charset="0"/>
                <a:cs typeface="Arial" pitchFamily="34" charset="0"/>
              </a:rPr>
              <a:t>the inner altar of the soul in the royal priesthood (</a:t>
            </a:r>
            <a:r>
              <a:rPr lang="en-US" b="1" dirty="0" smtClean="0">
                <a:solidFill>
                  <a:srgbClr val="C00000"/>
                </a:solidFill>
                <a:latin typeface="Arial" pitchFamily="34" charset="0"/>
                <a:cs typeface="Arial" pitchFamily="34" charset="0"/>
              </a:rPr>
              <a:t>Heb 13</a:t>
            </a:r>
            <a:r>
              <a:rPr lang="en-US" dirty="0" smtClean="0">
                <a:latin typeface="Arial" pitchFamily="34" charset="0"/>
                <a:cs typeface="Arial" pitchFamily="34" charset="0"/>
              </a:rPr>
              <a:t>). There must be an altar before you can serve the Lord. Your service as a priest depends on possessing an altar. The altar is made up of Bible doctrine. No altar; no service.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u="sng" dirty="0" smtClean="0">
                <a:latin typeface="Arial" pitchFamily="34" charset="0"/>
                <a:cs typeface="Arial" pitchFamily="34" charset="0"/>
              </a:rPr>
              <a:t>To lead </a:t>
            </a:r>
            <a:r>
              <a:rPr lang="en-US" dirty="0" smtClean="0">
                <a:latin typeface="Arial" pitchFamily="34" charset="0"/>
                <a:cs typeface="Arial" pitchFamily="34" charset="0"/>
              </a:rPr>
              <a:t>the believer to the tactical victory of the greater-grace life. This is accomplished by consistent teaching of the Word.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 To maintain </a:t>
            </a:r>
            <a:r>
              <a:rPr lang="en-US" dirty="0" smtClean="0">
                <a:latin typeface="Arial" pitchFamily="34" charset="0"/>
                <a:cs typeface="Arial" pitchFamily="34" charset="0"/>
              </a:rPr>
              <a:t>greater-grace. This is called equipping the believer with the full armor from God — </a:t>
            </a:r>
            <a:r>
              <a:rPr lang="en-US" b="1" dirty="0" smtClean="0">
                <a:solidFill>
                  <a:srgbClr val="C00000"/>
                </a:solidFill>
                <a:latin typeface="Arial" pitchFamily="34" charset="0"/>
                <a:cs typeface="Arial" pitchFamily="34" charset="0"/>
              </a:rPr>
              <a:t>Ephesians 6</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u="sng" dirty="0" smtClean="0">
                <a:latin typeface="Arial" pitchFamily="34" charset="0"/>
                <a:cs typeface="Arial" pitchFamily="34" charset="0"/>
              </a:rPr>
              <a:t>To challenge </a:t>
            </a:r>
            <a:r>
              <a:rPr lang="en-US" dirty="0" smtClean="0">
                <a:latin typeface="Arial" pitchFamily="34" charset="0"/>
                <a:cs typeface="Arial" pitchFamily="34" charset="0"/>
              </a:rPr>
              <a:t>the royal family of God to pick up the cross and follow Jesus Christ, which means the primary priestly function of the believer in this dispensation is the daily application of doctrine.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Adverb PROTON means first of all rather than first place or the most. </a:t>
            </a:r>
            <a:r>
              <a:rPr lang="en-US" b="1" dirty="0" smtClean="0">
                <a:solidFill>
                  <a:srgbClr val="0070C0"/>
                </a:solidFill>
                <a:latin typeface="Arial" pitchFamily="34" charset="0"/>
                <a:cs typeface="Arial" pitchFamily="34" charset="0"/>
              </a:rPr>
              <a:t>“First of all, therefore, I keep commanding” </a:t>
            </a:r>
            <a:r>
              <a:rPr lang="en-US" dirty="0" smtClean="0">
                <a:latin typeface="Arial" pitchFamily="34" charset="0"/>
                <a:cs typeface="Arial" pitchFamily="34" charset="0"/>
              </a:rPr>
              <a:t>would be a better translation.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“entreaties” </a:t>
            </a:r>
            <a:r>
              <a:rPr lang="en-US" dirty="0" smtClean="0">
                <a:latin typeface="Arial" pitchFamily="34" charset="0"/>
                <a:cs typeface="Arial" pitchFamily="34" charset="0"/>
              </a:rPr>
              <a:t>— DEESIS -  prayer-type entreaties. We might use the word </a:t>
            </a:r>
            <a:r>
              <a:rPr lang="en-US" b="1" dirty="0" smtClean="0">
                <a:solidFill>
                  <a:srgbClr val="0070C0"/>
                </a:solidFill>
                <a:latin typeface="Arial" pitchFamily="34" charset="0"/>
                <a:cs typeface="Arial" pitchFamily="34" charset="0"/>
              </a:rPr>
              <a:t>“entreaties” </a:t>
            </a:r>
            <a:r>
              <a:rPr lang="en-US" dirty="0" smtClean="0">
                <a:latin typeface="Arial" pitchFamily="34" charset="0"/>
                <a:cs typeface="Arial" pitchFamily="34" charset="0"/>
              </a:rPr>
              <a:t>or </a:t>
            </a:r>
            <a:r>
              <a:rPr lang="en-US" b="1" dirty="0" smtClean="0">
                <a:solidFill>
                  <a:srgbClr val="0070C0"/>
                </a:solidFill>
                <a:latin typeface="Arial" pitchFamily="34" charset="0"/>
                <a:cs typeface="Arial" pitchFamily="34" charset="0"/>
              </a:rPr>
              <a:t>“personal prayers.”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“prayers” </a:t>
            </a:r>
            <a:r>
              <a:rPr lang="en-US" dirty="0" smtClean="0">
                <a:latin typeface="Arial" pitchFamily="34" charset="0"/>
                <a:cs typeface="Arial" pitchFamily="34" charset="0"/>
              </a:rPr>
              <a:t>— PROSEUCHE - What is the difference between entreaties and prayers?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is the difference between praying for someone you know (DEESIS) and principles of establishment.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entreaty is praying for someone that you know personally, prayer is praying for the principles that surround these people.</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“of the Gentiles” </a:t>
            </a:r>
            <a:r>
              <a:rPr lang="en-US" dirty="0" smtClean="0">
                <a:latin typeface="Arial" pitchFamily="34" charset="0"/>
                <a:cs typeface="Arial" pitchFamily="34" charset="0"/>
              </a:rPr>
              <a:t>— 	ETHNE - means “to the Gentiles.” The greatest expert in the Church Age on the Jews is a teacher to the Gentiles.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means that his Jewish background was so great in the field of doctrine that by combining the doctrine in the Hellenistic language of the Koine Greek with his own theological background he had the greatest framework in the world to be a communicator of the doctrine of the mystery.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faith and truth” </a:t>
            </a:r>
            <a:r>
              <a:rPr lang="en-US" dirty="0" smtClean="0">
                <a:latin typeface="Arial" pitchFamily="34" charset="0"/>
                <a:cs typeface="Arial" pitchFamily="34" charset="0"/>
              </a:rPr>
              <a:t>— EN PISTIS - means doctrine here; the </a:t>
            </a:r>
            <a:r>
              <a:rPr lang="en-US" dirty="0" err="1" smtClean="0">
                <a:latin typeface="Arial" pitchFamily="34" charset="0"/>
                <a:cs typeface="Arial" pitchFamily="34" charset="0"/>
              </a:rPr>
              <a:t>ascensive</a:t>
            </a:r>
            <a:r>
              <a:rPr lang="en-US" dirty="0" smtClean="0">
                <a:latin typeface="Arial" pitchFamily="34" charset="0"/>
                <a:cs typeface="Arial" pitchFamily="34" charset="0"/>
              </a:rPr>
              <a:t> use of KAI is used for an apposition and it should be </a:t>
            </a:r>
            <a:r>
              <a:rPr lang="en-US" b="1" dirty="0" smtClean="0">
                <a:solidFill>
                  <a:srgbClr val="0070C0"/>
                </a:solidFill>
                <a:latin typeface="Arial" pitchFamily="34" charset="0"/>
                <a:cs typeface="Arial" pitchFamily="34" charset="0"/>
              </a:rPr>
              <a:t>“even truth”  </a:t>
            </a:r>
            <a:r>
              <a:rPr lang="en-US" dirty="0" smtClean="0">
                <a:latin typeface="Arial" pitchFamily="34" charset="0"/>
                <a:cs typeface="Arial" pitchFamily="34" charset="0"/>
              </a:rPr>
              <a:t>which also means doctrine or truth. We can translate it, </a:t>
            </a:r>
            <a:r>
              <a:rPr lang="en-US" b="1" dirty="0" smtClean="0">
                <a:solidFill>
                  <a:srgbClr val="0070C0"/>
                </a:solidFill>
                <a:latin typeface="Arial" pitchFamily="34" charset="0"/>
                <a:cs typeface="Arial" pitchFamily="34" charset="0"/>
              </a:rPr>
              <a:t>“in doctrine, even truth.”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“Into which dispensation I have been appointed a royal herald, and an apostle, (I am speaking doctrine, I never lie;) I am a teacher of the Gentiles in doctrine, even truth.” </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The highest spiritual authority of the Church Age is derived from the communication gifts such as apostle then pastor-teacher (after 96 AD).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This type of spiritual gift carries the authority to teach doctrine, to rule the local church, to discipline the royal family in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Paul has this authority as an apostle. Timothy has this same authority as the pastor in Ephesus.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Timothy has been reluctant to use this authority, and by this verse Paul suggests that he get with it. </a:t>
            </a:r>
            <a:r>
              <a:rPr lang="en-US" dirty="0" smtClean="0"/>
              <a:t>	</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2: 8 </a:t>
            </a:r>
            <a:r>
              <a:rPr lang="en-US" dirty="0" smtClean="0">
                <a:latin typeface="Arial" pitchFamily="34" charset="0"/>
                <a:cs typeface="Arial" pitchFamily="34" charset="0"/>
              </a:rPr>
              <a:t>— the second command to prayer. Remember that the background is to pray for establishment. </a:t>
            </a:r>
            <a:r>
              <a:rPr lang="en-US" b="1" dirty="0" smtClean="0">
                <a:solidFill>
                  <a:srgbClr val="0070C0"/>
                </a:solidFill>
                <a:latin typeface="Arial" pitchFamily="34" charset="0"/>
                <a:cs typeface="Arial" pitchFamily="34" charset="0"/>
              </a:rPr>
              <a:t>“therefore I want the men in every place to pray, lifting up holy hands, without wrath an dissension.”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“I want” </a:t>
            </a:r>
            <a:r>
              <a:rPr lang="en-US" dirty="0" smtClean="0">
                <a:latin typeface="Arial" pitchFamily="34" charset="0"/>
                <a:cs typeface="Arial" pitchFamily="34" charset="0"/>
              </a:rPr>
              <a:t>— BOULOUMAI – PAIndic - which means decision all the way, decision of will after careful deliberation, make a command decision. </a:t>
            </a:r>
            <a:r>
              <a:rPr lang="en-US" b="1" dirty="0" smtClean="0">
                <a:solidFill>
                  <a:srgbClr val="0070C0"/>
                </a:solidFill>
                <a:latin typeface="Arial" pitchFamily="34" charset="0"/>
                <a:cs typeface="Arial" pitchFamily="34" charset="0"/>
              </a:rPr>
              <a:t>“Therefore I have made a command decision.”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“that men in every place to pray”</a:t>
            </a:r>
            <a:r>
              <a:rPr lang="en-US" dirty="0" smtClean="0">
                <a:latin typeface="Arial" pitchFamily="34" charset="0"/>
                <a:cs typeface="Arial" pitchFamily="34" charset="0"/>
              </a:rPr>
              <a:t>-The word “men” refers to individuals who are qualified members of the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that only the royal family of God is qualified to pray, only the royal priesthood. In other words, every believer. We are all royal priests and we are qualified to pray.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ANER – refers to males who are manly and leaders.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20000"/>
          </a:bodyPr>
          <a:lstStyle/>
          <a:p>
            <a:r>
              <a:rPr lang="en-US" dirty="0" smtClean="0">
                <a:latin typeface="Arial" pitchFamily="34" charset="0"/>
                <a:cs typeface="Arial" pitchFamily="34" charset="0"/>
              </a:rPr>
              <a:t>PROSEUCHOMAI – PAInfin – to pray, strong imperative.  Timothy has not been the leader Paul expected in the Ephesian church.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“lifting up holy hands” </a:t>
            </a:r>
            <a:r>
              <a:rPr lang="en-US" dirty="0" smtClean="0">
                <a:latin typeface="Arial" pitchFamily="34" charset="0"/>
                <a:cs typeface="Arial" pitchFamily="34" charset="0"/>
              </a:rPr>
              <a:t>— EPAINO – PAPtc -  This is a temporal participle and it is used in a </a:t>
            </a:r>
            <a:r>
              <a:rPr lang="en-US" u="sng" dirty="0" smtClean="0">
                <a:latin typeface="Arial" pitchFamily="34" charset="0"/>
                <a:cs typeface="Arial" pitchFamily="34" charset="0"/>
              </a:rPr>
              <a:t>figurative sense </a:t>
            </a:r>
            <a:r>
              <a:rPr lang="en-US" dirty="0" smtClean="0">
                <a:latin typeface="Arial" pitchFamily="34" charset="0"/>
                <a:cs typeface="Arial" pitchFamily="34" charset="0"/>
              </a:rPr>
              <a:t>for intercession, the same way that Moses lifted up his hands and prayed for establishment.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prayed for the military. The idea is that you don’t have to lift up your hands like Moses did, it means intercessory prayer.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Greek language is filled with figures of speech. The words </a:t>
            </a:r>
            <a:r>
              <a:rPr lang="en-US" b="1" dirty="0" smtClean="0">
                <a:solidFill>
                  <a:srgbClr val="0070C0"/>
                </a:solidFill>
                <a:latin typeface="Arial" pitchFamily="34" charset="0"/>
                <a:cs typeface="Arial" pitchFamily="34" charset="0"/>
              </a:rPr>
              <a:t>“holy hands</a:t>
            </a:r>
            <a:r>
              <a:rPr lang="en-US" dirty="0" smtClean="0">
                <a:latin typeface="Arial" pitchFamily="34" charset="0"/>
                <a:cs typeface="Arial" pitchFamily="34" charset="0"/>
              </a:rPr>
              <a:t>” means devout or pleasing to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connotes </a:t>
            </a:r>
            <a:r>
              <a:rPr lang="en-US" u="sng" dirty="0" smtClean="0">
                <a:latin typeface="Arial" pitchFamily="34" charset="0"/>
                <a:cs typeface="Arial" pitchFamily="34" charset="0"/>
              </a:rPr>
              <a:t>being in fellowship</a:t>
            </a:r>
            <a:r>
              <a:rPr lang="en-US" dirty="0" smtClean="0">
                <a:latin typeface="Arial" pitchFamily="34" charset="0"/>
                <a:cs typeface="Arial" pitchFamily="34" charset="0"/>
              </a:rPr>
              <a:t>.  So</a:t>
            </a:r>
            <a:r>
              <a:rPr lang="en-US" b="1" dirty="0" smtClean="0">
                <a:solidFill>
                  <a:srgbClr val="0070C0"/>
                </a:solidFill>
                <a:latin typeface="Arial" pitchFamily="34" charset="0"/>
                <a:cs typeface="Arial" pitchFamily="34" charset="0"/>
              </a:rPr>
              <a:t>, “devout hands, pleasing to God hands.”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Devout hands become a </a:t>
            </a:r>
            <a:r>
              <a:rPr lang="en-US" u="sng" dirty="0" smtClean="0">
                <a:latin typeface="Arial" pitchFamily="34" charset="0"/>
                <a:cs typeface="Arial" pitchFamily="34" charset="0"/>
              </a:rPr>
              <a:t>metonym for the believer in fellowship, advancing daily through the believing doctrine and applying his doctrine in a prayer life. </a:t>
            </a:r>
            <a:endParaRPr lang="en-US" u="sng" dirty="0" smtClean="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Refers to the believer who is getting into the category of spiritual maturity, who is following the colors to the high ground.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“without wrath” </a:t>
            </a:r>
            <a:r>
              <a:rPr lang="en-US" dirty="0" smtClean="0">
                <a:latin typeface="Arial" pitchFamily="34" charset="0"/>
                <a:cs typeface="Arial" pitchFamily="34" charset="0"/>
              </a:rPr>
              <a:t>— ORGE – wrath used for the mental sin of anger.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Anger</a:t>
            </a:r>
          </a:p>
          <a:p>
            <a:pPr hangingPunct="0"/>
            <a:r>
              <a:rPr lang="en-US" dirty="0" smtClean="0">
                <a:latin typeface="Arial" pitchFamily="34" charset="0"/>
                <a:cs typeface="Arial" pitchFamily="34" charset="0"/>
              </a:rPr>
              <a:t>1. The mental sin of anger is characteristic of the carnal believer, the reversionist, and the believer influenced by evil, because anger is antagonism of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Anger becomes irrationality of soul. There is a difference between mental and emotional anger and the Greeks recognized that by using two words: </a:t>
            </a:r>
            <a:r>
              <a:rPr lang="en-US" u="sng" dirty="0" smtClean="0">
                <a:latin typeface="Arial" pitchFamily="34" charset="0"/>
                <a:cs typeface="Arial" pitchFamily="34" charset="0"/>
              </a:rPr>
              <a:t>ORGE is mental anger; THUMOI is purely emotional anger. </a:t>
            </a:r>
            <a:r>
              <a:rPr lang="en-US" dirty="0" smtClean="0">
                <a:latin typeface="Arial" pitchFamily="34" charset="0"/>
                <a:cs typeface="Arial" pitchFamily="34" charset="0"/>
              </a:rPr>
              <a:t>	</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Anger results in self-induced misery — </a:t>
            </a:r>
            <a:r>
              <a:rPr lang="en-US" b="1" dirty="0" smtClean="0">
                <a:solidFill>
                  <a:srgbClr val="C00000"/>
                </a:solidFill>
                <a:latin typeface="Arial" pitchFamily="34" charset="0"/>
                <a:cs typeface="Arial" pitchFamily="34" charset="0"/>
              </a:rPr>
              <a:t>Proverbs 22:8.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Anger also produces chain sinning — </a:t>
            </a:r>
            <a:r>
              <a:rPr lang="en-US" b="1" dirty="0" smtClean="0">
                <a:solidFill>
                  <a:srgbClr val="C00000"/>
                </a:solidFill>
                <a:latin typeface="Arial" pitchFamily="34" charset="0"/>
                <a:cs typeface="Arial" pitchFamily="34" charset="0"/>
              </a:rPr>
              <a:t>Hebrews 12:15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Anger causes misery to others in the periphery — </a:t>
            </a:r>
            <a:r>
              <a:rPr lang="en-US" b="1" dirty="0" smtClean="0">
                <a:solidFill>
                  <a:srgbClr val="C00000"/>
                </a:solidFill>
                <a:latin typeface="Arial" pitchFamily="34" charset="0"/>
                <a:cs typeface="Arial" pitchFamily="34" charset="0"/>
              </a:rPr>
              <a:t>Proverbs 21:19; 22:24; 25:24; 29:22; Amos 1:11.</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Anger is also related to cruelty, a more permanent mental sin — </a:t>
            </a:r>
            <a:r>
              <a:rPr lang="en-US" b="1" dirty="0" smtClean="0">
                <a:solidFill>
                  <a:srgbClr val="C00000"/>
                </a:solidFill>
                <a:latin typeface="Arial" pitchFamily="34" charset="0"/>
                <a:cs typeface="Arial" pitchFamily="34" charset="0"/>
              </a:rPr>
              <a:t>Proverbs 27:4.</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Anger is related to stupidity — </a:t>
            </a:r>
            <a:r>
              <a:rPr lang="en-US" b="1" dirty="0" smtClean="0">
                <a:solidFill>
                  <a:srgbClr val="C00000"/>
                </a:solidFill>
                <a:latin typeface="Arial" pitchFamily="34" charset="0"/>
                <a:cs typeface="Arial" pitchFamily="34" charset="0"/>
              </a:rPr>
              <a:t>Ecclesiastes 7:9.</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7. Anger is related to reversionism — </a:t>
            </a:r>
            <a:r>
              <a:rPr lang="en-US" b="1" dirty="0" smtClean="0">
                <a:solidFill>
                  <a:srgbClr val="C00000"/>
                </a:solidFill>
                <a:latin typeface="Arial" pitchFamily="34" charset="0"/>
                <a:cs typeface="Arial" pitchFamily="34" charset="0"/>
              </a:rPr>
              <a:t>Ephesians 4:31; Colossians 3:8.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Anger frustrates prayer and hinders the ministry of intercession in the royal priesthood — </a:t>
            </a:r>
            <a:r>
              <a:rPr lang="en-US" b="1" dirty="0" smtClean="0">
                <a:solidFill>
                  <a:srgbClr val="C00000"/>
                </a:solidFill>
                <a:latin typeface="Arial" pitchFamily="34" charset="0"/>
                <a:cs typeface="Arial" pitchFamily="34" charset="0"/>
              </a:rPr>
              <a:t>1 Timothy 2:8.</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“dissension”  </a:t>
            </a:r>
            <a:r>
              <a:rPr lang="en-US" dirty="0" smtClean="0">
                <a:latin typeface="Arial" pitchFamily="34" charset="0"/>
                <a:cs typeface="Arial" pitchFamily="34" charset="0"/>
              </a:rPr>
              <a:t>— DIALOGISMOI - means </a:t>
            </a:r>
            <a:r>
              <a:rPr lang="en-US" dirty="0" err="1" smtClean="0">
                <a:latin typeface="Arial" pitchFamily="34" charset="0"/>
                <a:cs typeface="Arial" pitchFamily="34" charset="0"/>
              </a:rPr>
              <a:t>reasonings</a:t>
            </a:r>
            <a:r>
              <a:rPr lang="en-US" dirty="0" smtClean="0">
                <a:latin typeface="Arial" pitchFamily="34" charset="0"/>
                <a:cs typeface="Arial" pitchFamily="34" charset="0"/>
              </a:rPr>
              <a:t>, opinions, and thoughts which are in dispute with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comes to mean a skeptical, critical attitude toward doctrine. Such an attitude results in dissension and the word comes to mean “dissension” — dissension from antagonism toward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passage is also suggesting that mental attitude sins are a great hindrance to effective prayer. </a:t>
            </a: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“Therefore I have made a command decision for men in every place, to pray while lifting up devout hands, without anger and without dissension.”</a:t>
            </a:r>
          </a:p>
          <a:p>
            <a:endParaRPr lang="en-US" b="1" dirty="0" smtClean="0">
              <a:solidFill>
                <a:srgbClr val="0070C0"/>
              </a:solidFill>
            </a:endParaRPr>
          </a:p>
          <a:p>
            <a:pPr hangingPunct="0"/>
            <a:r>
              <a:rPr lang="en-US" dirty="0" smtClean="0">
                <a:latin typeface="Arial" pitchFamily="34" charset="0"/>
                <a:cs typeface="Arial" pitchFamily="34" charset="0"/>
              </a:rPr>
              <a:t>Introduction</a:t>
            </a:r>
          </a:p>
          <a:p>
            <a:pPr hangingPunct="0"/>
            <a:r>
              <a:rPr lang="en-US" dirty="0" smtClean="0">
                <a:latin typeface="Arial" pitchFamily="34" charset="0"/>
                <a:cs typeface="Arial" pitchFamily="34" charset="0"/>
              </a:rPr>
              <a:t>1. In the paragraph now coming up (Verses 9-15) we have a dissertation about the greatest thing about the woman — inner beauty.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 female member of the royal family can be and should be beautiful. Just as manliness in the male is found in the soul so beauty in the woman is found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Women are responders. Whatever a woman becomes as a result of responding is good. A woman may be very loving, very aggressive, very animated, very stimulated because she is a responder. </a:t>
            </a:r>
          </a:p>
          <a:p>
            <a:pPr hangingPunct="0"/>
            <a:r>
              <a:rPr lang="en-US" dirty="0" smtClean="0">
                <a:latin typeface="Arial" pitchFamily="34" charset="0"/>
                <a:cs typeface="Arial" pitchFamily="34" charset="0"/>
              </a:rPr>
              <a:t>	</a:t>
            </a:r>
          </a:p>
          <a:p>
            <a:endParaRPr lang="en-US" b="1" dirty="0">
              <a:solidFill>
                <a:srgbClr val="0070C0"/>
              </a:solidFill>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3. Whatever a woman becomes as a result of reaction (a negative factor) is bad. This leads the woman into women’s lib, frustrations, nagging, abnormal ambition.</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Jesus Christ was very tender and compassionate toward women. As a result they responded to Him and learned doctrine so that many of the most mature believers in His earthly ministry were women.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response of women to doctrine is the basis of their being influenced by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illustration of this response is marriage or category #2 love. The woman is her most beautiful, most animated, when she is responding to the man she loves.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She is so occupied with the man she loves that other things in life become insignificant, do not disturb her, and her animation and her obvious warmth from the response to her right man seems to bless all in her periphery.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A woman’s occupation with her right man illustrates the believer’s occupation with Christ — </a:t>
            </a:r>
            <a:r>
              <a:rPr lang="en-US" b="1" dirty="0" smtClean="0">
                <a:solidFill>
                  <a:srgbClr val="C00000"/>
                </a:solidFill>
                <a:latin typeface="Arial" pitchFamily="34" charset="0"/>
                <a:cs typeface="Arial" pitchFamily="34" charset="0"/>
              </a:rPr>
              <a:t>Psalm 37:4,5.</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Outline of the paragraph</a:t>
            </a:r>
          </a:p>
          <a:p>
            <a:pPr hangingPunct="0"/>
            <a:r>
              <a:rPr lang="en-US" dirty="0" smtClean="0">
                <a:latin typeface="Arial" pitchFamily="34" charset="0"/>
                <a:cs typeface="Arial" pitchFamily="34" charset="0"/>
              </a:rPr>
              <a:t>The principle of feminine beauty/inner beauty — </a:t>
            </a:r>
            <a:r>
              <a:rPr lang="en-US" b="1" dirty="0" smtClean="0">
                <a:solidFill>
                  <a:srgbClr val="0070C0"/>
                </a:solidFill>
                <a:latin typeface="Arial" pitchFamily="34" charset="0"/>
                <a:cs typeface="Arial" pitchFamily="34" charset="0"/>
              </a:rPr>
              <a:t>verse 9.</a:t>
            </a:r>
          </a:p>
          <a:p>
            <a:pPr hangingPunct="0"/>
            <a:r>
              <a:rPr lang="en-US" dirty="0" smtClean="0">
                <a:latin typeface="Arial" pitchFamily="34" charset="0"/>
                <a:cs typeface="Arial" pitchFamily="34" charset="0"/>
              </a:rPr>
              <a:t>The principle of feminine royalty — </a:t>
            </a:r>
            <a:r>
              <a:rPr lang="en-US" b="1" dirty="0" smtClean="0">
                <a:solidFill>
                  <a:srgbClr val="0070C0"/>
                </a:solidFill>
                <a:latin typeface="Arial" pitchFamily="34" charset="0"/>
                <a:cs typeface="Arial" pitchFamily="34" charset="0"/>
              </a:rPr>
              <a:t>verse 10</a:t>
            </a:r>
          </a:p>
          <a:p>
            <a:pPr hangingPunct="0"/>
            <a:r>
              <a:rPr lang="en-US" dirty="0" smtClean="0">
                <a:latin typeface="Arial" pitchFamily="34" charset="0"/>
                <a:cs typeface="Arial" pitchFamily="34" charset="0"/>
              </a:rPr>
              <a:t>A parenthesis — </a:t>
            </a:r>
            <a:r>
              <a:rPr lang="en-US" b="1" dirty="0" smtClean="0">
                <a:solidFill>
                  <a:srgbClr val="0070C0"/>
                </a:solidFill>
                <a:latin typeface="Arial" pitchFamily="34" charset="0"/>
                <a:cs typeface="Arial" pitchFamily="34" charset="0"/>
              </a:rPr>
              <a:t>verses 11-15a</a:t>
            </a:r>
            <a:r>
              <a:rPr lang="en-US" dirty="0" smtClean="0">
                <a:latin typeface="Arial" pitchFamily="34" charset="0"/>
                <a:cs typeface="Arial" pitchFamily="34" charset="0"/>
              </a:rPr>
              <a:t>, the woman in the church, the woman in creation, the woman in the fall, the woman in metamorphism.</a:t>
            </a:r>
          </a:p>
          <a:p>
            <a:pPr hangingPunct="0"/>
            <a:r>
              <a:rPr lang="en-US" dirty="0" smtClean="0">
                <a:latin typeface="Arial" pitchFamily="34" charset="0"/>
                <a:cs typeface="Arial" pitchFamily="34" charset="0"/>
              </a:rPr>
              <a:t>The principle of feminine godliness — </a:t>
            </a:r>
            <a:r>
              <a:rPr lang="en-US" b="1" dirty="0" smtClean="0">
                <a:solidFill>
                  <a:srgbClr val="0070C0"/>
                </a:solidFill>
                <a:latin typeface="Arial" pitchFamily="34" charset="0"/>
                <a:cs typeface="Arial" pitchFamily="34" charset="0"/>
              </a:rPr>
              <a:t>verse 15b</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884</TotalTime>
  <Words>19316</Words>
  <Application>Microsoft Office PowerPoint</Application>
  <PresentationFormat>On-screen Show (4:3)</PresentationFormat>
  <Paragraphs>1563</Paragraphs>
  <Slides>203</Slides>
  <Notes>0</Notes>
  <HiddenSlides>0</HiddenSlides>
  <MMClips>0</MMClips>
  <ScaleCrop>false</ScaleCrop>
  <HeadingPairs>
    <vt:vector size="4" baseType="variant">
      <vt:variant>
        <vt:lpstr>Theme</vt:lpstr>
      </vt:variant>
      <vt:variant>
        <vt:i4>1</vt:i4>
      </vt:variant>
      <vt:variant>
        <vt:lpstr>Slide Titles</vt:lpstr>
      </vt:variant>
      <vt:variant>
        <vt:i4>203</vt:i4>
      </vt:variant>
    </vt:vector>
  </HeadingPairs>
  <TitlesOfParts>
    <vt:vector size="204" baseType="lpstr">
      <vt:lpstr>Equity</vt:lpstr>
      <vt:lpstr>First Timothy 2</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Comparison</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Slide 190</vt:lpstr>
      <vt:lpstr>Slide 191</vt:lpstr>
      <vt:lpstr>Slide 192</vt:lpstr>
      <vt:lpstr>Slide 193</vt:lpstr>
      <vt:lpstr>Slide 194</vt:lpstr>
      <vt:lpstr>Slide 195</vt:lpstr>
      <vt:lpstr>Slide 196</vt:lpstr>
      <vt:lpstr>Slide 197</vt:lpstr>
      <vt:lpstr>Slide 198</vt:lpstr>
      <vt:lpstr>Slide 199</vt:lpstr>
      <vt:lpstr>Slide 200</vt:lpstr>
      <vt:lpstr>Slide 201</vt:lpstr>
      <vt:lpstr>Slide 202</vt:lpstr>
      <vt:lpstr>End – Chapter Two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Timothy 2</dc:title>
  <dc:creator>Ron McMurray</dc:creator>
  <cp:lastModifiedBy>Ron McMurray</cp:lastModifiedBy>
  <cp:revision>52</cp:revision>
  <dcterms:created xsi:type="dcterms:W3CDTF">2014-05-03T19:05:10Z</dcterms:created>
  <dcterms:modified xsi:type="dcterms:W3CDTF">2014-08-09T15:46:11Z</dcterms:modified>
</cp:coreProperties>
</file>