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73" r:id="rId15"/>
    <p:sldId id="269" r:id="rId16"/>
    <p:sldId id="270" r:id="rId17"/>
    <p:sldId id="274" r:id="rId18"/>
    <p:sldId id="275" r:id="rId19"/>
    <p:sldId id="277" r:id="rId20"/>
    <p:sldId id="278" r:id="rId21"/>
    <p:sldId id="319" r:id="rId22"/>
    <p:sldId id="271" r:id="rId23"/>
    <p:sldId id="304" r:id="rId24"/>
    <p:sldId id="272" r:id="rId25"/>
    <p:sldId id="279" r:id="rId26"/>
    <p:sldId id="280" r:id="rId27"/>
    <p:sldId id="281" r:id="rId28"/>
    <p:sldId id="336" r:id="rId29"/>
    <p:sldId id="282" r:id="rId30"/>
    <p:sldId id="283" r:id="rId31"/>
    <p:sldId id="284" r:id="rId32"/>
    <p:sldId id="320" r:id="rId33"/>
    <p:sldId id="285" r:id="rId34"/>
    <p:sldId id="286" r:id="rId35"/>
    <p:sldId id="321" r:id="rId36"/>
    <p:sldId id="287" r:id="rId37"/>
    <p:sldId id="288" r:id="rId38"/>
    <p:sldId id="305" r:id="rId39"/>
    <p:sldId id="289" r:id="rId40"/>
    <p:sldId id="290" r:id="rId41"/>
    <p:sldId id="291" r:id="rId42"/>
    <p:sldId id="308" r:id="rId43"/>
    <p:sldId id="292" r:id="rId44"/>
    <p:sldId id="293" r:id="rId45"/>
    <p:sldId id="294" r:id="rId46"/>
    <p:sldId id="303" r:id="rId47"/>
    <p:sldId id="295" r:id="rId48"/>
    <p:sldId id="296" r:id="rId49"/>
    <p:sldId id="297" r:id="rId50"/>
    <p:sldId id="298" r:id="rId51"/>
    <p:sldId id="299" r:id="rId52"/>
    <p:sldId id="337" r:id="rId53"/>
    <p:sldId id="300" r:id="rId54"/>
    <p:sldId id="301" r:id="rId55"/>
    <p:sldId id="302" r:id="rId56"/>
    <p:sldId id="309" r:id="rId57"/>
    <p:sldId id="322" r:id="rId58"/>
    <p:sldId id="310" r:id="rId59"/>
    <p:sldId id="311" r:id="rId60"/>
    <p:sldId id="324" r:id="rId61"/>
    <p:sldId id="323" r:id="rId62"/>
    <p:sldId id="312" r:id="rId63"/>
    <p:sldId id="313" r:id="rId64"/>
    <p:sldId id="314" r:id="rId65"/>
    <p:sldId id="315" r:id="rId66"/>
    <p:sldId id="316" r:id="rId67"/>
    <p:sldId id="317" r:id="rId68"/>
    <p:sldId id="318" r:id="rId69"/>
    <p:sldId id="325" r:id="rId70"/>
    <p:sldId id="326" r:id="rId71"/>
    <p:sldId id="327" r:id="rId72"/>
    <p:sldId id="328" r:id="rId73"/>
    <p:sldId id="338" r:id="rId74"/>
    <p:sldId id="329" r:id="rId75"/>
    <p:sldId id="330" r:id="rId76"/>
    <p:sldId id="331" r:id="rId77"/>
    <p:sldId id="332" r:id="rId78"/>
    <p:sldId id="333" r:id="rId79"/>
    <p:sldId id="334" r:id="rId80"/>
    <p:sldId id="335" r:id="rId81"/>
    <p:sldId id="339" r:id="rId82"/>
    <p:sldId id="340" r:id="rId83"/>
    <p:sldId id="341" r:id="rId84"/>
    <p:sldId id="342" r:id="rId85"/>
    <p:sldId id="343" r:id="rId86"/>
    <p:sldId id="344" r:id="rId87"/>
    <p:sldId id="381" r:id="rId88"/>
    <p:sldId id="345" r:id="rId89"/>
    <p:sldId id="346" r:id="rId90"/>
    <p:sldId id="347" r:id="rId91"/>
    <p:sldId id="348" r:id="rId92"/>
    <p:sldId id="349" r:id="rId93"/>
    <p:sldId id="382" r:id="rId94"/>
    <p:sldId id="350" r:id="rId95"/>
    <p:sldId id="351" r:id="rId96"/>
    <p:sldId id="352" r:id="rId97"/>
    <p:sldId id="353" r:id="rId98"/>
    <p:sldId id="354" r:id="rId99"/>
    <p:sldId id="455" r:id="rId100"/>
    <p:sldId id="456"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83" r:id="rId114"/>
    <p:sldId id="367" r:id="rId115"/>
    <p:sldId id="368" r:id="rId116"/>
    <p:sldId id="372" r:id="rId117"/>
    <p:sldId id="457" r:id="rId118"/>
    <p:sldId id="458" r:id="rId119"/>
    <p:sldId id="460" r:id="rId120"/>
    <p:sldId id="459" r:id="rId121"/>
    <p:sldId id="373" r:id="rId122"/>
    <p:sldId id="374" r:id="rId123"/>
    <p:sldId id="461" r:id="rId124"/>
    <p:sldId id="462" r:id="rId125"/>
    <p:sldId id="463" r:id="rId126"/>
    <p:sldId id="375" r:id="rId127"/>
    <p:sldId id="376" r:id="rId128"/>
    <p:sldId id="377" r:id="rId129"/>
    <p:sldId id="378" r:id="rId130"/>
    <p:sldId id="379" r:id="rId131"/>
    <p:sldId id="380" r:id="rId132"/>
    <p:sldId id="369" r:id="rId133"/>
    <p:sldId id="370" r:id="rId134"/>
    <p:sldId id="371" r:id="rId135"/>
    <p:sldId id="384" r:id="rId136"/>
    <p:sldId id="385" r:id="rId137"/>
    <p:sldId id="386" r:id="rId138"/>
    <p:sldId id="387" r:id="rId139"/>
    <p:sldId id="388" r:id="rId140"/>
    <p:sldId id="389" r:id="rId141"/>
    <p:sldId id="390" r:id="rId142"/>
    <p:sldId id="391" r:id="rId143"/>
    <p:sldId id="392" r:id="rId144"/>
    <p:sldId id="393" r:id="rId145"/>
    <p:sldId id="394" r:id="rId146"/>
    <p:sldId id="395" r:id="rId147"/>
    <p:sldId id="396" r:id="rId148"/>
    <p:sldId id="397" r:id="rId149"/>
    <p:sldId id="398" r:id="rId150"/>
    <p:sldId id="400" r:id="rId151"/>
    <p:sldId id="401" r:id="rId152"/>
    <p:sldId id="464" r:id="rId153"/>
    <p:sldId id="465" r:id="rId154"/>
    <p:sldId id="466" r:id="rId155"/>
    <p:sldId id="467" r:id="rId156"/>
    <p:sldId id="468" r:id="rId157"/>
    <p:sldId id="469" r:id="rId158"/>
    <p:sldId id="470" r:id="rId159"/>
    <p:sldId id="402" r:id="rId160"/>
    <p:sldId id="403" r:id="rId161"/>
    <p:sldId id="404" r:id="rId162"/>
    <p:sldId id="405" r:id="rId163"/>
    <p:sldId id="406" r:id="rId164"/>
    <p:sldId id="407" r:id="rId165"/>
    <p:sldId id="399" r:id="rId166"/>
    <p:sldId id="408" r:id="rId167"/>
    <p:sldId id="409" r:id="rId168"/>
    <p:sldId id="410" r:id="rId169"/>
    <p:sldId id="411" r:id="rId170"/>
    <p:sldId id="412" r:id="rId171"/>
    <p:sldId id="413" r:id="rId172"/>
    <p:sldId id="418" r:id="rId173"/>
    <p:sldId id="414" r:id="rId174"/>
    <p:sldId id="471" r:id="rId175"/>
    <p:sldId id="472" r:id="rId176"/>
    <p:sldId id="473" r:id="rId177"/>
    <p:sldId id="474" r:id="rId178"/>
    <p:sldId id="475" r:id="rId179"/>
    <p:sldId id="476" r:id="rId180"/>
    <p:sldId id="419" r:id="rId181"/>
    <p:sldId id="477" r:id="rId182"/>
    <p:sldId id="420" r:id="rId183"/>
    <p:sldId id="478" r:id="rId184"/>
    <p:sldId id="421" r:id="rId185"/>
    <p:sldId id="479" r:id="rId186"/>
    <p:sldId id="498" r:id="rId187"/>
    <p:sldId id="422" r:id="rId188"/>
    <p:sldId id="480" r:id="rId189"/>
    <p:sldId id="423" r:id="rId190"/>
    <p:sldId id="424" r:id="rId191"/>
    <p:sldId id="425" r:id="rId192"/>
    <p:sldId id="481" r:id="rId193"/>
    <p:sldId id="426" r:id="rId194"/>
    <p:sldId id="482" r:id="rId195"/>
    <p:sldId id="427" r:id="rId196"/>
    <p:sldId id="499" r:id="rId197"/>
    <p:sldId id="483" r:id="rId198"/>
    <p:sldId id="428" r:id="rId199"/>
    <p:sldId id="500" r:id="rId200"/>
    <p:sldId id="484" r:id="rId201"/>
    <p:sldId id="429" r:id="rId202"/>
    <p:sldId id="485" r:id="rId203"/>
    <p:sldId id="486" r:id="rId204"/>
    <p:sldId id="430" r:id="rId205"/>
    <p:sldId id="431" r:id="rId206"/>
    <p:sldId id="432" r:id="rId207"/>
    <p:sldId id="487" r:id="rId208"/>
    <p:sldId id="433" r:id="rId209"/>
    <p:sldId id="434" r:id="rId210"/>
    <p:sldId id="488" r:id="rId211"/>
    <p:sldId id="435" r:id="rId212"/>
    <p:sldId id="501" r:id="rId213"/>
    <p:sldId id="489" r:id="rId214"/>
    <p:sldId id="436" r:id="rId215"/>
    <p:sldId id="490" r:id="rId216"/>
    <p:sldId id="437" r:id="rId217"/>
    <p:sldId id="502" r:id="rId218"/>
    <p:sldId id="438" r:id="rId219"/>
    <p:sldId id="491" r:id="rId220"/>
    <p:sldId id="439" r:id="rId221"/>
    <p:sldId id="492" r:id="rId222"/>
    <p:sldId id="441" r:id="rId223"/>
    <p:sldId id="443" r:id="rId224"/>
    <p:sldId id="444" r:id="rId225"/>
    <p:sldId id="445" r:id="rId226"/>
    <p:sldId id="446" r:id="rId227"/>
    <p:sldId id="447" r:id="rId228"/>
    <p:sldId id="448" r:id="rId229"/>
    <p:sldId id="449" r:id="rId230"/>
    <p:sldId id="453" r:id="rId2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viewProps" Target="view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4C123F9-606B-419D-B4BB-A4270A175E44}" type="datetimeFigureOut">
              <a:rPr lang="en-US" smtClean="0"/>
              <a:pPr/>
              <a:t>5/18/2014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4300938-AD80-4A79-A21A-F6625EA25A0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C123F9-606B-419D-B4BB-A4270A175E44}"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00938-AD80-4A79-A21A-F6625EA25A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C123F9-606B-419D-B4BB-A4270A175E44}"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00938-AD80-4A79-A21A-F6625EA25A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4C123F9-606B-419D-B4BB-A4270A175E44}"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00938-AD80-4A79-A21A-F6625EA25A0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C123F9-606B-419D-B4BB-A4270A175E44}" type="datetimeFigureOut">
              <a:rPr lang="en-US" smtClean="0"/>
              <a:pPr/>
              <a:t>5/18/2014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4300938-AD80-4A79-A21A-F6625EA25A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4C123F9-606B-419D-B4BB-A4270A175E44}" type="datetimeFigureOut">
              <a:rPr lang="en-US" smtClean="0"/>
              <a:pPr/>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00938-AD80-4A79-A21A-F6625EA25A0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4C123F9-606B-419D-B4BB-A4270A175E44}" type="datetimeFigureOut">
              <a:rPr lang="en-US" smtClean="0"/>
              <a:pPr/>
              <a:t>5/18/2014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00938-AD80-4A79-A21A-F6625EA25A0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C123F9-606B-419D-B4BB-A4270A175E44}" type="datetimeFigureOut">
              <a:rPr lang="en-US" smtClean="0"/>
              <a:pPr/>
              <a:t>5/18/2014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00938-AD80-4A79-A21A-F6625EA25A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123F9-606B-419D-B4BB-A4270A175E44}" type="datetimeFigureOut">
              <a:rPr lang="en-US" smtClean="0"/>
              <a:pPr/>
              <a:t>5/18/2014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00938-AD80-4A79-A21A-F6625EA25A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C123F9-606B-419D-B4BB-A4270A175E44}" type="datetimeFigureOut">
              <a:rPr lang="en-US" smtClean="0"/>
              <a:pPr/>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00938-AD80-4A79-A21A-F6625EA25A0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C123F9-606B-419D-B4BB-A4270A175E44}" type="datetimeFigureOut">
              <a:rPr lang="en-US" smtClean="0"/>
              <a:pPr/>
              <a:t>5/18/2014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4300938-AD80-4A79-A21A-F6625EA25A0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4C123F9-606B-419D-B4BB-A4270A175E44}" type="datetimeFigureOut">
              <a:rPr lang="en-US" smtClean="0"/>
              <a:pPr/>
              <a:t>5/18/2014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4300938-AD80-4A79-A21A-F6625EA25A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876800"/>
            <a:ext cx="8305800" cy="1143000"/>
          </a:xfrm>
        </p:spPr>
        <p:txBody>
          <a:bodyPr/>
          <a:lstStyle/>
          <a:p>
            <a:r>
              <a:rPr lang="en-US" sz="2800" b="1" dirty="0" smtClean="0">
                <a:solidFill>
                  <a:schemeClr val="tx1"/>
                </a:solidFill>
                <a:latin typeface="Arial" pitchFamily="34" charset="0"/>
                <a:cs typeface="Arial" pitchFamily="34" charset="0"/>
              </a:rPr>
              <a:t>Grace Bible Church of Pullman</a:t>
            </a:r>
          </a:p>
          <a:p>
            <a:r>
              <a:rPr lang="en-US" sz="2400" b="1" dirty="0" smtClean="0">
                <a:solidFill>
                  <a:schemeClr val="tx1"/>
                </a:solidFill>
                <a:latin typeface="Arial" pitchFamily="34" charset="0"/>
                <a:cs typeface="Arial" pitchFamily="34" charset="0"/>
              </a:rPr>
              <a:t>Pastor-Teacher, Ron McMurray</a:t>
            </a:r>
            <a:endParaRPr lang="en-US" sz="2400" b="1" dirty="0">
              <a:solidFill>
                <a:schemeClr val="tx1"/>
              </a:solidFill>
              <a:latin typeface="Arial" pitchFamily="34" charset="0"/>
              <a:cs typeface="Arial" pitchFamily="34" charset="0"/>
            </a:endParaRPr>
          </a:p>
        </p:txBody>
      </p:sp>
      <p:sp>
        <p:nvSpPr>
          <p:cNvPr id="2" name="Title 1"/>
          <p:cNvSpPr>
            <a:spLocks noGrp="1"/>
          </p:cNvSpPr>
          <p:nvPr>
            <p:ph type="ctrTitle"/>
          </p:nvPr>
        </p:nvSpPr>
        <p:spPr/>
        <p:txBody>
          <a:bodyPr/>
          <a:lstStyle/>
          <a:p>
            <a:r>
              <a:rPr lang="en-US" b="1" dirty="0" smtClean="0">
                <a:latin typeface="Arial" pitchFamily="34" charset="0"/>
                <a:cs typeface="Arial" pitchFamily="34" charset="0"/>
              </a:rPr>
              <a:t>First Timothy</a:t>
            </a:r>
            <a:endParaRPr lang="en-US" b="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algn="ctr">
              <a:buNone/>
            </a:pPr>
            <a:r>
              <a:rPr lang="en-US" b="1" u="sng" dirty="0" smtClean="0">
                <a:latin typeface="Arial" pitchFamily="34" charset="0"/>
                <a:cs typeface="Arial" pitchFamily="34" charset="0"/>
              </a:rPr>
              <a:t>Opening of Book:</a:t>
            </a:r>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Paul had been in Ephesus after his arrival from Rome which was before the burning of Rome in 64AD</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He left Timothy in charge of the work in Ephesus and has gone on into Macedonia.</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Timothy is battling the Gnostics of Ephesus under the leader, </a:t>
            </a:r>
            <a:r>
              <a:rPr lang="en-US" dirty="0" err="1" smtClean="0">
                <a:latin typeface="Arial" pitchFamily="34" charset="0"/>
                <a:cs typeface="Arial" pitchFamily="34" charset="0"/>
              </a:rPr>
              <a:t>Cerenthus</a:t>
            </a:r>
            <a:r>
              <a:rPr lang="en-US" dirty="0" smtClean="0">
                <a:latin typeface="Arial" pitchFamily="34" charset="0"/>
                <a:cs typeface="Arial" pitchFamily="34" charset="0"/>
              </a:rPr>
              <a:t>, and problems inside the church.</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Timothy is young and not as experienced as Paul therefore he received additional information to help him face problems. </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In Ephesus there are Judaizers who are always present trying to persuade the converted Jews to return to legalism and Mosaic Laws.</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7. Place for the gospel – Rom 15:20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Gospel without charge – 2 Cor 11:7-8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9. False gospel – Galatians 1:8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10. Gospel of Old Testament – Galatians 3:8 “preached to Abraham saying…”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11. Gospel revealed by Holy Spirit – 1 Peter 1:12</a:t>
            </a:r>
            <a:endParaRPr lang="en-US" dirty="0">
              <a:latin typeface="Arial" pitchFamily="34" charset="0"/>
              <a:cs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1:11b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”of the blessed God” </a:t>
            </a:r>
            <a:r>
              <a:rPr lang="en-US" dirty="0" smtClean="0">
                <a:latin typeface="Arial" pitchFamily="34" charset="0"/>
                <a:cs typeface="Arial" pitchFamily="34" charset="0"/>
              </a:rPr>
              <a:t>— MAKARIOI - ablative of source - God is the source of blessing. It indicates that is His objective where the believer is concerned. It is God’s objective to bless the believer in the devil’s world.</a:t>
            </a:r>
          </a:p>
          <a:p>
            <a:endParaRPr lang="en-US" dirty="0" smtClean="0"/>
          </a:p>
          <a:p>
            <a:pPr hangingPunct="0"/>
            <a:r>
              <a:rPr lang="en-US" dirty="0" smtClean="0">
                <a:latin typeface="Arial" pitchFamily="34" charset="0"/>
                <a:cs typeface="Arial" pitchFamily="34" charset="0"/>
              </a:rPr>
              <a:t>He can bless you in heaven, he can also bless you in the devil’s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can bless us at any time but He has chosen to bless us on the basis that glorifies Himself. That is the whole principle of moving toward maturity.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“According to the gospel from the glory of the God, the source of blessing</a:t>
            </a:r>
            <a:r>
              <a:rPr lang="en-US" dirty="0" smtClean="0">
                <a:latin typeface="Arial" pitchFamily="34" charset="0"/>
                <a:cs typeface="Arial" pitchFamily="34" charset="0"/>
              </a:rPr>
              <a:t> [or happiness]</a:t>
            </a:r>
            <a:r>
              <a:rPr lang="en-US" b="1" dirty="0" smtClean="0">
                <a:solidFill>
                  <a:srgbClr val="0070C0"/>
                </a:solidFill>
                <a:latin typeface="Arial" pitchFamily="34" charset="0"/>
                <a:cs typeface="Arial" pitchFamily="34" charset="0"/>
              </a:rPr>
              <a:t>.”</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objective of God is to bless the believer. He is glorified when He can bless us. </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“which </a:t>
            </a:r>
            <a:r>
              <a:rPr lang="en-US" dirty="0" smtClean="0">
                <a:latin typeface="Arial" pitchFamily="34" charset="0"/>
                <a:cs typeface="Arial" pitchFamily="34" charset="0"/>
              </a:rPr>
              <a:t>(gospel) </a:t>
            </a:r>
            <a:r>
              <a:rPr lang="en-US" b="1" dirty="0" smtClean="0">
                <a:solidFill>
                  <a:srgbClr val="0070C0"/>
                </a:solidFill>
                <a:latin typeface="Arial" pitchFamily="34" charset="0"/>
                <a:cs typeface="Arial" pitchFamily="34" charset="0"/>
              </a:rPr>
              <a:t>I have been entrusted” </a:t>
            </a:r>
            <a:r>
              <a:rPr lang="en-US" dirty="0" smtClean="0">
                <a:latin typeface="Arial" pitchFamily="34" charset="0"/>
                <a:cs typeface="Arial" pitchFamily="34" charset="0"/>
              </a:rPr>
              <a:t>— It indicates great stress on the apostle Paul as one who responded to his trust.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PISTEUO – APIndic – passive voice means entrusted.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contemplates the fact that from the time that Paul was saved until the time that he died, as one with the spiritual gift of communication, God entrusted him with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has not entrusted anyone except the pastor-teacher. The pastor-teacher is like the congregation’s trust fund for growing up spiritually.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Beginning with verse 12 we have a new paragraph: the purpose of grace — </a:t>
            </a:r>
            <a:r>
              <a:rPr lang="en-US" b="1" dirty="0" smtClean="0">
                <a:solidFill>
                  <a:srgbClr val="0070C0"/>
                </a:solidFill>
                <a:latin typeface="Arial" pitchFamily="34" charset="0"/>
                <a:cs typeface="Arial" pitchFamily="34" charset="0"/>
              </a:rPr>
              <a:t>vs. 2-17.</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1:12</a:t>
            </a:r>
            <a:r>
              <a:rPr lang="en-US" dirty="0" smtClean="0">
                <a:latin typeface="Arial" pitchFamily="34" charset="0"/>
                <a:cs typeface="Arial" pitchFamily="34" charset="0"/>
              </a:rPr>
              <a:t> — Paul is going to use himself as the illustration. </a:t>
            </a:r>
            <a:r>
              <a:rPr lang="en-US" b="1" dirty="0" smtClean="0">
                <a:solidFill>
                  <a:srgbClr val="0070C0"/>
                </a:solidFill>
                <a:latin typeface="Arial" pitchFamily="34" charset="0"/>
                <a:cs typeface="Arial" pitchFamily="34" charset="0"/>
              </a:rPr>
              <a:t>“I thank”</a:t>
            </a:r>
            <a:r>
              <a:rPr lang="en-US" dirty="0" smtClean="0">
                <a:latin typeface="Arial" pitchFamily="34" charset="0"/>
                <a:cs typeface="Arial" pitchFamily="34" charset="0"/>
              </a:rPr>
              <a:t> — there is no verb here for thanksgiving. CHARIN ECHO – PAIndic – </a:t>
            </a:r>
            <a:r>
              <a:rPr lang="en-US" b="1" dirty="0" smtClean="0">
                <a:solidFill>
                  <a:srgbClr val="0070C0"/>
                </a:solidFill>
                <a:latin typeface="Arial" pitchFamily="34" charset="0"/>
                <a:cs typeface="Arial" pitchFamily="34" charset="0"/>
              </a:rPr>
              <a:t>“I keep having 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phrase is an idiom for gratitude but it is more than that. This is a paragraph of the dynamics of God’s grace. </a:t>
            </a:r>
          </a:p>
          <a:p>
            <a:endParaRPr lang="en-US" dirty="0" smtClean="0"/>
          </a:p>
          <a:p>
            <a:pPr hangingPunct="0"/>
            <a:r>
              <a:rPr lang="en-US" b="1" dirty="0" smtClean="0">
                <a:solidFill>
                  <a:srgbClr val="0070C0"/>
                </a:solidFill>
                <a:latin typeface="Arial" pitchFamily="34" charset="0"/>
                <a:cs typeface="Arial" pitchFamily="34" charset="0"/>
              </a:rPr>
              <a:t>“Christ Jesus our Lord who has strengthened me” </a:t>
            </a:r>
            <a:r>
              <a:rPr lang="en-US" dirty="0" smtClean="0">
                <a:latin typeface="Arial" pitchFamily="34" charset="0"/>
                <a:cs typeface="Arial" pitchFamily="34" charset="0"/>
              </a:rPr>
              <a:t>AAPtc – ENDUNAMOO – invigorate, empower, pour into.  	</a:t>
            </a:r>
            <a:endParaRPr lang="en-US" dirty="0">
              <a:latin typeface="Arial" pitchFamily="34" charset="0"/>
              <a:cs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Pronoun for someone near at hand in the context, namely the Lord Jesus.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From the time that you believe in the Lord Jesus Christ to the time that you depart from this earth and live forever with God in eternity, there never will be a time when He ceases to turn away grace from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pours the power into the apostle Paul who in turn teaches the Word, pours it out.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keep on having grace to the one having poured the power into me to Christ Jesus our Lord.”</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The power poured into Paul was Bible doctrine resident in his soul; he became one of the great writers of the scripture.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source of the written Word is the living Word, the Lord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must be occupied with the living Word to communicate the written Word. And so it must be with the congregation. They must be so occupied with the written Word so as to be occupied with the living Word.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“because He considered me faithful, putting me into service.”  </a:t>
            </a:r>
            <a:r>
              <a:rPr lang="en-US" dirty="0" smtClean="0">
                <a:latin typeface="Arial" pitchFamily="34" charset="0"/>
                <a:cs typeface="Arial" pitchFamily="34" charset="0"/>
              </a:rPr>
              <a:t>— HEGEOMAI – AAIndic -  to think, to guide, to consider, to be an expert.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guide is an expert, because he knows something he can direct you to the right spot and explain it all to you. </a:t>
            </a:r>
          </a:p>
          <a:p>
            <a:pPr hangingPunct="0"/>
            <a:endParaRPr lang="en-US" dirty="0" smtClean="0">
              <a:latin typeface="Arial" pitchFamily="34" charset="0"/>
              <a:cs typeface="Arial" pitchFamily="34"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God is the expert, and in eternity past God looked down the course of history considered and took the worst human creature who ever lived and made him the greatest man of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exactly what grace does. This aorist tense is an occurrence in eternity, looking at Saul of Tarsus.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God produced the action of the verb.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indicative mood is declarative viewing the action of the verb from the viewpoint in reality. There is something that happened in eternity before time began.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“faithful” </a:t>
            </a:r>
            <a:r>
              <a:rPr lang="en-US" dirty="0" smtClean="0">
                <a:latin typeface="Arial" pitchFamily="34" charset="0"/>
                <a:cs typeface="Arial" pitchFamily="34" charset="0"/>
              </a:rPr>
              <a:t>— PISTOI -  means faithful, dependable. Dependability is really the key. You could always depend on Paul to follow a certain pattern — “he had considered me dependable.”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“putting me into service”</a:t>
            </a:r>
            <a:r>
              <a:rPr lang="en-US" dirty="0" smtClean="0">
                <a:latin typeface="Arial" pitchFamily="34" charset="0"/>
                <a:cs typeface="Arial" pitchFamily="34" charset="0"/>
              </a:rPr>
              <a:t> – TITHEMI – AMPtc – to establish. </a:t>
            </a:r>
          </a:p>
          <a:p>
            <a:pPr hangingPunct="0">
              <a:buNone/>
            </a:pPr>
            <a:r>
              <a:rPr lang="en-US" dirty="0" smtClean="0">
                <a:latin typeface="Arial" pitchFamily="34" charset="0"/>
                <a:cs typeface="Arial" pitchFamily="34" charset="0"/>
              </a:rPr>
              <a:t>    He was established in his lifetime and he is still established to day as the greatest believer of the Church Age.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Middle voice - emphasizes the fact that God in His grace as the agent produced the action, and the action is total establishment.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participle is circumstantial. We would simply translate it, </a:t>
            </a:r>
            <a:r>
              <a:rPr lang="en-US" b="1" dirty="0" smtClean="0">
                <a:solidFill>
                  <a:srgbClr val="0070C0"/>
                </a:solidFill>
                <a:latin typeface="Arial" pitchFamily="34" charset="0"/>
                <a:cs typeface="Arial" pitchFamily="34" charset="0"/>
              </a:rPr>
              <a:t>“having established me.”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“into service” </a:t>
            </a:r>
            <a:r>
              <a:rPr lang="en-US" dirty="0" smtClean="0">
                <a:latin typeface="Arial" pitchFamily="34" charset="0"/>
                <a:cs typeface="Arial" pitchFamily="34" charset="0"/>
              </a:rPr>
              <a:t>- should be “with reference to the ministry” — EIS DIAKONIA plus the accusative.</a:t>
            </a:r>
          </a:p>
          <a:p>
            <a:pPr hangingPunct="0">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 keep on having grace to the one having poured the power into me. to Christ Jesus our Lord, because he considered me faithful </a:t>
            </a:r>
            <a:r>
              <a:rPr lang="en-US" dirty="0" smtClean="0">
                <a:latin typeface="Arial" pitchFamily="34" charset="0"/>
                <a:cs typeface="Arial" pitchFamily="34" charset="0"/>
              </a:rPr>
              <a:t>[in the function of learning and applying doctrine], </a:t>
            </a:r>
            <a:r>
              <a:rPr lang="en-US" b="1" dirty="0" smtClean="0">
                <a:solidFill>
                  <a:srgbClr val="0070C0"/>
                </a:solidFill>
                <a:latin typeface="Arial" pitchFamily="34" charset="0"/>
                <a:cs typeface="Arial" pitchFamily="34" charset="0"/>
              </a:rPr>
              <a:t>having established me with reference to the ministry.” </a:t>
            </a:r>
          </a:p>
          <a:p>
            <a:endParaRPr lang="en-US" b="1" dirty="0" smtClean="0">
              <a:solidFill>
                <a:srgbClr val="0070C0"/>
              </a:solidFill>
              <a:latin typeface="Arial" pitchFamily="34" charset="0"/>
              <a:cs typeface="Arial" pitchFamily="34" charset="0"/>
            </a:endParaRPr>
          </a:p>
          <a:p>
            <a:pPr hangingPunct="0">
              <a:buNone/>
            </a:pPr>
            <a:r>
              <a:rPr lang="en-US" b="1" dirty="0" smtClean="0">
                <a:latin typeface="Arial" pitchFamily="34" charset="0"/>
                <a:cs typeface="Arial" pitchFamily="34" charset="0"/>
              </a:rPr>
              <a:t>Principles</a:t>
            </a:r>
          </a:p>
          <a:p>
            <a:pPr hangingPunct="0"/>
            <a:r>
              <a:rPr lang="en-US" dirty="0" smtClean="0">
                <a:latin typeface="Arial" pitchFamily="34" charset="0"/>
                <a:cs typeface="Arial" pitchFamily="34" charset="0"/>
              </a:rPr>
              <a:t>1.  After his salvation Paul was established as a minister.  So it is not the gift in view here but the ministry that resulted from that gift. It is the ministry which is established on the basis of Bible doctrine in the soul.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We must learn to distinguish between appointment and establishment of the ministry. All pastor-teachers today receive their appointment at salvation.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spiritual gift of the pastor-teacher is a communication gift. That is appointment.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establishing comes with spiritual growth, preparation, faithfulness to the Word. The establishing is the greater-grace status of the pastor-teacher.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appointment occurs at the moment of salvation. This appointment is the sovereign decision of God the Holy Spirit who provided for Paul the gift of apostleship and provides for certain men the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establishment of the ministry comes through the consistent intake of doctrine over a period of time to maturity.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lgn="ctr">
              <a:buNone/>
            </a:pPr>
            <a:r>
              <a:rPr lang="en-US" b="1" dirty="0" smtClean="0">
                <a:solidFill>
                  <a:srgbClr val="0070C0"/>
                </a:solidFill>
                <a:latin typeface="Arial" pitchFamily="34" charset="0"/>
                <a:cs typeface="Arial" pitchFamily="34" charset="0"/>
              </a:rPr>
              <a:t>Chapter 1  </a:t>
            </a:r>
          </a:p>
          <a:p>
            <a:pPr lvl="0"/>
            <a:r>
              <a:rPr lang="en-US" dirty="0" smtClean="0">
                <a:latin typeface="Arial" pitchFamily="34" charset="0"/>
                <a:cs typeface="Arial" pitchFamily="34" charset="0"/>
              </a:rPr>
              <a:t>Greetings vs. 1-2</a:t>
            </a:r>
          </a:p>
          <a:p>
            <a:pPr lvl="0"/>
            <a:r>
              <a:rPr lang="en-US" dirty="0" smtClean="0">
                <a:latin typeface="Arial" pitchFamily="34" charset="0"/>
                <a:cs typeface="Arial" pitchFamily="34" charset="0"/>
              </a:rPr>
              <a:t>Purpose of Pastor, Warnings about false doctrines vs. 3-7</a:t>
            </a:r>
          </a:p>
          <a:p>
            <a:pPr lvl="0"/>
            <a:r>
              <a:rPr lang="en-US" dirty="0" smtClean="0">
                <a:latin typeface="Arial" pitchFamily="34" charset="0"/>
                <a:cs typeface="Arial" pitchFamily="34" charset="0"/>
              </a:rPr>
              <a:t>Purpose of Mosaic Law, Negative volition condemned vs. 8-11</a:t>
            </a:r>
          </a:p>
          <a:p>
            <a:pPr lvl="0"/>
            <a:r>
              <a:rPr lang="en-US" dirty="0" smtClean="0">
                <a:latin typeface="Arial" pitchFamily="34" charset="0"/>
                <a:cs typeface="Arial" pitchFamily="34" charset="0"/>
              </a:rPr>
              <a:t>Purpose of Grace vs. 12-17</a:t>
            </a:r>
          </a:p>
          <a:p>
            <a:pPr lvl="0"/>
            <a:r>
              <a:rPr lang="en-US" dirty="0" smtClean="0">
                <a:latin typeface="Arial" pitchFamily="34" charset="0"/>
                <a:cs typeface="Arial" pitchFamily="34" charset="0"/>
              </a:rPr>
              <a:t>Personal charge to Timothy vs. 18-20</a:t>
            </a:r>
          </a:p>
          <a:p>
            <a:pPr hangingPunct="0">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Vs. 1-2 </a:t>
            </a:r>
            <a:r>
              <a:rPr lang="en-US" dirty="0" smtClean="0">
                <a:latin typeface="Arial" pitchFamily="34" charset="0"/>
                <a:cs typeface="Arial" pitchFamily="34" charset="0"/>
              </a:rPr>
              <a:t>Greetings from Paul in Macedonia</a:t>
            </a:r>
          </a:p>
          <a:p>
            <a:pPr>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“Paul, as apostle of Christ Jesus according to the commandment of God our Savior, and of Christ Jesus, who is our hope”,</a:t>
            </a:r>
          </a:p>
          <a:p>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Saul to Paul </a:t>
            </a:r>
          </a:p>
          <a:p>
            <a:r>
              <a:rPr lang="en-US" b="1" dirty="0" smtClean="0">
                <a:latin typeface="Arial" pitchFamily="34" charset="0"/>
                <a:cs typeface="Arial" pitchFamily="34" charset="0"/>
              </a:rPr>
              <a:t>Doctrine of Apostle</a:t>
            </a:r>
          </a:p>
          <a:p>
            <a:pPr>
              <a:buNone/>
            </a:pP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6. Note that for all believers the principle remains the same: Doctrine in the soul must precede service for the Lord.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Doctrine in the soul is the basis for service and doctrine in the soul establishes the ministry.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1:13</a:t>
            </a:r>
            <a:r>
              <a:rPr lang="en-US" dirty="0" smtClean="0">
                <a:latin typeface="Arial" pitchFamily="34" charset="0"/>
                <a:cs typeface="Arial" pitchFamily="34" charset="0"/>
              </a:rPr>
              <a:t> - the power of grace</a:t>
            </a:r>
            <a:r>
              <a:rPr lang="en-US" b="1" dirty="0" smtClean="0">
                <a:solidFill>
                  <a:srgbClr val="0070C0"/>
                </a:solidFill>
                <a:latin typeface="Arial" pitchFamily="34" charset="0"/>
                <a:cs typeface="Arial" pitchFamily="34" charset="0"/>
              </a:rPr>
              <a:t>. “even thought I was formerly a blasphemer and a persecutor and a violent aggressor. Yet I was shown mercy because I acted ignorantly in unbelief;</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PROTEROI – formerly as a religious unbeliever. EIMI PAPtc was and kept on being. </a:t>
            </a:r>
          </a:p>
          <a:p>
            <a:pPr hangingPunct="0"/>
            <a:endParaRPr lang="en-US" i="1"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blasphemer” </a:t>
            </a:r>
            <a:r>
              <a:rPr lang="en-US" dirty="0" smtClean="0">
                <a:latin typeface="Arial" pitchFamily="34" charset="0"/>
                <a:cs typeface="Arial" pitchFamily="34" charset="0"/>
              </a:rPr>
              <a:t>— BLASPHEMOI - This word means that Paul was once a slanderous critic of God. </a:t>
            </a:r>
            <a:endParaRPr lang="en-US" dirty="0">
              <a:latin typeface="Arial" pitchFamily="34" charset="0"/>
              <a:cs typeface="Arial"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“and a persecutor” </a:t>
            </a:r>
            <a:r>
              <a:rPr lang="en-US" dirty="0" smtClean="0">
                <a:latin typeface="Arial" pitchFamily="34" charset="0"/>
                <a:cs typeface="Arial" pitchFamily="34" charset="0"/>
              </a:rPr>
              <a:t>—  DIOKTHI - means a vigorous persecutor of the Church.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a violent aggressor” </a:t>
            </a:r>
            <a:r>
              <a:rPr lang="en-US" dirty="0" smtClean="0">
                <a:latin typeface="Arial" pitchFamily="34" charset="0"/>
                <a:cs typeface="Arial" pitchFamily="34" charset="0"/>
              </a:rPr>
              <a:t>— UBRISTHI - means “arrogant, insolent, violent.” But the violence comes from arrogance,  a violent, insolent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takes us back to some of Paul’s testimony in the book of Acts. For, example, in </a:t>
            </a:r>
            <a:r>
              <a:rPr lang="en-US" b="1" dirty="0" smtClean="0">
                <a:solidFill>
                  <a:srgbClr val="C00000"/>
                </a:solidFill>
                <a:latin typeface="Arial" pitchFamily="34" charset="0"/>
                <a:cs typeface="Arial" pitchFamily="34" charset="0"/>
              </a:rPr>
              <a:t>Acts 22:3,4; 26:9-11</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“Yet I was shown mercy” </a:t>
            </a:r>
            <a:r>
              <a:rPr lang="en-US" dirty="0" smtClean="0">
                <a:latin typeface="Arial" pitchFamily="34" charset="0"/>
                <a:cs typeface="Arial" pitchFamily="34" charset="0"/>
              </a:rPr>
              <a:t>- sets up a contrast between Paul’s unsaved state as Saul of Tarsus and his saved state as Paul the apostle.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ELEEO – APIndic- means to find mercy. In the passive voice it means to receive mercy, and to receive mercy means to be graced out.  </a:t>
            </a:r>
            <a:r>
              <a:rPr lang="en-US" b="1" dirty="0" smtClean="0">
                <a:solidFill>
                  <a:srgbClr val="0070C0"/>
                </a:solidFill>
                <a:latin typeface="Arial" pitchFamily="34" charset="0"/>
                <a:cs typeface="Arial" pitchFamily="34" charset="0"/>
              </a:rPr>
              <a:t>“Yet I was graced out.”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81000"/>
            <a:ext cx="8991600" cy="6477000"/>
          </a:xfrm>
        </p:spPr>
        <p:txBody>
          <a:bodyPr>
            <a:normAutofit/>
          </a:bodyPr>
          <a:lstStyle/>
          <a:p>
            <a:pPr hangingPunct="0"/>
            <a:r>
              <a:rPr lang="en-US" dirty="0" smtClean="0">
                <a:latin typeface="Arial" pitchFamily="34" charset="0"/>
                <a:cs typeface="Arial" pitchFamily="34" charset="0"/>
              </a:rPr>
              <a:t>The constative aorist which contemplates the action of the verb in its entirety all the way from saving grace to living grace, greater-grace, dying grace, and surpassing grace.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acted ignorantly in unbelief” </a:t>
            </a:r>
            <a:r>
              <a:rPr lang="en-US" dirty="0" smtClean="0">
                <a:latin typeface="Arial" pitchFamily="34" charset="0"/>
                <a:cs typeface="Arial" pitchFamily="34" charset="0"/>
              </a:rPr>
              <a:t>—POIEO – AAIndic - “because I produced these things.”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aorist tense is a constative aorist gathering all of Paul’s arrogant blasphemy, all of his murders, all of his persecutions of the Church, into one entirety.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Saul of Tarsus, the unbeliever, produced the action of the verb. </a:t>
            </a:r>
          </a:p>
          <a:p>
            <a:pPr hangingPunct="0"/>
            <a:endParaRPr lang="en-US" dirty="0" smtClean="0">
              <a:latin typeface="Arial" pitchFamily="34" charset="0"/>
              <a:cs typeface="Arial" pitchFamily="34"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The indicative mood is for historical reality where Paul was the worst person who ever lived before his salvation.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“ignorantly” </a:t>
            </a:r>
            <a:r>
              <a:rPr lang="en-US" dirty="0" smtClean="0">
                <a:latin typeface="Arial" pitchFamily="34" charset="0"/>
                <a:cs typeface="Arial" pitchFamily="34" charset="0"/>
              </a:rPr>
              <a:t>– PAPtc – AGNOEO – ‘since being ignorant. EN APISTIA -  </a:t>
            </a:r>
            <a:r>
              <a:rPr lang="en-US" b="1" dirty="0" smtClean="0">
                <a:solidFill>
                  <a:srgbClr val="0070C0"/>
                </a:solidFill>
                <a:latin typeface="Arial" pitchFamily="34" charset="0"/>
                <a:cs typeface="Arial" pitchFamily="34" charset="0"/>
              </a:rPr>
              <a:t>“Because since being ignorant I acted in unbelief.” </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Unbelief is not only the status of being unsaved but it is the condition of being totally ignorant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“Though I was formerly blasphemous (</a:t>
            </a:r>
            <a:r>
              <a:rPr lang="en-US" dirty="0" smtClean="0">
                <a:latin typeface="Arial" pitchFamily="34" charset="0"/>
                <a:cs typeface="Arial" pitchFamily="34" charset="0"/>
              </a:rPr>
              <a:t>a slanderous critic of God)</a:t>
            </a:r>
            <a:r>
              <a:rPr lang="en-US" b="1" dirty="0" smtClean="0">
                <a:solidFill>
                  <a:srgbClr val="0070C0"/>
                </a:solidFill>
                <a:latin typeface="Arial" pitchFamily="34" charset="0"/>
                <a:cs typeface="Arial" pitchFamily="34" charset="0"/>
              </a:rPr>
              <a:t>, and a persecutor, and a violent, insolent person: nevertheless I have been graced out, because since I was ignorant I acted in unbelief.”</a:t>
            </a:r>
          </a:p>
          <a:p>
            <a:pPr hangingPunct="0">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Summary</a:t>
            </a:r>
          </a:p>
          <a:p>
            <a:pPr hangingPunct="0"/>
            <a:r>
              <a:rPr lang="en-US" dirty="0" smtClean="0">
                <a:latin typeface="Arial" pitchFamily="34" charset="0"/>
                <a:cs typeface="Arial" pitchFamily="34" charset="0"/>
              </a:rPr>
              <a:t>1. The transformation of Saul of Tarsus into the apostle Paul was one of the greatest demonstrations of the power of God’s grace in human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God’s grace took the worst sinner and the most evil man in history and transformed him into the greatest member of the royal family of God. It is strictly a grace function.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Only grace could take such a person and not only save him but continue to mold him into the peak of spiritual greatness.</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Saul of Tarsus not only took the road to Damascus but that was the road to saving grace, living grace, greater-grace, dying grace, and surpassing 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His purpose in taking the road to Damascus was to extent his ministry of blasphemy, arrogance, violence, persecution, to all the Church everywhere.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But the grace of God changed all that. Grace found Saul at his lowest and raised Paul to the highest level of spiritual life.</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7. Therefore Paul is the historical demonstration of the power of God’s grace. </a:t>
            </a:r>
          </a:p>
          <a:p>
            <a:endParaRPr lang="en-US" dirty="0" smtClean="0">
              <a:latin typeface="Arial" pitchFamily="34" charset="0"/>
              <a:cs typeface="Arial" pitchFamily="34" charset="0"/>
            </a:endParaRPr>
          </a:p>
          <a:p>
            <a:pPr>
              <a:buNone/>
            </a:pPr>
            <a:r>
              <a:rPr lang="en-US" b="1" dirty="0" smtClean="0">
                <a:latin typeface="Arial" pitchFamily="34" charset="0"/>
                <a:cs typeface="Arial" pitchFamily="34" charset="0"/>
              </a:rPr>
              <a:t>  Doctrine of Grace</a:t>
            </a:r>
          </a:p>
          <a:p>
            <a:r>
              <a:rPr lang="en-US" dirty="0" smtClean="0">
                <a:latin typeface="Arial" pitchFamily="34" charset="0"/>
                <a:cs typeface="Arial" pitchFamily="34" charset="0"/>
              </a:rPr>
              <a:t>1. Grace is all that God is free to do on the basis of the work of Christ on the cross.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Concept of Grace: Depends on Essence of God and what He can do to be consistent with His character.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Grace and the new contract for the Church.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There are five stages in the function of grace.</a:t>
            </a:r>
          </a:p>
          <a:p>
            <a:pPr>
              <a:buNone/>
            </a:pPr>
            <a:r>
              <a:rPr lang="en-US" dirty="0" smtClean="0">
                <a:latin typeface="Arial" pitchFamily="34" charset="0"/>
                <a:cs typeface="Arial" pitchFamily="34" charset="0"/>
              </a:rPr>
              <a:t>      a. Saving Grace</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    b. Living or Logistical Grace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c. Greater Grace or Maturity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d. Dying Grace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e. Surpassing Grace or Heaven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Grace is the means of growth – 2 Peter 3:18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Grace is basis for production – 1 Cor 15:10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7. Grace in suffering – 2 Cor 12:7-10</a:t>
            </a:r>
            <a:endParaRPr lang="en-US" dirty="0">
              <a:latin typeface="Arial" pitchFamily="34" charset="0"/>
              <a:cs typeface="Arial" pitchFamily="34"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9144000" cy="6477000"/>
          </a:xfrm>
        </p:spPr>
        <p:txBody>
          <a:bodyPr/>
          <a:lstStyle/>
          <a:p>
            <a:r>
              <a:rPr lang="en-US" dirty="0" smtClean="0">
                <a:latin typeface="Arial" pitchFamily="34" charset="0"/>
                <a:cs typeface="Arial" pitchFamily="34" charset="0"/>
              </a:rPr>
              <a:t>8. Axioms of Grace</a:t>
            </a:r>
          </a:p>
          <a:p>
            <a:r>
              <a:rPr lang="en-US" dirty="0" smtClean="0">
                <a:latin typeface="Arial" pitchFamily="34" charset="0"/>
                <a:cs typeface="Arial" pitchFamily="34" charset="0"/>
              </a:rPr>
              <a:t>   a. God is perfect, His plan is perfect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b. If man can even do one meritorious thing in the plan of God then it is no longer perfect.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c. Grace excludes all human merit and ability, all human good and legalism, all self-righteousness, all evil and all arrogance.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d. Enemy of grace is legalism.</a:t>
            </a:r>
            <a:endParaRPr lang="en-US" dirty="0">
              <a:latin typeface="Arial" pitchFamily="34" charset="0"/>
              <a:cs typeface="Arial" pitchFamily="34"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9. Four areas in which pride or arrogance rejects grace.</a:t>
            </a:r>
          </a:p>
          <a:p>
            <a:r>
              <a:rPr lang="en-US" dirty="0" smtClean="0">
                <a:latin typeface="Arial" pitchFamily="34" charset="0"/>
                <a:cs typeface="Arial" pitchFamily="34" charset="0"/>
              </a:rPr>
              <a:t>    a. Rejects Eternal Security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b. Believer who succumbs to pressure of adversity.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c. Reversionism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d. Pseudo-spirituality</a:t>
            </a: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u="sng" dirty="0" smtClean="0">
                <a:latin typeface="Arial" pitchFamily="34" charset="0"/>
                <a:cs typeface="Arial" pitchFamily="34" charset="0"/>
              </a:rPr>
              <a:t>Principle</a:t>
            </a:r>
            <a:r>
              <a:rPr lang="en-US" dirty="0" smtClean="0">
                <a:latin typeface="Arial" pitchFamily="34" charset="0"/>
                <a:cs typeface="Arial" pitchFamily="34" charset="0"/>
              </a:rPr>
              <a:t>: Paul was taken by the Lord and re-taught the doctrine he had learned from the grace perspective, from God’s viewpoint. Paul was changed from a Jewish rabbi to a grace apostle by the power of God.</a:t>
            </a:r>
          </a:p>
          <a:p>
            <a:pPr>
              <a:buNone/>
            </a:pPr>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 </a:t>
            </a:r>
            <a:r>
              <a:rPr lang="en-US" dirty="0" smtClean="0">
                <a:latin typeface="Arial" pitchFamily="34" charset="0"/>
                <a:cs typeface="Arial" pitchFamily="34" charset="0"/>
              </a:rPr>
              <a:t> Under the grace plan of God, our thinking must be changed from human perspective and ideals to God’s perspective and His ideals.</a:t>
            </a:r>
          </a:p>
          <a:p>
            <a:pPr>
              <a:buNone/>
            </a:pPr>
            <a:r>
              <a:rPr lang="en-US" dirty="0" smtClean="0">
                <a:latin typeface="Arial" pitchFamily="34" charset="0"/>
                <a:cs typeface="Arial" pitchFamily="34" charset="0"/>
              </a:rPr>
              <a:t> </a:t>
            </a: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When God takes over your life, He will require you to follow His doctrines, principles, and spiritual leadership so you will mature in grace think and function in grace living.</a:t>
            </a:r>
          </a:p>
          <a:p>
            <a:pPr>
              <a:buNone/>
            </a:pPr>
            <a:r>
              <a:rPr lang="en-US" dirty="0" smtClean="0">
                <a:latin typeface="Arial" pitchFamily="34" charset="0"/>
                <a:cs typeface="Arial" pitchFamily="34" charset="0"/>
              </a:rPr>
              <a:t> </a:t>
            </a: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Without yielding your freewill to God’s will there will be no development of genuine humility, no O/C, no maturity, no glorification of Christ in the life.</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1:14</a:t>
            </a:r>
            <a:r>
              <a:rPr lang="en-US" dirty="0" smtClean="0">
                <a:latin typeface="Arial" pitchFamily="34" charset="0"/>
                <a:cs typeface="Arial" pitchFamily="34" charset="0"/>
              </a:rPr>
              <a:t> — the perpetuation of grace</a:t>
            </a:r>
            <a:r>
              <a:rPr lang="en-US" b="1" dirty="0" smtClean="0">
                <a:solidFill>
                  <a:srgbClr val="0070C0"/>
                </a:solidFill>
                <a:latin typeface="Arial" pitchFamily="34" charset="0"/>
                <a:cs typeface="Arial" pitchFamily="34" charset="0"/>
              </a:rPr>
              <a:t>. “and the grace of our Lord was more than abundant, with the faith and love which are found in Christ Jesus.”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“was more than abundant” </a:t>
            </a:r>
            <a:r>
              <a:rPr lang="en-US" dirty="0" smtClean="0">
                <a:latin typeface="Arial" pitchFamily="34" charset="0"/>
                <a:cs typeface="Arial" pitchFamily="34" charset="0"/>
              </a:rPr>
              <a:t>— AAIndic UPERPLEONAZO – over abound, super abound, referring to Paul’s maturity status. </a:t>
            </a:r>
            <a:r>
              <a:rPr lang="en-US" b="1" dirty="0" smtClean="0">
                <a:solidFill>
                  <a:srgbClr val="0070C0"/>
                </a:solidFill>
                <a:latin typeface="Arial" pitchFamily="34" charset="0"/>
                <a:cs typeface="Arial" pitchFamily="34" charset="0"/>
              </a:rPr>
              <a:t>“Moreover the grace of our had super-abounded.”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“with faith” </a:t>
            </a:r>
            <a:r>
              <a:rPr lang="en-US" dirty="0" smtClean="0">
                <a:latin typeface="Arial" pitchFamily="34" charset="0"/>
                <a:cs typeface="Arial" pitchFamily="34" charset="0"/>
              </a:rPr>
              <a:t>— META  PISTIS </a:t>
            </a:r>
            <a:r>
              <a:rPr lang="en-US" b="1" dirty="0" smtClean="0">
                <a:solidFill>
                  <a:srgbClr val="0070C0"/>
                </a:solidFill>
                <a:latin typeface="Arial" pitchFamily="34" charset="0"/>
                <a:cs typeface="Arial" pitchFamily="34" charset="0"/>
              </a:rPr>
              <a:t>- “with doctrine </a:t>
            </a:r>
            <a:r>
              <a:rPr lang="en-US" dirty="0" smtClean="0">
                <a:latin typeface="Arial" pitchFamily="34" charset="0"/>
                <a:cs typeface="Arial" pitchFamily="34" charset="0"/>
              </a:rPr>
              <a:t>(what is believed).”</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“and love” </a:t>
            </a:r>
            <a:r>
              <a:rPr lang="en-US" dirty="0" smtClean="0">
                <a:latin typeface="Arial" pitchFamily="34" charset="0"/>
                <a:cs typeface="Arial" pitchFamily="34" charset="0"/>
              </a:rPr>
              <a:t>— the genitive singular of  AGAPE  which is the object of the preposition META</a:t>
            </a:r>
            <a:r>
              <a:rPr lang="en-US" i="1" dirty="0" smtClean="0">
                <a:latin typeface="Arial" pitchFamily="34" charset="0"/>
                <a:cs typeface="Arial" pitchFamily="34" charset="0"/>
              </a:rPr>
              <a:t> + </a:t>
            </a:r>
            <a:r>
              <a:rPr lang="en-US" dirty="0" smtClean="0">
                <a:latin typeface="Arial" pitchFamily="34" charset="0"/>
                <a:cs typeface="Arial" pitchFamily="34" charset="0"/>
              </a:rPr>
              <a:t>accusative</a:t>
            </a:r>
            <a:r>
              <a:rPr lang="en-US" i="1" dirty="0" smtClean="0">
                <a:latin typeface="Arial" pitchFamily="34" charset="0"/>
                <a:cs typeface="Arial" pitchFamily="34" charset="0"/>
              </a:rPr>
              <a:t> =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“associated with love.” </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principle here is category #1 love for God, our great objective.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we reach that category and fulfill it we then have the capacity for living; we have the capacity for love, capacity for happiness, the capacity for every blessing that God could ever give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Blessing is wasted on those who do not have the capacity for the blessing. </a:t>
            </a:r>
          </a:p>
          <a:p>
            <a:endParaRPr lang="en-US" b="1" dirty="0">
              <a:solidFill>
                <a:srgbClr val="0070C0"/>
              </a:solidFill>
              <a:latin typeface="Arial" pitchFamily="34" charset="0"/>
              <a:cs typeface="Arial"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a:buNone/>
            </a:pPr>
            <a:r>
              <a:rPr lang="en-US" b="1" dirty="0" smtClean="0">
                <a:latin typeface="Arial" pitchFamily="34" charset="0"/>
                <a:cs typeface="Arial" pitchFamily="34" charset="0"/>
              </a:rPr>
              <a:t>  Doctrine of Category 1 Love – (For God)</a:t>
            </a:r>
          </a:p>
          <a:p>
            <a:pPr>
              <a:buNone/>
            </a:pPr>
            <a:endParaRPr lang="en-US" b="1" dirty="0" smtClean="0">
              <a:latin typeface="Arial" pitchFamily="34" charset="0"/>
              <a:cs typeface="Arial" pitchFamily="34" charset="0"/>
            </a:endParaRPr>
          </a:p>
          <a:p>
            <a:r>
              <a:rPr lang="en-US" dirty="0" smtClean="0">
                <a:latin typeface="Arial" pitchFamily="34" charset="0"/>
                <a:cs typeface="Arial" pitchFamily="34" charset="0"/>
              </a:rPr>
              <a:t>1. Definition: Love in three categories:</a:t>
            </a:r>
          </a:p>
          <a:p>
            <a:pPr>
              <a:buNone/>
            </a:pPr>
            <a:r>
              <a:rPr lang="en-US" dirty="0" smtClean="0">
                <a:latin typeface="Arial" pitchFamily="34" charset="0"/>
                <a:cs typeface="Arial" pitchFamily="34" charset="0"/>
              </a:rPr>
              <a:t>       Category 1 – Love for God</a:t>
            </a:r>
          </a:p>
          <a:p>
            <a:pPr>
              <a:buNone/>
            </a:pPr>
            <a:r>
              <a:rPr lang="en-US" dirty="0" smtClean="0">
                <a:latin typeface="Arial" pitchFamily="34" charset="0"/>
                <a:cs typeface="Arial" pitchFamily="34" charset="0"/>
              </a:rPr>
              <a:t>       Category 2 – Love in marriage</a:t>
            </a:r>
          </a:p>
          <a:p>
            <a:pPr>
              <a:buNone/>
            </a:pPr>
            <a:r>
              <a:rPr lang="en-US" dirty="0" smtClean="0">
                <a:latin typeface="Arial" pitchFamily="34" charset="0"/>
                <a:cs typeface="Arial" pitchFamily="34" charset="0"/>
              </a:rPr>
              <a:t>       Category 3 -  Love for friends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2. Means of Category 1 Love for God – Eph 3:18-19,         1 Peter 1:8, Hebrews 6:10, 2 Timothy 1:13-14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Category 1 Love sets up standard for Grace – Ps. 119:132, 31:23.</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lstStyle/>
          <a:p>
            <a:r>
              <a:rPr lang="en-US" dirty="0" smtClean="0">
                <a:latin typeface="Arial" pitchFamily="34" charset="0"/>
                <a:cs typeface="Arial" pitchFamily="34" charset="0"/>
              </a:rPr>
              <a:t>4. Category 1 Love is basis for Greater Grace blessing. 1 Cor 2:9, Isaiah 64:4, 65:17.</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Category 1 Love is basis for both personal and national blessing. Deut 30:16-20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Category 1 Love motivates combat courage as well as military victory.  Joshua 23:10-11</a:t>
            </a:r>
          </a:p>
          <a:p>
            <a:endParaRPr lang="en-US" dirty="0" smtClean="0">
              <a:latin typeface="Arial" pitchFamily="34" charset="0"/>
              <a:cs typeface="Arial" pitchFamily="34" charset="0"/>
            </a:endParaRPr>
          </a:p>
          <a:p>
            <a:r>
              <a:rPr lang="en-US" dirty="0" smtClean="0">
                <a:latin typeface="Arial" pitchFamily="34" charset="0"/>
                <a:cs typeface="Arial" pitchFamily="34" charset="0"/>
              </a:rPr>
              <a:t>7. Category 1 Love provides strength for adversity and pressure. Hebrews 11:27</a:t>
            </a:r>
            <a:endParaRPr lang="en-US" dirty="0">
              <a:latin typeface="Arial" pitchFamily="34" charset="0"/>
              <a:cs typeface="Arial"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8. Special curse on believers who fail Category 1 Love.     1 Cor 16:22</a:t>
            </a:r>
          </a:p>
          <a:p>
            <a:endParaRPr lang="en-US" dirty="0" smtClean="0">
              <a:latin typeface="Arial" pitchFamily="34" charset="0"/>
              <a:cs typeface="Arial" pitchFamily="34" charset="0"/>
            </a:endParaRPr>
          </a:p>
          <a:p>
            <a:r>
              <a:rPr lang="en-US" dirty="0" smtClean="0">
                <a:latin typeface="Arial" pitchFamily="34" charset="0"/>
                <a:cs typeface="Arial" pitchFamily="34" charset="0"/>
              </a:rPr>
              <a:t>9. Witnessing must be motivated by Category 1 Love.        2 Cor 5:14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10. Description of Category 1 Love is found in </a:t>
            </a:r>
          </a:p>
          <a:p>
            <a:pPr>
              <a:buNone/>
            </a:pPr>
            <a:r>
              <a:rPr lang="en-US" dirty="0" smtClean="0">
                <a:latin typeface="Arial" pitchFamily="34" charset="0"/>
                <a:cs typeface="Arial" pitchFamily="34" charset="0"/>
              </a:rPr>
              <a:t>    1 John 4:15-19.</a:t>
            </a:r>
          </a:p>
          <a:p>
            <a:pPr>
              <a:buNone/>
            </a:pPr>
            <a:endParaRPr lang="en-US" dirty="0" smtClean="0">
              <a:latin typeface="Arial" pitchFamily="34" charset="0"/>
              <a:cs typeface="Arial" pitchFamily="34" charset="0"/>
            </a:endParaRPr>
          </a:p>
          <a:p>
            <a:pPr>
              <a:buNone/>
            </a:pPr>
            <a:r>
              <a:rPr lang="en-US" b="1" dirty="0" smtClean="0">
                <a:solidFill>
                  <a:srgbClr val="0070C0"/>
                </a:solidFill>
                <a:latin typeface="Arial" pitchFamily="34" charset="0"/>
                <a:cs typeface="Arial" pitchFamily="34" charset="0"/>
              </a:rPr>
              <a:t>“love” </a:t>
            </a:r>
            <a:r>
              <a:rPr lang="en-US" dirty="0" smtClean="0">
                <a:latin typeface="Arial" pitchFamily="34" charset="0"/>
                <a:cs typeface="Arial" pitchFamily="34" charset="0"/>
              </a:rPr>
              <a:t>here in verse 14 is category #1 love, occupation with Christ. Love must have two things. No matter what category it is it must have </a:t>
            </a:r>
            <a:r>
              <a:rPr lang="en-US" u="sng" dirty="0" smtClean="0">
                <a:latin typeface="Arial" pitchFamily="34" charset="0"/>
                <a:cs typeface="Arial" pitchFamily="34" charset="0"/>
              </a:rPr>
              <a:t>security and privacy. </a:t>
            </a:r>
          </a:p>
          <a:p>
            <a:pPr>
              <a:buNone/>
            </a:pPr>
            <a:endParaRPr lang="en-US" dirty="0">
              <a:latin typeface="Arial" pitchFamily="34" charset="0"/>
              <a:cs typeface="Arial" pitchFamily="34"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are found in Christ Jesus” </a:t>
            </a:r>
            <a:r>
              <a:rPr lang="en-US" dirty="0" smtClean="0">
                <a:latin typeface="Arial" pitchFamily="34" charset="0"/>
                <a:cs typeface="Arial" pitchFamily="34" charset="0"/>
              </a:rPr>
              <a:t>— there is love in its best concept of security and privacy.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Each one of us is in Christ Jesus, EN plus the locative. There are two principles that come out of this: the doctrine of positional truth and the doctrine of the royal family of God. Being in Christ is also security, every security imaginable.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“Moreover the grace of our Lord had super-abounded with doctrine and love which is in Christ Jesus.” </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1:15</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“It is a trustworthy statement, deserving full acceptance, that Christ Jesus came unto the world to save sinners, among whom I am foremost of all.” </a:t>
            </a:r>
            <a:r>
              <a:rPr lang="en-US" dirty="0" smtClean="0">
                <a:latin typeface="Arial" pitchFamily="34" charset="0"/>
                <a:cs typeface="Arial" pitchFamily="34" charset="0"/>
              </a:rPr>
              <a:t>PISTOI HO LOGOI – “faithful is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Paul’s favorite hymn. This phrase or title of the hymn occurs five times in the pastoral epistles: </a:t>
            </a:r>
            <a:r>
              <a:rPr lang="en-US" b="1" dirty="0" smtClean="0">
                <a:solidFill>
                  <a:srgbClr val="0070C0"/>
                </a:solidFill>
                <a:latin typeface="Arial" pitchFamily="34" charset="0"/>
                <a:cs typeface="Arial" pitchFamily="34" charset="0"/>
              </a:rPr>
              <a:t>1 Timothy 1:15; 3:1; 4:9; Titus 3:8; 2 Timothy 2:11.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interesting to note that the literal title of the hymn id “Faithful is the doctrine.” Here is the faithfulness of doctrine related to saving grace. Remember that is simply a title and a reference to the hymn.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“deserving full acceptance”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  “and worthy </a:t>
            </a:r>
            <a:r>
              <a:rPr lang="en-US" dirty="0" smtClean="0">
                <a:latin typeface="Arial" pitchFamily="34" charset="0"/>
                <a:cs typeface="Arial" pitchFamily="34" charset="0"/>
              </a:rPr>
              <a:t>(ACIOI)  </a:t>
            </a:r>
            <a:r>
              <a:rPr lang="en-US" b="1" dirty="0" smtClean="0">
                <a:solidFill>
                  <a:srgbClr val="0070C0"/>
                </a:solidFill>
                <a:latin typeface="Arial" pitchFamily="34" charset="0"/>
                <a:cs typeface="Arial" pitchFamily="34" charset="0"/>
              </a:rPr>
              <a:t>of unqualified acceptance </a:t>
            </a:r>
            <a:r>
              <a:rPr lang="en-US" dirty="0" smtClean="0">
                <a:latin typeface="Arial" pitchFamily="34" charset="0"/>
                <a:cs typeface="Arial" pitchFamily="34" charset="0"/>
              </a:rPr>
              <a:t>(APODOCHE).” </a:t>
            </a:r>
          </a:p>
          <a:p>
            <a:pPr hangingPunct="0"/>
            <a:endParaRPr lang="en-US" b="1" dirty="0" smtClean="0">
              <a:solidFill>
                <a:srgbClr val="0070C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“that Christ Jesus came unto the world to save sinners, among whom I am foremost of all.”</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CHRISTOI  IESOUS </a:t>
            </a:r>
            <a:r>
              <a:rPr lang="en-US" i="1" dirty="0" smtClean="0">
                <a:latin typeface="Arial" pitchFamily="34" charset="0"/>
                <a:cs typeface="Arial" pitchFamily="34" charset="0"/>
              </a:rPr>
              <a:t>– (C</a:t>
            </a:r>
            <a:r>
              <a:rPr lang="en-US" dirty="0" smtClean="0">
                <a:latin typeface="Arial" pitchFamily="34" charset="0"/>
                <a:cs typeface="Arial" pitchFamily="34" charset="0"/>
              </a:rPr>
              <a:t>hrist Jesus), emphasizing the hypostatic union,. Christ as the God-Man.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“came” </a:t>
            </a:r>
            <a:r>
              <a:rPr lang="en-US" dirty="0" smtClean="0">
                <a:latin typeface="Arial" pitchFamily="34" charset="0"/>
                <a:cs typeface="Arial" pitchFamily="34" charset="0"/>
              </a:rPr>
              <a:t>— AAIndic – ERCHOMAI - means to come or to go. The aorist tense is a culminative aorist, it views the action of the verb in its entirety all the way from the incarnation and going all the way to the end of the cross, resurrection, ascension and session.</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“into the world” </a:t>
            </a:r>
            <a:r>
              <a:rPr lang="en-US" dirty="0" smtClean="0">
                <a:latin typeface="Arial" pitchFamily="34" charset="0"/>
                <a:cs typeface="Arial" pitchFamily="34" charset="0"/>
              </a:rPr>
              <a:t>— EIS KOSMOS - devil’s world, the devil’s kingdom. Satan is the ruler of this world. The other side of the coin is found in </a:t>
            </a:r>
            <a:r>
              <a:rPr lang="en-US" b="1" dirty="0" smtClean="0">
                <a:solidFill>
                  <a:srgbClr val="C00000"/>
                </a:solidFill>
                <a:latin typeface="Arial" pitchFamily="34" charset="0"/>
                <a:cs typeface="Arial" pitchFamily="34" charset="0"/>
              </a:rPr>
              <a:t>Hebrews 10:1-10</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finally came into the cosmos as a member of the human race and He came to save. </a:t>
            </a:r>
          </a:p>
          <a:p>
            <a:endParaRPr lang="en-US" dirty="0">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“to save” </a:t>
            </a:r>
            <a:r>
              <a:rPr lang="en-US" dirty="0" smtClean="0">
                <a:latin typeface="Arial" pitchFamily="34" charset="0"/>
                <a:cs typeface="Arial" pitchFamily="34" charset="0"/>
              </a:rPr>
              <a:t>— AAInfin – SOZO -  used here for eternal salvation. This is an actual result. Christ came into the world to save, that is an actual result.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“sinners” </a:t>
            </a:r>
            <a:r>
              <a:rPr lang="en-US" dirty="0" smtClean="0">
                <a:latin typeface="Arial" pitchFamily="34" charset="0"/>
                <a:cs typeface="Arial" pitchFamily="34" charset="0"/>
              </a:rPr>
              <a:t>— HAMARTOLOI - means “sinning ones” or “sinful ones.” The adjective applies to the entire human 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human race is sinful because of Adam’s sin which is imputed to each one of us at the point of our physical birth.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human race is sinful because each one receives the old sin nature at the point of human birth.</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fontScale="92500" lnSpcReduction="10000"/>
          </a:bodyPr>
          <a:lstStyle/>
          <a:p>
            <a:r>
              <a:rPr lang="en-US" dirty="0" smtClean="0">
                <a:latin typeface="Arial" pitchFamily="34" charset="0"/>
                <a:cs typeface="Arial" pitchFamily="34" charset="0"/>
              </a:rPr>
              <a:t> And the human race is sinful because each one of us commits personal sins, and this is dealing with the personal sins from which Christ saved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whole thing is involved but the personal sins were the judgment of the Christ, the principle that Christ bore our sins in His own body on the tree.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whom I am chief”</a:t>
            </a:r>
            <a:r>
              <a:rPr lang="en-US" dirty="0" smtClean="0">
                <a:latin typeface="Arial" pitchFamily="34" charset="0"/>
                <a:cs typeface="Arial" pitchFamily="34" charset="0"/>
              </a:rPr>
              <a:t> — PAIndic  EIMI – “I am and keep on being”  This is a static present., it represents a condition as perpetually existing.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will always be the worst sinner who ever lived. He becomes a trophy of grace, the monument of saving grace in human history has already been saved.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“chief”- </a:t>
            </a:r>
            <a:r>
              <a:rPr lang="en-US" dirty="0" smtClean="0">
                <a:latin typeface="Arial" pitchFamily="34" charset="0"/>
                <a:cs typeface="Arial" pitchFamily="34" charset="0"/>
              </a:rPr>
              <a:t>PROTOS – chief, foremost.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b="1" dirty="0" smtClean="0">
                <a:solidFill>
                  <a:srgbClr val="0070C0"/>
                </a:solidFill>
                <a:latin typeface="Arial" pitchFamily="34" charset="0"/>
                <a:cs typeface="Arial" pitchFamily="34" charset="0"/>
              </a:rPr>
              <a:t>“according to the commandment of God our Savior” – </a:t>
            </a:r>
            <a:r>
              <a:rPr lang="en-US" dirty="0" smtClean="0">
                <a:latin typeface="Arial" pitchFamily="34" charset="0"/>
                <a:cs typeface="Arial" pitchFamily="34" charset="0"/>
              </a:rPr>
              <a:t>God the Father is the Author of our salvation. Jesus is the Executor of our salvation. Note:  Ablative of source from THEOU refers to deity of Christ here. </a:t>
            </a:r>
            <a:r>
              <a:rPr lang="en-US" b="1" dirty="0" smtClean="0">
                <a:solidFill>
                  <a:srgbClr val="0070C0"/>
                </a:solidFill>
                <a:latin typeface="Arial" pitchFamily="34" charset="0"/>
                <a:cs typeface="Arial" pitchFamily="34" charset="0"/>
              </a:rPr>
              <a:t>“according to the commandment </a:t>
            </a:r>
            <a:r>
              <a:rPr lang="en-US" b="1" u="sng" dirty="0" smtClean="0">
                <a:solidFill>
                  <a:srgbClr val="0070C0"/>
                </a:solidFill>
                <a:latin typeface="Arial" pitchFamily="34" charset="0"/>
                <a:cs typeface="Arial" pitchFamily="34" charset="0"/>
              </a:rPr>
              <a:t>from</a:t>
            </a:r>
            <a:r>
              <a:rPr lang="en-US" b="1" dirty="0" smtClean="0">
                <a:solidFill>
                  <a:srgbClr val="0070C0"/>
                </a:solidFill>
                <a:latin typeface="Arial" pitchFamily="34" charset="0"/>
                <a:cs typeface="Arial" pitchFamily="34" charset="0"/>
              </a:rPr>
              <a:t> God our Savior”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“our Savior” – </a:t>
            </a:r>
            <a:r>
              <a:rPr lang="en-US" dirty="0" smtClean="0">
                <a:latin typeface="Arial" pitchFamily="34" charset="0"/>
                <a:cs typeface="Arial" pitchFamily="34" charset="0"/>
              </a:rPr>
              <a:t>SOTERION – refers to His humanity, hypostatic union, who appointed Paul as the 12</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apostle ( </a:t>
            </a:r>
            <a:r>
              <a:rPr lang="en-US" b="1" dirty="0" smtClean="0">
                <a:solidFill>
                  <a:srgbClr val="C00000"/>
                </a:solidFill>
                <a:latin typeface="Arial" pitchFamily="34" charset="0"/>
                <a:cs typeface="Arial" pitchFamily="34" charset="0"/>
              </a:rPr>
              <a:t>Eph 4:7-11</a:t>
            </a:r>
            <a:r>
              <a:rPr lang="en-US" dirty="0" smtClean="0">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“Of Christ Jesus our Hope” </a:t>
            </a:r>
            <a:r>
              <a:rPr lang="en-US" dirty="0" smtClean="0">
                <a:latin typeface="Arial" pitchFamily="34" charset="0"/>
                <a:cs typeface="Arial" pitchFamily="34" charset="0"/>
              </a:rPr>
              <a:t>– “of” should be</a:t>
            </a:r>
            <a:r>
              <a:rPr lang="en-US" b="1" dirty="0" smtClean="0">
                <a:solidFill>
                  <a:srgbClr val="0070C0"/>
                </a:solidFill>
                <a:latin typeface="Arial" pitchFamily="34" charset="0"/>
                <a:cs typeface="Arial" pitchFamily="34" charset="0"/>
              </a:rPr>
              <a:t> “even Christ Jesus our confidence”</a:t>
            </a:r>
            <a:r>
              <a:rPr lang="en-US" dirty="0" smtClean="0">
                <a:latin typeface="Arial" pitchFamily="34" charset="0"/>
                <a:cs typeface="Arial" pitchFamily="34" charset="0"/>
              </a:rPr>
              <a:t> - ELPIS - The hope of all believers is that Jesus will return soon and take the church home. </a:t>
            </a:r>
          </a:p>
          <a:p>
            <a:pPr>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Paul gives Jesus Christ the highest recognition and authority.</a:t>
            </a:r>
          </a:p>
          <a:p>
            <a:pPr>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1. The predicate adjective PROTOS connotes foremost or most prominent in rank and degree.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By degree is meant above all, first place, or record-holder.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Paul therefore is the worst sinner in all of human history.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Paul was the chief or foremost sinner because he was more </a:t>
            </a:r>
            <a:r>
              <a:rPr lang="en-US" b="1" u="sng" dirty="0" smtClean="0">
                <a:latin typeface="Arial" pitchFamily="34" charset="0"/>
                <a:cs typeface="Arial" pitchFamily="34" charset="0"/>
              </a:rPr>
              <a:t>saturated with religion </a:t>
            </a:r>
            <a:r>
              <a:rPr lang="en-US" dirty="0" smtClean="0">
                <a:latin typeface="Arial" pitchFamily="34" charset="0"/>
                <a:cs typeface="Arial" pitchFamily="34" charset="0"/>
              </a:rPr>
              <a:t>than anyone who ever lived.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Since religion is the devil’s ace trump and </a:t>
            </a:r>
            <a:r>
              <a:rPr lang="en-US" b="1" u="sng" dirty="0" smtClean="0">
                <a:latin typeface="Arial" pitchFamily="34" charset="0"/>
                <a:cs typeface="Arial" pitchFamily="34" charset="0"/>
              </a:rPr>
              <a:t>one of the worst forms of evil is religion </a:t>
            </a:r>
            <a:r>
              <a:rPr lang="en-US" dirty="0" smtClean="0">
                <a:latin typeface="Arial" pitchFamily="34" charset="0"/>
                <a:cs typeface="Arial" pitchFamily="34" charset="0"/>
              </a:rPr>
              <a:t> and that makes Paul the worst of sinners.</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6. Saul of Tarsus, then, was the most religious, therefore the most evil, therefore the record-holder in the field of sinning ones.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isn’t bragging, he is simply stating fact in order to illustrate how great is 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God took the worst man who ever lived and made him the greatest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This is the illustration of the transforming power of God’s grace, and therefore the transforming power of doctrine. The principle is grace, the means is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a:t>
            </a:r>
            <a:r>
              <a:rPr lang="en-US" u="sng" dirty="0" smtClean="0">
                <a:latin typeface="Arial" pitchFamily="34" charset="0"/>
                <a:cs typeface="Arial" pitchFamily="34" charset="0"/>
              </a:rPr>
              <a:t>If God can save the worst sinner who ever lived, God can save anyone. </a:t>
            </a:r>
            <a:r>
              <a:rPr lang="en-US" dirty="0" smtClean="0">
                <a:latin typeface="Arial" pitchFamily="34" charset="0"/>
                <a:cs typeface="Arial" pitchFamily="34" charset="0"/>
              </a:rPr>
              <a:t>If He transforms by grace the foremost of sinners in the human race He can through grace transform anyone of us. </a:t>
            </a: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“Faithful is the doctrine, and worthy of unqualified acceptance, that Christ Jesus has come into the world to save sinful ones; with reference to which </a:t>
            </a:r>
            <a:r>
              <a:rPr lang="en-US" dirty="0" smtClean="0">
                <a:latin typeface="Arial" pitchFamily="34" charset="0"/>
                <a:cs typeface="Arial" pitchFamily="34" charset="0"/>
              </a:rPr>
              <a:t>[sinful ones] </a:t>
            </a:r>
            <a:r>
              <a:rPr lang="en-US" b="1" dirty="0" smtClean="0">
                <a:solidFill>
                  <a:srgbClr val="0070C0"/>
                </a:solidFill>
                <a:latin typeface="Arial" pitchFamily="34" charset="0"/>
                <a:cs typeface="Arial" pitchFamily="34" charset="0"/>
              </a:rPr>
              <a:t>I keep on being the record-holder.”</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1:16</a:t>
            </a:r>
            <a:r>
              <a:rPr lang="en-US" dirty="0" smtClean="0">
                <a:latin typeface="Arial" pitchFamily="34" charset="0"/>
                <a:cs typeface="Arial" pitchFamily="34" charset="0"/>
              </a:rPr>
              <a:t> — the prototype of grace</a:t>
            </a:r>
            <a:r>
              <a:rPr lang="en-US" b="1" dirty="0" smtClean="0">
                <a:solidFill>
                  <a:srgbClr val="0070C0"/>
                </a:solidFill>
                <a:latin typeface="Arial" pitchFamily="34" charset="0"/>
                <a:cs typeface="Arial" pitchFamily="34" charset="0"/>
              </a:rPr>
              <a:t>. “And yet for this reason I found mercy, in order that in me as the foremost, Jesus Christ might demonstrate His perfect patience, as an example for those who would believe in Him for eternal life.”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this reason I found mercy” </a:t>
            </a:r>
            <a:r>
              <a:rPr lang="en-US" dirty="0" smtClean="0">
                <a:latin typeface="Arial" pitchFamily="34" charset="0"/>
                <a:cs typeface="Arial" pitchFamily="34" charset="0"/>
              </a:rPr>
              <a:t>— DIA HOUTOI - Literally, it means  “for this reason.” APIndic of ELEEO – to receive mercy, graced out. </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This is also a constative aorist which contemplates the action of the verb in its entirety, including saving grace, living grace, and all of the other factors of Paul’s blessing in time.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order that in me as the foremost</a:t>
            </a:r>
            <a:r>
              <a:rPr lang="en-US" dirty="0" smtClean="0">
                <a:latin typeface="Arial" pitchFamily="34" charset="0"/>
                <a:cs typeface="Arial" pitchFamily="34" charset="0"/>
              </a:rPr>
              <a:t>”, HINA – in order that,  PROTOS – foremost.  In this passage it means record-holder. It should be translated, “in me, the record-holder.”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was the worst sinner in the record books and he is the great trophy of God’s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took the worst person who ever lived and made him the greatest of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accomplished through the principle of grace and the mechanics of Bible doctrine in his soul. More than anyone who ever lived Paul was a man of doctrine, doctrine was truly his life. </a:t>
            </a:r>
          </a:p>
          <a:p>
            <a:endParaRPr lang="en-US" dirty="0">
              <a:latin typeface="Arial" pitchFamily="34" charset="0"/>
              <a:cs typeface="Arial" pitchFamily="34"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“Jesus Christ might demonstrate His perfect patience, as an example for those who would believe in Him for eternal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provides salvation for the human race. It is taken from the Hebrew “Joshua”; it means saviour in the Greek even as Joshua means saviour in the Hebrew.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CHRISTOS</a:t>
            </a:r>
            <a:r>
              <a:rPr lang="en-US" i="1" dirty="0" smtClean="0">
                <a:latin typeface="Arial" pitchFamily="34" charset="0"/>
                <a:cs typeface="Arial" pitchFamily="34" charset="0"/>
              </a:rPr>
              <a:t> - </a:t>
            </a:r>
            <a:r>
              <a:rPr lang="en-US" dirty="0" smtClean="0">
                <a:latin typeface="Arial" pitchFamily="34" charset="0"/>
                <a:cs typeface="Arial" pitchFamily="34" charset="0"/>
              </a:rPr>
              <a:t>emphasizes the second advent. It means anointed one. When Christ came the fist time He came as savior; when He comes again the second time He comes as the anointed one.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He is the son of David. Just as David was anointed king so Jesus Christ was anointed, and CHRISOS  means Messiah, anointed one. </a:t>
            </a:r>
          </a:p>
          <a:p>
            <a:pPr hangingPunct="0"/>
            <a:endParaRPr lang="en-US" dirty="0" smtClean="0">
              <a:latin typeface="Arial" pitchFamily="34" charset="0"/>
              <a:cs typeface="Arial" pitchFamily="34" charset="0"/>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Davidic covenant is fulfilled in the word CHRISOS. He is the Messiah, the son of David, the one anointed in the line of David to reign over Israel during the Millennium and then for all eternity.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“might demonstrate His perfect patience” </a:t>
            </a:r>
            <a:r>
              <a:rPr lang="en-US" dirty="0" smtClean="0">
                <a:latin typeface="Arial" pitchFamily="34" charset="0"/>
                <a:cs typeface="Arial" pitchFamily="34" charset="0"/>
              </a:rPr>
              <a:t>– AMSubj – ENDEIKNUMI - means to demonstrate something by means of someone.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demonstrated grace by means of Paul. That is what this passage is about in the prototype of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demonstrated grace by means of Saul of Tarsus who became Paul the apostle.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uses Paul to demonstrate grace but it is in the interest of Jesus Christ that we have this great prototype.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“perfect patience” – </a:t>
            </a:r>
            <a:r>
              <a:rPr lang="en-US" dirty="0" smtClean="0">
                <a:latin typeface="Arial" pitchFamily="34" charset="0"/>
                <a:cs typeface="Arial" pitchFamily="34" charset="0"/>
              </a:rPr>
              <a:t>APAS MAKROTHUMIA - “entire patience, steadfastness, endurance.”</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an example for those who would believe in Him for eternal life.”</a:t>
            </a:r>
            <a:r>
              <a:rPr lang="en-US" dirty="0" smtClean="0">
                <a:latin typeface="Arial" pitchFamily="34" charset="0"/>
                <a:cs typeface="Arial" pitchFamily="34" charset="0"/>
              </a:rPr>
              <a:t> —  HUPOTUPOSIS - means a pattern, a model, an example, or a prototype. </a:t>
            </a:r>
          </a:p>
          <a:p>
            <a:pPr hangingPunct="0"/>
            <a:endParaRPr lang="en-US" b="1"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Principles</a:t>
            </a:r>
          </a:p>
          <a:p>
            <a:pPr hangingPunct="0"/>
            <a:r>
              <a:rPr lang="en-US" dirty="0" smtClean="0">
                <a:latin typeface="Arial" pitchFamily="34" charset="0"/>
                <a:cs typeface="Arial" pitchFamily="34" charset="0"/>
              </a:rPr>
              <a:t>1. Being the record-holder or the worst of sinners Paul becomes an example, model, pattern, prototype of God’s perfect patience. If God did not run out of patience with Saul of Tarsus He won’t run out of patience with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If God can save Paul through the blood of Christ God can save anyone through the blood of Christ. The worst sinner in history has already been saved.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prototype of worst sinner in history has come and gone. </a:t>
            </a:r>
          </a:p>
          <a:p>
            <a:endParaRPr lang="en-US" dirty="0">
              <a:latin typeface="Arial" pitchFamily="34" charset="0"/>
              <a:cs typeface="Arial" pitchFamily="34" charset="0"/>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He made his record as the worst sinner, then believed in Christ, and broke a new record and became the greatest believer for saturation of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Like all who believe in Christ for salvation he, the worst, was saved.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prototype has been saved by grace through faith, the pattern of God’s grace has been established.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 will never be a worse person than Paul. If the worst person can be saved by the cross then all of us inferior types can also be saved — inferior in the sense that he was the worst, we cannot be the worst.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8. The greatest challenge of grace, therefore, was the foremost sinner Saul of Tarsus.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 challenge was met and overcome on the road to Damascus.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But the prototype of grace continues with the fact that the foremost sinner, the record-holder, became the greatest believer of the Church Age and one of the all-time great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For Paul converted, living grace is parlayed into greater-grace through the establishing of the command post of his soul (maximum resident doctrine, including more about the doctrine of the mystery than anyone who has ever lived).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who would believe in Him for eternal life.” </a:t>
            </a:r>
            <a:r>
              <a:rPr lang="en-US" dirty="0" smtClean="0">
                <a:latin typeface="Arial" pitchFamily="34" charset="0"/>
                <a:cs typeface="Arial" pitchFamily="34" charset="0"/>
              </a:rPr>
              <a:t>— PAPtc – MELLO – about to believe. PISTEUO.</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futuristic present denotes an event which has not yet occurred but is regarded as so certain that in thought it is contemplated as already existing.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active voice: all Church Age believers produce the action of the verb when they understand this passage.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circumstantial participle connoting predestination or foreordination.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Means </a:t>
            </a:r>
            <a:r>
              <a:rPr lang="en-US" b="1" dirty="0" smtClean="0">
                <a:solidFill>
                  <a:srgbClr val="0070C0"/>
                </a:solidFill>
                <a:latin typeface="Arial" pitchFamily="34" charset="0"/>
                <a:cs typeface="Arial" pitchFamily="34" charset="0"/>
              </a:rPr>
              <a:t>“to them who are destined to believe.” </a:t>
            </a:r>
            <a:r>
              <a:rPr lang="en-US" dirty="0" smtClean="0">
                <a:latin typeface="Arial" pitchFamily="34" charset="0"/>
                <a:cs typeface="Arial" pitchFamily="34" charset="0"/>
              </a:rPr>
              <a:t>Paul didn’t know us personally but God knew in eternity past that we would believe.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lvl="0"/>
            <a:r>
              <a:rPr lang="en-US" dirty="0" smtClean="0">
                <a:latin typeface="Arial" pitchFamily="34" charset="0"/>
                <a:cs typeface="Arial" pitchFamily="34" charset="0"/>
              </a:rPr>
              <a:t>This would combat the Gnostics who said that Jesus was a mere creature and appeared in spirit form only, that he was created as an </a:t>
            </a:r>
            <a:r>
              <a:rPr lang="en-US" dirty="0" err="1" smtClean="0">
                <a:latin typeface="Arial" pitchFamily="34" charset="0"/>
                <a:cs typeface="Arial" pitchFamily="34" charset="0"/>
              </a:rPr>
              <a:t>Aeon</a:t>
            </a:r>
            <a:r>
              <a:rPr lang="en-US" dirty="0" smtClean="0">
                <a:latin typeface="Arial" pitchFamily="34" charset="0"/>
                <a:cs typeface="Arial" pitchFamily="34" charset="0"/>
              </a:rPr>
              <a:t> from God the Father.</a:t>
            </a:r>
          </a:p>
          <a:p>
            <a:pPr>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As the HOPE of Christians, Jesus is the foundation of all faith, all doctrine, all living, all hope in life.</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Christ is the hope of Israel for the future. (</a:t>
            </a:r>
            <a:r>
              <a:rPr lang="en-US" b="1" dirty="0" smtClean="0">
                <a:solidFill>
                  <a:srgbClr val="C00000"/>
                </a:solidFill>
                <a:latin typeface="Arial" pitchFamily="34" charset="0"/>
                <a:cs typeface="Arial" pitchFamily="34" charset="0"/>
              </a:rPr>
              <a:t>Acts 23:6, 28:20, Romans 9-11</a:t>
            </a:r>
            <a:r>
              <a:rPr lang="en-US" dirty="0" smtClean="0">
                <a:latin typeface="Arial" pitchFamily="34" charset="0"/>
                <a:cs typeface="Arial" pitchFamily="34" charset="0"/>
              </a:rPr>
              <a:t>) </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Christ is the hope of the church, (the hope of glory  </a:t>
            </a:r>
            <a:r>
              <a:rPr lang="en-US" b="1" dirty="0" smtClean="0">
                <a:solidFill>
                  <a:srgbClr val="C00000"/>
                </a:solidFill>
                <a:latin typeface="Arial" pitchFamily="34" charset="0"/>
                <a:cs typeface="Arial" pitchFamily="34" charset="0"/>
              </a:rPr>
              <a:t>Colossians 1:27</a:t>
            </a:r>
            <a:r>
              <a:rPr lang="en-US" dirty="0" smtClean="0">
                <a:latin typeface="Arial" pitchFamily="34" charset="0"/>
                <a:cs typeface="Arial" pitchFamily="34" charset="0"/>
              </a:rPr>
              <a:t>), (the hope of resurrection. </a:t>
            </a:r>
            <a:r>
              <a:rPr lang="en-US" b="1" dirty="0" smtClean="0">
                <a:solidFill>
                  <a:srgbClr val="C00000"/>
                </a:solidFill>
                <a:latin typeface="Arial" pitchFamily="34" charset="0"/>
                <a:cs typeface="Arial" pitchFamily="34" charset="0"/>
              </a:rPr>
              <a:t>Phil. 3:20-21,   I John. 3:2</a:t>
            </a:r>
            <a:r>
              <a:rPr lang="en-US" dirty="0" smtClean="0">
                <a:latin typeface="Arial" pitchFamily="34" charset="0"/>
                <a:cs typeface="Arial" pitchFamily="34" charset="0"/>
              </a:rPr>
              <a:t>).</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“Nevertheless for this reason I have been graced out in order that in me the record-holder, the foremost sinner, Jesus Christ might have demonstrated his perfect patience, as a prototype to them who are destined to believe in him for eternal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Note that in this verse both the divine side of salvation, which is predestination, and the human side of salvation, faith in Christ, are mentioned. </a:t>
            </a:r>
          </a:p>
          <a:p>
            <a:pPr hangingPunct="0">
              <a:buNone/>
            </a:pPr>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The Human Side of Salvation – 1 Timothy 1:16</a:t>
            </a:r>
          </a:p>
          <a:p>
            <a:pPr hangingPunct="0"/>
            <a:r>
              <a:rPr lang="en-US" dirty="0" smtClean="0">
                <a:latin typeface="Arial" pitchFamily="34" charset="0"/>
                <a:cs typeface="Arial" pitchFamily="34" charset="0"/>
              </a:rPr>
              <a:t>1. Clearly stated in this verse the human side of salvation is faith in Jesus Christ: the verb PISTEUO, to believe.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2. Faith is a non-meritorious system of perception in contrast to rationalism and empiricism.</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present active infinitive of PISTEUO is a transitive verb. This means that the PISTEUO has a subject and an object stated or implied. All transitive verbs have a subject and an object.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subject of PISTEUO in salvation is any member of the human race. The object is always the same, the Lord Jesus Christ the only saviour.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All the believing in the world provides nothing but condemnation from God. You can believe in anything you want to and all you have is condemnation from God.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r>
              <a:rPr lang="en-US" dirty="0" smtClean="0">
                <a:latin typeface="Arial" pitchFamily="34" charset="0"/>
                <a:cs typeface="Arial" pitchFamily="34" charset="0"/>
              </a:rPr>
              <a:t>We all believe, we all have objects of faith from time to time. Believing is the most common type of perception, it is the normal system of perception for all of us in the learning process.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However, the tiniest faith in Jesus Christ secures eternal salvation. In other words, all you have to do is have is as much faith as you would find in the nucleus of an atom, just a little more than no faith.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efficacy (effectiveness) of faith lies in the object of faith,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Since Christ accomplished all the work of salvation on the cross the only way of salvation is to believe in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Therefore faith is not something we do but the channel by which we appropriate what God has done for us.  </a:t>
            </a:r>
            <a:r>
              <a:rPr lang="en-US" b="1" dirty="0" smtClean="0">
                <a:solidFill>
                  <a:srgbClr val="C00000"/>
                </a:solidFill>
                <a:latin typeface="Arial" pitchFamily="34" charset="0"/>
                <a:cs typeface="Arial" pitchFamily="34" charset="0"/>
              </a:rPr>
              <a:t>John 3:16-18; 6:47.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The Divine Side of Salvation</a:t>
            </a:r>
          </a:p>
          <a:p>
            <a:pPr hangingPunct="0"/>
            <a:r>
              <a:rPr lang="en-US" dirty="0" smtClean="0">
                <a:latin typeface="Arial" pitchFamily="34" charset="0"/>
                <a:cs typeface="Arial" pitchFamily="34" charset="0"/>
              </a:rPr>
              <a:t>In eternity past the omniscience of God had the good sense to know that certain members of the human race would believe in Jesus Christ — </a:t>
            </a:r>
            <a:r>
              <a:rPr lang="en-US" b="1" dirty="0" smtClean="0">
                <a:solidFill>
                  <a:srgbClr val="C00000"/>
                </a:solidFill>
                <a:latin typeface="Arial" pitchFamily="34" charset="0"/>
                <a:cs typeface="Arial" pitchFamily="34" charset="0"/>
              </a:rPr>
              <a:t>Ephesians 1:3-9.</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1:17</a:t>
            </a:r>
            <a:r>
              <a:rPr lang="en-US" dirty="0" smtClean="0">
                <a:latin typeface="Arial" pitchFamily="34" charset="0"/>
                <a:cs typeface="Arial" pitchFamily="34" charset="0"/>
              </a:rPr>
              <a:t> — the doxology</a:t>
            </a:r>
            <a:r>
              <a:rPr lang="en-US" b="1" dirty="0" smtClean="0">
                <a:solidFill>
                  <a:srgbClr val="0070C0"/>
                </a:solidFill>
                <a:latin typeface="Arial" pitchFamily="34" charset="0"/>
                <a:cs typeface="Arial" pitchFamily="34" charset="0"/>
              </a:rPr>
              <a:t>. “Now to the King eternal, immoral, invisible, the only God, be honor and glory forever and ever. Amen.”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we note Paul’s burst of praise for the fact that, he, the worst unbeliever who ever lived was not too sinful for the grace of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“King” </a:t>
            </a:r>
            <a:r>
              <a:rPr lang="en-US" dirty="0" smtClean="0">
                <a:latin typeface="Arial" pitchFamily="34" charset="0"/>
                <a:cs typeface="Arial" pitchFamily="34" charset="0"/>
              </a:rPr>
              <a:t>– BASILEUI – means Sovereign indicating the Father as the member of the trinity for whom the praise is given. </a:t>
            </a:r>
            <a:r>
              <a:rPr lang="en-US" b="1" dirty="0" smtClean="0">
                <a:solidFill>
                  <a:srgbClr val="0070C0"/>
                </a:solidFill>
                <a:latin typeface="Arial" pitchFamily="34" charset="0"/>
                <a:cs typeface="Arial" pitchFamily="34" charset="0"/>
              </a:rPr>
              <a:t>“Now to the Sovereign”. </a:t>
            </a:r>
          </a:p>
          <a:p>
            <a:endParaRPr lang="en-US" dirty="0">
              <a:latin typeface="Arial" pitchFamily="34" charset="0"/>
              <a:cs typeface="Arial" pitchFamily="34" charset="0"/>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“eternal” – AIOE -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“sovereign of the ages.” </a:t>
            </a:r>
            <a:r>
              <a:rPr lang="en-US" dirty="0" smtClean="0">
                <a:latin typeface="Arial" pitchFamily="34" charset="0"/>
                <a:cs typeface="Arial" pitchFamily="34" charset="0"/>
              </a:rPr>
              <a:t>God the Father is the King or the sovereign of dispensations.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dispensation in which we find ourselves we have the record-holder of all time in two areas — the worst sinner and the one who knew more doctrine than any other believer in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Satan is the ruler of the world but God the Father is the sovereign of the ages, and Jesus Christ controls history.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“immortal” </a:t>
            </a:r>
            <a:r>
              <a:rPr lang="en-US" dirty="0" smtClean="0">
                <a:latin typeface="Arial" pitchFamily="34" charset="0"/>
                <a:cs typeface="Arial" pitchFamily="34" charset="0"/>
              </a:rPr>
              <a:t>— AFQARTOI - immortal or incorruptible. It means here </a:t>
            </a:r>
            <a:r>
              <a:rPr lang="en-US" b="1" dirty="0" smtClean="0">
                <a:solidFill>
                  <a:srgbClr val="0070C0"/>
                </a:solidFill>
                <a:latin typeface="Arial" pitchFamily="34" charset="0"/>
                <a:cs typeface="Arial" pitchFamily="34" charset="0"/>
              </a:rPr>
              <a:t>“incorruptible one.” </a:t>
            </a:r>
          </a:p>
          <a:p>
            <a:pPr hangingPunct="0"/>
            <a:endParaRPr lang="en-US" b="1" dirty="0" smtClean="0">
              <a:solidFill>
                <a:srgbClr val="0070C0"/>
              </a:solidFill>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As the sovereign of the dispensations God the Father cannot be corrupted by evil, He is totally free from evil, it is impossible for Him to be corrupted by any creature.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greatest of all creatures is Satan, the father of evil. God can exercise His sovereignty without jeopardizing or compromising His essence. This He does throughout human history.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“invisible” </a:t>
            </a:r>
            <a:r>
              <a:rPr lang="en-US" dirty="0" smtClean="0">
                <a:latin typeface="Arial" pitchFamily="34" charset="0"/>
                <a:cs typeface="Arial" pitchFamily="34" charset="0"/>
              </a:rPr>
              <a:t>— AORATOI - means “the invisible one.” God the Father has never been seen.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only God” </a:t>
            </a:r>
            <a:r>
              <a:rPr lang="en-US" dirty="0" smtClean="0">
                <a:latin typeface="Arial" pitchFamily="34" charset="0"/>
                <a:cs typeface="Arial" pitchFamily="34" charset="0"/>
              </a:rPr>
              <a:t>— MONOS -  “unique One.” God is unique in every sense.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b="1" dirty="0" smtClean="0">
                <a:solidFill>
                  <a:srgbClr val="0070C0"/>
                </a:solidFill>
                <a:latin typeface="Arial" pitchFamily="34" charset="0"/>
                <a:cs typeface="Arial" pitchFamily="34" charset="0"/>
              </a:rPr>
              <a:t>“honor and glory” </a:t>
            </a:r>
            <a:r>
              <a:rPr lang="en-US" dirty="0" smtClean="0">
                <a:latin typeface="Arial" pitchFamily="34" charset="0"/>
                <a:cs typeface="Arial" pitchFamily="34" charset="0"/>
              </a:rPr>
              <a:t>— TIME KAI DOXA – honor and glory.</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“Now to the sovereign of the ages, incorruptible, invisible, unique God, be honor and glory forever and ever. Amen [I believe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written as a result of grace. Grace is the genius of God, just as evil is the genius of Satan.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Grace is manifest through doctrine; evil is manifest through everything from socialism, welfare, etc.</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really the end of the introduction. The rest of this epistle is a series of orders to Timothy, a person who was brilliant academically but a person who had a hard time applying what he knew. He was afraid of people. 	</a:t>
            </a:r>
            <a:endParaRPr lang="en-US" dirty="0">
              <a:latin typeface="Arial" pitchFamily="34" charset="0"/>
              <a:cs typeface="Arial" pitchFamily="34" charset="0"/>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1:18 – “This command I entrust to you, Timothy, my son, in accordance for the prophecies previously made concerning you, that by them you may fight the good fight.”</a:t>
            </a:r>
          </a:p>
          <a:p>
            <a:pPr hangingPunct="0"/>
            <a:endParaRPr lang="en-US" i="1"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“command” </a:t>
            </a:r>
            <a:r>
              <a:rPr lang="en-US" dirty="0" smtClean="0">
                <a:latin typeface="Arial" pitchFamily="34" charset="0"/>
                <a:cs typeface="Arial" pitchFamily="34" charset="0"/>
              </a:rPr>
              <a:t>– PARAGGELIA </a:t>
            </a:r>
            <a:r>
              <a:rPr lang="en-US" i="1" dirty="0" smtClean="0">
                <a:latin typeface="Arial" pitchFamily="34" charset="0"/>
                <a:cs typeface="Arial" pitchFamily="34" charset="0"/>
              </a:rPr>
              <a:t>- </a:t>
            </a:r>
            <a:r>
              <a:rPr lang="en-US" dirty="0" smtClean="0">
                <a:latin typeface="Arial" pitchFamily="34" charset="0"/>
                <a:cs typeface="Arial" pitchFamily="34" charset="0"/>
              </a:rPr>
              <a:t>which means command, a very strong command. It is to be obeyed without question, it demands instant obedience. Everything in Timothy demands instant obedience.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entrust to you, Timothy, my son” </a:t>
            </a:r>
            <a:r>
              <a:rPr lang="en-US" dirty="0" smtClean="0">
                <a:latin typeface="Arial" pitchFamily="34" charset="0"/>
                <a:cs typeface="Arial" pitchFamily="34" charset="0"/>
              </a:rPr>
              <a:t>– PMIndic – PARATITHEMI -  This is a banking term which means to deposit. He is making a deposit. </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 TEKNON - means “son” all right but it also has another meaning, a student. Teaching is a job for the pastor-teacher. </a:t>
            </a:r>
          </a:p>
          <a:p>
            <a:endParaRPr lang="en-US" i="1"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TEKNON</a:t>
            </a:r>
            <a:r>
              <a:rPr lang="en-US" i="1" dirty="0" smtClean="0">
                <a:latin typeface="Arial" pitchFamily="34" charset="0"/>
                <a:cs typeface="Arial" pitchFamily="34" charset="0"/>
              </a:rPr>
              <a:t> </a:t>
            </a:r>
            <a:r>
              <a:rPr lang="en-US" dirty="0" smtClean="0">
                <a:latin typeface="Arial" pitchFamily="34" charset="0"/>
                <a:cs typeface="Arial" pitchFamily="34" charset="0"/>
              </a:rPr>
              <a:t>means a student without portfolio. Timothy is Paul’s student. Paul is using his academic authority to deposit a series of commands with Timothy, and at the same time with us. </a:t>
            </a:r>
          </a:p>
          <a:p>
            <a:pPr hangingPunct="0"/>
            <a:endParaRPr lang="en-US" dirty="0" smtClean="0"/>
          </a:p>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in accordance for the prophecies previously made concerning you</a:t>
            </a:r>
            <a:r>
              <a:rPr lang="en-US" dirty="0" smtClean="0">
                <a:latin typeface="Arial" pitchFamily="34" charset="0"/>
                <a:cs typeface="Arial" pitchFamily="34" charset="0"/>
              </a:rPr>
              <a:t>” — there were no prophecies out on Timothy. KATA PROAGE – PAPtc – “with reference to previous”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PROPHTEIA</a:t>
            </a:r>
            <a:r>
              <a:rPr lang="en-US" i="1" dirty="0" smtClean="0">
                <a:latin typeface="Arial" pitchFamily="34" charset="0"/>
                <a:cs typeface="Arial" pitchFamily="34" charset="0"/>
              </a:rPr>
              <a:t> - </a:t>
            </a:r>
            <a:r>
              <a:rPr lang="en-US" dirty="0" smtClean="0">
                <a:latin typeface="Arial" pitchFamily="34" charset="0"/>
                <a:cs typeface="Arial" pitchFamily="34" charset="0"/>
              </a:rPr>
              <a:t>refers to the Old Testament doctrinal class. Paul taught Timothy Old Testament doctrine. So</a:t>
            </a:r>
            <a:r>
              <a:rPr lang="en-US" b="1" dirty="0" smtClean="0">
                <a:solidFill>
                  <a:srgbClr val="0070C0"/>
                </a:solidFill>
                <a:latin typeface="Arial" pitchFamily="34" charset="0"/>
                <a:cs typeface="Arial" pitchFamily="34" charset="0"/>
              </a:rPr>
              <a:t>, “with reference to previous prophecy.”</a:t>
            </a:r>
          </a:p>
          <a:p>
            <a:endParaRPr lang="en-US" dirty="0">
              <a:latin typeface="Arial" pitchFamily="34" charset="0"/>
              <a:cs typeface="Arial" pitchFamily="34"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“that by them you may fight the good fight” - </a:t>
            </a:r>
            <a:r>
              <a:rPr lang="en-US" dirty="0" smtClean="0">
                <a:latin typeface="Arial" pitchFamily="34" charset="0"/>
                <a:cs typeface="Arial" pitchFamily="34" charset="0"/>
              </a:rPr>
              <a:t>He was taught these things. They aren’t about him, they are taught to him. STRATEUO – PMSubj - means to enter combat, to serve.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an idiom for honorable combat experience. That is the problem at this point, he does not have honorable combat experience because he has not learned to apply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reference to Paul’s academic teaching of Timothy. Timothy had been Paul’s theological student.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now commands Timothy to apply what he has learned. Timothy must be influenced by doctrine rather than by evil.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Doctrine must become Timothy’s life, it must become more important than anything else in life, and that has not occurred just yet. He is ahead academically, he is behind in application.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u="sng" dirty="0" smtClean="0">
                <a:latin typeface="Arial" pitchFamily="34" charset="0"/>
                <a:cs typeface="Arial" pitchFamily="34" charset="0"/>
              </a:rPr>
              <a:t>Principle:  </a:t>
            </a:r>
            <a:r>
              <a:rPr lang="en-US" dirty="0" smtClean="0">
                <a:latin typeface="Arial" pitchFamily="34" charset="0"/>
                <a:cs typeface="Arial" pitchFamily="34" charset="0"/>
              </a:rPr>
              <a:t>Believers hope is built upon what Christ has done on the cross and through resurrection, not in his personal achievements, education, ability, talents, accomplishments, etc.</a:t>
            </a:r>
          </a:p>
          <a:p>
            <a:pPr>
              <a:buNone/>
            </a:pPr>
            <a:r>
              <a:rPr lang="en-US" dirty="0" smtClean="0">
                <a:latin typeface="Arial" pitchFamily="34" charset="0"/>
                <a:cs typeface="Arial" pitchFamily="34" charset="0"/>
              </a:rPr>
              <a:t> </a:t>
            </a: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The believer has to choose between living for Caesar and living for Christ.  Living for Caesar means agreement with the world system, calling it your “god”, spending more time with it than with Christ your Lord which would be idolatry.   </a:t>
            </a:r>
          </a:p>
          <a:p>
            <a:pPr>
              <a:buNone/>
            </a:pPr>
            <a:r>
              <a:rPr lang="en-US" dirty="0" smtClean="0">
                <a:latin typeface="Arial" pitchFamily="34" charset="0"/>
                <a:cs typeface="Arial" pitchFamily="34" charset="0"/>
              </a:rPr>
              <a:t> </a:t>
            </a: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Occupation with Jesus Christ and His Word   must be the hope of all believers or they will fail the CWL.</a:t>
            </a:r>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 am depositing this order with you, student Timothy, on the basis of previous prophecies </a:t>
            </a:r>
            <a:r>
              <a:rPr lang="en-US" dirty="0" smtClean="0">
                <a:latin typeface="Arial" pitchFamily="34" charset="0"/>
                <a:cs typeface="Arial" pitchFamily="34" charset="0"/>
              </a:rPr>
              <a:t>(Old Testament doctrines) </a:t>
            </a:r>
            <a:r>
              <a:rPr lang="en-US" b="1" dirty="0" smtClean="0">
                <a:solidFill>
                  <a:srgbClr val="0070C0"/>
                </a:solidFill>
                <a:latin typeface="Arial" pitchFamily="34" charset="0"/>
                <a:cs typeface="Arial" pitchFamily="34" charset="0"/>
              </a:rPr>
              <a:t>taught to you, in order that by these same inculcated doctrines you might have honorable combat experience.”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Honorable combat experience reduces itself to the believer in phase two/time being influenced by doctrine rather than by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influenced by doctrine receives blessing which glorifies God. </a:t>
            </a: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believer influenced by evil receives cursing and discipline in the plan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believer influenced by doctrine reaches super-grace or spiritual maturity.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influenced by evil passes through the various stages of reversionism and divine discipline culminating in the sin unto death.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influenced by doctrine has both dying grace and eternal reward in phase three. The believer influenced by evil has painful disciplinary death and no reward in eternity.</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b="1" dirty="0" smtClean="0">
                <a:latin typeface="Arial" pitchFamily="34" charset="0"/>
                <a:cs typeface="Arial" pitchFamily="34" charset="0"/>
              </a:rPr>
              <a:t>  The Doctrine of Evil</a:t>
            </a:r>
          </a:p>
          <a:p>
            <a:pPr>
              <a:buNone/>
            </a:pPr>
            <a:endParaRPr lang="en-US" b="1"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1. Evil was not judged at the cross so we must face it. Hebrews 5:13-14</a:t>
            </a:r>
          </a:p>
          <a:p>
            <a:pPr marL="514350" indent="-514350">
              <a:buAutoNum type="arabicPeriod"/>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 2. Sin is from OSN, Evil is from mind of Satan.</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3. 1 Timothy 1:18 teaches believers the mature believer (Timothy) knows difference between grace and evil.</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4. Balance of Residency in the believer’s soul avoids thinking evil.  1 Cor 13:5, Ps. 21:11, Prov 12:12, 20, 21 </a:t>
            </a:r>
          </a:p>
          <a:p>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5. Do-gooders practice evil – Rom 7:19, 21</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Beware of evil practitioners – Philippians 3:2</a:t>
            </a:r>
          </a:p>
          <a:p>
            <a:endParaRPr lang="en-US" dirty="0" smtClean="0">
              <a:latin typeface="Arial" pitchFamily="34" charset="0"/>
              <a:cs typeface="Arial" pitchFamily="34" charset="0"/>
            </a:endParaRPr>
          </a:p>
          <a:p>
            <a:r>
              <a:rPr lang="en-US" dirty="0" smtClean="0">
                <a:latin typeface="Arial" pitchFamily="34" charset="0"/>
                <a:cs typeface="Arial" pitchFamily="34" charset="0"/>
              </a:rPr>
              <a:t>7. Those under influence of evil have a price – 1 Tim 6:10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Believers are warned not to be influenced by evil –         3 John 11.</a:t>
            </a:r>
          </a:p>
          <a:p>
            <a:endParaRPr lang="en-US" dirty="0" smtClean="0">
              <a:latin typeface="Arial" pitchFamily="34" charset="0"/>
              <a:cs typeface="Arial" pitchFamily="34" charset="0"/>
            </a:endParaRPr>
          </a:p>
          <a:p>
            <a:r>
              <a:rPr lang="en-US" dirty="0" smtClean="0">
                <a:latin typeface="Arial" pitchFamily="34" charset="0"/>
                <a:cs typeface="Arial" pitchFamily="34" charset="0"/>
              </a:rPr>
              <a:t>9. Evil is reason why believers prayers are not heard – Job 35:9-13</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10. Submission to the authority of Divine Establishment prevents evil and the influence of evil – Eccl 8:2-5</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11. False doctrine is both evil and insanity – Eccl 9:3</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12. Abundance of evil in the soul makes believers miserable. Ps 37:16-19, 121:7, Prov 1:33, 2:101-4, 19:23, 3:7.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13. Issue for Believers: Are we influenced by Doctrine or evil?  Prov 11:18-19, 14:22, 15:3, 16:6, 22:3, 24:1-4, Eph 5:26, 2 Thess 3:2-3.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14. Reversionists are influenced by evil – Ps 36:1-4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15. Conspiracy and revolution are evil – Ps 64:4-5, Prov 17:11.</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16. God is not the source of Evil nor does He sponsor it.</a:t>
            </a:r>
          </a:p>
          <a:p>
            <a:pPr>
              <a:buNone/>
            </a:pPr>
            <a:r>
              <a:rPr lang="en-US" dirty="0" smtClean="0">
                <a:latin typeface="Arial" pitchFamily="34" charset="0"/>
                <a:cs typeface="Arial" pitchFamily="34" charset="0"/>
              </a:rPr>
              <a:t>    Ps 5:4, James 1:13.</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17. In spite of the existence of evil, Jesus Christ continues to control history.  Prov 16:3-4, Isaiah 45:7 “I am Jehovah and there is no other forming light and creating darkness; the One manufacturing prosperity and the One creating the evil one (Satan); I, Jehovah, am the One manufacturing all of these things.” </a:t>
            </a:r>
          </a:p>
          <a:p>
            <a:pPr>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18. Categories of Evil:</a:t>
            </a:r>
          </a:p>
          <a:p>
            <a:r>
              <a:rPr lang="en-US" dirty="0" smtClean="0">
                <a:latin typeface="Arial" pitchFamily="34" charset="0"/>
                <a:cs typeface="Arial" pitchFamily="34" charset="0"/>
              </a:rPr>
              <a:t>Human good, social and economic programs trying to solve the problems of life through legislation, social gospel, social action, social engineering, psychology, and socialism (labor unions).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Altruism (Luke 11:13), humanitarianism, religion, legalism, reversionism, and false spirituality.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19. War and disease are not evil. Jeremiah 28:8. They may cause suffering but that in itself is not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20.There are times when God uses an evil nation to destroy a client nation which has turned to evil. Micah 1:12</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21. Evil national leadership always opposes God – Nahum 1:11 “For you have advanced one who plots evil against the Lord, a policy-maker of maximum evil.”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22. Evil is related to Satan in many ways.</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a. Satans angels are “evil spirits” – Luke 7:21, 8:2</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b. Satans domain is called an evil world – Gal 1:4</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c. Satans policy is called evil – 1 Thess 5:22. 2 Thess 3:3</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9144000" cy="6477000"/>
          </a:xfrm>
        </p:spPr>
        <p:txBody>
          <a:bodyPr/>
          <a:lstStyle/>
          <a:p>
            <a:pPr>
              <a:buNone/>
            </a:pPr>
            <a:r>
              <a:rPr lang="en-US" dirty="0" smtClean="0">
                <a:latin typeface="Arial" pitchFamily="34" charset="0"/>
                <a:cs typeface="Arial" pitchFamily="34" charset="0"/>
              </a:rPr>
              <a:t>     d. Those influenced by Satans policy are called evil men – 2 Tim 3:13, Job 35:12, Matt 12:35, Phil 3:2</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e. Satans administrators are called inventors of evil things. Romans 1:30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23. Evil will be eliminated in the Millennial reign of Christ – Zephaniah 3:14-15</a:t>
            </a:r>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1 Timothy 1:19 — “Keeping faith and a good conscience, which some have rejected and suffered shipwreck in regard to their faith.”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“Keeping” </a:t>
            </a:r>
            <a:r>
              <a:rPr lang="en-US" dirty="0" smtClean="0">
                <a:latin typeface="Arial" pitchFamily="34" charset="0"/>
                <a:cs typeface="Arial" pitchFamily="34" charset="0"/>
              </a:rPr>
              <a:t>– PAPtc – ECHON - means to have and to hold. Here is means to be having and holding since the participle takes the place of an imperative. This is an imperative participle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is still positive toward doctrine, his problem is not reversionism, his problem is the failure to apply it under the authority of his own spiritual gift.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“faith” </a:t>
            </a:r>
            <a:r>
              <a:rPr lang="en-US" dirty="0" smtClean="0">
                <a:latin typeface="Arial" pitchFamily="34" charset="0"/>
                <a:cs typeface="Arial" pitchFamily="34" charset="0"/>
              </a:rPr>
              <a:t>— PISTIN - that which is believed, the passive sense of the noun, the body of belief or doctrine. Here we translate it simply “doctrine</a:t>
            </a:r>
            <a:r>
              <a:rPr lang="en-US" b="1" dirty="0" smtClean="0">
                <a:solidFill>
                  <a:srgbClr val="0070C0"/>
                </a:solidFill>
                <a:latin typeface="Arial" pitchFamily="34" charset="0"/>
                <a:cs typeface="Arial" pitchFamily="34" charset="0"/>
              </a:rPr>
              <a:t>.” “Be having and holding doctrine.” </a:t>
            </a:r>
            <a:endParaRPr lang="en-US" b="1"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Vs. 2 “To Timothy my true child in the faith, grace, mercy and peace from God the Father and Christ Jesus our Lord.”</a:t>
            </a:r>
          </a:p>
          <a:p>
            <a:pPr>
              <a:buNone/>
            </a:pPr>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“To Timothy”</a:t>
            </a:r>
          </a:p>
          <a:p>
            <a:endParaRPr lang="en-US" b="1" dirty="0" smtClean="0">
              <a:solidFill>
                <a:srgbClr val="0070C0"/>
              </a:solidFill>
              <a:latin typeface="Arial" pitchFamily="34" charset="0"/>
              <a:cs typeface="Arial" pitchFamily="34" charset="0"/>
            </a:endParaRPr>
          </a:p>
          <a:p>
            <a:pPr hangingPunct="0">
              <a:buNone/>
            </a:pPr>
            <a:r>
              <a:rPr lang="en-US" b="1" dirty="0" smtClean="0">
                <a:latin typeface="Arial" pitchFamily="34" charset="0"/>
                <a:cs typeface="Arial" pitchFamily="34" charset="0"/>
              </a:rPr>
              <a:t> Profile of Timothy</a:t>
            </a:r>
          </a:p>
          <a:p>
            <a:pPr hangingPunct="0"/>
            <a:r>
              <a:rPr lang="en-US" dirty="0" smtClean="0">
                <a:latin typeface="Arial" pitchFamily="34" charset="0"/>
                <a:cs typeface="Arial" pitchFamily="34" charset="0"/>
              </a:rPr>
              <a:t>1. He was the son of an unbelieving Greek and a Jewess  (</a:t>
            </a:r>
            <a:r>
              <a:rPr lang="en-US" b="1" dirty="0" smtClean="0">
                <a:solidFill>
                  <a:srgbClr val="C00000"/>
                </a:solidFill>
                <a:latin typeface="Arial" pitchFamily="34" charset="0"/>
                <a:cs typeface="Arial" pitchFamily="34" charset="0"/>
              </a:rPr>
              <a:t>Acts 16:1-3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He possessed a spiritual heritage in Bible doctrine        (</a:t>
            </a:r>
            <a:r>
              <a:rPr lang="en-US" b="1" dirty="0" smtClean="0">
                <a:solidFill>
                  <a:srgbClr val="C00000"/>
                </a:solidFill>
                <a:latin typeface="Arial" pitchFamily="34" charset="0"/>
                <a:cs typeface="Arial" pitchFamily="34" charset="0"/>
              </a:rPr>
              <a:t>2 Timothy 3:15</a:t>
            </a:r>
            <a:r>
              <a:rPr lang="en-US" dirty="0" smtClean="0">
                <a:latin typeface="Arial" pitchFamily="34" charset="0"/>
                <a:cs typeface="Arial" pitchFamily="34" charset="0"/>
              </a:rPr>
              <a:t>) based on his Jewish mother’s teachings.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spiritual heritage was of no use to him until he was born again. In other words, he was taught all of the Old Testament scriptures. </a:t>
            </a:r>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“good conscience” </a:t>
            </a:r>
            <a:r>
              <a:rPr lang="en-US" dirty="0" smtClean="0">
                <a:latin typeface="Arial" pitchFamily="34" charset="0"/>
                <a:cs typeface="Arial" pitchFamily="34" charset="0"/>
              </a:rPr>
              <a:t>— AGATHOI - means good of intrinsic value and refers to doctrinal standards in the conscience; “conscience” — SUNEIDESIS - means a norm or standard in the right lobe of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Nearly all of the problems we will face in all of the commands Timothy will receive have to do with gaps or problems in his conscience where this fantastic amount of Bible doctrine resident in his soul has not filtered down into his conscience.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some have rejected and suffered shipwreck in regard to their faith.”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some” </a:t>
            </a:r>
            <a:r>
              <a:rPr lang="en-US" dirty="0" smtClean="0">
                <a:latin typeface="Arial" pitchFamily="34" charset="0"/>
                <a:cs typeface="Arial" pitchFamily="34" charset="0"/>
              </a:rPr>
              <a:t>-  TIS – means “certain ones”.   He veers away from Timothy for the moment.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others who need the attention of the apostle, legalists who are bothering the local assemblies and they need to be dealt with.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Timothy has not had the courage to deal with it then Paul himself will step in and do so.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a couple of men who are completely out of line and who need to be removed. Timothy is just too nice. </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A weak conscience is a conscience which is missing certain norms and standards for certain situations.</a:t>
            </a: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r>
              <a:rPr lang="en-US" dirty="0" smtClean="0">
                <a:latin typeface="Arial" pitchFamily="34" charset="0"/>
                <a:cs typeface="Arial" pitchFamily="34" charset="0"/>
              </a:rPr>
              <a:t>Here we have a good conscience required, a good conscience as in norms and standards for every situation.</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“have rejected and suffered shipwreck in regard to their faith.”</a:t>
            </a:r>
            <a:r>
              <a:rPr lang="en-US" dirty="0" smtClean="0">
                <a:latin typeface="Arial" pitchFamily="34" charset="0"/>
                <a:cs typeface="Arial" pitchFamily="34" charset="0"/>
              </a:rPr>
              <a:t>—  AMPtc – APOGEO -  means to push aside, to reject, to repudiate, to cast off, to thrust away.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of these meanings apply because all of them deal with reversionism and the influence of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aorist tense is a constative aorist which takes the occurrence of reversionism and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middle voice is indirect middle, it emphasizes the agents, the reversionistic believers, the bad conscience types, as producing the action of the verb.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participle is circumstantial for reversionism. It also has antecedent action to the main verb.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“in regard to their faith” </a:t>
            </a:r>
            <a:r>
              <a:rPr lang="en-US" dirty="0" smtClean="0">
                <a:latin typeface="Arial" pitchFamily="34" charset="0"/>
                <a:cs typeface="Arial" pitchFamily="34" charset="0"/>
              </a:rPr>
              <a:t>— PERI TEN PISTIN  -  “concerning their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“suffered shipwreck” </a:t>
            </a:r>
            <a:r>
              <a:rPr lang="en-US" dirty="0" smtClean="0">
                <a:latin typeface="Arial" pitchFamily="34" charset="0"/>
                <a:cs typeface="Arial" pitchFamily="34" charset="0"/>
              </a:rPr>
              <a:t>— NAUAGEO -  AAIndic – ship breaking up, shipwreck or reversionism.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culminative aorist, it views the event of reversionism in its entirety but it emphasizes the results of reversionism: shipwreck of doctrine, the influence of evil, resulting in bad norms and standards.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“Be having and holding doctrine, and a good conscience </a:t>
            </a:r>
            <a:r>
              <a:rPr lang="en-US" dirty="0" smtClean="0">
                <a:latin typeface="Arial" pitchFamily="34" charset="0"/>
                <a:cs typeface="Arial" pitchFamily="34" charset="0"/>
              </a:rPr>
              <a:t>(freedom from evil); </a:t>
            </a:r>
            <a:r>
              <a:rPr lang="en-US" b="1" dirty="0" smtClean="0">
                <a:solidFill>
                  <a:srgbClr val="0070C0"/>
                </a:solidFill>
                <a:latin typeface="Arial" pitchFamily="34" charset="0"/>
                <a:cs typeface="Arial" pitchFamily="34" charset="0"/>
              </a:rPr>
              <a:t>which certain ones </a:t>
            </a:r>
            <a:r>
              <a:rPr lang="en-US" dirty="0" smtClean="0">
                <a:latin typeface="Arial" pitchFamily="34" charset="0"/>
                <a:cs typeface="Arial" pitchFamily="34" charset="0"/>
              </a:rPr>
              <a:t>(reversionists) </a:t>
            </a:r>
            <a:r>
              <a:rPr lang="en-US" b="1" dirty="0" smtClean="0">
                <a:solidFill>
                  <a:srgbClr val="0070C0"/>
                </a:solidFill>
                <a:latin typeface="Arial" pitchFamily="34" charset="0"/>
                <a:cs typeface="Arial" pitchFamily="34" charset="0"/>
              </a:rPr>
              <a:t>having rejected have suffered shipwreck concerning their doctrine.”</a:t>
            </a:r>
            <a:r>
              <a:rPr lang="en-US" dirty="0" smtClean="0"/>
              <a:t>	</a:t>
            </a: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1:20 “ Among these are Hymenaeus and Alexander, whom I have delivered over to Satan, so that they may be taught not to blaspheme.”</a:t>
            </a:r>
            <a:r>
              <a:rPr lang="en-US" dirty="0" smtClean="0">
                <a:latin typeface="Arial" pitchFamily="34" charset="0"/>
                <a:cs typeface="Arial" pitchFamily="34" charset="0"/>
              </a:rPr>
              <a:t> — the result of being influenced by evil and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came out of the last phrase, </a:t>
            </a:r>
            <a:r>
              <a:rPr lang="en-US" b="1" dirty="0" smtClean="0">
                <a:solidFill>
                  <a:srgbClr val="0070C0"/>
                </a:solidFill>
                <a:latin typeface="Arial" pitchFamily="34" charset="0"/>
                <a:cs typeface="Arial" pitchFamily="34" charset="0"/>
              </a:rPr>
              <a:t>“some have suffered shipwreck concerning their doctrine.”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Shipwreck means not only being influenced by evil but it means the whole realm of reversionism.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“Among these are Hymenaeus and Alexander” </a:t>
            </a:r>
            <a:r>
              <a:rPr lang="en-US" dirty="0" smtClean="0">
                <a:latin typeface="Arial" pitchFamily="34" charset="0"/>
                <a:cs typeface="Arial" pitchFamily="34" charset="0"/>
              </a:rPr>
              <a:t>– PAIndic – EIMI – static present means they keep on being in this condition.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fontScale="92500" lnSpcReduction="10000"/>
          </a:bodyPr>
          <a:lstStyle/>
          <a:p>
            <a:r>
              <a:rPr lang="en-US" dirty="0" smtClean="0">
                <a:latin typeface="Arial" pitchFamily="34" charset="0"/>
                <a:cs typeface="Arial" pitchFamily="34" charset="0"/>
              </a:rPr>
              <a:t>Even though they will make one recovery attempt they will still fall back into it. This is not only what we have in the context here but there are other passages on these two men.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of them is a man by the name of Hymenaeus. He is a reversionistic believer living in Ephesus. He is mentioned twice, here and in </a:t>
            </a:r>
            <a:r>
              <a:rPr lang="en-US" b="1" dirty="0" smtClean="0">
                <a:solidFill>
                  <a:srgbClr val="C00000"/>
                </a:solidFill>
                <a:latin typeface="Arial" pitchFamily="34" charset="0"/>
                <a:cs typeface="Arial" pitchFamily="34" charset="0"/>
              </a:rPr>
              <a:t>2 Timothy 2:17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Hymenaeus is guilty of having a loose mouth. He is a gossip, a maligner, and is filled with all kinds of the influence of evil and reversionism.  He is gutless and spineless.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attacks your character with deceptive words and manipulates others to go along with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exposed and defeated by the truth he would never admit it rather he would claim victory because of his blind arrogance.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The other man is Alexander, a reversionistic believer mentioned also in </a:t>
            </a:r>
            <a:r>
              <a:rPr lang="en-US" b="1" dirty="0" smtClean="0">
                <a:solidFill>
                  <a:srgbClr val="C00000"/>
                </a:solidFill>
                <a:latin typeface="Arial" pitchFamily="34" charset="0"/>
                <a:cs typeface="Arial" pitchFamily="34" charset="0"/>
              </a:rPr>
              <a:t>2 Timothy 4:14 </a:t>
            </a:r>
            <a:r>
              <a:rPr lang="en-US" dirty="0" smtClean="0">
                <a:latin typeface="Arial" pitchFamily="34" charset="0"/>
                <a:cs typeface="Arial" pitchFamily="34" charset="0"/>
              </a:rPr>
              <a:t>where he is called Alexander the coppersmith.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the one who will eventually be responsible for the death of Paul. He has the character of a snake. He will stab you in the back.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the one who betrayed Paul to Roman authorities so that he was apprehended, brought to trial a second time and executed.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Alexander who brought in lying, perjured evidence against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two men are declared here to be reversionists, they are under the influence of evil, and their end is now described. 	</a:t>
            </a:r>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“whom I have delivered over to Satan, so that they may be taught not to blaspheme.”</a:t>
            </a:r>
          </a:p>
          <a:p>
            <a:pPr hangingPunct="0"/>
            <a:r>
              <a:rPr lang="en-US" dirty="0" smtClean="0">
                <a:latin typeface="Arial" pitchFamily="34" charset="0"/>
                <a:cs typeface="Arial" pitchFamily="34" charset="0"/>
              </a:rPr>
              <a:t>Timothy had a tendency to procrastinate, to put off a strong decision of any kind hoping that the Lord will work it all out for him, or that if you ignore the problem the problem will go away.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allowed Hymenaeus and Alexander to run loose through the congregation, never challenged them directly, never did a thing about them in any possible way. As a result the apostle Paul had to lower the boom.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be turned over to Satan is one of the most horrible things that could ever happen to a believer in dying.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not only the sin unto death but it is the administration of the sin unto death under </a:t>
            </a:r>
            <a:r>
              <a:rPr lang="en-US" u="sng" dirty="0" smtClean="0">
                <a:latin typeface="Arial" pitchFamily="34" charset="0"/>
                <a:cs typeface="Arial" pitchFamily="34" charset="0"/>
              </a:rPr>
              <a:t>maximum pain and disaster</a:t>
            </a:r>
            <a:r>
              <a:rPr lang="en-US" dirty="0" smtClean="0">
                <a:latin typeface="Arial" pitchFamily="34" charset="0"/>
                <a:cs typeface="Arial" pitchFamily="34" charset="0"/>
              </a:rPr>
              <a:t>. This is exactly what happened to these two men. </a:t>
            </a:r>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Paul turned them over to Satan for the administration of the sin unto death.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have delivered over to Satan” </a:t>
            </a:r>
            <a:r>
              <a:rPr lang="en-US" dirty="0" smtClean="0">
                <a:latin typeface="Arial" pitchFamily="34" charset="0"/>
                <a:cs typeface="Arial" pitchFamily="34" charset="0"/>
              </a:rPr>
              <a:t>— AAIndic – PARADIDOMI - to deliver over, when it was used of Judas Iscariot it meant to betray; </a:t>
            </a:r>
            <a:r>
              <a:rPr lang="en-US" b="1" dirty="0" smtClean="0">
                <a:solidFill>
                  <a:srgbClr val="0070C0"/>
                </a:solidFill>
                <a:latin typeface="Arial" pitchFamily="34" charset="0"/>
                <a:cs typeface="Arial" pitchFamily="34" charset="0"/>
              </a:rPr>
              <a:t>“delivered over”.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could be just a few seconds or a long period of time, but here it was the elapse of a very short time. Apparently this was accomplished through prayer.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apostolic authority included a great power of turning a reversionistic believer over to Satan for the administration of dying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possible for apostles, it is not possible today for pastor-teachers.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Paul did the same thing to the incestuous reversionist in </a:t>
            </a:r>
            <a:r>
              <a:rPr lang="en-US" b="1" dirty="0" smtClean="0">
                <a:solidFill>
                  <a:srgbClr val="C00000"/>
                </a:solidFill>
                <a:latin typeface="Arial" pitchFamily="34" charset="0"/>
                <a:cs typeface="Arial" pitchFamily="34" charset="0"/>
              </a:rPr>
              <a:t>1 Corinthians 5:5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Dying discipline administered by Satan has no advantage to the believer involved, it is misery all the way.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phrase implies intensive and dying discipline as the last two punitive stages of reversionistic discipline (trauma and pain, mental misery).</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“so they may learn not to blaspheme” </a:t>
            </a:r>
            <a:r>
              <a:rPr lang="en-US" dirty="0" smtClean="0">
                <a:latin typeface="Arial" pitchFamily="34" charset="0"/>
                <a:cs typeface="Arial" pitchFamily="34" charset="0"/>
              </a:rPr>
              <a:t>-  learning it the hard way -  APSubj – PAIDEUO - means to train children with pain.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He was converted under the ministry of the apostle Paul in the second missionary journey at Lystra (</a:t>
            </a:r>
            <a:r>
              <a:rPr lang="en-US" b="1" dirty="0" smtClean="0">
                <a:solidFill>
                  <a:srgbClr val="C00000"/>
                </a:solidFill>
                <a:latin typeface="Arial" pitchFamily="34" charset="0"/>
                <a:cs typeface="Arial" pitchFamily="34" charset="0"/>
              </a:rPr>
              <a:t>Acts 14:6, 23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Paul had him circumcised (</a:t>
            </a:r>
            <a:r>
              <a:rPr lang="en-US" b="1" dirty="0" smtClean="0">
                <a:solidFill>
                  <a:srgbClr val="C00000"/>
                </a:solidFill>
                <a:latin typeface="Arial" pitchFamily="34" charset="0"/>
                <a:cs typeface="Arial" pitchFamily="34" charset="0"/>
              </a:rPr>
              <a:t>Acts 16:3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He was ordained to the ministry because he recognized his own spiritual gift  (</a:t>
            </a:r>
            <a:r>
              <a:rPr lang="en-US" b="1" dirty="0" smtClean="0">
                <a:solidFill>
                  <a:srgbClr val="C00000"/>
                </a:solidFill>
                <a:latin typeface="Arial" pitchFamily="34" charset="0"/>
                <a:cs typeface="Arial" pitchFamily="34" charset="0"/>
              </a:rPr>
              <a:t>1 Timothy 4:14; 2 Timothy 4:5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He went to Philippi with Paul, Silas and Luke (</a:t>
            </a:r>
            <a:r>
              <a:rPr lang="en-US" b="1" dirty="0" smtClean="0">
                <a:solidFill>
                  <a:srgbClr val="C00000"/>
                </a:solidFill>
                <a:latin typeface="Arial" pitchFamily="34" charset="0"/>
                <a:cs typeface="Arial" pitchFamily="34" charset="0"/>
              </a:rPr>
              <a:t>Acts 16:12). </a:t>
            </a:r>
          </a:p>
          <a:p>
            <a:endParaRPr lang="en-US" dirty="0">
              <a:latin typeface="Arial" pitchFamily="34" charset="0"/>
              <a:cs typeface="Arial" pitchFamily="34" charset="0"/>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to tell them not to touch a hot stove and let them touch a hot stove. It means they have to learn by being hurt.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finally came to mean training anyone by means of discipline. It should be translated</a:t>
            </a:r>
            <a:r>
              <a:rPr lang="en-US" b="1" dirty="0" smtClean="0">
                <a:solidFill>
                  <a:srgbClr val="0070C0"/>
                </a:solidFill>
                <a:latin typeface="Arial" pitchFamily="34" charset="0"/>
                <a:cs typeface="Arial" pitchFamily="34" charset="0"/>
              </a:rPr>
              <a:t>, “in order that they may be taught by discipline.”</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aorist tense is a culminative aorist, it views intensive and dying discipline in its entirety but it regards them from the viewpoint of the existing result.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results are potential, says the subjunctive, namely the recovery of those involved. This is the last great warning.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Sometimes people realize what they have done and what they are involved in and they recover.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Hezekiah is an illustration from the Old Testament, the incestuous Corinthian is an illustration in the New Testament.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passive voice: Hymenaeus and Alexander learned the hard way.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indicates the fact that that this is last call to straighten out or die miserably. </a:t>
            </a:r>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“not to blaspheme” </a:t>
            </a:r>
            <a:r>
              <a:rPr lang="en-US" dirty="0" smtClean="0">
                <a:latin typeface="Arial" pitchFamily="34" charset="0"/>
                <a:cs typeface="Arial" pitchFamily="34" charset="0"/>
              </a:rPr>
              <a:t>— ME – may not - it is questionable whether they will straighten out or not. In the meantime they are blaspheming.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blaspheme” </a:t>
            </a:r>
            <a:r>
              <a:rPr lang="en-US" dirty="0" smtClean="0">
                <a:latin typeface="Arial" pitchFamily="34" charset="0"/>
                <a:cs typeface="Arial" pitchFamily="34" charset="0"/>
              </a:rPr>
              <a:t>— PAInfin – BLASPHEMO - means here to slander God. It means to malign the character and the grace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Hymenaeus and Alexander as reversionists are under the influence of evil and they produce the action of the verb which is maligning God’s essence and plan.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infinitive is the intended result. The result indicates the fulfilling of a deliberate aim or goal or objective. Discipline was designed to stop them from blaspheming but they wouldn’t stop. </a:t>
            </a:r>
          </a:p>
          <a:p>
            <a:pPr hangingPunct="0">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“Among whom is Hymenaeus and Alexander; whom I have delivered over to Satan in order that they might be taught by discipline not to blaspheme.”</a:t>
            </a:r>
          </a:p>
          <a:p>
            <a:pPr hangingPunct="0">
              <a:buNone/>
            </a:pPr>
            <a:endParaRPr lang="en-US" b="1" dirty="0" smtClean="0">
              <a:solidFill>
                <a:srgbClr val="0070C0"/>
              </a:solidFill>
            </a:endParaRPr>
          </a:p>
          <a:p>
            <a:pPr hangingPunct="0"/>
            <a:endParaRPr lang="en-US" b="1" dirty="0" smtClean="0">
              <a:solidFill>
                <a:srgbClr val="0070C0"/>
              </a:solidFill>
            </a:endParaRPr>
          </a:p>
          <a:p>
            <a:pPr hangingPunct="0"/>
            <a:r>
              <a:rPr lang="en-US" dirty="0" smtClean="0">
                <a:latin typeface="Arial" pitchFamily="34" charset="0"/>
                <a:cs typeface="Arial" pitchFamily="34" charset="0"/>
              </a:rPr>
              <a:t>A sure way for a believer to </a:t>
            </a:r>
            <a:r>
              <a:rPr lang="en-US" u="sng" dirty="0" smtClean="0">
                <a:latin typeface="Arial" pitchFamily="34" charset="0"/>
                <a:cs typeface="Arial" pitchFamily="34" charset="0"/>
              </a:rPr>
              <a:t>end his life early is to go into reversionism and refuse to recover.</a:t>
            </a:r>
          </a:p>
          <a:p>
            <a:pPr hangingPunct="0"/>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   Doctrine of  Reversionism</a:t>
            </a:r>
          </a:p>
          <a:p>
            <a:pPr>
              <a:buNone/>
            </a:pPr>
            <a:r>
              <a:rPr lang="en-US" dirty="0" smtClean="0">
                <a:latin typeface="Arial" pitchFamily="34" charset="0"/>
                <a:cs typeface="Arial" pitchFamily="34" charset="0"/>
              </a:rPr>
              <a:t> 1. Definition: Negative attitude toward Bible doctrine on part of the believer and perpetual carnality.</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It is a recession or reversal from any stage of spiritual growth.</a:t>
            </a:r>
            <a:endParaRPr lang="en-US" dirty="0">
              <a:latin typeface="Arial" pitchFamily="34" charset="0"/>
              <a:cs typeface="Arial" pitchFamily="34" charset="0"/>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Reversionism is a result of long term carnality whereby evil creeps into the believers soul.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Eight stages of reversionism</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1 – Reaction Stage</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2 – Frantic Search for Happiness</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3 – Boomerang</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4 – Emotional Revolt of the Soul- 2 Cor 6:11-12, Rom 16:17-18</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a:buNone/>
            </a:pPr>
            <a:r>
              <a:rPr lang="en-US" dirty="0" smtClean="0">
                <a:latin typeface="Arial" pitchFamily="34" charset="0"/>
                <a:cs typeface="Arial" pitchFamily="34" charset="0"/>
              </a:rPr>
              <a:t>     5 – Negative Volition towards Doctrine </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6 – Blackout of the Soul – Eph 4:17-18</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7 – Scar Tissue of the Soul – Jeremiah 9:16-17, Prov 21:</a:t>
            </a:r>
          </a:p>
          <a:p>
            <a:pPr>
              <a:buNone/>
            </a:pPr>
            <a:r>
              <a:rPr lang="en-US" dirty="0" smtClean="0">
                <a:latin typeface="Arial" pitchFamily="34" charset="0"/>
                <a:cs typeface="Arial" pitchFamily="34" charset="0"/>
              </a:rPr>
              <a:t>           29-31, Jeremiah 7:25-27</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8. Reverse Process Reversionism – values destroyed.</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3. Discipline of Reversionism – 1 Tim 1:20</a:t>
            </a:r>
          </a:p>
          <a:p>
            <a:pPr>
              <a:buNone/>
            </a:pPr>
            <a:r>
              <a:rPr lang="en-US" dirty="0" smtClean="0">
                <a:latin typeface="Arial" pitchFamily="34" charset="0"/>
                <a:cs typeface="Arial" pitchFamily="34" charset="0"/>
              </a:rPr>
              <a:t>      a. Warning Stage – Rev 3:20, James 5:9</a:t>
            </a:r>
          </a:p>
          <a:p>
            <a:pPr>
              <a:buNone/>
            </a:pPr>
            <a:r>
              <a:rPr lang="en-US" dirty="0" smtClean="0">
                <a:latin typeface="Arial" pitchFamily="34" charset="0"/>
                <a:cs typeface="Arial" pitchFamily="34" charset="0"/>
              </a:rPr>
              <a:t>      b . Intensive Stage – Ps 38:1-14, 2 Thess 2:11</a:t>
            </a:r>
          </a:p>
          <a:p>
            <a:pPr>
              <a:buNone/>
            </a:pPr>
            <a:r>
              <a:rPr lang="en-US" dirty="0" smtClean="0">
                <a:latin typeface="Arial" pitchFamily="34" charset="0"/>
                <a:cs typeface="Arial" pitchFamily="34" charset="0"/>
              </a:rPr>
              <a:t>      c.  Dying Stage – Ps 109</a:t>
            </a:r>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4. Principle of reversionism is found in Gal 5:4.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Categories of Reversionism</a:t>
            </a:r>
          </a:p>
          <a:p>
            <a:pPr>
              <a:buNone/>
            </a:pPr>
            <a:r>
              <a:rPr lang="en-US" dirty="0" smtClean="0">
                <a:latin typeface="Arial" pitchFamily="34" charset="0"/>
                <a:cs typeface="Arial" pitchFamily="34" charset="0"/>
              </a:rPr>
              <a:t>      a. Phallic – 2 Cor 12:21, Eph 4:19, 5:5, Col 3:5, Rev 2:14</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b.  Legalistic – Gal 5:4, Col 2:16-18, Heb 5:11-16</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c. Monetary – Eccl 5:10-16, James 4:13-14, 5:1-6, Rev 3:14-20</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d. Alcoholic and narcotic – Isa 28:1-9, Gal 5:20</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e. Anti-establishment – Rom 1:18-32, Hosea 4:1-7</a:t>
            </a:r>
            <a:endParaRPr lang="en-US" dirty="0">
              <a:latin typeface="Arial" pitchFamily="34" charset="0"/>
              <a:cs typeface="Arial" pitchFamily="34" charset="0"/>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     f. Mental attitude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g. Verbal – James 5:9, 12</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 Psychotic – 2 Peter 2:15-19</a:t>
            </a:r>
          </a:p>
          <a:p>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6. Biblical terms for reversionism</a:t>
            </a:r>
          </a:p>
          <a:p>
            <a:pPr>
              <a:buNone/>
            </a:pPr>
            <a:r>
              <a:rPr lang="en-US" dirty="0">
                <a:latin typeface="Arial" pitchFamily="34" charset="0"/>
                <a:cs typeface="Arial" pitchFamily="34" charset="0"/>
              </a:rPr>
              <a:t> </a:t>
            </a:r>
            <a:r>
              <a:rPr lang="en-US" dirty="0" smtClean="0">
                <a:latin typeface="Arial" pitchFamily="34" charset="0"/>
                <a:cs typeface="Arial" pitchFamily="34" charset="0"/>
              </a:rPr>
              <a:t>      a. Gal 5:4 drifting off the course of grace</a:t>
            </a:r>
          </a:p>
          <a:p>
            <a:pPr>
              <a:buNone/>
            </a:pPr>
            <a:r>
              <a:rPr lang="en-US" dirty="0" smtClean="0">
                <a:latin typeface="Arial" pitchFamily="34" charset="0"/>
                <a:cs typeface="Arial" pitchFamily="34" charset="0"/>
              </a:rPr>
              <a:t>       b. Phil 3:18 – being the enemy of the cross</a:t>
            </a:r>
          </a:p>
          <a:p>
            <a:pPr>
              <a:buNone/>
            </a:pPr>
            <a:r>
              <a:rPr lang="en-US" dirty="0" smtClean="0">
                <a:latin typeface="Arial" pitchFamily="34" charset="0"/>
                <a:cs typeface="Arial" pitchFamily="34" charset="0"/>
              </a:rPr>
              <a:t>       c. Jer 9:25-26 being uncircumcised of heart, not having the evil cut away from the heart.</a:t>
            </a:r>
          </a:p>
          <a:p>
            <a:pPr>
              <a:buNone/>
            </a:pPr>
            <a:r>
              <a:rPr lang="en-US" dirty="0" smtClean="0">
                <a:latin typeface="Arial" pitchFamily="34" charset="0"/>
                <a:cs typeface="Arial" pitchFamily="34" charset="0"/>
              </a:rPr>
              <a:t>       d. Heb 12:15 failing from the grace of God</a:t>
            </a:r>
          </a:p>
          <a:p>
            <a:pPr>
              <a:buNone/>
            </a:pPr>
            <a:r>
              <a:rPr lang="en-US" dirty="0" smtClean="0">
                <a:latin typeface="Arial" pitchFamily="34" charset="0"/>
                <a:cs typeface="Arial" pitchFamily="34" charset="0"/>
              </a:rPr>
              <a:t>       e. 2 Pet 2:7-8 being a tortured soul</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dirty="0" smtClean="0">
                <a:latin typeface="Arial" pitchFamily="34" charset="0"/>
                <a:cs typeface="Arial" pitchFamily="34" charset="0"/>
              </a:rPr>
              <a:t>      f. 2 Pet 2:14 being an unstable soul</a:t>
            </a:r>
          </a:p>
          <a:p>
            <a:pPr>
              <a:buNone/>
            </a:pPr>
            <a:r>
              <a:rPr lang="en-US" dirty="0" smtClean="0">
                <a:latin typeface="Arial" pitchFamily="34" charset="0"/>
                <a:cs typeface="Arial" pitchFamily="34" charset="0"/>
              </a:rPr>
              <a:t>      g. Rev 2:4 leaving your first love</a:t>
            </a:r>
          </a:p>
          <a:p>
            <a:pPr>
              <a:buNone/>
            </a:pPr>
            <a:r>
              <a:rPr lang="en-US" dirty="0" smtClean="0">
                <a:latin typeface="Arial" pitchFamily="34" charset="0"/>
                <a:cs typeface="Arial" pitchFamily="34" charset="0"/>
              </a:rPr>
              <a:t>      h. Rev 2:5  fallen</a:t>
            </a:r>
          </a:p>
          <a:p>
            <a:pPr>
              <a:buNone/>
            </a:pPr>
            <a:r>
              <a:rPr lang="en-US" dirty="0" smtClean="0">
                <a:latin typeface="Arial" pitchFamily="34" charset="0"/>
                <a:cs typeface="Arial" pitchFamily="34" charset="0"/>
              </a:rPr>
              <a:t>      i. Rev 3:15-16 Lukewarm</a:t>
            </a:r>
          </a:p>
          <a:p>
            <a:pPr>
              <a:buNone/>
            </a:pPr>
            <a:r>
              <a:rPr lang="en-US" dirty="0" smtClean="0">
                <a:latin typeface="Arial" pitchFamily="34" charset="0"/>
                <a:cs typeface="Arial" pitchFamily="34" charset="0"/>
              </a:rPr>
              <a:t>      j. 1 Tim 1:19 suffering shipwreck from doctrine</a:t>
            </a:r>
          </a:p>
          <a:p>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7. Profile of a reversionist – Ps 7:14-16</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8. Contamination of reversionism – Heb 12:15</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9. Psychosis of reversionism – 2 Pet 2:15-19</a:t>
            </a:r>
          </a:p>
          <a:p>
            <a:pPr>
              <a:buNone/>
            </a:pPr>
            <a:endParaRPr lang="en-US" dirty="0" smtClean="0">
              <a:latin typeface="Arial" pitchFamily="34" charset="0"/>
              <a:cs typeface="Arial" pitchFamily="34" charset="0"/>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10. Reversionism  eliminates special blessing paragraphs for time and eternity – Heb 3:10-12</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11. Hebrew reversionism – Heb 5:11-14, 6:1-6</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12. Reversionism leads to perversion – Rom 1:26-27 and produces national disintegration – Rom 1:29, 32, Hosea 4:1-6.</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13. Reversionism intensifies suffering – Ps 77:1-10</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However, Paul thought that he could trust him with a congregation so he was left behind at Philippi to supervise the new Philippian church (</a:t>
            </a:r>
            <a:r>
              <a:rPr lang="en-US" b="1" dirty="0" smtClean="0">
                <a:solidFill>
                  <a:srgbClr val="C00000"/>
                </a:solidFill>
                <a:latin typeface="Arial" pitchFamily="34" charset="0"/>
                <a:cs typeface="Arial" pitchFamily="34" charset="0"/>
              </a:rPr>
              <a:t>Philippians 2:22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He was left behind with Silas at Berea (</a:t>
            </a:r>
            <a:r>
              <a:rPr lang="en-US" b="1" dirty="0" smtClean="0">
                <a:solidFill>
                  <a:srgbClr val="C00000"/>
                </a:solidFill>
                <a:latin typeface="Arial" pitchFamily="34" charset="0"/>
                <a:cs typeface="Arial" pitchFamily="34" charset="0"/>
              </a:rPr>
              <a:t>Acts 17:14</a:t>
            </a:r>
            <a:r>
              <a:rPr lang="en-US" dirty="0" smtClean="0">
                <a:latin typeface="Arial" pitchFamily="34" charset="0"/>
                <a:cs typeface="Arial" pitchFamily="34" charset="0"/>
              </a:rPr>
              <a:t>) and joined Paul in Athens. There was no problem with these churches where the congregation was positive to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From Athens he was sent to Thessalonica (</a:t>
            </a:r>
            <a:r>
              <a:rPr lang="en-US" b="1" dirty="0" smtClean="0">
                <a:solidFill>
                  <a:srgbClr val="C00000"/>
                </a:solidFill>
                <a:latin typeface="Arial" pitchFamily="34" charset="0"/>
                <a:cs typeface="Arial" pitchFamily="34" charset="0"/>
              </a:rPr>
              <a:t>1 Thess 3:2</a:t>
            </a:r>
            <a:r>
              <a:rPr lang="en-US" dirty="0" smtClean="0">
                <a:latin typeface="Arial" pitchFamily="34" charset="0"/>
                <a:cs typeface="Arial" pitchFamily="34" charset="0"/>
              </a:rPr>
              <a:t>), and there was no problem there because the Thessalonians were strong for doctrine. </a:t>
            </a:r>
          </a:p>
          <a:p>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1 Timothy 1 </a:t>
            </a:r>
            <a:r>
              <a:rPr lang="en-US" dirty="0" smtClean="0">
                <a:latin typeface="Arial" pitchFamily="34" charset="0"/>
                <a:cs typeface="Arial" pitchFamily="34" charset="0"/>
              </a:rPr>
              <a:t>via Matthew 19:27 through 20:34</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God’s standards for maturity and qualifications for blessing are the same for every believer.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It therefore becomes blind arrogance for any believer to imply that he has achieved what no other believer ever has, or that he has some unique experience or that his life is more important than anyone else’s.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Blind arrogance comes in many forms. Legalism is a manifestation of blind arrogance — legalism in three categories: salvation by works, spirituality by works, maturity by works.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4. Emotional arrogance of the emotional crowd who associate spiritual advance with an obsolete spiritual gift known as tongues is blind arrogance. Everyone involved in the emotional  movement is a victim of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self-centered arrogance of that believer who assumes that his life, his activities, his opinions, are more important than those of anyone else is in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person who assumes that the plan of God stands or falls on the basis of his behavior is in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It is arrogance to assume that the plan of God depends on any believer. It is obvious that the plan of God depends on God, that’s grace. </a:t>
            </a:r>
          </a:p>
          <a:p>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pPr hangingPunct="0"/>
            <a:r>
              <a:rPr lang="en-US" dirty="0" smtClean="0">
                <a:latin typeface="Arial" pitchFamily="34" charset="0"/>
                <a:cs typeface="Arial" pitchFamily="34" charset="0"/>
              </a:rPr>
              <a:t>8. The arrogance of the person who sets up false standards and then complies with these false standards, and by his compliance concludes that he is a great believer, is blind arrogance. </a:t>
            </a:r>
          </a:p>
          <a:p>
            <a:pPr hangingPunct="0"/>
            <a:endParaRPr lang="en-US" dirty="0" smtClean="0"/>
          </a:p>
          <a:p>
            <a:pPr hangingPunct="0"/>
            <a:r>
              <a:rPr lang="en-US" dirty="0" smtClean="0">
                <a:latin typeface="Arial" pitchFamily="34" charset="0"/>
                <a:cs typeface="Arial" pitchFamily="34" charset="0"/>
              </a:rPr>
              <a:t>9. The person who assumes that any form of kindness or friendliness from the opposite sex means that the person is madly in love with him is in a state of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 arrogance of assuming that a few dates is a declaration of love or a silent agreement of marriage is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The arrogance of perpetuating your enthusiasms on others who are not interested, and judging them with harsh criticism because they are not interested, is blind arrogance.	</a:t>
            </a:r>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b="1" dirty="0" smtClean="0">
                <a:solidFill>
                  <a:srgbClr val="C00000"/>
                </a:solidFill>
                <a:latin typeface="Arial" pitchFamily="34" charset="0"/>
                <a:cs typeface="Arial" pitchFamily="34" charset="0"/>
              </a:rPr>
              <a:t>Matthew 19:27-20:34</a:t>
            </a:r>
            <a:r>
              <a:rPr lang="en-US" dirty="0" smtClean="0">
                <a:latin typeface="Arial" pitchFamily="34" charset="0"/>
                <a:cs typeface="Arial" pitchFamily="34" charset="0"/>
              </a:rPr>
              <a:t>. In this passage we meet the blind arrogance of Peter the apostle, the blind arrogance of labor unions, the arrogance of the wife of Zebedee and Salome, the mother of James and John.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meet the arrogance of James and John, in fact the twelve disciples.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meet the arrogance of the mob of Jericho. Only three people in this entire concentration of the Word of God come up smelling like a rose — grace orientation. </a:t>
            </a:r>
          </a:p>
          <a:p>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First of all a capitalist and two blind men from Jericho. We are going to see the principle reiterated twice, </a:t>
            </a:r>
            <a:r>
              <a:rPr lang="en-US" b="1" dirty="0" smtClean="0">
                <a:solidFill>
                  <a:srgbClr val="C00000"/>
                </a:solidFill>
                <a:latin typeface="Arial" pitchFamily="34" charset="0"/>
                <a:cs typeface="Arial" pitchFamily="34" charset="0"/>
              </a:rPr>
              <a:t>“the first shall be last and the last shall be first.”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refers to blind arrogant types under the influence of evil, and they are last in God’s economy of things.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last refers to greater grace humility from the influence of doctrine in the soul, and they are first for blessing in time, first for rewards in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occupational hazard of blind arrogance is obviously the subject of this area.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arrogance or pride is a sin it combines with reversionism to form a concentrated system of evil.</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a:bodyPr>
          <a:lstStyle/>
          <a:p>
            <a:pPr hangingPunct="0"/>
            <a:r>
              <a:rPr lang="en-US" dirty="0" smtClean="0">
                <a:latin typeface="Arial" pitchFamily="34" charset="0"/>
                <a:cs typeface="Arial" pitchFamily="34" charset="0"/>
              </a:rPr>
              <a:t>Pride and evil meet to form the occupational hazard for believers, which we will call simply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Blind arrogance is the hindrance to and the frustration of spiritual advance to the high ground of the greater grace life.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outline of the passage is very simple. There are four paragraphs.</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Paragraph one </a:t>
            </a:r>
            <a:r>
              <a:rPr lang="en-US" dirty="0" smtClean="0">
                <a:latin typeface="Arial" pitchFamily="34" charset="0"/>
                <a:cs typeface="Arial" pitchFamily="34" charset="0"/>
              </a:rPr>
              <a:t>is the case of the arrogant apostle — </a:t>
            </a:r>
            <a:r>
              <a:rPr lang="en-US" b="1" dirty="0" smtClean="0">
                <a:solidFill>
                  <a:srgbClr val="C00000"/>
                </a:solidFill>
                <a:latin typeface="Arial" pitchFamily="34" charset="0"/>
                <a:cs typeface="Arial" pitchFamily="34" charset="0"/>
              </a:rPr>
              <a:t>Matthew 19:27-30</a:t>
            </a:r>
            <a:r>
              <a:rPr lang="en-US" dirty="0" smtClean="0">
                <a:latin typeface="Arial" pitchFamily="34" charset="0"/>
                <a:cs typeface="Arial" pitchFamily="34" charset="0"/>
              </a:rPr>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9144000" cy="6477000"/>
          </a:xfrm>
        </p:spPr>
        <p:txBody>
          <a:bodyPr/>
          <a:lstStyle/>
          <a:p>
            <a:pPr hangingPunct="0"/>
            <a:endParaRPr lang="en-US" u="sng" dirty="0" smtClean="0">
              <a:latin typeface="Arial" pitchFamily="34" charset="0"/>
              <a:cs typeface="Arial" pitchFamily="34" charset="0"/>
            </a:endParaRPr>
          </a:p>
          <a:p>
            <a:pPr hangingPunct="0"/>
            <a:r>
              <a:rPr lang="en-US" u="sng" dirty="0" smtClean="0">
                <a:latin typeface="Arial" pitchFamily="34" charset="0"/>
                <a:cs typeface="Arial" pitchFamily="34" charset="0"/>
              </a:rPr>
              <a:t>Paragraph two </a:t>
            </a:r>
            <a:r>
              <a:rPr lang="en-US" dirty="0" smtClean="0">
                <a:latin typeface="Arial" pitchFamily="34" charset="0"/>
                <a:cs typeface="Arial" pitchFamily="34" charset="0"/>
              </a:rPr>
              <a:t>is the grace illustration — </a:t>
            </a:r>
            <a:r>
              <a:rPr lang="en-US" b="1" dirty="0" smtClean="0">
                <a:solidFill>
                  <a:srgbClr val="C00000"/>
                </a:solidFill>
                <a:latin typeface="Arial" pitchFamily="34" charset="0"/>
                <a:cs typeface="Arial" pitchFamily="34" charset="0"/>
              </a:rPr>
              <a:t>Matt 20:1-16.</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Paragraph three </a:t>
            </a:r>
            <a:r>
              <a:rPr lang="en-US" dirty="0" smtClean="0">
                <a:latin typeface="Arial" pitchFamily="34" charset="0"/>
                <a:cs typeface="Arial" pitchFamily="34" charset="0"/>
              </a:rPr>
              <a:t>is the arrogant mother — </a:t>
            </a:r>
            <a:r>
              <a:rPr lang="en-US" b="1" dirty="0" smtClean="0">
                <a:solidFill>
                  <a:srgbClr val="C00000"/>
                </a:solidFill>
                <a:latin typeface="Arial" pitchFamily="34" charset="0"/>
                <a:cs typeface="Arial" pitchFamily="34" charset="0"/>
              </a:rPr>
              <a:t>Matt 20:17-28.</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Paragraph four </a:t>
            </a:r>
            <a:r>
              <a:rPr lang="en-US" dirty="0" smtClean="0">
                <a:latin typeface="Arial" pitchFamily="34" charset="0"/>
                <a:cs typeface="Arial" pitchFamily="34" charset="0"/>
              </a:rPr>
              <a:t>is the grace illustration — </a:t>
            </a:r>
            <a:r>
              <a:rPr lang="en-US" b="1" dirty="0" smtClean="0">
                <a:solidFill>
                  <a:srgbClr val="C00000"/>
                </a:solidFill>
                <a:latin typeface="Arial" pitchFamily="34" charset="0"/>
                <a:cs typeface="Arial" pitchFamily="34" charset="0"/>
              </a:rPr>
              <a:t>Matt 20:29-34.</a:t>
            </a:r>
          </a:p>
          <a:p>
            <a:endParaRPr lang="en-US"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C00000"/>
                </a:solidFill>
                <a:latin typeface="Arial" pitchFamily="34" charset="0"/>
                <a:cs typeface="Arial" pitchFamily="34" charset="0"/>
              </a:rPr>
              <a:t>Matthew 19:27 </a:t>
            </a:r>
            <a:r>
              <a:rPr lang="en-US" dirty="0" smtClean="0">
                <a:latin typeface="Arial" pitchFamily="34" charset="0"/>
                <a:cs typeface="Arial" pitchFamily="34" charset="0"/>
              </a:rPr>
              <a:t>— Peter the arrogant apostle. There is a parenthesis beginning in verse 28 after the words, </a:t>
            </a:r>
            <a:r>
              <a:rPr lang="en-US" b="1" dirty="0" smtClean="0">
                <a:solidFill>
                  <a:srgbClr val="C00000"/>
                </a:solidFill>
                <a:latin typeface="Arial" pitchFamily="34" charset="0"/>
                <a:cs typeface="Arial" pitchFamily="34" charset="0"/>
              </a:rPr>
              <a:t>“you which have followed me in regeneration.”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The parenthesis is closed in </a:t>
            </a:r>
            <a:r>
              <a:rPr lang="en-US" b="1" dirty="0" smtClean="0">
                <a:solidFill>
                  <a:srgbClr val="C00000"/>
                </a:solidFill>
                <a:latin typeface="Arial" pitchFamily="34" charset="0"/>
                <a:cs typeface="Arial" pitchFamily="34" charset="0"/>
              </a:rPr>
              <a:t>verse 29 </a:t>
            </a:r>
            <a:r>
              <a:rPr lang="en-US" dirty="0" smtClean="0">
                <a:latin typeface="Arial" pitchFamily="34" charset="0"/>
                <a:cs typeface="Arial" pitchFamily="34" charset="0"/>
              </a:rPr>
              <a:t>after the words </a:t>
            </a:r>
            <a:r>
              <a:rPr lang="en-US" b="1" dirty="0" smtClean="0">
                <a:solidFill>
                  <a:srgbClr val="C00000"/>
                </a:solidFill>
                <a:latin typeface="Arial" pitchFamily="34" charset="0"/>
                <a:cs typeface="Arial" pitchFamily="34" charset="0"/>
              </a:rPr>
              <a:t>“for my name’s sake.” </a:t>
            </a:r>
            <a:r>
              <a:rPr lang="en-US" dirty="0" smtClean="0">
                <a:latin typeface="Arial" pitchFamily="34" charset="0"/>
                <a:cs typeface="Arial" pitchFamily="34" charset="0"/>
              </a:rPr>
              <a:t>The text within this parenthesis has nothing to do with the sentence which begins in </a:t>
            </a:r>
            <a:r>
              <a:rPr lang="en-US" b="1" dirty="0" smtClean="0">
                <a:solidFill>
                  <a:srgbClr val="C00000"/>
                </a:solidFill>
                <a:latin typeface="Arial" pitchFamily="34" charset="0"/>
                <a:cs typeface="Arial" pitchFamily="34" charset="0"/>
              </a:rPr>
              <a:t>verse 28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Remove the parenthesis and we have, </a:t>
            </a:r>
            <a:r>
              <a:rPr lang="en-US" b="1" dirty="0" smtClean="0">
                <a:solidFill>
                  <a:srgbClr val="C00000"/>
                </a:solidFill>
                <a:latin typeface="Arial" pitchFamily="34" charset="0"/>
                <a:cs typeface="Arial" pitchFamily="34" charset="0"/>
              </a:rPr>
              <a:t>“You which have followed me in regeneration also shall inherit everlasting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begin in </a:t>
            </a:r>
            <a:r>
              <a:rPr lang="en-US" b="1" dirty="0" smtClean="0">
                <a:solidFill>
                  <a:srgbClr val="C00000"/>
                </a:solidFill>
                <a:latin typeface="Arial" pitchFamily="34" charset="0"/>
                <a:cs typeface="Arial" pitchFamily="34" charset="0"/>
              </a:rPr>
              <a:t>verse 27  “Then Peter said to Him, ‘Behold we have left everything and followed You; what then will there be for us?”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C00000"/>
                </a:solidFill>
                <a:latin typeface="Arial" pitchFamily="34" charset="0"/>
                <a:cs typeface="Arial" pitchFamily="34" charset="0"/>
              </a:rPr>
              <a:t>“we have left everything” </a:t>
            </a:r>
            <a:r>
              <a:rPr lang="en-US" dirty="0" smtClean="0">
                <a:latin typeface="Arial" pitchFamily="34" charset="0"/>
                <a:cs typeface="Arial" pitchFamily="34" charset="0"/>
              </a:rPr>
              <a:t>-  the first statement of blind arrogance, AAIndic of APHEMI - means to leave, to abandon, to give up.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implies that they had given up everything to follow the Lord. This is not true, this is blind arrogance.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“and followed you” </a:t>
            </a:r>
            <a:r>
              <a:rPr lang="en-US" dirty="0" smtClean="0">
                <a:latin typeface="Arial" pitchFamily="34" charset="0"/>
                <a:cs typeface="Arial" pitchFamily="34" charset="0"/>
              </a:rPr>
              <a:t>— AAIndic – AKOULOUTHEO -  This time when the word is used it is a case of blind arrogance. As it is used at the end of </a:t>
            </a:r>
            <a:r>
              <a:rPr lang="en-US" b="1" dirty="0" smtClean="0">
                <a:solidFill>
                  <a:srgbClr val="C00000"/>
                </a:solidFill>
                <a:latin typeface="Arial" pitchFamily="34" charset="0"/>
                <a:cs typeface="Arial" pitchFamily="34" charset="0"/>
              </a:rPr>
              <a:t>chapter 20 </a:t>
            </a:r>
            <a:r>
              <a:rPr lang="en-US" dirty="0" smtClean="0">
                <a:latin typeface="Arial" pitchFamily="34" charset="0"/>
                <a:cs typeface="Arial" pitchFamily="34" charset="0"/>
              </a:rPr>
              <a:t>it is a case of grace orientation and grace dynamics.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Please notice that blind arrogance always emphasizes the person. Notice that Peter emphasizes himself.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lnSpcReduction="10000"/>
          </a:bodyPr>
          <a:lstStyle/>
          <a:p>
            <a:pPr hangingPunct="0"/>
            <a:r>
              <a:rPr lang="en-US" dirty="0" smtClean="0">
                <a:latin typeface="Arial" pitchFamily="34" charset="0"/>
                <a:cs typeface="Arial" pitchFamily="34" charset="0"/>
              </a:rPr>
              <a:t>He puts it in </a:t>
            </a:r>
            <a:r>
              <a:rPr lang="en-US" b="1" dirty="0" smtClean="0">
                <a:solidFill>
                  <a:srgbClr val="C00000"/>
                </a:solidFill>
                <a:latin typeface="Arial" pitchFamily="34" charset="0"/>
                <a:cs typeface="Arial" pitchFamily="34" charset="0"/>
              </a:rPr>
              <a:t>“we” </a:t>
            </a:r>
            <a:r>
              <a:rPr lang="en-US" dirty="0" smtClean="0">
                <a:latin typeface="Arial" pitchFamily="34" charset="0"/>
                <a:cs typeface="Arial" pitchFamily="34" charset="0"/>
              </a:rPr>
              <a:t>because he and the disciples have discussed this thing and they are all guilty of the same thing.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carried away with pride, they are filled with their own self-importance, they have assumed that because Jesus has given them a little authority that somehow what they think and what they do is more important than anything in the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is trying to emphasize to the Lord just how important Peter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here is arrogance of legalism, reversionism and evil all tied up in the pride package. Here is </a:t>
            </a:r>
            <a:r>
              <a:rPr lang="en-US" u="sng" dirty="0" smtClean="0">
                <a:latin typeface="Arial" pitchFamily="34" charset="0"/>
                <a:cs typeface="Arial" pitchFamily="34" charset="0"/>
              </a:rPr>
              <a:t>what caused the fall of both Satan and the woman.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10. He was sent to Corinth and this is where he failed (</a:t>
            </a:r>
            <a:r>
              <a:rPr lang="en-US" b="1" dirty="0" smtClean="0">
                <a:solidFill>
                  <a:srgbClr val="C00000"/>
                </a:solidFill>
                <a:latin typeface="Arial" pitchFamily="34" charset="0"/>
                <a:cs typeface="Arial" pitchFamily="34" charset="0"/>
              </a:rPr>
              <a:t>1 Cor 16:10</a:t>
            </a:r>
            <a:r>
              <a:rPr lang="en-US" dirty="0" smtClean="0">
                <a:latin typeface="Arial" pitchFamily="34" charset="0"/>
                <a:cs typeface="Arial" pitchFamily="34" charset="0"/>
              </a:rPr>
              <a:t>) because the Corinthians were tough, hard-nosed, realistic, hell-raisers.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only person who ever tamed Corinth was Titus. Timothy had to be hauled back under Paul’s wing and trained again.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He shared the first imprisonment in Rome ( </a:t>
            </a:r>
            <a:r>
              <a:rPr lang="en-US" b="1" dirty="0" smtClean="0">
                <a:solidFill>
                  <a:srgbClr val="C00000"/>
                </a:solidFill>
                <a:latin typeface="Arial" pitchFamily="34" charset="0"/>
                <a:cs typeface="Arial" pitchFamily="34" charset="0"/>
              </a:rPr>
              <a:t>Philippians 1:1; 2:19; Colossians 1:1; Philemon 1</a:t>
            </a:r>
            <a:r>
              <a:rPr lang="en-US" dirty="0" smtClean="0">
                <a:latin typeface="Arial" pitchFamily="34" charset="0"/>
                <a:cs typeface="Arial" pitchFamily="34" charset="0"/>
              </a:rPr>
              <a:t>). This is a training period, he is licking his wounds from Corinth.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After his first imprisonment he went with Paul to Ephesus where he remained as the pastor.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C00000"/>
                </a:solidFill>
                <a:latin typeface="Arial" pitchFamily="34" charset="0"/>
                <a:cs typeface="Arial" pitchFamily="34" charset="0"/>
              </a:rPr>
              <a:t>“What then shall there be for us?” </a:t>
            </a:r>
            <a:r>
              <a:rPr lang="en-US" dirty="0" smtClean="0">
                <a:latin typeface="Arial" pitchFamily="34" charset="0"/>
                <a:cs typeface="Arial" pitchFamily="34" charset="0"/>
              </a:rPr>
              <a:t>-  Here is the arrogance again. He is interested in what he is going to have by way of reward.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has lost the perspective of grace by emphasizing what he has done for the Lord, </a:t>
            </a:r>
            <a:r>
              <a:rPr lang="en-US" b="1" dirty="0" smtClean="0">
                <a:latin typeface="Arial" pitchFamily="34" charset="0"/>
                <a:cs typeface="Arial" pitchFamily="34" charset="0"/>
              </a:rPr>
              <a:t>rather than what Christ has done for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far all that Peter has done that counts is that he has followed the Lord in regeneration.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verses 27-30 gives us the picture. The rest of the question is answered at the end of verse 29  — </a:t>
            </a:r>
            <a:r>
              <a:rPr lang="en-US" b="1" dirty="0" smtClean="0">
                <a:solidFill>
                  <a:srgbClr val="C00000"/>
                </a:solidFill>
                <a:latin typeface="Arial" pitchFamily="34" charset="0"/>
                <a:cs typeface="Arial" pitchFamily="34" charset="0"/>
              </a:rPr>
              <a:t>“also you shall inherit eternal life.” </a:t>
            </a:r>
          </a:p>
          <a:p>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C00000"/>
                </a:solidFill>
                <a:latin typeface="Arial" pitchFamily="34" charset="0"/>
                <a:cs typeface="Arial" pitchFamily="34" charset="0"/>
              </a:rPr>
              <a:t>Vs 28 says “And Jesus said to them, “Truly I say to you, that you who have followed Me, in the regeneration when the Son of Man will sit on His glorious throne, you </a:t>
            </a:r>
            <a:r>
              <a:rPr lang="en-US" b="1" dirty="0" err="1" smtClean="0">
                <a:solidFill>
                  <a:srgbClr val="C00000"/>
                </a:solidFill>
                <a:latin typeface="Arial" pitchFamily="34" charset="0"/>
                <a:cs typeface="Arial" pitchFamily="34" charset="0"/>
              </a:rPr>
              <a:t>slso</a:t>
            </a:r>
            <a:r>
              <a:rPr lang="en-US" b="1" dirty="0" smtClean="0">
                <a:solidFill>
                  <a:srgbClr val="C00000"/>
                </a:solidFill>
                <a:latin typeface="Arial" pitchFamily="34" charset="0"/>
                <a:cs typeface="Arial" pitchFamily="34" charset="0"/>
              </a:rPr>
              <a:t> shall sit upon twelve thrones, judging the twelve tribes of Israel”</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Vs 29 “And everyone who has left houses or brothers or sisters or father or mother or children or farms for My name’s sake, will receive many times as much, and will inherit eternal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mentions things in the future that are rewardable but have no basis for reward now because they have not given up any of these things because of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have given up nothing for doctrine. Bible doctrine in the soul often displaces certain things in the life. They have made no doctrinal decisions and therefore they have no basis for reward at this moment. 	</a:t>
            </a:r>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buNone/>
            </a:pPr>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Verse 30 — “But many who are first will be last (in blessing and reward); and the last, first.” (in blessing and reward).”</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The </a:t>
            </a:r>
            <a:r>
              <a:rPr lang="en-US" b="1" dirty="0" smtClean="0">
                <a:solidFill>
                  <a:srgbClr val="C00000"/>
                </a:solidFill>
                <a:latin typeface="Arial" pitchFamily="34" charset="0"/>
                <a:cs typeface="Arial" pitchFamily="34" charset="0"/>
              </a:rPr>
              <a:t>“first” </a:t>
            </a:r>
            <a:r>
              <a:rPr lang="en-US" dirty="0" smtClean="0">
                <a:latin typeface="Arial" pitchFamily="34" charset="0"/>
                <a:cs typeface="Arial" pitchFamily="34" charset="0"/>
              </a:rPr>
              <a:t>are those guilty of blind arrogance. They are last in blessing in time and last in reward for eternity. In other words, the word for “first” here refers to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do not have dying grace, no blessings in time, and no rewards in heaven. That is what last means.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a:t>
            </a:r>
            <a:r>
              <a:rPr lang="en-US" b="1" dirty="0" smtClean="0">
                <a:solidFill>
                  <a:srgbClr val="C00000"/>
                </a:solidFill>
                <a:latin typeface="Arial" pitchFamily="34" charset="0"/>
                <a:cs typeface="Arial" pitchFamily="34" charset="0"/>
              </a:rPr>
              <a:t> “last” </a:t>
            </a:r>
            <a:r>
              <a:rPr lang="en-US" dirty="0" smtClean="0">
                <a:latin typeface="Arial" pitchFamily="34" charset="0"/>
                <a:cs typeface="Arial" pitchFamily="34" charset="0"/>
              </a:rPr>
              <a:t>are those who through doctrine resident in the soul have grace humility, grace orientation. They are moving towards spiritual maturity (blessings in time, rewards in eternity) </a:t>
            </a:r>
            <a:endParaRPr lang="en-US" dirty="0" smtClean="0"/>
          </a:p>
          <a:p>
            <a:endParaRPr lang="en-US"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Matthew 20:1-16</a:t>
            </a:r>
            <a:r>
              <a:rPr lang="en-US" dirty="0" smtClean="0">
                <a:latin typeface="Arial" pitchFamily="34" charset="0"/>
                <a:cs typeface="Arial" pitchFamily="34" charset="0"/>
              </a:rPr>
              <a:t>, the grace illustration. Jesus illustrates by setting up a parallel between God’s policy of grace and the policy of a capitalist in the agricultural economy of the ancient world. One of the great things about the Roman empire was its free enterprise.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passage are found two kinds of labor. </a:t>
            </a:r>
          </a:p>
          <a:p>
            <a:pPr hangingPunct="0">
              <a:buNone/>
            </a:pPr>
            <a:r>
              <a:rPr lang="en-US" dirty="0" smtClean="0">
                <a:latin typeface="Arial" pitchFamily="34" charset="0"/>
                <a:cs typeface="Arial" pitchFamily="34" charset="0"/>
              </a:rPr>
              <a:t>      -One is “union” labor. They are the first who are going to be last. They illustrate blind arrogance.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 Then we have “scab” labor. That means free labor, non-union. “Scab” labor illustrates grace orientation humility, and they will be first. The first will be last; the last will be first. Jesus advocated free enterprise.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20:1 - “For the kingdom of heaven is like  a landowner who went out early in the morning to hire laborers for his vineyard.”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C00000"/>
                </a:solidFill>
                <a:latin typeface="Arial" pitchFamily="34" charset="0"/>
                <a:cs typeface="Arial" pitchFamily="34" charset="0"/>
              </a:rPr>
              <a:t>“landowner” </a:t>
            </a:r>
            <a:r>
              <a:rPr lang="en-US" dirty="0" smtClean="0">
                <a:latin typeface="Arial" pitchFamily="34" charset="0"/>
                <a:cs typeface="Arial" pitchFamily="34" charset="0"/>
              </a:rPr>
              <a:t>– OIKODESPOTHI -  means a capitalist, a man who is the lord of an empire. A capitalist is a man who invests money into business. He is the one who declares the policy. It is his money that is invested in the business. He is the one who creates jobs for labor. </a:t>
            </a:r>
          </a:p>
          <a:p>
            <a:pPr hangingPunct="0">
              <a:buNone/>
            </a:pPr>
            <a:r>
              <a:rPr lang="en-US" dirty="0" smtClean="0">
                <a:latin typeface="Arial" pitchFamily="34" charset="0"/>
                <a:cs typeface="Arial" pitchFamily="34" charset="0"/>
              </a:rPr>
              <a:t>	</a:t>
            </a:r>
          </a:p>
          <a:p>
            <a:r>
              <a:rPr lang="en-US" b="1" dirty="0" smtClean="0">
                <a:solidFill>
                  <a:srgbClr val="C00000"/>
                </a:solidFill>
                <a:latin typeface="Arial" pitchFamily="34" charset="0"/>
                <a:cs typeface="Arial" pitchFamily="34" charset="0"/>
              </a:rPr>
              <a:t>20:2</a:t>
            </a:r>
            <a:r>
              <a:rPr lang="en-US" dirty="0" smtClean="0">
                <a:latin typeface="Arial" pitchFamily="34" charset="0"/>
                <a:cs typeface="Arial" pitchFamily="34" charset="0"/>
              </a:rPr>
              <a:t> — he starts out with union labor. </a:t>
            </a:r>
            <a:r>
              <a:rPr lang="en-US" b="1" dirty="0" smtClean="0">
                <a:solidFill>
                  <a:srgbClr val="C00000"/>
                </a:solidFill>
                <a:latin typeface="Arial" pitchFamily="34" charset="0"/>
                <a:cs typeface="Arial" pitchFamily="34" charset="0"/>
              </a:rPr>
              <a:t>“When he had agreed with the laborers for a denarius for the day, he sent them into his vineyard.”</a:t>
            </a:r>
          </a:p>
          <a:p>
            <a:pPr>
              <a:buNone/>
            </a:pP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He went out at 6 a.m. and picked up the first group. These men are union men, they bargained for the day’s labor. They are the only bargainers in the whole setup. </a:t>
            </a:r>
          </a:p>
          <a:p>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20:3 </a:t>
            </a:r>
            <a:r>
              <a:rPr lang="en-US" dirty="0" smtClean="0">
                <a:latin typeface="Arial" pitchFamily="34" charset="0"/>
                <a:cs typeface="Arial" pitchFamily="34" charset="0"/>
              </a:rPr>
              <a:t>— the third hour is 9am.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20:4 -  “whatever is right I will give you. And they went their way.” </a:t>
            </a:r>
            <a:r>
              <a:rPr lang="en-US" dirty="0" smtClean="0">
                <a:latin typeface="Arial" pitchFamily="34" charset="0"/>
                <a:cs typeface="Arial" pitchFamily="34" charset="0"/>
              </a:rPr>
              <a:t>No bargaining.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20:5 — “the sixth and ninth hour” </a:t>
            </a:r>
            <a:r>
              <a:rPr lang="en-US" dirty="0" smtClean="0">
                <a:latin typeface="Arial" pitchFamily="34" charset="0"/>
                <a:cs typeface="Arial" pitchFamily="34" charset="0"/>
              </a:rPr>
              <a:t>is twelve noon and 3pm.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20:6 — “the eleventh hour” </a:t>
            </a:r>
            <a:r>
              <a:rPr lang="en-US" dirty="0" smtClean="0">
                <a:latin typeface="Arial" pitchFamily="34" charset="0"/>
                <a:cs typeface="Arial" pitchFamily="34" charset="0"/>
              </a:rPr>
              <a:t>is 5pm.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all but the first group there is </a:t>
            </a:r>
            <a:r>
              <a:rPr lang="en-US" u="sng" dirty="0" smtClean="0">
                <a:latin typeface="Arial" pitchFamily="34" charset="0"/>
                <a:cs typeface="Arial" pitchFamily="34" charset="0"/>
              </a:rPr>
              <a:t>no bargaining</a:t>
            </a:r>
            <a:r>
              <a:rPr lang="en-US" dirty="0" smtClean="0">
                <a:latin typeface="Arial" pitchFamily="34" charset="0"/>
                <a:cs typeface="Arial" pitchFamily="34" charset="0"/>
              </a:rPr>
              <a:t>, they trust management to do the right thing.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a:t>
            </a:r>
            <a:r>
              <a:rPr lang="en-US" b="1" u="sng" dirty="0" smtClean="0">
                <a:latin typeface="Arial" pitchFamily="34" charset="0"/>
                <a:cs typeface="Arial" pitchFamily="34" charset="0"/>
              </a:rPr>
              <a:t>union crowd are the first, </a:t>
            </a:r>
            <a:r>
              <a:rPr lang="en-US" dirty="0" smtClean="0">
                <a:latin typeface="Arial" pitchFamily="34" charset="0"/>
                <a:cs typeface="Arial" pitchFamily="34" charset="0"/>
              </a:rPr>
              <a:t>the </a:t>
            </a:r>
            <a:r>
              <a:rPr lang="en-US" b="1" u="sng" dirty="0" smtClean="0">
                <a:latin typeface="Arial" pitchFamily="34" charset="0"/>
                <a:cs typeface="Arial" pitchFamily="34" charset="0"/>
              </a:rPr>
              <a:t>last are the “scab labor</a:t>
            </a:r>
            <a:r>
              <a:rPr lang="en-US" dirty="0" smtClean="0">
                <a:latin typeface="Arial" pitchFamily="34" charset="0"/>
                <a:cs typeface="Arial" pitchFamily="34" charset="0"/>
              </a:rPr>
              <a:t>,” non-union, who have no contract. Only the 6am union crowd have a contract.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Note that in </a:t>
            </a:r>
            <a:r>
              <a:rPr lang="en-US" b="1" dirty="0" smtClean="0">
                <a:solidFill>
                  <a:srgbClr val="C00000"/>
                </a:solidFill>
                <a:latin typeface="Arial" pitchFamily="34" charset="0"/>
                <a:cs typeface="Arial" pitchFamily="34" charset="0"/>
              </a:rPr>
              <a:t>20:2</a:t>
            </a:r>
            <a:r>
              <a:rPr lang="en-US" dirty="0" smtClean="0">
                <a:latin typeface="Arial" pitchFamily="34" charset="0"/>
                <a:cs typeface="Arial" pitchFamily="34" charset="0"/>
              </a:rPr>
              <a:t> we have labor union workers. They have bargained with the capitalist for a day’s wages, a denarius, and they have a union contract for that 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under contract to management. The capitalist needed more labor so he went out and hired non-union labor. </a:t>
            </a:r>
          </a:p>
          <a:p>
            <a:endParaRPr lang="en-US"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u="sng" dirty="0" smtClean="0">
                <a:latin typeface="Arial" pitchFamily="34" charset="0"/>
                <a:cs typeface="Arial" pitchFamily="34" charset="0"/>
              </a:rPr>
              <a:t>Principle</a:t>
            </a:r>
            <a:r>
              <a:rPr lang="en-US" dirty="0" smtClean="0">
                <a:latin typeface="Arial" pitchFamily="34" charset="0"/>
                <a:cs typeface="Arial" pitchFamily="34" charset="0"/>
              </a:rPr>
              <a:t>: Management invests the money, management makes the policy.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Labor does not dictate to management under establishment, only under a principle of evil does labor ever dictate to management.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was the policy of this management to hire all of the non-union labor he could find and to treat them right.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the laws of divine establishment capitalists, those who put up the money and management, have the sole right to make policy for their business. </a:t>
            </a:r>
          </a:p>
          <a:p>
            <a:endParaRPr lang="en-US" u="sng" dirty="0" smtClean="0">
              <a:latin typeface="Arial" pitchFamily="34" charset="0"/>
              <a:cs typeface="Arial" pitchFamily="34" charset="0"/>
            </a:endParaRPr>
          </a:p>
          <a:p>
            <a:r>
              <a:rPr lang="en-US" u="sng" dirty="0" smtClean="0">
                <a:latin typeface="Arial" pitchFamily="34" charset="0"/>
                <a:cs typeface="Arial" pitchFamily="34" charset="0"/>
              </a:rPr>
              <a:t>Neither the government nor labor have a right to make policy in free enterprise. </a:t>
            </a:r>
          </a:p>
          <a:p>
            <a:endParaRPr lang="en-US"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Note that the non-union labor did not bargain with management but left it up to the discretion and policy of management what they should receive for that day’s work or part of a day’s work.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way a parallelism is set up between labor unions and legalism on the one hand, and on the other hand grace orientation and non-union labor.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way the labor union represents blind arrogance and the non-union labor represents grace humility.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20:8 — “When evening came the owner of the vineyard said to his foreman, “Call the laborers and pay them their wages, beginning with the last group to the first.”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The non-union labor was divided into four groups. Each group had worked a different number of hours.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management has a policy, it is going to pay them all the same.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could pay them anything he wanted to. He chose to pay those who didn’t bargain with him the same, even though they didn’t work twelve hours. </a:t>
            </a:r>
            <a:endParaRPr lang="en-US" u="sng" dirty="0" smtClean="0">
              <a:latin typeface="Arial" pitchFamily="34" charset="0"/>
              <a:cs typeface="Arial" pitchFamily="34" charset="0"/>
            </a:endParaRPr>
          </a:p>
          <a:p>
            <a:pPr hangingPunct="0"/>
            <a:endParaRPr lang="en-US" u="sng" dirty="0" smtClean="0">
              <a:latin typeface="Arial" pitchFamily="34" charset="0"/>
              <a:cs typeface="Arial" pitchFamily="34" charset="0"/>
            </a:endParaRPr>
          </a:p>
          <a:p>
            <a:pPr hangingPunct="0"/>
            <a:r>
              <a:rPr lang="en-US" u="sng" dirty="0" smtClean="0">
                <a:latin typeface="Arial" pitchFamily="34" charset="0"/>
                <a:cs typeface="Arial" pitchFamily="34" charset="0"/>
              </a:rPr>
              <a:t>That’s grace. And if that is the policy, that is the law for that day.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sz="4000" dirty="0" smtClean="0">
                <a:latin typeface="Arial" pitchFamily="34" charset="0"/>
                <a:cs typeface="Arial" pitchFamily="34" charset="0"/>
              </a:rPr>
              <a:t>Introduction</a:t>
            </a:r>
            <a:endParaRPr lang="en-US" sz="4000" dirty="0">
              <a:latin typeface="Arial" pitchFamily="34" charset="0"/>
              <a:cs typeface="Arial" pitchFamily="34" charset="0"/>
            </a:endParaRPr>
          </a:p>
        </p:txBody>
      </p:sp>
      <p:sp>
        <p:nvSpPr>
          <p:cNvPr id="3" name="Content Placeholder 2"/>
          <p:cNvSpPr>
            <a:spLocks noGrp="1"/>
          </p:cNvSpPr>
          <p:nvPr>
            <p:ph sz="quarter" idx="1"/>
          </p:nvPr>
        </p:nvSpPr>
        <p:spPr>
          <a:xfrm>
            <a:off x="0" y="1066800"/>
            <a:ext cx="9144000" cy="5638800"/>
          </a:xfrm>
        </p:spPr>
        <p:txBody>
          <a:bodyPr/>
          <a:lstStyle/>
          <a:p>
            <a:r>
              <a:rPr lang="en-US" dirty="0" smtClean="0">
                <a:latin typeface="Arial" pitchFamily="34" charset="0"/>
                <a:cs typeface="Arial" pitchFamily="34" charset="0"/>
              </a:rPr>
              <a:t>In the church as in the world, leadership  quality makes a difference.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Leaders like the apostle Paul trained men like Timothy and Titus to be leaders.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gave them a Biblical strategy, wisdom, and motivation to teach the Word and lead people to maturity.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Leadership is often conceived in purely defensive terms such as congregational maintenance and running repairs in the ongoing storm but this is only half the picture.  </a:t>
            </a:r>
          </a:p>
          <a:p>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r>
              <a:rPr lang="en-US" dirty="0" smtClean="0">
                <a:latin typeface="Arial" pitchFamily="34" charset="0"/>
                <a:cs typeface="Arial" pitchFamily="34" charset="0"/>
              </a:rPr>
              <a:t>At the time of this epistle Timothy was the pastor of Ephesus and his failure at Corinth comes out. He was great where people were positive. Timothy was a great teacher.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“true child of the faith”</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GNOSIO TEKNO  – legitimately born, genuine true child, a born one not an adult child - UIOS  </a:t>
            </a:r>
            <a:r>
              <a:rPr lang="en-US" b="1" dirty="0" smtClean="0">
                <a:solidFill>
                  <a:srgbClr val="C00000"/>
                </a:solidFill>
                <a:latin typeface="Arial" pitchFamily="34" charset="0"/>
                <a:cs typeface="Arial" pitchFamily="34" charset="0"/>
              </a:rPr>
              <a:t>I Cor. 4:17 </a:t>
            </a:r>
            <a:r>
              <a:rPr lang="en-US" dirty="0" smtClean="0">
                <a:latin typeface="Arial" pitchFamily="34" charset="0"/>
                <a:cs typeface="Arial" pitchFamily="34" charset="0"/>
              </a:rPr>
              <a:t>says the same.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was a legitimate spiritually born son to Paul who became a reliable student of the Word.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remained under Paul’s authority and learned discipline and truth. </a:t>
            </a: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“beginning with the last to the first” </a:t>
            </a:r>
            <a:r>
              <a:rPr lang="en-US" dirty="0" smtClean="0">
                <a:latin typeface="Arial" pitchFamily="34" charset="0"/>
                <a:cs typeface="Arial" pitchFamily="34" charset="0"/>
              </a:rPr>
              <a:t>— Verse 9 — and when the 5pm group came each one received a denarius, a full day’s wages. They had no contract, they depended upon the policy of the capitalist.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20:10</a:t>
            </a:r>
            <a:r>
              <a:rPr lang="en-US" dirty="0" smtClean="0">
                <a:latin typeface="Arial" pitchFamily="34" charset="0"/>
                <a:cs typeface="Arial" pitchFamily="34" charset="0"/>
              </a:rPr>
              <a:t> — the labor union crowd came </a:t>
            </a:r>
            <a:r>
              <a:rPr lang="en-US" b="1" dirty="0" smtClean="0">
                <a:solidFill>
                  <a:srgbClr val="C00000"/>
                </a:solidFill>
                <a:latin typeface="Arial" pitchFamily="34" charset="0"/>
                <a:cs typeface="Arial" pitchFamily="34" charset="0"/>
              </a:rPr>
              <a:t>“they thought that they would receive more, but each of them also received a denarius.”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blind arrogance on their part, they had a firm contract which they had bargained for.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assumed wrong, they held the capitalist to one denarius and he is going to stay with that contract. </a:t>
            </a:r>
          </a:p>
          <a:p>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dirty="0" smtClean="0">
                <a:latin typeface="Arial" pitchFamily="34" charset="0"/>
                <a:cs typeface="Arial" pitchFamily="34" charset="0"/>
              </a:rPr>
              <a:t>The non-union crowd made no bargain for labor but they trusted management to do what was fair. </a:t>
            </a:r>
            <a:r>
              <a:rPr lang="en-US" u="sng" dirty="0" smtClean="0">
                <a:latin typeface="Arial" pitchFamily="34" charset="0"/>
                <a:cs typeface="Arial" pitchFamily="34" charset="0"/>
              </a:rPr>
              <a:t>Their faith was met by grace.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did not earn or deserve by the bargaining standards, they received it anyway and that is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union laborers who worked for twelve hours had contracted for a specific amount.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management was fair and just in giving them what they had bargained for. Not only does the parable advocate free enterprise in business but it emphasizes the importance of God deciding the </a:t>
            </a:r>
            <a:r>
              <a:rPr lang="en-US" u="sng" dirty="0" smtClean="0">
                <a:latin typeface="Arial" pitchFamily="34" charset="0"/>
                <a:cs typeface="Arial" pitchFamily="34" charset="0"/>
              </a:rPr>
              <a:t>eternal rewards on the basis of His policy</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is trying to contract with the Lord for his reward in advance. You don’t bargain with the Lord for reward, for blessing, that is blind arrogance. 	</a:t>
            </a:r>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20:11</a:t>
            </a:r>
            <a:r>
              <a:rPr lang="en-US" dirty="0" smtClean="0">
                <a:latin typeface="Arial" pitchFamily="34" charset="0"/>
                <a:cs typeface="Arial" pitchFamily="34" charset="0"/>
              </a:rPr>
              <a:t> — they began to complain against the capitalist.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20:12</a:t>
            </a:r>
            <a:r>
              <a:rPr lang="en-US" dirty="0" smtClean="0">
                <a:latin typeface="Arial" pitchFamily="34" charset="0"/>
                <a:cs typeface="Arial" pitchFamily="34" charset="0"/>
              </a:rPr>
              <a:t> — </a:t>
            </a:r>
            <a:r>
              <a:rPr lang="en-US" b="1" dirty="0" smtClean="0">
                <a:solidFill>
                  <a:srgbClr val="C00000"/>
                </a:solidFill>
                <a:latin typeface="Arial" pitchFamily="34" charset="0"/>
                <a:cs typeface="Arial" pitchFamily="34" charset="0"/>
              </a:rPr>
              <a:t>“These last men have worked only one hour.” </a:t>
            </a:r>
            <a:r>
              <a:rPr lang="en-US" dirty="0" smtClean="0">
                <a:latin typeface="Arial" pitchFamily="34" charset="0"/>
                <a:cs typeface="Arial" pitchFamily="34" charset="0"/>
              </a:rPr>
              <a:t>Union doesn’t like it!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20:13 — “Friends, I am doing you no wrong: did you not agree (bargain) with me for a denarius?” </a:t>
            </a:r>
          </a:p>
          <a:p>
            <a:pPr hangingPunct="0"/>
            <a:endParaRPr lang="en-US"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20:14,15</a:t>
            </a:r>
            <a:r>
              <a:rPr lang="en-US" dirty="0" smtClean="0">
                <a:latin typeface="Arial" pitchFamily="34" charset="0"/>
                <a:cs typeface="Arial" pitchFamily="34" charset="0"/>
              </a:rPr>
              <a:t> — the capitalist has a right to do what he will with his own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Blind arrogance does not understand grace, it maligns and judges grace. Blind arrogance has not doctrinal standard on which to appreciate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evil eye is the evil thinking of the labor union. They are anti-establishment and condemned by our Lord.</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 Like Peter, the labor union crowd suffered from their own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Blind arrogance keeps the believer from yielding to the superior standard of God’s matchless and perfect grace. Grace is related to doctrine, never to works.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20:16 — “Thus the last shall be first, and the first shall be last.”</a:t>
            </a:r>
          </a:p>
          <a:p>
            <a:pPr hangingPunct="0"/>
            <a:endParaRPr lang="en-US" b="1" dirty="0" smtClean="0">
              <a:solidFill>
                <a:srgbClr val="C00000"/>
              </a:solidFill>
              <a:latin typeface="Arial" pitchFamily="34" charset="0"/>
              <a:cs typeface="Arial" pitchFamily="34" charset="0"/>
            </a:endParaRPr>
          </a:p>
          <a:p>
            <a:pPr hangingPunct="0">
              <a:buNone/>
            </a:pPr>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Principle</a:t>
            </a:r>
          </a:p>
          <a:p>
            <a:pPr hangingPunct="0"/>
            <a:r>
              <a:rPr lang="en-US" dirty="0" smtClean="0">
                <a:latin typeface="Arial" pitchFamily="34" charset="0"/>
                <a:cs typeface="Arial" pitchFamily="34" charset="0"/>
              </a:rPr>
              <a:t>1. Rewards for believers in eternity depend on the policy of God, not the arrogant, legalistic, man-centered standards of evil and blind fundamentalism.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2. God does not bless the believer in time nor reward the believer in eternity on the basis of the arrogant standards of evil. Nor does He reward on the basis of any form of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Arrogance is always critical of grace. When arrogance becomes critical of grace this becomes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first, those under the influence of evil, have blind arrogance. They have the evil eye — arrogant thinking.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last are those who through doctrine resident in the soul have true grace orientation, therefore true grace humility.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6. The last are those  greater grace believers who avoided the influence of evil in time. They will be first in heaven, first in reward.</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The last half of verse 16</a:t>
            </a:r>
            <a:r>
              <a:rPr lang="en-US" b="1" dirty="0" smtClean="0">
                <a:solidFill>
                  <a:srgbClr val="C00000"/>
                </a:solidFill>
                <a:latin typeface="Arial" pitchFamily="34" charset="0"/>
                <a:cs typeface="Arial" pitchFamily="34" charset="0"/>
              </a:rPr>
              <a:t>, “for many be called, but few chosen,”</a:t>
            </a:r>
            <a:r>
              <a:rPr lang="en-US" dirty="0" smtClean="0">
                <a:latin typeface="Arial" pitchFamily="34" charset="0"/>
                <a:cs typeface="Arial" pitchFamily="34" charset="0"/>
              </a:rPr>
              <a:t> is not found in the original. </a:t>
            </a:r>
          </a:p>
          <a:p>
            <a:pPr hangingPunct="0">
              <a:buNone/>
            </a:pPr>
            <a:r>
              <a:rPr lang="en-US" dirty="0" smtClean="0">
                <a:latin typeface="Arial" pitchFamily="34" charset="0"/>
                <a:cs typeface="Arial" pitchFamily="34" charset="0"/>
              </a:rPr>
              <a:t> </a:t>
            </a:r>
          </a:p>
          <a:p>
            <a:pPr hangingPunct="0"/>
            <a:r>
              <a:rPr lang="en-US" b="1" dirty="0" smtClean="0">
                <a:solidFill>
                  <a:srgbClr val="C00000"/>
                </a:solidFill>
                <a:latin typeface="Arial" pitchFamily="34" charset="0"/>
                <a:cs typeface="Arial" pitchFamily="34" charset="0"/>
              </a:rPr>
              <a:t>20:17-19, </a:t>
            </a:r>
            <a:r>
              <a:rPr lang="en-US" dirty="0" smtClean="0">
                <a:latin typeface="Arial" pitchFamily="34" charset="0"/>
                <a:cs typeface="Arial" pitchFamily="34" charset="0"/>
              </a:rPr>
              <a:t>Jesus is going to tell them what is about to happen. This is a week before the cross. They have been with Him for three years and still the only thing they understand is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full of blind arrogance. </a:t>
            </a:r>
            <a:r>
              <a:rPr lang="en-US" b="1" dirty="0" smtClean="0">
                <a:solidFill>
                  <a:srgbClr val="C00000"/>
                </a:solidFill>
                <a:latin typeface="Arial" pitchFamily="34" charset="0"/>
                <a:cs typeface="Arial" pitchFamily="34" charset="0"/>
              </a:rPr>
              <a:t>20:19 - “And the third day he shall be raised up.” </a:t>
            </a:r>
            <a:r>
              <a:rPr lang="en-US" dirty="0" smtClean="0">
                <a:latin typeface="Arial" pitchFamily="34" charset="0"/>
                <a:cs typeface="Arial" pitchFamily="34" charset="0"/>
              </a:rPr>
              <a:t>refers to resurrection. The disciples didn’t even start to grow until the resurrection.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20:20 — “the mother of Zebedee’s children”, </a:t>
            </a:r>
            <a:r>
              <a:rPr lang="en-US" dirty="0" smtClean="0">
                <a:latin typeface="Arial" pitchFamily="34" charset="0"/>
                <a:cs typeface="Arial" pitchFamily="34" charset="0"/>
              </a:rPr>
              <a:t>i.e. Salome, the sister of Mary. She is the mother of James and John.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Salome is guilty of the same blind arrogance as Peter. Like Peter she wants to bypass the objective of the first advent, the cross, and take the crown which is the objective of the second advent.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fails to see that the cross must come before the crown. Her pride has caused her to only listen when Jesus talks about the kingdom coming in the future and she wants to make sure that her boys are in the top rung of the future kingdom.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20:21</a:t>
            </a:r>
            <a:r>
              <a:rPr lang="en-US" dirty="0" smtClean="0">
                <a:latin typeface="Arial" pitchFamily="34" charset="0"/>
                <a:cs typeface="Arial" pitchFamily="34" charset="0"/>
              </a:rPr>
              <a:t> — Salome’s blind arrogance. It ignores the very teaching which Jesus has just made.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20:22 - 23</a:t>
            </a:r>
            <a:r>
              <a:rPr lang="en-US"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a dialogue with James and John. </a:t>
            </a:r>
            <a:r>
              <a:rPr lang="en-US" b="1" dirty="0" smtClean="0">
                <a:solidFill>
                  <a:srgbClr val="C00000"/>
                </a:solidFill>
                <a:latin typeface="Arial" pitchFamily="34" charset="0"/>
                <a:cs typeface="Arial" pitchFamily="34" charset="0"/>
              </a:rPr>
              <a:t>“You do not know what you are asking.” </a:t>
            </a:r>
            <a:r>
              <a:rPr lang="en-US" dirty="0" smtClean="0">
                <a:latin typeface="Arial" pitchFamily="34" charset="0"/>
                <a:cs typeface="Arial" pitchFamily="34" charset="0"/>
              </a:rPr>
              <a:t>The cup is going to the cross. </a:t>
            </a:r>
            <a:r>
              <a:rPr lang="en-US" b="1" dirty="0" smtClean="0">
                <a:solidFill>
                  <a:srgbClr val="C00000"/>
                </a:solidFill>
                <a:latin typeface="Arial" pitchFamily="34" charset="0"/>
                <a:cs typeface="Arial" pitchFamily="34" charset="0"/>
              </a:rPr>
              <a:t>“We are able.” </a:t>
            </a:r>
            <a:r>
              <a:rPr lang="en-US" dirty="0" smtClean="0">
                <a:latin typeface="Arial" pitchFamily="34" charset="0"/>
                <a:cs typeface="Arial" pitchFamily="34" charset="0"/>
              </a:rPr>
              <a:t>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This is arrogance, legalism and idiocy in view of everything that Jesus taught them.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baptism of the cup is the cross where Jesus Christ is going to provide our so great salvation.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Neither James nor John could provide salvation on the cross, they could not die for the sins of the world, as per the baptism of the cup just stated.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If man can do anything to provide salvation then there is no salvation.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5. Man can appropriate salvation by faith in Christ but man cannot provide salvation by being judged for our sins on the cross. Only the God-Man Jesus Christ can do that.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Only a perfect man could do this; the impeccability of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Blind arrogance is a combination of the sin of pride plus evil thinking. Blind arrogance is minus the doctrine. The doctrine has just been taught, the doctrine has not been accepted.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 “My cup you shall drink” </a:t>
            </a:r>
            <a:r>
              <a:rPr lang="en-US" dirty="0" smtClean="0">
                <a:latin typeface="Arial" pitchFamily="34" charset="0"/>
                <a:cs typeface="Arial" pitchFamily="34" charset="0"/>
              </a:rPr>
              <a:t>- James was the first disciple to be martyred; John was the last one. James and John would die but not for the sins of the world.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“But to sit on my right hand, and on my left, is not Mine to give” </a:t>
            </a:r>
            <a:r>
              <a:rPr lang="en-US" dirty="0" smtClean="0">
                <a:latin typeface="Arial" pitchFamily="34" charset="0"/>
                <a:cs typeface="Arial" pitchFamily="34" charset="0"/>
              </a:rPr>
              <a:t>— The Father is the author of the plan — </a:t>
            </a:r>
            <a:r>
              <a:rPr lang="en-US" b="1" dirty="0" smtClean="0">
                <a:solidFill>
                  <a:srgbClr val="C00000"/>
                </a:solidFill>
                <a:latin typeface="Arial" pitchFamily="34" charset="0"/>
                <a:cs typeface="Arial" pitchFamily="34" charset="0"/>
              </a:rPr>
              <a:t>“but it is for those for whom it has been prepared in the past with the result that it stands prepared by my Father.”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20:24 </a:t>
            </a:r>
            <a:r>
              <a:rPr lang="en-US" dirty="0" smtClean="0">
                <a:latin typeface="Arial" pitchFamily="34" charset="0"/>
                <a:cs typeface="Arial" pitchFamily="34" charset="0"/>
              </a:rPr>
              <a:t>— the other ten were indignant with their arrogance.</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The concept behind blind arrogance</a:t>
            </a:r>
          </a:p>
          <a:p>
            <a:pPr hangingPunct="0"/>
            <a:r>
              <a:rPr lang="en-US" dirty="0" smtClean="0">
                <a:latin typeface="Arial" pitchFamily="34" charset="0"/>
                <a:cs typeface="Arial" pitchFamily="34" charset="0"/>
              </a:rPr>
              <a:t>1. God’s standards for maturity and qualifications for blessing are the same for every believer.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It therefore becomes blind arrogance for any believer to imply that he has achieved spiritually what no other believer ever has, or that he has some unique experience, or that his life is more important than anyone else.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“in the faith” </a:t>
            </a:r>
            <a:r>
              <a:rPr lang="en-US" dirty="0" smtClean="0">
                <a:latin typeface="Arial" pitchFamily="34" charset="0"/>
                <a:cs typeface="Arial" pitchFamily="34" charset="0"/>
              </a:rPr>
              <a:t>– EN PISTEI – in the sphere of believing, faith, of a believer in a given body of truth and doctrine (</a:t>
            </a:r>
            <a:r>
              <a:rPr lang="en-US" b="1" dirty="0" smtClean="0">
                <a:solidFill>
                  <a:srgbClr val="C00000"/>
                </a:solidFill>
                <a:latin typeface="Arial" pitchFamily="34" charset="0"/>
                <a:cs typeface="Arial" pitchFamily="34" charset="0"/>
              </a:rPr>
              <a:t>6:20, 2 Tim 2:2</a:t>
            </a:r>
            <a:r>
              <a:rPr lang="en-US" dirty="0" smtClean="0">
                <a:latin typeface="Arial" pitchFamily="34" charset="0"/>
                <a:cs typeface="Arial" pitchFamily="34" charset="0"/>
              </a:rPr>
              <a:t>) which is the mystery doctrine of the Church Age (</a:t>
            </a:r>
            <a:r>
              <a:rPr lang="en-US" b="1" dirty="0" smtClean="0">
                <a:solidFill>
                  <a:srgbClr val="C00000"/>
                </a:solidFill>
                <a:latin typeface="Arial" pitchFamily="34" charset="0"/>
                <a:cs typeface="Arial" pitchFamily="34" charset="0"/>
              </a:rPr>
              <a:t>Eph 3:8-9. Romans 16:25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greets Timothy with grace, mercy and peace to contrast the increasing apostasy.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 were calling themselves ‘faithful’ but turning their backs on the truth.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Satanic opposition had sufficient time to organize against the totally spiritual message of the Mystery (</a:t>
            </a:r>
            <a:r>
              <a:rPr lang="en-US" b="1" dirty="0" smtClean="0">
                <a:solidFill>
                  <a:srgbClr val="C00000"/>
                </a:solidFill>
                <a:latin typeface="Arial" pitchFamily="34" charset="0"/>
                <a:cs typeface="Arial" pitchFamily="34" charset="0"/>
              </a:rPr>
              <a:t>Acts 20:29</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Blind arrogance comes in many forms: in the form of legalism, like salvation by works, spirituality by works, maturity by works.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emotional arrogance of the </a:t>
            </a:r>
            <a:r>
              <a:rPr lang="en-US" dirty="0" err="1" smtClean="0">
                <a:latin typeface="Arial" pitchFamily="34" charset="0"/>
                <a:cs typeface="Arial" pitchFamily="34" charset="0"/>
              </a:rPr>
              <a:t>cfharismatics</a:t>
            </a:r>
            <a:r>
              <a:rPr lang="en-US" dirty="0" smtClean="0">
                <a:latin typeface="Arial" pitchFamily="34" charset="0"/>
                <a:cs typeface="Arial" pitchFamily="34" charset="0"/>
              </a:rPr>
              <a:t> who associate spiritual advance with the obsolete spiritual gift of tongues is also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self-centered arrogance of that believer who assumes that his life, his activities, his opinions are more important than those of anyone else is also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person who assumes that the plan of God stands or falls on the basis of his personal behavior is in blind arrogance.</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7. It is arrogance to assume that the plan of God depends on any believer. It is obvious that the plan of God depends on the essence of God. This is the concept of grace, everything depends on who on what God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arrogance of the person who sets up false standards and then by complying to these false standards concludes that he is a great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 person who assumes that any form of kindness or friendliness from the opposite sex means that the person is madly in love with him. This is blind arrogance.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lstStyle/>
          <a:p>
            <a:pPr hangingPunct="0"/>
            <a:r>
              <a:rPr lang="en-US" dirty="0" smtClean="0">
                <a:latin typeface="Arial" pitchFamily="34" charset="0"/>
                <a:cs typeface="Arial" pitchFamily="34" charset="0"/>
              </a:rPr>
              <a:t>10. The arrogance that assumes that a few dates means a declaration of love and a silent agreement to marry is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The arrogance of perpetuating your enthusiasms on others who are not interested and judging them with harsh criticism because they are not interested. This is blind arrogance. 	</a:t>
            </a:r>
            <a:endParaRPr lang="en-US" dirty="0" smtClean="0"/>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20:25</a:t>
            </a:r>
            <a:r>
              <a:rPr lang="en-US" dirty="0" smtClean="0">
                <a:latin typeface="Arial" pitchFamily="34" charset="0"/>
                <a:cs typeface="Arial" pitchFamily="34" charset="0"/>
              </a:rPr>
              <a:t> — Jesus called them to solve the problem of blind arrogance with doctrinal teaching. </a:t>
            </a:r>
          </a:p>
          <a:p>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a:bodyPr>
          <a:lstStyle/>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“rulers of the Gentiles </a:t>
            </a:r>
            <a:r>
              <a:rPr lang="en-US" dirty="0" smtClean="0">
                <a:latin typeface="Arial" pitchFamily="34" charset="0"/>
                <a:cs typeface="Arial" pitchFamily="34" charset="0"/>
              </a:rPr>
              <a:t>(the Romans) </a:t>
            </a:r>
            <a:r>
              <a:rPr lang="en-US" b="1" dirty="0" smtClean="0">
                <a:solidFill>
                  <a:srgbClr val="C00000"/>
                </a:solidFill>
                <a:latin typeface="Arial" pitchFamily="34" charset="0"/>
                <a:cs typeface="Arial" pitchFamily="34" charset="0"/>
              </a:rPr>
              <a:t>lord it over them </a:t>
            </a:r>
            <a:r>
              <a:rPr lang="en-US" dirty="0" smtClean="0">
                <a:latin typeface="Arial" pitchFamily="34" charset="0"/>
                <a:cs typeface="Arial" pitchFamily="34" charset="0"/>
              </a:rPr>
              <a:t>(the Jews), </a:t>
            </a:r>
            <a:r>
              <a:rPr lang="en-US" b="1" dirty="0" smtClean="0">
                <a:solidFill>
                  <a:srgbClr val="C00000"/>
                </a:solidFill>
                <a:latin typeface="Arial" pitchFamily="34" charset="0"/>
                <a:cs typeface="Arial" pitchFamily="34" charset="0"/>
              </a:rPr>
              <a:t>and their great men </a:t>
            </a:r>
            <a:r>
              <a:rPr lang="en-US" dirty="0" smtClean="0">
                <a:latin typeface="Arial" pitchFamily="34" charset="0"/>
                <a:cs typeface="Arial" pitchFamily="34" charset="0"/>
              </a:rPr>
              <a:t>(who are in command of the province) </a:t>
            </a:r>
            <a:r>
              <a:rPr lang="en-US" b="1" dirty="0" smtClean="0">
                <a:solidFill>
                  <a:srgbClr val="C00000"/>
                </a:solidFill>
                <a:latin typeface="Arial" pitchFamily="34" charset="0"/>
                <a:cs typeface="Arial" pitchFamily="34" charset="0"/>
              </a:rPr>
              <a:t>exercise authority over them.” </a:t>
            </a:r>
            <a:r>
              <a:rPr lang="en-US" dirty="0" smtClean="0">
                <a:latin typeface="Arial" pitchFamily="34" charset="0"/>
                <a:cs typeface="Arial" pitchFamily="34" charset="0"/>
              </a:rPr>
              <a:t>An historical trend which had been noted by all of the disciples.</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20:26 — “But it is not this way among you but whoever wishes to become great among you shall be your servant”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Don’t learn anything from the Romans in their administration of the province of Judea, some of you are already acting like Romans.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spiritual realm service must be based on grace orientation. Grace orientation is based on doctrine in the soul, the use of the inner resources of doctrine.</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20:27- 28 — “And whoever wishes to be first among you shall be your slave: just as the Son of man did not come to be served, but to serve, and to give his life a ransom for the many.”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effect He has said this. In the royal family of God greatness is being under the authority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all kinds of authority in life but true greatness for the believer and the avoidance of both evil and blind arrogance comes from being under the authority of doctrine, not exercising authority over others.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will come in due time for many believers. Believers will exercise and use authority. How they use that authority will be based on doctrine in the soul.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Human standards always relate greatness to the obtaining of and the exercising of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Divine standards demand that all believers be under authority for greatness, and the authority is Bible doctrine in the soul.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the importance of the principle of learning doctrine and applying it to our lives.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Maximum doctrine in the soul insulates the believer from the influence of evil and protects him from blind arrogance. All believers must come under the authority of the Word of God and Bible doctrine.</a:t>
            </a:r>
            <a:endParaRPr lang="en-US"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We now come to the grace illustration. We are going to get a transition, some blind arrogance, but now the entire situation switches to show us true greatness in two that you would never think of as being great.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20:29</a:t>
            </a:r>
            <a:r>
              <a:rPr lang="en-US" dirty="0" smtClean="0">
                <a:latin typeface="Arial" pitchFamily="34" charset="0"/>
                <a:cs typeface="Arial" pitchFamily="34" charset="0"/>
              </a:rPr>
              <a:t> — we have the Lord Jesus Christ leaving the area of Jericho, the place of the curse, to go back to Jerusalem — </a:t>
            </a:r>
            <a:r>
              <a:rPr lang="en-US" b="1" dirty="0" smtClean="0">
                <a:solidFill>
                  <a:srgbClr val="C00000"/>
                </a:solidFill>
                <a:latin typeface="Arial" pitchFamily="34" charset="0"/>
                <a:cs typeface="Arial" pitchFamily="34" charset="0"/>
              </a:rPr>
              <a:t>“a great mob followed them.”</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20:30 </a:t>
            </a:r>
            <a:r>
              <a:rPr lang="en-US" dirty="0" smtClean="0">
                <a:latin typeface="Arial" pitchFamily="34" charset="0"/>
                <a:cs typeface="Arial" pitchFamily="34" charset="0"/>
              </a:rPr>
              <a:t>— the word for </a:t>
            </a:r>
            <a:r>
              <a:rPr lang="en-US" b="1" dirty="0" smtClean="0">
                <a:solidFill>
                  <a:srgbClr val="C00000"/>
                </a:solidFill>
                <a:latin typeface="Arial" pitchFamily="34" charset="0"/>
                <a:cs typeface="Arial" pitchFamily="34" charset="0"/>
              </a:rPr>
              <a:t>“sitting” </a:t>
            </a:r>
            <a:r>
              <a:rPr lang="en-US" dirty="0" smtClean="0">
                <a:latin typeface="Arial" pitchFamily="34" charset="0"/>
                <a:cs typeface="Arial" pitchFamily="34" charset="0"/>
              </a:rPr>
              <a:t>is KATHEMAI – PAPtc – Jesus, the disciples and a large crowd are on the road from Jericho to Jerusalem.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crowd is curious, have sought miracles, and have heard something of the controversy about our Lord and about the Sanhedrin; but regardless of what it is they are now following the Lord out of curiosity, at least for a short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Everything about these blind men speaks of helplessness.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not moving with the crowd, they are not following the Lord, they are blind, they are dumped, as it were, out of life by the side of a road. </a:t>
            </a:r>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Their helplessness is described by the fact that both of them have physical blindness.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they heard that Jesus was passing by the shouted </a:t>
            </a:r>
            <a:r>
              <a:rPr lang="en-US" b="1" dirty="0" smtClean="0">
                <a:solidFill>
                  <a:srgbClr val="C00000"/>
                </a:solidFill>
                <a:latin typeface="Arial" pitchFamily="34" charset="0"/>
                <a:cs typeface="Arial" pitchFamily="34" charset="0"/>
              </a:rPr>
              <a:t>“Lord” </a:t>
            </a:r>
            <a:r>
              <a:rPr lang="en-US" dirty="0" smtClean="0">
                <a:latin typeface="Arial" pitchFamily="34" charset="0"/>
                <a:cs typeface="Arial" pitchFamily="34" charset="0"/>
              </a:rPr>
              <a:t>– KUREI – recognizing His deity.  The recognize Him for what He is, that He is God, that He is co-equal with the Father and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they cry out, </a:t>
            </a:r>
            <a:r>
              <a:rPr lang="en-US" b="1" dirty="0" smtClean="0">
                <a:solidFill>
                  <a:srgbClr val="C00000"/>
                </a:solidFill>
                <a:latin typeface="Arial" pitchFamily="34" charset="0"/>
                <a:cs typeface="Arial" pitchFamily="34" charset="0"/>
              </a:rPr>
              <a:t>“Have mercy on us” </a:t>
            </a:r>
            <a:r>
              <a:rPr lang="en-US" dirty="0" smtClean="0">
                <a:latin typeface="Arial" pitchFamily="34" charset="0"/>
                <a:cs typeface="Arial" pitchFamily="34" charset="0"/>
              </a:rPr>
              <a:t>—ELEOO – AAImpv -  </a:t>
            </a:r>
            <a:r>
              <a:rPr lang="en-US" b="1" dirty="0" smtClean="0">
                <a:solidFill>
                  <a:srgbClr val="C00000"/>
                </a:solidFill>
                <a:latin typeface="Arial" pitchFamily="34" charset="0"/>
                <a:cs typeface="Arial" pitchFamily="34" charset="0"/>
              </a:rPr>
              <a:t>“Grace us out.” </a:t>
            </a:r>
            <a:r>
              <a:rPr lang="en-US" dirty="0" smtClean="0">
                <a:latin typeface="Arial" pitchFamily="34" charset="0"/>
                <a:cs typeface="Arial" pitchFamily="34" charset="0"/>
              </a:rPr>
              <a:t>Then they cry out</a:t>
            </a:r>
            <a:r>
              <a:rPr lang="en-US" b="1" dirty="0" smtClean="0">
                <a:solidFill>
                  <a:srgbClr val="C00000"/>
                </a:solidFill>
                <a:latin typeface="Arial" pitchFamily="34" charset="0"/>
                <a:cs typeface="Arial" pitchFamily="34" charset="0"/>
              </a:rPr>
              <a:t>, “son of David,” </a:t>
            </a:r>
            <a:r>
              <a:rPr lang="en-US" dirty="0" smtClean="0">
                <a:latin typeface="Arial" pitchFamily="34" charset="0"/>
                <a:cs typeface="Arial" pitchFamily="34" charset="0"/>
              </a:rPr>
              <a:t>speaking of the humanity of Christ. So add to the deity of Christ perfect humanity.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r>
              <a:rPr lang="en-US" dirty="0" smtClean="0">
                <a:latin typeface="Arial" pitchFamily="34" charset="0"/>
                <a:cs typeface="Arial" pitchFamily="34" charset="0"/>
              </a:rPr>
              <a:t>Jesus is going to use this as the illustration. He is followed by twelve arrogant disciples. There is also in that mob the mother of two of the disciples, Salome the wife of Zebedee, and she is arrogant.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Everywhere our Lord has encountered blind arrogance and this hinders the intake of the Word of God, it hinders the concept of grace orientation.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illustrated that it wasn’t what the blind men could do — they could do nothing but sit — it was what the blind men were thinking.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gives a perfect illustration not only to His disciples but to us today. </a:t>
            </a:r>
            <a:r>
              <a:rPr lang="en-US" u="sng" dirty="0" smtClean="0">
                <a:latin typeface="Arial" pitchFamily="34" charset="0"/>
                <a:cs typeface="Arial" pitchFamily="34" charset="0"/>
              </a:rPr>
              <a:t>These two men were sitting, they were blind, they were handicapped, they were helpless, hopeless, useless.</a:t>
            </a:r>
          </a:p>
          <a:p>
            <a:endParaRPr lang="en-US" u="sng"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Autofit/>
          </a:bodyPr>
          <a:lstStyle/>
          <a:p>
            <a:r>
              <a:rPr lang="en-US" sz="3200" dirty="0" smtClean="0">
                <a:latin typeface="Arial" pitchFamily="34" charset="0"/>
                <a:cs typeface="Arial" pitchFamily="34" charset="0"/>
              </a:rPr>
              <a:t>PISTEI is the Christian faith, one whom Paul led to Christ on his first missionary journey. Timothy remained in the faith and taught sound doctrine to his congregations. </a:t>
            </a:r>
          </a:p>
          <a:p>
            <a:endParaRPr lang="en-US" sz="3200" dirty="0" smtClean="0">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“grace” </a:t>
            </a:r>
            <a:r>
              <a:rPr lang="en-US" sz="3200" dirty="0" smtClean="0">
                <a:latin typeface="Arial" pitchFamily="34" charset="0"/>
                <a:cs typeface="Arial" pitchFamily="34" charset="0"/>
              </a:rPr>
              <a:t>- CHARIS  - God’s plan of grace, grace that which we do not earn nor deserve. </a:t>
            </a:r>
          </a:p>
          <a:p>
            <a:pPr>
              <a:buNone/>
            </a:pPr>
            <a:r>
              <a:rPr lang="en-US" sz="3200" dirty="0" smtClean="0">
                <a:latin typeface="Arial" pitchFamily="34" charset="0"/>
                <a:cs typeface="Arial" pitchFamily="34" charset="0"/>
              </a:rPr>
              <a:t> </a:t>
            </a:r>
          </a:p>
          <a:p>
            <a:r>
              <a:rPr lang="en-US" sz="3200" b="1" dirty="0" smtClean="0">
                <a:solidFill>
                  <a:srgbClr val="0070C0"/>
                </a:solidFill>
                <a:latin typeface="Arial" pitchFamily="34" charset="0"/>
                <a:cs typeface="Arial" pitchFamily="34" charset="0"/>
              </a:rPr>
              <a:t>“mercy” </a:t>
            </a:r>
            <a:r>
              <a:rPr lang="en-US" sz="3200" dirty="0" smtClean="0">
                <a:latin typeface="Arial" pitchFamily="34" charset="0"/>
                <a:cs typeface="Arial" pitchFamily="34" charset="0"/>
              </a:rPr>
              <a:t>- ELEOS - Mercy – for Timothy’s problems that he is having with the church and with his health.  Grace in action is mercy.  Dealing with Pain.</a:t>
            </a:r>
          </a:p>
          <a:p>
            <a:pPr>
              <a:buNone/>
            </a:pPr>
            <a:r>
              <a:rPr lang="en-US" sz="3200" dirty="0" smtClean="0">
                <a:latin typeface="Arial" pitchFamily="34" charset="0"/>
                <a:cs typeface="Arial" pitchFamily="34" charset="0"/>
              </a:rPr>
              <a:t> </a:t>
            </a:r>
          </a:p>
          <a:p>
            <a:endParaRPr lang="en-US" sz="3200"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pPr hangingPunct="0"/>
            <a:r>
              <a:rPr lang="en-US" dirty="0" smtClean="0">
                <a:latin typeface="Arial" pitchFamily="34" charset="0"/>
                <a:cs typeface="Arial" pitchFamily="34" charset="0"/>
              </a:rPr>
              <a:t>They were out of society as it were, they were dragged upon life, absolutely and completely helpless.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Yet the Lord says that these two were the only two great ones that He encountered in all of His trip to Jericho.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two were great not because of what they could do, they greatness lies in what they were thinking.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thought can make or break you. Greatness lies in the soul, not in the service and in the function. What you think is infinitely more important than what you do.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who are under the influence of evil, believers who have rejected doctrine, are spiritually blind.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So we have a whole crowd of spiritually blind people following the Lord, they have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influenced by doctrine, even though they are physically blind, are spiritually very alert and they see with the eyes of the soul, they have the sight of grace orientation.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20:31</a:t>
            </a:r>
            <a:r>
              <a:rPr lang="en-US" dirty="0" smtClean="0">
                <a:latin typeface="Arial" pitchFamily="34" charset="0"/>
                <a:cs typeface="Arial" pitchFamily="34" charset="0"/>
              </a:rPr>
              <a:t> — the blind mob: </a:t>
            </a:r>
            <a:r>
              <a:rPr lang="en-US" b="1" dirty="0" smtClean="0">
                <a:solidFill>
                  <a:srgbClr val="C00000"/>
                </a:solidFill>
                <a:latin typeface="Arial" pitchFamily="34" charset="0"/>
                <a:cs typeface="Arial" pitchFamily="34" charset="0"/>
              </a:rPr>
              <a:t>“multitude” </a:t>
            </a:r>
            <a:r>
              <a:rPr lang="en-US" dirty="0" smtClean="0">
                <a:latin typeface="Arial" pitchFamily="34" charset="0"/>
                <a:cs typeface="Arial" pitchFamily="34" charset="0"/>
              </a:rPr>
              <a:t>is OCHLOI  which does not mean a multitude, it means a mob. This refers to a mob of people with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Many of these people are saved, some are unbelievers, but they are still blindly arrogant. </a:t>
            </a:r>
          </a:p>
          <a:p>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C00000"/>
                </a:solidFill>
                <a:latin typeface="Arial" pitchFamily="34" charset="0"/>
                <a:cs typeface="Arial" pitchFamily="34" charset="0"/>
              </a:rPr>
              <a:t>“and the crowd sternly told them to be quiet” - </a:t>
            </a:r>
            <a:r>
              <a:rPr lang="en-US" dirty="0" smtClean="0">
                <a:latin typeface="Arial" pitchFamily="34" charset="0"/>
                <a:cs typeface="Arial" pitchFamily="34" charset="0"/>
              </a:rPr>
              <a:t> EPITIMAO  - AAIndic - means to censure or reprimand very severely.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crowd did not have the right to stick its nose into the business of the two blind men.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a reprimand for speaking up and declaring true doctrine. It was not only the fact that the two blind men were shouting, but it is the content of their shouting.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mob did not understand what was being said — the hypostatic union, the deity of Christ, the humanity of Christ, any more than they understood the resurrection of Christ which Jesus had just discussed with them.</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 Blind arrogance always censures, always criticizes. </a:t>
            </a:r>
          </a:p>
          <a:p>
            <a:endParaRPr lang="en-US"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The mob has that same evil eye as the union laborers in verse 15.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“they cried out all the more” </a:t>
            </a:r>
            <a:r>
              <a:rPr lang="en-US" dirty="0" smtClean="0">
                <a:latin typeface="Arial" pitchFamily="34" charset="0"/>
                <a:cs typeface="Arial" pitchFamily="34" charset="0"/>
              </a:rPr>
              <a:t>—  KRAZO – shouting. They wouldn’t shut up but they even made more noise than they did before.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not intimidated by the mob. They could easily be abused by the mob and yet they stuck to their guns.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dynamics of life are not in physical activity</a:t>
            </a:r>
            <a:r>
              <a:rPr lang="en-US" u="sng" dirty="0" smtClean="0">
                <a:latin typeface="Arial" pitchFamily="34" charset="0"/>
                <a:cs typeface="Arial" pitchFamily="34" charset="0"/>
              </a:rPr>
              <a:t>, the dynamics of life are always found in the soul of the believer.</a:t>
            </a:r>
            <a:r>
              <a:rPr lang="en-US" dirty="0" smtClean="0">
                <a:latin typeface="Arial" pitchFamily="34" charset="0"/>
                <a:cs typeface="Arial" pitchFamily="34" charset="0"/>
              </a:rPr>
              <a:t> It is a thought that makes or breaks you. </a:t>
            </a:r>
          </a:p>
          <a:p>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“Lord,  Son of David, grace us out.” – </a:t>
            </a:r>
            <a:r>
              <a:rPr lang="en-US" dirty="0" smtClean="0">
                <a:latin typeface="Arial" pitchFamily="34" charset="0"/>
                <a:cs typeface="Arial" pitchFamily="34" charset="0"/>
              </a:rPr>
              <a:t>AAImpv – ELEOO -  They are helpless, this is the contrast with blind arrogance. The imperative mood: the command is based on maximum knowledge of doctrine, especially the hypostatic union and the Davidic covenant.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20:32 — “And Jesus stopped and called to them” </a:t>
            </a:r>
            <a:r>
              <a:rPr lang="en-US" dirty="0" smtClean="0">
                <a:latin typeface="Arial" pitchFamily="34" charset="0"/>
                <a:cs typeface="Arial" pitchFamily="34" charset="0"/>
              </a:rPr>
              <a:t>– PHONEO  means that He summoned them.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“what do you want Me to do for you” </a:t>
            </a:r>
            <a:r>
              <a:rPr lang="en-US" dirty="0" smtClean="0">
                <a:latin typeface="Arial" pitchFamily="34" charset="0"/>
                <a:cs typeface="Arial" pitchFamily="34" charset="0"/>
              </a:rPr>
              <a:t>— the mob could not handle them and therefore the Lord turns around and handles the whole situation. He is still dealing with the soul. He knows what they think.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will do whatever they want. They’re straight, their doctrine is straight, they now have His attention as it were, and He is ready to do whatever they want.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u="sng" dirty="0" smtClean="0">
                <a:latin typeface="Arial" pitchFamily="34" charset="0"/>
                <a:cs typeface="Arial" pitchFamily="34" charset="0"/>
              </a:rPr>
              <a:t>Principle</a:t>
            </a:r>
            <a:r>
              <a:rPr lang="en-US" dirty="0" smtClean="0">
                <a:latin typeface="Arial" pitchFamily="34" charset="0"/>
                <a:cs typeface="Arial" pitchFamily="34" charset="0"/>
              </a:rPr>
              <a:t>: The free will of man never detracts from the sovereignty of God under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grace these men have made their grace appeal. Doctrine is the basis for their appeal.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grace the sovereignty of God says to their volition, “What do you wish?” Under grace free will compliments, glorifies the sovereignty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Only arrogant blindness is in opposition to the sovereignty of God. Jesus Christ as God made an issue of their free will by asking them what they desired.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because their volition so orients to the will and plan of God as to be non-meritorious, totally compatible with grace.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pPr hangingPunct="0"/>
            <a:r>
              <a:rPr lang="en-US" dirty="0" smtClean="0">
                <a:latin typeface="Arial" pitchFamily="34" charset="0"/>
                <a:cs typeface="Arial" pitchFamily="34" charset="0"/>
              </a:rPr>
              <a:t>They are grace oriented, they are the opposite of blind arrogance. So here is grace humility in contrast to blind arrogance.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30:33</a:t>
            </a:r>
            <a:r>
              <a:rPr lang="en-US" dirty="0" smtClean="0">
                <a:latin typeface="Arial" pitchFamily="34" charset="0"/>
                <a:cs typeface="Arial" pitchFamily="34" charset="0"/>
              </a:rPr>
              <a:t> — the grace petition. The blind men ask for something which they could never do themselves.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Grace always puts the emphasis on the sovereignty of God; they put the emphasis there. “You can do something that no one in the world could do for us, you can heal our blindness.” Their case is hopeless.</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“They said to him, Lord, we want our eyes to be opened.”  </a:t>
            </a:r>
            <a:r>
              <a:rPr lang="en-US" dirty="0" smtClean="0">
                <a:latin typeface="Arial" pitchFamily="34" charset="0"/>
                <a:cs typeface="Arial" pitchFamily="34" charset="0"/>
              </a:rPr>
              <a:t>The Lord is going to do more than that, He is going to make it possible for them to have perfect eyesight. </a:t>
            </a:r>
          </a:p>
          <a:p>
            <a:endParaRPr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20:34</a:t>
            </a:r>
            <a:r>
              <a:rPr lang="en-US" dirty="0" smtClean="0">
                <a:latin typeface="Arial" pitchFamily="34" charset="0"/>
                <a:cs typeface="Arial" pitchFamily="34" charset="0"/>
              </a:rPr>
              <a:t> — the dynamics of grace oriented humility, or how the last shall be first.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the </a:t>
            </a:r>
            <a:r>
              <a:rPr lang="en-US" u="sng" dirty="0" smtClean="0">
                <a:latin typeface="Arial" pitchFamily="34" charset="0"/>
                <a:cs typeface="Arial" pitchFamily="34" charset="0"/>
              </a:rPr>
              <a:t>first </a:t>
            </a:r>
            <a:r>
              <a:rPr lang="en-US" dirty="0" smtClean="0">
                <a:latin typeface="Arial" pitchFamily="34" charset="0"/>
                <a:cs typeface="Arial" pitchFamily="34" charset="0"/>
              </a:rPr>
              <a:t>are those guilty of blind arrogance. The </a:t>
            </a:r>
            <a:r>
              <a:rPr lang="en-US" b="1" u="sng" dirty="0" smtClean="0">
                <a:latin typeface="Arial" pitchFamily="34" charset="0"/>
                <a:cs typeface="Arial" pitchFamily="34" charset="0"/>
              </a:rPr>
              <a:t>last are those who through doctrine resident in the soul have true grace humility.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Throughout this passage there is a contrast between blind arrogance and grace humility. They see with the eyes of the soul, their sight is based on doctrine, they do not have that evil eye of verse 15.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“Moved with compassion, Jesus touched their eyes; and immediately they regained their sight and followed Him.”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“moved with compassion” </a:t>
            </a:r>
            <a:r>
              <a:rPr lang="en-US" dirty="0" smtClean="0">
                <a:latin typeface="Arial" pitchFamily="34" charset="0"/>
                <a:cs typeface="Arial" pitchFamily="34" charset="0"/>
              </a:rPr>
              <a:t>– SPLAGCHNIZOMAI – AAPtc - moved with compassion.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b="1" dirty="0" smtClean="0">
                <a:solidFill>
                  <a:srgbClr val="C00000"/>
                </a:solidFill>
                <a:latin typeface="Arial" pitchFamily="34" charset="0"/>
                <a:cs typeface="Arial" pitchFamily="34" charset="0"/>
              </a:rPr>
              <a:t>“and immediately they recovered their sight” </a:t>
            </a:r>
            <a:r>
              <a:rPr lang="en-US" dirty="0" smtClean="0">
                <a:latin typeface="Arial" pitchFamily="34" charset="0"/>
                <a:cs typeface="Arial" pitchFamily="34" charset="0"/>
              </a:rPr>
              <a:t>— AAIndic – ANABLEPO - means to see again, perfect eyesight. </a:t>
            </a:r>
          </a:p>
          <a:p>
            <a:pPr hangingPunct="0">
              <a:buNone/>
            </a:pPr>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“and they followed him” </a:t>
            </a:r>
            <a:r>
              <a:rPr lang="en-US" dirty="0" smtClean="0">
                <a:latin typeface="Arial" pitchFamily="34" charset="0"/>
                <a:cs typeface="Arial" pitchFamily="34" charset="0"/>
              </a:rPr>
              <a:t>— this is in contrast to the following which we saw in chapter 19:27 where we find blind arrogance following the Lord.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Now we have grace humility following the Lord. They could see now, they no longer had the handicap, which implies that they went on and took in more and more doctrine, always understood the point of the first advent, were never shook up like the disciples.  </a:t>
            </a:r>
          </a:p>
          <a:p>
            <a:endParaRPr lang="en-US"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To follow Christ initially is to believe in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To follow Christ for the believer is to be faithful in the intake of doctrine. It is what you think that counts, the content of your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There is only one way to follow Christ after regeneration and that is to be consistent in the intake of doctrine to maturity.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Once the believer has established in doctrine he is free from the influence of evil and blind arrogance.  </a:t>
            </a:r>
          </a:p>
          <a:p>
            <a:pPr hangingPunct="0">
              <a:buNone/>
            </a:pP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sz="3200" b="1" dirty="0" smtClean="0">
                <a:solidFill>
                  <a:srgbClr val="0070C0"/>
                </a:solidFill>
                <a:latin typeface="Arial" pitchFamily="34" charset="0"/>
                <a:cs typeface="Arial" pitchFamily="34" charset="0"/>
              </a:rPr>
              <a:t>“peace” </a:t>
            </a:r>
            <a:r>
              <a:rPr lang="en-US" sz="3200" dirty="0" smtClean="0">
                <a:latin typeface="Arial" pitchFamily="34" charset="0"/>
                <a:cs typeface="Arial" pitchFamily="34" charset="0"/>
              </a:rPr>
              <a:t>- EIRENE – peace or prosperity - A great gift in a world where there is cruelty and hatred as man turns against man, and man turns against God.  Means to bind together.</a:t>
            </a:r>
          </a:p>
          <a:p>
            <a:pPr>
              <a:buNone/>
            </a:pPr>
            <a:endParaRPr lang="en-US" sz="3200" b="1" dirty="0" smtClean="0">
              <a:latin typeface="Arial" pitchFamily="34" charset="0"/>
              <a:cs typeface="Arial" pitchFamily="34" charset="0"/>
            </a:endParaRPr>
          </a:p>
          <a:p>
            <a:pPr lvl="0"/>
            <a:r>
              <a:rPr lang="en-US" sz="3200" dirty="0" smtClean="0">
                <a:latin typeface="Arial" pitchFamily="34" charset="0"/>
                <a:cs typeface="Arial" pitchFamily="34" charset="0"/>
              </a:rPr>
              <a:t>Timothy needed to be reassured of inner peace through his present battles.</a:t>
            </a:r>
            <a:r>
              <a:rPr lang="en-US" sz="3200" b="1" dirty="0" smtClean="0">
                <a:latin typeface="Arial" pitchFamily="34" charset="0"/>
                <a:cs typeface="Arial" pitchFamily="34" charset="0"/>
              </a:rPr>
              <a:t>	</a:t>
            </a:r>
          </a:p>
          <a:p>
            <a:pPr lvl="0"/>
            <a:endParaRPr lang="en-US" sz="3200" b="1" dirty="0" smtClean="0">
              <a:latin typeface="Arial" pitchFamily="34" charset="0"/>
              <a:cs typeface="Arial" pitchFamily="34" charset="0"/>
            </a:endParaRPr>
          </a:p>
          <a:p>
            <a:pPr lvl="0"/>
            <a:r>
              <a:rPr lang="en-US" sz="3200" dirty="0" smtClean="0">
                <a:latin typeface="Arial" pitchFamily="34" charset="0"/>
                <a:cs typeface="Arial" pitchFamily="34" charset="0"/>
              </a:rPr>
              <a:t>Grace, mercy and peace is made available to man through Jesus Christ  (</a:t>
            </a:r>
            <a:r>
              <a:rPr lang="en-US" sz="3200" b="1" dirty="0" smtClean="0">
                <a:solidFill>
                  <a:srgbClr val="C00000"/>
                </a:solidFill>
                <a:latin typeface="Arial" pitchFamily="34" charset="0"/>
                <a:cs typeface="Arial" pitchFamily="34" charset="0"/>
              </a:rPr>
              <a:t>2 Cor 5:21</a:t>
            </a:r>
            <a:r>
              <a:rPr lang="en-US" sz="3200"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sz="3200" b="1" dirty="0" smtClean="0">
                <a:latin typeface="Arial" pitchFamily="34" charset="0"/>
                <a:cs typeface="Arial" pitchFamily="34" charset="0"/>
              </a:rPr>
              <a:t>Doctrine of Grace </a:t>
            </a:r>
          </a:p>
          <a:p>
            <a:endParaRPr lang="en-US" dirty="0" smtClean="0"/>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5. He sees with the perceptive grace eyes of the soul. He fulfills the phrase which occurs twice in this context, “the last shall be first” in reward and blessing.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The  greater grace believer is </a:t>
            </a:r>
            <a:r>
              <a:rPr lang="en-US" u="sng" dirty="0" smtClean="0">
                <a:latin typeface="Arial" pitchFamily="34" charset="0"/>
                <a:cs typeface="Arial" pitchFamily="34" charset="0"/>
              </a:rPr>
              <a:t>first</a:t>
            </a:r>
            <a:r>
              <a:rPr lang="en-US" dirty="0" smtClean="0">
                <a:latin typeface="Arial" pitchFamily="34" charset="0"/>
                <a:cs typeface="Arial" pitchFamily="34" charset="0"/>
              </a:rPr>
              <a:t> in blessing in time, </a:t>
            </a:r>
            <a:r>
              <a:rPr lang="en-US" u="sng" dirty="0" smtClean="0">
                <a:latin typeface="Arial" pitchFamily="34" charset="0"/>
                <a:cs typeface="Arial" pitchFamily="34" charset="0"/>
              </a:rPr>
              <a:t>first</a:t>
            </a:r>
            <a:r>
              <a:rPr lang="en-US" dirty="0" smtClean="0">
                <a:latin typeface="Arial" pitchFamily="34" charset="0"/>
                <a:cs typeface="Arial" pitchFamily="34" charset="0"/>
              </a:rPr>
              <a:t> for reward in eternity, whereas </a:t>
            </a:r>
            <a:r>
              <a:rPr lang="en-US" b="1" dirty="0" smtClean="0">
                <a:solidFill>
                  <a:srgbClr val="C00000"/>
                </a:solidFill>
                <a:latin typeface="Arial" pitchFamily="34" charset="0"/>
                <a:cs typeface="Arial" pitchFamily="34" charset="0"/>
              </a:rPr>
              <a:t>“the first” </a:t>
            </a:r>
            <a:r>
              <a:rPr lang="en-US" dirty="0" smtClean="0">
                <a:latin typeface="Arial" pitchFamily="34" charset="0"/>
                <a:cs typeface="Arial" pitchFamily="34" charset="0"/>
              </a:rPr>
              <a:t>by earthly standards is in blind arrogance, </a:t>
            </a:r>
            <a:r>
              <a:rPr lang="en-US" u="sng" dirty="0" smtClean="0">
                <a:latin typeface="Arial" pitchFamily="34" charset="0"/>
                <a:cs typeface="Arial" pitchFamily="34" charset="0"/>
              </a:rPr>
              <a:t>last</a:t>
            </a:r>
            <a:r>
              <a:rPr lang="en-US" dirty="0" smtClean="0">
                <a:latin typeface="Arial" pitchFamily="34" charset="0"/>
                <a:cs typeface="Arial" pitchFamily="34" charset="0"/>
              </a:rPr>
              <a:t> for blessing in time and in eternity </a:t>
            </a:r>
            <a:r>
              <a:rPr lang="en-US" u="sng" dirty="0" smtClean="0">
                <a:latin typeface="Arial" pitchFamily="34" charset="0"/>
                <a:cs typeface="Arial" pitchFamily="34" charset="0"/>
              </a:rPr>
              <a:t>last</a:t>
            </a:r>
            <a:r>
              <a:rPr lang="en-US" dirty="0" smtClean="0">
                <a:latin typeface="Arial" pitchFamily="34" charset="0"/>
                <a:cs typeface="Arial" pitchFamily="34" charset="0"/>
              </a:rPr>
              <a:t> means none at all.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rPr>
              <a:t>End Chapter One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b="1" dirty="0" smtClean="0">
              <a:solidFill>
                <a:srgbClr val="0070C0"/>
              </a:solidFill>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Vs. 3-7</a:t>
            </a:r>
            <a:r>
              <a:rPr lang="en-US" sz="3200" dirty="0" smtClean="0">
                <a:solidFill>
                  <a:srgbClr val="0070C0"/>
                </a:solidFill>
                <a:latin typeface="Arial" pitchFamily="34" charset="0"/>
                <a:cs typeface="Arial" pitchFamily="34" charset="0"/>
              </a:rPr>
              <a:t>  </a:t>
            </a:r>
            <a:r>
              <a:rPr lang="en-US" sz="3200" dirty="0" smtClean="0">
                <a:latin typeface="Arial" pitchFamily="34" charset="0"/>
                <a:cs typeface="Arial" pitchFamily="34" charset="0"/>
              </a:rPr>
              <a:t>Purpose of the Pastor,</a:t>
            </a:r>
            <a:r>
              <a:rPr lang="en-US" sz="3200" dirty="0" smtClean="0">
                <a:solidFill>
                  <a:srgbClr val="0070C0"/>
                </a:solidFill>
                <a:latin typeface="Arial" pitchFamily="34" charset="0"/>
                <a:cs typeface="Arial" pitchFamily="34" charset="0"/>
              </a:rPr>
              <a:t> </a:t>
            </a:r>
            <a:r>
              <a:rPr lang="en-US" sz="3200" dirty="0" smtClean="0">
                <a:latin typeface="Arial" pitchFamily="34" charset="0"/>
                <a:cs typeface="Arial" pitchFamily="34" charset="0"/>
              </a:rPr>
              <a:t>Warning against false doctrines of Gnostics and Judaizers.</a:t>
            </a:r>
          </a:p>
          <a:p>
            <a:pPr>
              <a:buNone/>
            </a:pPr>
            <a:r>
              <a:rPr lang="en-US" sz="3200" b="1" dirty="0" smtClean="0">
                <a:latin typeface="Arial" pitchFamily="34" charset="0"/>
                <a:cs typeface="Arial" pitchFamily="34" charset="0"/>
              </a:rPr>
              <a:t> </a:t>
            </a:r>
            <a:endParaRPr lang="en-US" sz="3200" dirty="0" smtClean="0">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“As I urged you upon my departure from Macedonia, remain on at Ephesus in order that you may instruct certain men not to teach strange doctrines.”</a:t>
            </a:r>
            <a:endParaRPr lang="en-US" sz="3200" dirty="0" smtClean="0">
              <a:solidFill>
                <a:srgbClr val="0070C0"/>
              </a:solidFill>
              <a:latin typeface="Arial" pitchFamily="34" charset="0"/>
              <a:cs typeface="Arial" pitchFamily="34" charset="0"/>
            </a:endParaRPr>
          </a:p>
          <a:p>
            <a:pPr>
              <a:buNone/>
            </a:pPr>
            <a:r>
              <a:rPr lang="en-US" sz="3200" b="1" dirty="0" smtClean="0">
                <a:solidFill>
                  <a:srgbClr val="0070C0"/>
                </a:solidFill>
                <a:latin typeface="Arial" pitchFamily="34" charset="0"/>
                <a:cs typeface="Arial" pitchFamily="34" charset="0"/>
              </a:rPr>
              <a:t> </a:t>
            </a:r>
            <a:endParaRPr lang="en-US" sz="3200" dirty="0" smtClean="0">
              <a:solidFill>
                <a:srgbClr val="0070C0"/>
              </a:solidFill>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“urged you”</a:t>
            </a:r>
            <a:r>
              <a:rPr lang="en-US" sz="3200" dirty="0" smtClean="0">
                <a:solidFill>
                  <a:srgbClr val="0070C0"/>
                </a:solidFill>
                <a:latin typeface="Arial" pitchFamily="34" charset="0"/>
                <a:cs typeface="Arial" pitchFamily="34" charset="0"/>
              </a:rPr>
              <a:t> </a:t>
            </a:r>
            <a:r>
              <a:rPr lang="en-US" sz="3200" dirty="0" smtClean="0">
                <a:latin typeface="Arial" pitchFamily="34" charset="0"/>
                <a:cs typeface="Arial" pitchFamily="34" charset="0"/>
              </a:rPr>
              <a:t>- KATHOS PARAKALEO   AAIndic -  to encourage, beg, entreat, when a strong emphasis is needed it means “command”.</a:t>
            </a:r>
          </a:p>
          <a:p>
            <a:pPr>
              <a:buNone/>
            </a:pP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Autofit/>
          </a:bodyPr>
          <a:lstStyle/>
          <a:p>
            <a:r>
              <a:rPr lang="en-US" sz="2800" dirty="0" smtClean="0">
                <a:latin typeface="Arial" pitchFamily="34" charset="0"/>
                <a:cs typeface="Arial" pitchFamily="34" charset="0"/>
              </a:rPr>
              <a:t>Paul urged Timothy to remain at Ephesus even though he has failed up to this point. </a:t>
            </a:r>
          </a:p>
          <a:p>
            <a:endParaRPr lang="en-US" sz="2800" dirty="0" smtClean="0">
              <a:latin typeface="Arial" pitchFamily="34" charset="0"/>
              <a:cs typeface="Arial" pitchFamily="34" charset="0"/>
            </a:endParaRPr>
          </a:p>
          <a:p>
            <a:r>
              <a:rPr lang="en-US" sz="2800" u="sng" dirty="0" smtClean="0">
                <a:latin typeface="Arial" pitchFamily="34" charset="0"/>
                <a:cs typeface="Arial" pitchFamily="34" charset="0"/>
              </a:rPr>
              <a:t>Principle</a:t>
            </a:r>
            <a:r>
              <a:rPr lang="en-US" sz="2800" dirty="0" smtClean="0">
                <a:latin typeface="Arial" pitchFamily="34" charset="0"/>
                <a:cs typeface="Arial" pitchFamily="34" charset="0"/>
              </a:rPr>
              <a:t> - Failure is no reason to run away. Stay in there and keep teaching truth.</a:t>
            </a:r>
          </a:p>
          <a:p>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“remain on at Ephesus” </a:t>
            </a:r>
            <a:r>
              <a:rPr lang="en-US" sz="2800" dirty="0" smtClean="0">
                <a:latin typeface="Arial" pitchFamily="34" charset="0"/>
                <a:cs typeface="Arial" pitchFamily="34" charset="0"/>
              </a:rPr>
              <a:t>– AAInfin – PROSMENO – abide or stay where you are at Ephesus. In spite of the opposition, Timothy is to remain and teach the truth.</a:t>
            </a:r>
          </a:p>
          <a:p>
            <a:pPr>
              <a:buNone/>
            </a:pPr>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“that you may instruct certain men not to teach strange doctrines.” </a:t>
            </a:r>
            <a:r>
              <a:rPr lang="en-US" sz="2800" dirty="0" smtClean="0">
                <a:latin typeface="Arial" pitchFamily="34" charset="0"/>
                <a:cs typeface="Arial" pitchFamily="34" charset="0"/>
              </a:rPr>
              <a:t>– PARANGELLO – AASubj – instruct by direct command. He has to use his authority to command pastors not to teach false doctrines. </a:t>
            </a:r>
          </a:p>
          <a:p>
            <a:endParaRPr lang="en-US" sz="2800" dirty="0" smtClean="0"/>
          </a:p>
          <a:p>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sz="2800" dirty="0" smtClean="0">
                <a:latin typeface="Arial" pitchFamily="34" charset="0"/>
                <a:cs typeface="Arial" pitchFamily="34" charset="0"/>
              </a:rPr>
              <a:t>Some pastors in Ephesus had fallen into reversionism and started teaching false gospels, false CWL techniques based upon the Mosaic Law and Gnosticism.</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It would be equivalent today of pastors teaching Jehovah Witness view of Christ and Roman Catholic view of living the Christian life.</a:t>
            </a:r>
          </a:p>
          <a:p>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“teach strange doctrines”- </a:t>
            </a:r>
            <a:r>
              <a:rPr lang="en-US" sz="2800" dirty="0" smtClean="0">
                <a:latin typeface="Arial" pitchFamily="34" charset="0"/>
                <a:cs typeface="Arial" pitchFamily="34" charset="0"/>
              </a:rPr>
              <a:t>PAInfin – HETERO + DIDASKOLEO – different kind of doctrine, heretical doctrines.  Reversionistic pastors are teaching false gospels and legalism (</a:t>
            </a:r>
            <a:r>
              <a:rPr lang="en-US" sz="2800" b="1" dirty="0" smtClean="0">
                <a:solidFill>
                  <a:srgbClr val="C00000"/>
                </a:solidFill>
                <a:latin typeface="Arial" pitchFamily="34" charset="0"/>
                <a:cs typeface="Arial" pitchFamily="34" charset="0"/>
              </a:rPr>
              <a:t>Gal 1:6-9, 1 Tim 1:11</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1:4 – “not to pay attention to myths and endless genealogies which give rise to mere speculation rather than furthering the administration of God which is by faith.”</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Second purpose: to orient to dispensational theology. The OT were distorted into legalism by Jewish writers such as </a:t>
            </a:r>
            <a:r>
              <a:rPr lang="en-US" dirty="0" err="1" smtClean="0">
                <a:latin typeface="Arial" pitchFamily="34" charset="0"/>
                <a:cs typeface="Arial" pitchFamily="34" charset="0"/>
              </a:rPr>
              <a:t>Onkelos</a:t>
            </a:r>
            <a:r>
              <a:rPr lang="en-US" dirty="0" smtClean="0">
                <a:latin typeface="Arial" pitchFamily="34" charset="0"/>
                <a:cs typeface="Arial" pitchFamily="34" charset="0"/>
              </a:rPr>
              <a:t> and Jonathan Ben </a:t>
            </a:r>
            <a:r>
              <a:rPr lang="en-US" dirty="0" err="1" smtClean="0">
                <a:latin typeface="Arial" pitchFamily="34" charset="0"/>
                <a:cs typeface="Arial" pitchFamily="34" charset="0"/>
              </a:rPr>
              <a:t>Uzziel</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Others are </a:t>
            </a:r>
            <a:r>
              <a:rPr lang="en-US" dirty="0" err="1" smtClean="0">
                <a:latin typeface="Arial" pitchFamily="34" charset="0"/>
                <a:cs typeface="Arial" pitchFamily="34" charset="0"/>
              </a:rPr>
              <a:t>Targum</a:t>
            </a:r>
            <a:r>
              <a:rPr lang="en-US" dirty="0" smtClean="0">
                <a:latin typeface="Arial" pitchFamily="34" charset="0"/>
                <a:cs typeface="Arial" pitchFamily="34" charset="0"/>
              </a:rPr>
              <a:t> of Pseudo Jonathan on the Pentateuch, </a:t>
            </a:r>
            <a:r>
              <a:rPr lang="en-US" dirty="0" err="1" smtClean="0">
                <a:latin typeface="Arial" pitchFamily="34" charset="0"/>
                <a:cs typeface="Arial" pitchFamily="34" charset="0"/>
              </a:rPr>
              <a:t>Mishna</a:t>
            </a:r>
            <a:r>
              <a:rPr lang="en-US" dirty="0" smtClean="0">
                <a:latin typeface="Arial" pitchFamily="34" charset="0"/>
                <a:cs typeface="Arial" pitchFamily="34" charset="0"/>
              </a:rPr>
              <a:t>, </a:t>
            </a:r>
            <a:r>
              <a:rPr lang="en-US" dirty="0" err="1" smtClean="0">
                <a:latin typeface="Arial" pitchFamily="34" charset="0"/>
                <a:cs typeface="Arial" pitchFamily="34" charset="0"/>
              </a:rPr>
              <a:t>Gemara</a:t>
            </a:r>
            <a:r>
              <a:rPr lang="en-US" dirty="0" smtClean="0">
                <a:latin typeface="Arial" pitchFamily="34" charset="0"/>
                <a:cs typeface="Arial" pitchFamily="34" charset="0"/>
              </a:rPr>
              <a:t>, Babylonian Talmund, </a:t>
            </a:r>
            <a:r>
              <a:rPr lang="en-US" dirty="0" err="1" smtClean="0">
                <a:latin typeface="Arial" pitchFamily="34" charset="0"/>
                <a:cs typeface="Arial" pitchFamily="34" charset="0"/>
              </a:rPr>
              <a:t>Midrash</a:t>
            </a:r>
            <a:r>
              <a:rPr lang="en-US" dirty="0" smtClean="0">
                <a:latin typeface="Arial" pitchFamily="34" charset="0"/>
                <a:cs typeface="Arial" pitchFamily="34" charset="0"/>
              </a:rPr>
              <a:t>, all Haggadic interpretations, and </a:t>
            </a:r>
            <a:r>
              <a:rPr lang="en-US" dirty="0" err="1" smtClean="0">
                <a:latin typeface="Arial" pitchFamily="34" charset="0"/>
                <a:cs typeface="Arial" pitchFamily="34" charset="0"/>
              </a:rPr>
              <a:t>Gnositicism</a:t>
            </a:r>
            <a:r>
              <a:rPr lang="en-US" dirty="0" smtClean="0">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“not to pay attention” – </a:t>
            </a:r>
            <a:r>
              <a:rPr lang="en-US" dirty="0" smtClean="0">
                <a:latin typeface="Arial" pitchFamily="34" charset="0"/>
                <a:cs typeface="Arial" pitchFamily="34" charset="0"/>
              </a:rPr>
              <a:t>MEDE + PROSECHO (PAInfin) – nor to give heed, occupy yourself with something.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Ephesian pastors were preoccupied with false doctrines in two areas: myths and genealogies. </a:t>
            </a:r>
            <a:endParaRPr lang="en-US" b="1" dirty="0" smtClean="0">
              <a:solidFill>
                <a:srgbClr val="0070C0"/>
              </a:solidFill>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“myths” </a:t>
            </a:r>
            <a:r>
              <a:rPr lang="en-US" dirty="0" smtClean="0">
                <a:latin typeface="Arial" pitchFamily="34" charset="0"/>
                <a:cs typeface="Arial" pitchFamily="34" charset="0"/>
              </a:rPr>
              <a:t>– MUTHOI – false spiritual heritage of the Jews as found in Jewish legends which claimed Moses had not written down all the mysteries revealed by God. Fables, idle tales, fanciful stories all void of facts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a:buNone/>
            </a:pPr>
            <a:r>
              <a:rPr lang="en-US" dirty="0" smtClean="0">
                <a:latin typeface="Arial" pitchFamily="34" charset="0"/>
                <a:cs typeface="Arial" pitchFamily="34" charset="0"/>
              </a:rPr>
              <a:t> </a:t>
            </a:r>
          </a:p>
          <a:p>
            <a:r>
              <a:rPr lang="en-US" dirty="0" smtClean="0">
                <a:latin typeface="Arial" pitchFamily="34" charset="0"/>
                <a:cs typeface="Arial" pitchFamily="34" charset="0"/>
              </a:rPr>
              <a:t>They claimed to have additional information Moses didn’t write down. This is called the </a:t>
            </a:r>
            <a:r>
              <a:rPr lang="en-US" dirty="0" err="1" smtClean="0">
                <a:latin typeface="Arial" pitchFamily="34" charset="0"/>
                <a:cs typeface="Arial" pitchFamily="34" charset="0"/>
              </a:rPr>
              <a:t>Kabbala</a:t>
            </a:r>
            <a:r>
              <a:rPr lang="en-US" dirty="0" smtClean="0">
                <a:latin typeface="Arial" pitchFamily="34" charset="0"/>
                <a:cs typeface="Arial" pitchFamily="34" charset="0"/>
              </a:rPr>
              <a:t> which contained stories of angels, philosophical concepts, miracles, and the myths of Gnosticism.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Ephesians had become fascinated by these myths.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“endless genealogies” </a:t>
            </a:r>
            <a:r>
              <a:rPr lang="en-US" dirty="0" smtClean="0">
                <a:latin typeface="Arial" pitchFamily="34" charset="0"/>
                <a:cs typeface="Arial" pitchFamily="34" charset="0"/>
              </a:rPr>
              <a:t>– GENEALOGIA + APERANTOI which means limitless or tiresome genealogies.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refers to Gnostic aeons as a series of emanations from divine unity, cataloging of ancestors. </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u="sng" dirty="0" smtClean="0">
                <a:latin typeface="Arial" pitchFamily="34" charset="0"/>
                <a:cs typeface="Arial" pitchFamily="34" charset="0"/>
              </a:rPr>
              <a:t>Mission of a Church </a:t>
            </a:r>
            <a:r>
              <a:rPr lang="en-US" dirty="0" smtClean="0">
                <a:latin typeface="Arial" pitchFamily="34" charset="0"/>
                <a:cs typeface="Arial" pitchFamily="34" charset="0"/>
              </a:rPr>
              <a:t>– outreach with the Gospel of Christ to the community to maintain the church while at the same time teaching and shepherding the flock. </a:t>
            </a:r>
          </a:p>
          <a:p>
            <a:endParaRPr lang="en-US" dirty="0" smtClean="0">
              <a:latin typeface="Arial" pitchFamily="34" charset="0"/>
              <a:cs typeface="Arial" pitchFamily="34" charset="0"/>
            </a:endParaRPr>
          </a:p>
          <a:p>
            <a:pPr algn="ctr">
              <a:buNone/>
            </a:pPr>
            <a:r>
              <a:rPr lang="en-US" b="1" u="sng" dirty="0" smtClean="0">
                <a:latin typeface="Arial" pitchFamily="34" charset="0"/>
                <a:cs typeface="Arial" pitchFamily="34" charset="0"/>
              </a:rPr>
              <a:t>Chapter One</a:t>
            </a:r>
          </a:p>
          <a:p>
            <a:r>
              <a:rPr lang="en-US" dirty="0" smtClean="0">
                <a:latin typeface="Arial" pitchFamily="34" charset="0"/>
                <a:cs typeface="Arial" pitchFamily="34" charset="0"/>
              </a:rPr>
              <a:t>In this chapter Paul opposes the selfish people who focused on themselves by discussing empty questions regarding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a result, believers were not being built up in the faith.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kind of corruption is seen in the RCC where hollow and profitless speculations form the basis of their scholastic theology.  </a:t>
            </a:r>
            <a:endParaRPr lang="en-US" dirty="0">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It also refers to OT genealogies which had been allegorized and interpreted by Philo and made the basis for a system of psychology.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rejected the literal interpretation of the Bible.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Genealogies teach us Bible history. From David to Christ is important for it shows us the Christ Royal 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Judaizers ignored the literal meaning and promoted their legalism by claiming the Age of Israel was not interrupted and so continued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ignored the Church Age and all of its mystery doctrines to spend time searching their ancestry.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“which give rise to mere speculation” </a:t>
            </a:r>
            <a:r>
              <a:rPr lang="en-US" dirty="0" smtClean="0">
                <a:latin typeface="Arial" pitchFamily="34" charset="0"/>
                <a:cs typeface="Arial" pitchFamily="34" charset="0"/>
              </a:rPr>
              <a:t>– HOSTIS + PARECHO (PAIndic) – which category of things minister,</a:t>
            </a:r>
          </a:p>
          <a:p>
            <a:pPr>
              <a:buNone/>
            </a:pPr>
            <a:r>
              <a:rPr lang="en-US" dirty="0" smtClean="0">
                <a:latin typeface="Arial" pitchFamily="34" charset="0"/>
                <a:cs typeface="Arial" pitchFamily="34" charset="0"/>
              </a:rPr>
              <a:t>    EKZHTHSIN – useless speculations, endless searching.</a:t>
            </a:r>
          </a:p>
          <a:p>
            <a:pPr>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“rather than furthering the administration of God which is by faith” </a:t>
            </a:r>
            <a:r>
              <a:rPr lang="en-US" dirty="0" smtClean="0">
                <a:latin typeface="Arial" pitchFamily="34" charset="0"/>
                <a:cs typeface="Arial" pitchFamily="34" charset="0"/>
              </a:rPr>
              <a:t>– OIKONOIMIAN – dispensation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the legalists were ignoring the Church Age dispensation by promoting Jewish myths and genealogies.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heresy to ignore the Church Age and promote the continued Age of Israel after the Day of Pentecost (</a:t>
            </a:r>
            <a:r>
              <a:rPr lang="en-US" b="1" dirty="0" smtClean="0">
                <a:solidFill>
                  <a:srgbClr val="C00000"/>
                </a:solidFill>
                <a:latin typeface="Arial" pitchFamily="34" charset="0"/>
                <a:cs typeface="Arial" pitchFamily="34" charset="0"/>
              </a:rPr>
              <a:t>Acts 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For 1400 years God managed and administered Israel with the Mosaic Law ( </a:t>
            </a:r>
            <a:r>
              <a:rPr lang="en-US" b="1" dirty="0" smtClean="0">
                <a:solidFill>
                  <a:srgbClr val="C00000"/>
                </a:solidFill>
                <a:latin typeface="Arial" pitchFamily="34" charset="0"/>
                <a:cs typeface="Arial" pitchFamily="34" charset="0"/>
              </a:rPr>
              <a:t>Gal 3:23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Mosaic Law God had a legal relation to His people.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the Church Age God bears a faith relation to His people (</a:t>
            </a:r>
            <a:r>
              <a:rPr lang="en-US" b="1" dirty="0" smtClean="0">
                <a:solidFill>
                  <a:srgbClr val="C00000"/>
                </a:solidFill>
                <a:latin typeface="Arial" pitchFamily="34" charset="0"/>
                <a:cs typeface="Arial" pitchFamily="34" charset="0"/>
              </a:rPr>
              <a:t>2 Cor 5:7, Gal 2:20, 3:25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faithful Church Age pastor will major in teaching the dispensation of Grace of God that was given to the Apostle Paul (</a:t>
            </a:r>
            <a:r>
              <a:rPr lang="en-US" b="1" dirty="0" smtClean="0">
                <a:solidFill>
                  <a:srgbClr val="C00000"/>
                </a:solidFill>
                <a:latin typeface="Arial" pitchFamily="34" charset="0"/>
                <a:cs typeface="Arial" pitchFamily="34" charset="0"/>
              </a:rPr>
              <a:t>Eph 3:2, Col 1:25</a:t>
            </a:r>
            <a:r>
              <a:rPr lang="en-US" dirty="0" smtClean="0">
                <a:latin typeface="Arial" pitchFamily="34" charset="0"/>
                <a:cs typeface="Arial" pitchFamily="34" charset="0"/>
              </a:rPr>
              <a:t>) which is in the sphere of faith.</a:t>
            </a:r>
          </a:p>
          <a:p>
            <a:pPr>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“which is by faith” </a:t>
            </a:r>
            <a:r>
              <a:rPr lang="en-US" dirty="0" smtClean="0">
                <a:latin typeface="Arial" pitchFamily="34" charset="0"/>
                <a:cs typeface="Arial" pitchFamily="34" charset="0"/>
              </a:rPr>
              <a:t>– which comes by means of doctrine.</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dirty="0" smtClean="0"/>
              <a:t>  </a:t>
            </a:r>
            <a:r>
              <a:rPr lang="en-US" dirty="0" smtClean="0">
                <a:latin typeface="Arial" pitchFamily="34" charset="0"/>
                <a:cs typeface="Arial" pitchFamily="34" charset="0"/>
              </a:rPr>
              <a:t>Principles:</a:t>
            </a:r>
          </a:p>
          <a:p>
            <a:r>
              <a:rPr lang="en-US" dirty="0" smtClean="0">
                <a:latin typeface="Arial" pitchFamily="34" charset="0"/>
                <a:cs typeface="Arial" pitchFamily="34" charset="0"/>
              </a:rPr>
              <a:t>1. All local churches will succumb to false doctrine unless there is an emphasis on dispensational theology.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No pastor can lead his congregation to spiritual maturity or fulfill his ministry apart from dispensational orientation.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It is imperative to review dispensational categories of doctrine when they occur in a text.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1:5 “But the goal of our instruction is love from a pure heart and a good conscience and a sincere faith.” </a:t>
            </a:r>
            <a:r>
              <a:rPr lang="en-US" dirty="0" smtClean="0">
                <a:latin typeface="Arial" pitchFamily="34" charset="0"/>
                <a:cs typeface="Arial" pitchFamily="34" charset="0"/>
              </a:rPr>
              <a:t>– objective of the ministry, purpose of our being here.</a:t>
            </a:r>
            <a:endParaRPr lang="en-US"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pastor’s responsibility is to teach God’s Word in the sphere of love.  Doctrine reveals the love of God for us and teaches us how we can love Him.</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“the goal of our instruction” </a:t>
            </a:r>
            <a:r>
              <a:rPr lang="en-US" dirty="0" smtClean="0">
                <a:latin typeface="Arial" pitchFamily="34" charset="0"/>
                <a:cs typeface="Arial" pitchFamily="34" charset="0"/>
              </a:rPr>
              <a:t>– TELOS end in the sense of a goal or objective.  PARANGELIA – command, precept, or instruction, preaching.</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“is love” </a:t>
            </a:r>
            <a:r>
              <a:rPr lang="en-US" dirty="0" smtClean="0">
                <a:latin typeface="Arial" pitchFamily="34" charset="0"/>
                <a:cs typeface="Arial" pitchFamily="34" charset="0"/>
              </a:rPr>
              <a:t>– PAIndic of EIMI – keeps on being love, AGAPE which includes love for God, believers, through spirituality.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implants this love in the hearts of believers (</a:t>
            </a:r>
            <a:r>
              <a:rPr lang="en-US" b="1" dirty="0" smtClean="0">
                <a:solidFill>
                  <a:srgbClr val="C00000"/>
                </a:solidFill>
                <a:latin typeface="Arial" pitchFamily="34" charset="0"/>
                <a:cs typeface="Arial" pitchFamily="34" charset="0"/>
              </a:rPr>
              <a:t>Rom 5:5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does not treat others in an evil manner (</a:t>
            </a:r>
            <a:r>
              <a:rPr lang="en-US" b="1" dirty="0" smtClean="0">
                <a:solidFill>
                  <a:srgbClr val="C00000"/>
                </a:solidFill>
                <a:latin typeface="Arial" pitchFamily="34" charset="0"/>
                <a:cs typeface="Arial" pitchFamily="34" charset="0"/>
              </a:rPr>
              <a:t>Rom 13:10</a:t>
            </a:r>
            <a:r>
              <a:rPr lang="en-US" dirty="0" smtClean="0">
                <a:latin typeface="Arial" pitchFamily="34" charset="0"/>
                <a:cs typeface="Arial" pitchFamily="34" charset="0"/>
              </a:rPr>
              <a:t>).</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Love is longsuffering and kind ( </a:t>
            </a:r>
            <a:r>
              <a:rPr lang="en-US" b="1" dirty="0" smtClean="0">
                <a:solidFill>
                  <a:srgbClr val="C00000"/>
                </a:solidFill>
                <a:latin typeface="Arial" pitchFamily="34" charset="0"/>
                <a:cs typeface="Arial" pitchFamily="34" charset="0"/>
              </a:rPr>
              <a:t>1 Cor 13:4</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is not jealous or boastful ( </a:t>
            </a:r>
            <a:r>
              <a:rPr lang="en-US" b="1" dirty="0" smtClean="0">
                <a:solidFill>
                  <a:srgbClr val="C00000"/>
                </a:solidFill>
                <a:latin typeface="Arial" pitchFamily="34" charset="0"/>
                <a:cs typeface="Arial" pitchFamily="34" charset="0"/>
              </a:rPr>
              <a:t>1 Cor 13:4</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leads believers to mutually serve one another (</a:t>
            </a:r>
            <a:r>
              <a:rPr lang="en-US" b="1" dirty="0" smtClean="0">
                <a:solidFill>
                  <a:srgbClr val="C00000"/>
                </a:solidFill>
                <a:latin typeface="Arial" pitchFamily="34" charset="0"/>
                <a:cs typeface="Arial" pitchFamily="34" charset="0"/>
              </a:rPr>
              <a:t>Gal 5:13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enables believers to uphold one another (</a:t>
            </a:r>
            <a:r>
              <a:rPr lang="en-US" b="1" dirty="0" smtClean="0">
                <a:solidFill>
                  <a:srgbClr val="C00000"/>
                </a:solidFill>
                <a:latin typeface="Arial" pitchFamily="34" charset="0"/>
                <a:cs typeface="Arial" pitchFamily="34" charset="0"/>
              </a:rPr>
              <a:t>Eph 4:2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constrains believers to live for Christ instead of self  (</a:t>
            </a:r>
            <a:r>
              <a:rPr lang="en-US" b="1" dirty="0" smtClean="0">
                <a:solidFill>
                  <a:srgbClr val="C00000"/>
                </a:solidFill>
                <a:latin typeface="Arial" pitchFamily="34" charset="0"/>
                <a:cs typeface="Arial" pitchFamily="34" charset="0"/>
              </a:rPr>
              <a:t>2 Cor 5:14-15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is the work of the Spirit ( </a:t>
            </a:r>
            <a:r>
              <a:rPr lang="en-US" b="1" dirty="0" smtClean="0">
                <a:solidFill>
                  <a:srgbClr val="C00000"/>
                </a:solidFill>
                <a:latin typeface="Arial" pitchFamily="34" charset="0"/>
                <a:cs typeface="Arial" pitchFamily="34" charset="0"/>
              </a:rPr>
              <a:t>Gal 5:22</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“from a pure heart” </a:t>
            </a:r>
            <a:r>
              <a:rPr lang="en-US" dirty="0" smtClean="0">
                <a:latin typeface="Arial" pitchFamily="34" charset="0"/>
                <a:cs typeface="Arial" pitchFamily="34" charset="0"/>
              </a:rPr>
              <a:t>– EK KATHAROI KARDIA – mentality of the soul must be purified with doctrine.  Our thinking must be aligned with the Lords thinking in order to love Him. This requires the removal of scar tissue and all forms of false thinking.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KATHAROI – pure – includes righteousness, integrity, character, honor, and freedom from mental sins.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Love is based on thought not emotions. Love has an object, Jesus Christ or someone else, and is based upon your character to love not their character to earn or deserve 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more we learn about Christ and His work for us the more we love Him and desire to serve Him. </a:t>
            </a:r>
            <a:endParaRPr lang="en-US"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r>
              <a:rPr lang="en-US" b="1" dirty="0" smtClean="0">
                <a:solidFill>
                  <a:srgbClr val="0070C0"/>
                </a:solidFill>
                <a:latin typeface="Arial" pitchFamily="34" charset="0"/>
                <a:cs typeface="Arial" pitchFamily="34" charset="0"/>
              </a:rPr>
              <a:t>“heart” </a:t>
            </a:r>
            <a:r>
              <a:rPr lang="en-US" dirty="0" smtClean="0">
                <a:latin typeface="Arial" pitchFamily="34" charset="0"/>
                <a:cs typeface="Arial" pitchFamily="34" charset="0"/>
              </a:rPr>
              <a:t>– KARDIA – never used for emotions in the Bible. It is the organ for thinking ( </a:t>
            </a:r>
            <a:r>
              <a:rPr lang="en-US" b="1" dirty="0" smtClean="0">
                <a:solidFill>
                  <a:srgbClr val="C00000"/>
                </a:solidFill>
                <a:latin typeface="Arial" pitchFamily="34" charset="0"/>
                <a:cs typeface="Arial" pitchFamily="34" charset="0"/>
              </a:rPr>
              <a:t>Prov 23:7, 1 Samuel 16:7, Genesis 6:5</a:t>
            </a:r>
            <a:r>
              <a:rPr lang="en-US" dirty="0" smtClean="0">
                <a:latin typeface="Arial" pitchFamily="34" charset="0"/>
                <a:cs typeface="Arial" pitchFamily="34" charset="0"/>
              </a:rPr>
              <a:t>) and the place where doctrine resides ( </a:t>
            </a:r>
            <a:r>
              <a:rPr lang="en-US" b="1" dirty="0" smtClean="0">
                <a:solidFill>
                  <a:srgbClr val="C00000"/>
                </a:solidFill>
                <a:latin typeface="Arial" pitchFamily="34" charset="0"/>
                <a:cs typeface="Arial" pitchFamily="34" charset="0"/>
              </a:rPr>
              <a:t>Prov 2:2, 10, 3:3, 15:14, Ps 119:11, 19:14, Job 38:36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is composed of:</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Frame of Reference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Prov 4:4 </a:t>
            </a:r>
            <a:r>
              <a:rPr lang="en-US" dirty="0" smtClean="0">
                <a:latin typeface="Arial" pitchFamily="34" charset="0"/>
                <a:cs typeface="Arial" pitchFamily="34" charset="0"/>
              </a:rPr>
              <a:t>– understanding</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Memory Center </a:t>
            </a:r>
            <a:r>
              <a:rPr lang="en-US" dirty="0" smtClean="0">
                <a:latin typeface="Arial" pitchFamily="34" charset="0"/>
                <a:cs typeface="Arial" pitchFamily="34" charset="0"/>
              </a:rPr>
              <a:t>– pump that circulates doctrine into the soul and right lobe. From this your thought and vocabulary develop.</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Conscience</a:t>
            </a:r>
            <a:r>
              <a:rPr lang="en-US" dirty="0" smtClean="0">
                <a:latin typeface="Arial" pitchFamily="34" charset="0"/>
                <a:cs typeface="Arial" pitchFamily="34" charset="0"/>
              </a:rPr>
              <a:t> – SUNEIDESIS – norms and standards for thought, speech, and actions come from here. Doctrine makes your conscience good, pure, strong. </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Volition </a:t>
            </a:r>
            <a:r>
              <a:rPr lang="en-US" dirty="0" smtClean="0">
                <a:latin typeface="Arial" pitchFamily="34" charset="0"/>
                <a:cs typeface="Arial" pitchFamily="34" charset="0"/>
              </a:rPr>
              <a:t>– your freewill to choose</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Launching Pad </a:t>
            </a:r>
            <a:r>
              <a:rPr lang="en-US" dirty="0" smtClean="0">
                <a:latin typeface="Arial" pitchFamily="34" charset="0"/>
                <a:cs typeface="Arial" pitchFamily="34" charset="0"/>
              </a:rPr>
              <a:t>– application of doctrine to life</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b="1" dirty="0" smtClean="0"/>
              <a:t>Heart or Right Lobe</a:t>
            </a:r>
            <a:endParaRPr lang="en-US" b="1" dirty="0"/>
          </a:p>
        </p:txBody>
      </p:sp>
      <p:sp>
        <p:nvSpPr>
          <p:cNvPr id="4" name="Heart 3"/>
          <p:cNvSpPr/>
          <p:nvPr/>
        </p:nvSpPr>
        <p:spPr>
          <a:xfrm>
            <a:off x="685800" y="838200"/>
            <a:ext cx="7315200" cy="58674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Launching Pad</a:t>
            </a:r>
          </a:p>
          <a:p>
            <a:pPr>
              <a:buNone/>
            </a:pPr>
            <a:r>
              <a:rPr lang="en-US" sz="2400"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Memory Center </a:t>
            </a:r>
          </a:p>
          <a:p>
            <a:pPr>
              <a:buNone/>
            </a:pPr>
            <a:r>
              <a:rPr lang="en-US" sz="2400"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Conscience  </a:t>
            </a:r>
          </a:p>
          <a:p>
            <a:pPr>
              <a:buNone/>
            </a:pPr>
            <a:r>
              <a:rPr lang="en-US" sz="2400"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Volition/Mentality </a:t>
            </a:r>
          </a:p>
          <a:p>
            <a:pPr>
              <a:buNone/>
            </a:pPr>
            <a:r>
              <a:rPr lang="en-US" sz="2400" b="1" dirty="0" smtClean="0">
                <a:solidFill>
                  <a:srgbClr val="002060"/>
                </a:solidFill>
                <a:latin typeface="Arial" pitchFamily="34" charset="0"/>
                <a:cs typeface="Arial" pitchFamily="34" charset="0"/>
              </a:rPr>
              <a:t>     </a:t>
            </a:r>
          </a:p>
          <a:p>
            <a:pPr>
              <a:buNone/>
            </a:pPr>
            <a:r>
              <a:rPr lang="en-US" sz="2400" b="1" dirty="0" smtClean="0">
                <a:solidFill>
                  <a:srgbClr val="002060"/>
                </a:solidFill>
                <a:latin typeface="Arial" pitchFamily="34" charset="0"/>
                <a:cs typeface="Arial" pitchFamily="34" charset="0"/>
              </a:rPr>
              <a:t>              Frame of Reference</a:t>
            </a:r>
          </a:p>
          <a:p>
            <a:pPr>
              <a:buNone/>
            </a:pPr>
            <a:endParaRPr lang="en-US" sz="2400" b="1" dirty="0" smtClean="0">
              <a:solidFill>
                <a:srgbClr val="002060"/>
              </a:solidFill>
              <a:latin typeface="Arial" pitchFamily="34" charset="0"/>
              <a:cs typeface="Arial" pitchFamily="34" charset="0"/>
            </a:endParaRPr>
          </a:p>
          <a:p>
            <a:pPr>
              <a:buNone/>
            </a:pPr>
            <a:r>
              <a:rPr lang="en-US" sz="2400" b="1" dirty="0" smtClean="0">
                <a:solidFill>
                  <a:srgbClr val="002060"/>
                </a:solidFill>
                <a:latin typeface="Arial" pitchFamily="34" charset="0"/>
                <a:cs typeface="Arial" pitchFamily="34" charset="0"/>
              </a:rPr>
              <a:t>                   Emotion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Heart can reject Bible teaching (</a:t>
            </a:r>
            <a:r>
              <a:rPr lang="en-US" b="1" dirty="0" smtClean="0">
                <a:solidFill>
                  <a:srgbClr val="C00000"/>
                </a:solidFill>
                <a:latin typeface="Arial" pitchFamily="34" charset="0"/>
                <a:cs typeface="Arial" pitchFamily="34" charset="0"/>
              </a:rPr>
              <a:t>Prov 5:12-13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is source of discord and trouble-making (</a:t>
            </a:r>
            <a:r>
              <a:rPr lang="en-US" b="1" dirty="0" smtClean="0">
                <a:solidFill>
                  <a:srgbClr val="C00000"/>
                </a:solidFill>
                <a:latin typeface="Arial" pitchFamily="34" charset="0"/>
                <a:cs typeface="Arial" pitchFamily="34" charset="0"/>
              </a:rPr>
              <a:t>Proverbs 6:14,18</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of a prostitute is subtle ( </a:t>
            </a:r>
            <a:r>
              <a:rPr lang="en-US" b="1" dirty="0" smtClean="0">
                <a:solidFill>
                  <a:srgbClr val="C00000"/>
                </a:solidFill>
                <a:latin typeface="Arial" pitchFamily="34" charset="0"/>
                <a:cs typeface="Arial" pitchFamily="34" charset="0"/>
              </a:rPr>
              <a:t>Prov 7:10</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can be filled with hate (</a:t>
            </a:r>
            <a:r>
              <a:rPr lang="en-US" b="1" dirty="0" smtClean="0">
                <a:solidFill>
                  <a:srgbClr val="C00000"/>
                </a:solidFill>
                <a:latin typeface="Arial" pitchFamily="34" charset="0"/>
                <a:cs typeface="Arial" pitchFamily="34" charset="0"/>
              </a:rPr>
              <a:t>2 Sam 6:16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suffers disappointment from promises not kept (</a:t>
            </a:r>
            <a:r>
              <a:rPr lang="en-US" b="1" dirty="0" smtClean="0">
                <a:solidFill>
                  <a:srgbClr val="C00000"/>
                </a:solidFill>
                <a:latin typeface="Arial" pitchFamily="34" charset="0"/>
                <a:cs typeface="Arial" pitchFamily="34" charset="0"/>
              </a:rPr>
              <a:t>Prov 13:12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promotes mental attitude sins (</a:t>
            </a:r>
            <a:r>
              <a:rPr lang="en-US" b="1" dirty="0" smtClean="0">
                <a:solidFill>
                  <a:srgbClr val="C00000"/>
                </a:solidFill>
                <a:latin typeface="Arial" pitchFamily="34" charset="0"/>
                <a:cs typeface="Arial" pitchFamily="34" charset="0"/>
              </a:rPr>
              <a:t>Prov 14:10, 13, 21:4, Obadiah 3, Eccl 2:23</a:t>
            </a:r>
            <a:r>
              <a:rPr lang="en-US" dirty="0" smtClean="0">
                <a:latin typeface="Arial" pitchFamily="34" charset="0"/>
                <a:cs typeface="Arial" pitchFamily="34" charset="0"/>
              </a:rPr>
              <a:t>).</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same goes for discussions about secular philosophies.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helps Timothy through this by pointing out the important lessons to be learned from the Law while at the same time exposing the polluters of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shows how Grace turned him into the man he is when he writes to Timothy. </a:t>
            </a:r>
          </a:p>
          <a:p>
            <a:endParaRPr lang="en-US" dirty="0" smtClean="0">
              <a:latin typeface="Arial" pitchFamily="34" charset="0"/>
              <a:cs typeface="Arial" pitchFamily="34" charset="0"/>
            </a:endParaRPr>
          </a:p>
          <a:p>
            <a:pPr algn="ctr">
              <a:buNone/>
            </a:pPr>
            <a:r>
              <a:rPr lang="en-US" u="sng" dirty="0" smtClean="0">
                <a:latin typeface="Arial" pitchFamily="34" charset="0"/>
                <a:cs typeface="Arial" pitchFamily="34" charset="0"/>
              </a:rPr>
              <a:t>Setting of Epistle</a:t>
            </a:r>
          </a:p>
          <a:p>
            <a:pPr algn="ctr">
              <a:buNone/>
            </a:pPr>
            <a:endParaRPr lang="en-US" dirty="0" smtClean="0">
              <a:latin typeface="Arial" pitchFamily="34" charset="0"/>
              <a:cs typeface="Arial" pitchFamily="34" charset="0"/>
            </a:endParaRPr>
          </a:p>
          <a:p>
            <a:pPr lvl="0"/>
            <a:r>
              <a:rPr lang="en-US" dirty="0" smtClean="0"/>
              <a:t> </a:t>
            </a:r>
            <a:r>
              <a:rPr lang="en-US" dirty="0" smtClean="0">
                <a:latin typeface="Arial" pitchFamily="34" charset="0"/>
                <a:cs typeface="Arial" pitchFamily="34" charset="0"/>
              </a:rPr>
              <a:t>Paul had founded churches in Ephesus on his third missionary journey.  </a:t>
            </a:r>
            <a:r>
              <a:rPr lang="en-US" b="1" dirty="0" smtClean="0">
                <a:solidFill>
                  <a:srgbClr val="C00000"/>
                </a:solidFill>
                <a:latin typeface="Arial" pitchFamily="34" charset="0"/>
                <a:cs typeface="Arial" pitchFamily="34" charset="0"/>
              </a:rPr>
              <a:t>Acts 20:17-21</a:t>
            </a:r>
          </a:p>
          <a:p>
            <a:endParaRPr lang="en-US" dirty="0" smtClean="0">
              <a:latin typeface="Arial" pitchFamily="34" charset="0"/>
              <a:cs typeface="Arial" pitchFamily="34" charset="0"/>
            </a:endParaRPr>
          </a:p>
          <a:p>
            <a:pPr>
              <a:buNone/>
            </a:pPr>
            <a:endParaRPr lang="en-US" dirty="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dirty="0" smtClean="0">
                <a:latin typeface="Arial" pitchFamily="34" charset="0"/>
                <a:cs typeface="Arial" pitchFamily="34" charset="0"/>
              </a:rPr>
              <a:t>Women use the heart to trap men (</a:t>
            </a:r>
            <a:r>
              <a:rPr lang="en-US" b="1" dirty="0" smtClean="0">
                <a:solidFill>
                  <a:srgbClr val="C00000"/>
                </a:solidFill>
                <a:latin typeface="Arial" pitchFamily="34" charset="0"/>
                <a:cs typeface="Arial" pitchFamily="34" charset="0"/>
              </a:rPr>
              <a:t>Eccl 7:26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Frantic search for happiness is related to the heart (</a:t>
            </a:r>
            <a:r>
              <a:rPr lang="en-US" b="1" dirty="0" smtClean="0">
                <a:solidFill>
                  <a:srgbClr val="C00000"/>
                </a:solidFill>
                <a:latin typeface="Arial" pitchFamily="34" charset="0"/>
                <a:cs typeface="Arial" pitchFamily="34" charset="0"/>
              </a:rPr>
              <a:t>Eccl 1:13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Reversionism is described in terms of the heart (</a:t>
            </a:r>
            <a:r>
              <a:rPr lang="en-US" b="1" dirty="0" smtClean="0">
                <a:solidFill>
                  <a:srgbClr val="C00000"/>
                </a:solidFill>
                <a:latin typeface="Arial" pitchFamily="34" charset="0"/>
                <a:cs typeface="Arial" pitchFamily="34" charset="0"/>
              </a:rPr>
              <a:t>Jer 17:5, 9, Zech 7:12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Revolution, insubordination is described as being in the heart ( </a:t>
            </a:r>
            <a:r>
              <a:rPr lang="en-US" b="1" dirty="0" smtClean="0">
                <a:solidFill>
                  <a:srgbClr val="C00000"/>
                </a:solidFill>
                <a:latin typeface="Arial" pitchFamily="34" charset="0"/>
                <a:cs typeface="Arial" pitchFamily="34" charset="0"/>
              </a:rPr>
              <a:t>2 Sam 15:6,  Jer 5:23, Ezek 6:9</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Hypocrisy is in the heart ( </a:t>
            </a:r>
            <a:r>
              <a:rPr lang="en-US" b="1" dirty="0" smtClean="0">
                <a:solidFill>
                  <a:srgbClr val="C00000"/>
                </a:solidFill>
                <a:latin typeface="Arial" pitchFamily="34" charset="0"/>
                <a:cs typeface="Arial" pitchFamily="34" charset="0"/>
              </a:rPr>
              <a:t>Job 36:13, Ps 55:21</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From this list we learn that our hearts can be influenced by evil or it is a major factor in spiritual growth.</a:t>
            </a:r>
          </a:p>
          <a:p>
            <a:endParaRPr lang="en-US"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sz="2800" dirty="0" smtClean="0">
                <a:latin typeface="Arial" pitchFamily="34" charset="0"/>
                <a:cs typeface="Arial" pitchFamily="34" charset="0"/>
              </a:rPr>
              <a:t>If a person’s heart is full of false doctrine or evil it can lead to:    </a:t>
            </a:r>
          </a:p>
          <a:p>
            <a:pPr>
              <a:buNone/>
            </a:pPr>
            <a:r>
              <a:rPr lang="en-US" sz="2800" dirty="0" smtClean="0">
                <a:latin typeface="Arial" pitchFamily="34" charset="0"/>
                <a:cs typeface="Arial" pitchFamily="34" charset="0"/>
              </a:rPr>
              <a:t>       Atheism (</a:t>
            </a:r>
            <a:r>
              <a:rPr lang="en-US" sz="2800" b="1" dirty="0" smtClean="0">
                <a:solidFill>
                  <a:srgbClr val="C00000"/>
                </a:solidFill>
                <a:latin typeface="Arial" pitchFamily="34" charset="0"/>
                <a:cs typeface="Arial" pitchFamily="34" charset="0"/>
              </a:rPr>
              <a:t>Prov 14:1</a:t>
            </a:r>
            <a:r>
              <a:rPr lang="en-US" sz="2800" dirty="0" smtClean="0">
                <a:latin typeface="Arial" pitchFamily="34" charset="0"/>
                <a:cs typeface="Arial" pitchFamily="34" charset="0"/>
              </a:rPr>
              <a:t>)</a:t>
            </a:r>
          </a:p>
          <a:p>
            <a:pPr>
              <a:buNone/>
            </a:pPr>
            <a:r>
              <a:rPr lang="en-US" sz="2800" dirty="0" smtClean="0">
                <a:latin typeface="Arial" pitchFamily="34" charset="0"/>
                <a:cs typeface="Arial" pitchFamily="34" charset="0"/>
              </a:rPr>
              <a:t>       Reversionism (</a:t>
            </a:r>
            <a:r>
              <a:rPr lang="en-US" sz="2800" b="1" dirty="0" smtClean="0">
                <a:solidFill>
                  <a:srgbClr val="C00000"/>
                </a:solidFill>
                <a:latin typeface="Arial" pitchFamily="34" charset="0"/>
                <a:cs typeface="Arial" pitchFamily="34" charset="0"/>
              </a:rPr>
              <a:t>Ps 10:6, 11, 13</a:t>
            </a:r>
            <a:r>
              <a:rPr lang="en-US" sz="2800" dirty="0" smtClean="0">
                <a:latin typeface="Arial" pitchFamily="34" charset="0"/>
                <a:cs typeface="Arial" pitchFamily="34" charset="0"/>
              </a:rPr>
              <a:t>)</a:t>
            </a:r>
          </a:p>
          <a:p>
            <a:pPr>
              <a:buNone/>
            </a:pPr>
            <a:r>
              <a:rPr lang="en-US" sz="2800" dirty="0" smtClean="0">
                <a:latin typeface="Arial" pitchFamily="34" charset="0"/>
                <a:cs typeface="Arial" pitchFamily="34" charset="0"/>
              </a:rPr>
              <a:t>       Rationalizing of education ( </a:t>
            </a:r>
            <a:r>
              <a:rPr lang="en-US" sz="2800" b="1" dirty="0" smtClean="0">
                <a:solidFill>
                  <a:srgbClr val="C00000"/>
                </a:solidFill>
                <a:latin typeface="Arial" pitchFamily="34" charset="0"/>
                <a:cs typeface="Arial" pitchFamily="34" charset="0"/>
              </a:rPr>
              <a:t>Eccl 1:13-18</a:t>
            </a:r>
            <a:r>
              <a:rPr lang="en-US" sz="2800" dirty="0" smtClean="0">
                <a:latin typeface="Arial" pitchFamily="34" charset="0"/>
                <a:cs typeface="Arial" pitchFamily="34" charset="0"/>
              </a:rPr>
              <a:t>)</a:t>
            </a:r>
          </a:p>
          <a:p>
            <a:pPr>
              <a:buNone/>
            </a:pPr>
            <a:r>
              <a:rPr lang="en-US" sz="2800" dirty="0" smtClean="0">
                <a:latin typeface="Arial" pitchFamily="34" charset="0"/>
                <a:cs typeface="Arial" pitchFamily="34" charset="0"/>
              </a:rPr>
              <a:t>       Rationalizing of mental attitude sins (</a:t>
            </a:r>
            <a:r>
              <a:rPr lang="en-US" sz="2800" b="1" dirty="0" smtClean="0">
                <a:solidFill>
                  <a:srgbClr val="C00000"/>
                </a:solidFill>
                <a:latin typeface="Arial" pitchFamily="34" charset="0"/>
                <a:cs typeface="Arial" pitchFamily="34" charset="0"/>
              </a:rPr>
              <a:t>Isa 47:10</a:t>
            </a:r>
            <a:r>
              <a:rPr lang="en-US" sz="2800" dirty="0" smtClean="0">
                <a:latin typeface="Arial" pitchFamily="34" charset="0"/>
                <a:cs typeface="Arial" pitchFamily="34" charset="0"/>
              </a:rPr>
              <a:t>)</a:t>
            </a:r>
          </a:p>
          <a:p>
            <a:pPr>
              <a:buNone/>
            </a:pPr>
            <a:r>
              <a:rPr lang="en-US" sz="2800" dirty="0" smtClean="0">
                <a:latin typeface="Arial" pitchFamily="34" charset="0"/>
                <a:cs typeface="Arial" pitchFamily="34" charset="0"/>
              </a:rPr>
              <a:t>       Becoming a deceitful false teacher (</a:t>
            </a:r>
            <a:r>
              <a:rPr lang="en-US" sz="2800" b="1" dirty="0" smtClean="0">
                <a:solidFill>
                  <a:srgbClr val="C00000"/>
                </a:solidFill>
                <a:latin typeface="Arial" pitchFamily="34" charset="0"/>
                <a:cs typeface="Arial" pitchFamily="34" charset="0"/>
              </a:rPr>
              <a:t>Jer 14:14</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Good or pure heart focuses upon the Word of God and meditates on it (</a:t>
            </a:r>
            <a:r>
              <a:rPr lang="en-US" sz="2800" b="1" dirty="0" smtClean="0">
                <a:solidFill>
                  <a:srgbClr val="C00000"/>
                </a:solidFill>
                <a:latin typeface="Arial" pitchFamily="34" charset="0"/>
                <a:cs typeface="Arial" pitchFamily="34" charset="0"/>
              </a:rPr>
              <a:t>Luke 2:19, 9:46-47</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sz="2800" dirty="0" smtClean="0">
                <a:latin typeface="Arial" pitchFamily="34" charset="0"/>
                <a:cs typeface="Arial" pitchFamily="34" charset="0"/>
              </a:rPr>
              <a:t>Heart is related to your capacity to enjoy life (not your emotion).  Love ( </a:t>
            </a:r>
            <a:r>
              <a:rPr lang="en-US" sz="2800" b="1" dirty="0" smtClean="0">
                <a:solidFill>
                  <a:srgbClr val="C00000"/>
                </a:solidFill>
                <a:latin typeface="Arial" pitchFamily="34" charset="0"/>
                <a:cs typeface="Arial" pitchFamily="34" charset="0"/>
              </a:rPr>
              <a:t>Deut 6:5, 11:13</a:t>
            </a:r>
            <a:r>
              <a:rPr lang="en-US" sz="2800" dirty="0" smtClean="0">
                <a:latin typeface="Arial" pitchFamily="34" charset="0"/>
                <a:cs typeface="Arial" pitchFamily="34" charset="0"/>
              </a:rPr>
              <a:t>), Happiness ( </a:t>
            </a:r>
            <a:r>
              <a:rPr lang="en-US" sz="2800" b="1" dirty="0" smtClean="0">
                <a:solidFill>
                  <a:srgbClr val="C00000"/>
                </a:solidFill>
                <a:latin typeface="Arial" pitchFamily="34" charset="0"/>
                <a:cs typeface="Arial" pitchFamily="34" charset="0"/>
              </a:rPr>
              <a:t>Ps 19:8, 28:7</a:t>
            </a:r>
            <a:r>
              <a:rPr lang="en-US" sz="2800" dirty="0" smtClean="0">
                <a:latin typeface="Arial" pitchFamily="34" charset="0"/>
                <a:cs typeface="Arial" pitchFamily="34" charset="0"/>
              </a:rPr>
              <a:t>), dynamics ( </a:t>
            </a:r>
            <a:r>
              <a:rPr lang="en-US" sz="2800" b="1" dirty="0" smtClean="0">
                <a:solidFill>
                  <a:srgbClr val="C00000"/>
                </a:solidFill>
                <a:latin typeface="Arial" pitchFamily="34" charset="0"/>
                <a:cs typeface="Arial" pitchFamily="34" charset="0"/>
              </a:rPr>
              <a:t>Job 9:4 </a:t>
            </a:r>
            <a:r>
              <a:rPr lang="en-US" sz="2800" dirty="0" smtClean="0">
                <a:latin typeface="Arial" pitchFamily="34" charset="0"/>
                <a:cs typeface="Arial" pitchFamily="34" charset="0"/>
              </a:rPr>
              <a:t>wise in heart).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Heart is related to negative things: sorrow (</a:t>
            </a:r>
            <a:r>
              <a:rPr lang="en-US" sz="2800" b="1" dirty="0" smtClean="0">
                <a:solidFill>
                  <a:srgbClr val="C00000"/>
                </a:solidFill>
                <a:latin typeface="Arial" pitchFamily="34" charset="0"/>
                <a:cs typeface="Arial" pitchFamily="34" charset="0"/>
              </a:rPr>
              <a:t>Lev 26:26</a:t>
            </a:r>
            <a:r>
              <a:rPr lang="en-US" sz="2800" dirty="0" smtClean="0">
                <a:latin typeface="Arial" pitchFamily="34" charset="0"/>
                <a:cs typeface="Arial" pitchFamily="34" charset="0"/>
              </a:rPr>
              <a:t>), pressure ( </a:t>
            </a:r>
            <a:r>
              <a:rPr lang="en-US" sz="2800" b="1" dirty="0" smtClean="0">
                <a:solidFill>
                  <a:srgbClr val="C00000"/>
                </a:solidFill>
                <a:latin typeface="Arial" pitchFamily="34" charset="0"/>
                <a:cs typeface="Arial" pitchFamily="34" charset="0"/>
              </a:rPr>
              <a:t>Ps 34:18</a:t>
            </a:r>
            <a:r>
              <a:rPr lang="en-US" sz="2800" dirty="0" smtClean="0">
                <a:latin typeface="Arial" pitchFamily="34" charset="0"/>
                <a:cs typeface="Arial" pitchFamily="34" charset="0"/>
              </a:rPr>
              <a:t>), cowardice ( </a:t>
            </a:r>
            <a:r>
              <a:rPr lang="en-US" sz="2800" b="1" dirty="0" smtClean="0">
                <a:solidFill>
                  <a:srgbClr val="C00000"/>
                </a:solidFill>
                <a:latin typeface="Arial" pitchFamily="34" charset="0"/>
                <a:cs typeface="Arial" pitchFamily="34" charset="0"/>
              </a:rPr>
              <a:t>Joshua 14:8, 1 Sam 17:32</a:t>
            </a:r>
            <a:r>
              <a:rPr lang="en-US" sz="2800" dirty="0" smtClean="0">
                <a:latin typeface="Arial" pitchFamily="34" charset="0"/>
                <a:cs typeface="Arial" pitchFamily="34" charset="0"/>
              </a:rPr>
              <a:t>), discouragement (</a:t>
            </a:r>
            <a:r>
              <a:rPr lang="en-US" sz="2800" b="1" dirty="0" smtClean="0">
                <a:solidFill>
                  <a:srgbClr val="C00000"/>
                </a:solidFill>
                <a:latin typeface="Arial" pitchFamily="34" charset="0"/>
                <a:cs typeface="Arial" pitchFamily="34" charset="0"/>
              </a:rPr>
              <a:t>Num 32:7-8</a:t>
            </a:r>
            <a:r>
              <a:rPr lang="en-US" sz="2800" dirty="0" smtClean="0">
                <a:latin typeface="Arial" pitchFamily="34" charset="0"/>
                <a:cs typeface="Arial" pitchFamily="34" charset="0"/>
              </a:rPr>
              <a:t>).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If too many hearts of a nation are reversionistic then it suffers national disaster ( </a:t>
            </a:r>
            <a:r>
              <a:rPr lang="en-US" sz="2800" b="1" dirty="0" smtClean="0">
                <a:solidFill>
                  <a:srgbClr val="C00000"/>
                </a:solidFill>
                <a:latin typeface="Arial" pitchFamily="34" charset="0"/>
                <a:cs typeface="Arial" pitchFamily="34" charset="0"/>
              </a:rPr>
              <a:t>Deut 28:47-48</a:t>
            </a:r>
            <a:r>
              <a:rPr lang="en-US" sz="2800" dirty="0" smtClean="0">
                <a:latin typeface="Arial" pitchFamily="34" charset="0"/>
                <a:cs typeface="Arial" pitchFamily="34" charset="0"/>
              </a:rPr>
              <a:t>).</a:t>
            </a:r>
          </a:p>
          <a:p>
            <a:endParaRPr 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endParaRPr lang="en-US" dirty="0" smtClean="0">
              <a:latin typeface="Arial" pitchFamily="34" charset="0"/>
              <a:cs typeface="Arial" pitchFamily="34" charset="0"/>
            </a:endParaRPr>
          </a:p>
          <a:p>
            <a:r>
              <a:rPr lang="en-US" sz="2800" dirty="0" smtClean="0">
                <a:latin typeface="Arial" pitchFamily="34" charset="0"/>
                <a:cs typeface="Arial" pitchFamily="34" charset="0"/>
              </a:rPr>
              <a:t>Revenge is a malfunction of the heart (</a:t>
            </a:r>
            <a:r>
              <a:rPr lang="en-US" sz="2800" b="1" dirty="0" smtClean="0">
                <a:solidFill>
                  <a:srgbClr val="C00000"/>
                </a:solidFill>
                <a:latin typeface="Arial" pitchFamily="34" charset="0"/>
                <a:cs typeface="Arial" pitchFamily="34" charset="0"/>
              </a:rPr>
              <a:t>Prov 24:12, Ezek 25:15-17</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Heart is related to psychosis in </a:t>
            </a:r>
            <a:r>
              <a:rPr lang="en-US" sz="2800" b="1" dirty="0" smtClean="0">
                <a:solidFill>
                  <a:srgbClr val="C00000"/>
                </a:solidFill>
                <a:latin typeface="Arial" pitchFamily="34" charset="0"/>
                <a:cs typeface="Arial" pitchFamily="34" charset="0"/>
              </a:rPr>
              <a:t>Isaiah 13:7-8.</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All mental attitude sins are transmitted through the heart    ( </a:t>
            </a:r>
            <a:r>
              <a:rPr lang="en-US" sz="2800" b="1" dirty="0" smtClean="0">
                <a:solidFill>
                  <a:srgbClr val="C00000"/>
                </a:solidFill>
                <a:latin typeface="Arial" pitchFamily="34" charset="0"/>
                <a:cs typeface="Arial" pitchFamily="34" charset="0"/>
              </a:rPr>
              <a:t>Ps 66:18, 101:5, Prov 6:18, Matt 12:35, 15:181-19</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Heart is a blessing for the growing believer because it is related to grace function (</a:t>
            </a:r>
            <a:r>
              <a:rPr lang="en-US" sz="2800" b="1" dirty="0" smtClean="0">
                <a:solidFill>
                  <a:srgbClr val="C00000"/>
                </a:solidFill>
                <a:latin typeface="Arial" pitchFamily="34" charset="0"/>
                <a:cs typeface="Arial" pitchFamily="34" charset="0"/>
              </a:rPr>
              <a:t>Prov 24:17</a:t>
            </a:r>
            <a:r>
              <a:rPr lang="en-US" sz="2800" dirty="0" smtClean="0">
                <a:latin typeface="Arial" pitchFamily="34" charset="0"/>
                <a:cs typeface="Arial" pitchFamily="34" charset="0"/>
              </a:rPr>
              <a:t>), grace orientation (</a:t>
            </a:r>
            <a:r>
              <a:rPr lang="en-US" sz="2800" b="1" dirty="0" smtClean="0">
                <a:solidFill>
                  <a:srgbClr val="C00000"/>
                </a:solidFill>
                <a:latin typeface="Arial" pitchFamily="34" charset="0"/>
                <a:cs typeface="Arial" pitchFamily="34" charset="0"/>
              </a:rPr>
              <a:t>Exo 23:9</a:t>
            </a:r>
            <a:r>
              <a:rPr lang="en-US" sz="2800" dirty="0" smtClean="0">
                <a:latin typeface="Arial" pitchFamily="34" charset="0"/>
                <a:cs typeface="Arial" pitchFamily="34" charset="0"/>
              </a:rPr>
              <a:t>), stability in crisis (</a:t>
            </a:r>
            <a:r>
              <a:rPr lang="en-US" sz="2800" b="1" dirty="0" smtClean="0">
                <a:solidFill>
                  <a:srgbClr val="C00000"/>
                </a:solidFill>
                <a:latin typeface="Arial" pitchFamily="34" charset="0"/>
                <a:cs typeface="Arial" pitchFamily="34" charset="0"/>
              </a:rPr>
              <a:t>Ps 112:7-8</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Heart is motivator of temporal life (</a:t>
            </a:r>
            <a:r>
              <a:rPr lang="en-US" b="1" dirty="0" smtClean="0">
                <a:solidFill>
                  <a:srgbClr val="C00000"/>
                </a:solidFill>
                <a:latin typeface="Arial" pitchFamily="34" charset="0"/>
                <a:cs typeface="Arial" pitchFamily="34" charset="0"/>
              </a:rPr>
              <a:t>Exo 35:25-26, 35,  36:8</a:t>
            </a:r>
            <a:r>
              <a:rPr lang="en-US" dirty="0" smtClean="0">
                <a:latin typeface="Arial" pitchFamily="34" charset="0"/>
                <a:cs typeface="Arial" pitchFamily="34" charset="0"/>
              </a:rPr>
              <a:t>) and for spiritual life (</a:t>
            </a:r>
            <a:r>
              <a:rPr lang="en-US" b="1" dirty="0" smtClean="0">
                <a:solidFill>
                  <a:srgbClr val="C00000"/>
                </a:solidFill>
                <a:latin typeface="Arial" pitchFamily="34" charset="0"/>
                <a:cs typeface="Arial" pitchFamily="34" charset="0"/>
              </a:rPr>
              <a:t>2 Cor 9:7, 1 Kings 8:17</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is related to positive volition  (</a:t>
            </a:r>
            <a:r>
              <a:rPr lang="en-US" b="1" dirty="0" smtClean="0">
                <a:solidFill>
                  <a:srgbClr val="C00000"/>
                </a:solidFill>
                <a:latin typeface="Arial" pitchFamily="34" charset="0"/>
                <a:cs typeface="Arial" pitchFamily="34" charset="0"/>
              </a:rPr>
              <a:t>Rom 10:9-10</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Heart of God is an anthropopathism (</a:t>
            </a:r>
            <a:r>
              <a:rPr lang="en-US" b="1" dirty="0" smtClean="0">
                <a:solidFill>
                  <a:srgbClr val="C00000"/>
                </a:solidFill>
                <a:latin typeface="Arial" pitchFamily="34" charset="0"/>
                <a:cs typeface="Arial" pitchFamily="34" charset="0"/>
              </a:rPr>
              <a:t>1 Sam 2:35, Ps 78:72, Jer 23:20, 30:24</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a good conscience and a sincere faith.”- </a:t>
            </a:r>
            <a:r>
              <a:rPr lang="en-US" dirty="0" smtClean="0">
                <a:latin typeface="Arial" pitchFamily="34" charset="0"/>
                <a:cs typeface="Arial" pitchFamily="34" charset="0"/>
              </a:rPr>
              <a:t>SUNEIDESEOS to know with, conscience. Conscience has norms and standards in it, right and wrongs.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live according to those Biblical standards or absolutes (Adultery is wrong, Marriage is right, murder is wrong, defending the helpless is right, stealing is wrong, working for a living is right, etc.) </a:t>
            </a:r>
            <a:endParaRPr lang="en-US" dirty="0">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AGATHOS – divine good conscience, intrinsic good, absolute good. Those who turned away from Paul’s teaching had a bad conscience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does not set up empirical standards. Empiricism is according to taste, sight, smell, and hearing.   Some like smell of turnip greens while others can’t stand them. Some like certain paintings while others do not, etc.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sets up absolute standards in our souls which guide our thoughts, speech, and actions. They are superior to any other standards.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Doctrine of Conscience</a:t>
            </a:r>
            <a:endParaRPr lang="en-US" b="1"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b="1" dirty="0" smtClean="0">
                <a:latin typeface="Arial" pitchFamily="34" charset="0"/>
                <a:cs typeface="Arial" pitchFamily="34" charset="0"/>
              </a:rPr>
              <a:t>Types of Conscience in Scripture</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1. Good – </a:t>
            </a:r>
            <a:r>
              <a:rPr lang="en-US" b="1" dirty="0" smtClean="0">
                <a:solidFill>
                  <a:srgbClr val="C00000"/>
                </a:solidFill>
                <a:latin typeface="Arial" pitchFamily="34" charset="0"/>
                <a:cs typeface="Arial" pitchFamily="34" charset="0"/>
              </a:rPr>
              <a:t>1 Tim 1:19, Acts 23:1, Heb 13:18, 1 Pet 3:16, 21</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 2. Pure – </a:t>
            </a:r>
            <a:r>
              <a:rPr lang="en-US" b="1" dirty="0" smtClean="0">
                <a:solidFill>
                  <a:srgbClr val="C00000"/>
                </a:solidFill>
                <a:latin typeface="Arial" pitchFamily="34" charset="0"/>
                <a:cs typeface="Arial" pitchFamily="34" charset="0"/>
              </a:rPr>
              <a:t>1 Tim 3:9 </a:t>
            </a:r>
            <a:r>
              <a:rPr lang="en-US" dirty="0" smtClean="0">
                <a:latin typeface="Arial" pitchFamily="34" charset="0"/>
                <a:cs typeface="Arial" pitchFamily="34" charset="0"/>
              </a:rPr>
              <a:t>– applying BD and living under grace</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 3. Weak – </a:t>
            </a:r>
            <a:r>
              <a:rPr lang="en-US" b="1" dirty="0" smtClean="0">
                <a:solidFill>
                  <a:srgbClr val="C00000"/>
                </a:solidFill>
                <a:latin typeface="Arial" pitchFamily="34" charset="0"/>
                <a:cs typeface="Arial" pitchFamily="34" charset="0"/>
              </a:rPr>
              <a:t>1 Cor 8:7. 10 </a:t>
            </a:r>
            <a:r>
              <a:rPr lang="en-US" dirty="0" smtClean="0">
                <a:latin typeface="Arial" pitchFamily="34" charset="0"/>
                <a:cs typeface="Arial" pitchFamily="34" charset="0"/>
              </a:rPr>
              <a:t>immature, legalistic.</a:t>
            </a:r>
          </a:p>
          <a:p>
            <a:pPr marL="514350" indent="-514350">
              <a:buNone/>
            </a:pPr>
            <a:endParaRPr lang="en-US" dirty="0" smtClean="0">
              <a:latin typeface="Arial" pitchFamily="34" charset="0"/>
              <a:cs typeface="Arial" pitchFamily="34" charset="0"/>
            </a:endParaRPr>
          </a:p>
          <a:p>
            <a:pPr marL="514350" indent="-514350">
              <a:buNone/>
            </a:pPr>
            <a:r>
              <a:rPr lang="en-US" dirty="0" smtClean="0">
                <a:latin typeface="Arial" pitchFamily="34" charset="0"/>
                <a:cs typeface="Arial" pitchFamily="34" charset="0"/>
              </a:rPr>
              <a:t> 4. Seared – </a:t>
            </a:r>
            <a:r>
              <a:rPr lang="en-US" b="1" dirty="0" smtClean="0">
                <a:solidFill>
                  <a:srgbClr val="C00000"/>
                </a:solidFill>
                <a:latin typeface="Arial" pitchFamily="34" charset="0"/>
                <a:cs typeface="Arial" pitchFamily="34" charset="0"/>
              </a:rPr>
              <a:t>1 Tim 4:2</a:t>
            </a:r>
            <a:r>
              <a:rPr lang="en-US" dirty="0" smtClean="0">
                <a:latin typeface="Arial" pitchFamily="34" charset="0"/>
                <a:cs typeface="Arial" pitchFamily="34" charset="0"/>
              </a:rPr>
              <a:t>, reversionism, demon influenced</a:t>
            </a:r>
            <a:endParaRPr lang="en-US"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sz="2800" b="1" dirty="0" smtClean="0">
                <a:solidFill>
                  <a:srgbClr val="0070C0"/>
                </a:solidFill>
                <a:latin typeface="Arial" pitchFamily="34" charset="0"/>
                <a:cs typeface="Arial" pitchFamily="34" charset="0"/>
              </a:rPr>
              <a:t>“and a sincere faith” </a:t>
            </a:r>
            <a:r>
              <a:rPr lang="en-US" sz="2800" dirty="0" smtClean="0">
                <a:latin typeface="Arial" pitchFamily="34" charset="0"/>
                <a:cs typeface="Arial" pitchFamily="34" charset="0"/>
              </a:rPr>
              <a:t>– EK + ablative of ANUPOKRITOI – the word KRITOR is an actor behind a wax mask in the Hellenistic world of drama. Means to be without hypocrisy.  PISTIS – faith or doctrine, </a:t>
            </a:r>
            <a:r>
              <a:rPr lang="en-US" sz="2800" b="1" dirty="0" smtClean="0">
                <a:solidFill>
                  <a:srgbClr val="0070C0"/>
                </a:solidFill>
                <a:latin typeface="Arial" pitchFamily="34" charset="0"/>
                <a:cs typeface="Arial" pitchFamily="34" charset="0"/>
              </a:rPr>
              <a:t>“from doctrine without hypocrisy.”  </a:t>
            </a:r>
          </a:p>
          <a:p>
            <a:endParaRPr lang="en-US" sz="2800" b="1" dirty="0" smtClean="0">
              <a:solidFill>
                <a:srgbClr val="0070C0"/>
              </a:solidFill>
              <a:latin typeface="Arial" pitchFamily="34" charset="0"/>
              <a:cs typeface="Arial" pitchFamily="34" charset="0"/>
            </a:endParaRPr>
          </a:p>
          <a:p>
            <a:r>
              <a:rPr lang="en-US" sz="2800" dirty="0" smtClean="0">
                <a:latin typeface="Arial" pitchFamily="34" charset="0"/>
                <a:cs typeface="Arial" pitchFamily="34" charset="0"/>
              </a:rPr>
              <a:t>Actors are hypocrites as they play a role that does not represent their own beliefs or character.</a:t>
            </a:r>
          </a:p>
          <a:p>
            <a:endParaRPr lang="en-US" sz="2800" b="1" dirty="0" smtClean="0">
              <a:solidFill>
                <a:srgbClr val="0070C0"/>
              </a:solidFill>
              <a:latin typeface="Arial" pitchFamily="34" charset="0"/>
              <a:cs typeface="Arial" pitchFamily="34" charset="0"/>
            </a:endParaRPr>
          </a:p>
          <a:p>
            <a:r>
              <a:rPr lang="en-US" sz="2800" dirty="0" smtClean="0">
                <a:latin typeface="Arial" pitchFamily="34" charset="0"/>
                <a:cs typeface="Arial" pitchFamily="34" charset="0"/>
              </a:rPr>
              <a:t>Doctrine without hypocrisy means learning doctrine without using it as an excuse for sins, evil, reversionism, or rationalism.</a:t>
            </a:r>
          </a:p>
          <a:p>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endParaRPr lang="en-US" b="1" dirty="0" smtClean="0">
              <a:solidFill>
                <a:srgbClr val="0070C0"/>
              </a:solidFill>
            </a:endParaRPr>
          </a:p>
          <a:p>
            <a:pPr>
              <a:buNone/>
            </a:pPr>
            <a:endParaRPr lang="en-US" dirty="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New believers and adolescent believers often look for excuses to sin and justify it with doctrine. Some want to party or raise hell then justify it with “Christian liberty” or “grace living” excuses. It does not work that way.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1:6-7 - </a:t>
            </a:r>
            <a:r>
              <a:rPr lang="en-US" dirty="0" smtClean="0">
                <a:latin typeface="Arial" pitchFamily="34" charset="0"/>
                <a:cs typeface="Arial" pitchFamily="34" charset="0"/>
              </a:rPr>
              <a:t>Purpose of the Ministry: to avoid apostasy, arrogance, and foolishness.</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“For some men, straying from these things, have turned aside to fruitless discussion,</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Wanting to be teachers of the Law, even though they do not understand either what they are saying or the matters about which they make confident assertions.”</a:t>
            </a:r>
            <a:endParaRPr lang="en-US" b="1" dirty="0">
              <a:solidFill>
                <a:srgbClr val="0070C0"/>
              </a:solidFill>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1:6</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“For some men” </a:t>
            </a:r>
            <a:r>
              <a:rPr lang="en-US" dirty="0" smtClean="0">
                <a:latin typeface="Arial" pitchFamily="34" charset="0"/>
                <a:cs typeface="Arial" pitchFamily="34" charset="0"/>
              </a:rPr>
              <a:t> refers to pastors who have become reversionists who have become reversionists, which as resulted in arrogance, apostasy or stupidity.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“straying from these things” </a:t>
            </a:r>
            <a:r>
              <a:rPr lang="en-US" dirty="0" smtClean="0">
                <a:latin typeface="Arial" pitchFamily="34" charset="0"/>
                <a:cs typeface="Arial" pitchFamily="34" charset="0"/>
              </a:rPr>
              <a:t>— AAPtc –ASTOCHEO  means to swerve or to deviate or to go astray. The verb describes pastoral reversionism.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warns of the areas in which a pastor is hurt in communicating doctrine. It considers three problems — arrogance, apostasy, stupidity — in their entirety.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active voice: the pastor produces these things to fail as a pastor. The participle is a causal participle. </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buNone/>
            </a:pPr>
            <a:r>
              <a:rPr lang="en-US" dirty="0" smtClean="0"/>
              <a:t> </a:t>
            </a:r>
          </a:p>
          <a:p>
            <a:pPr lvl="0"/>
            <a:r>
              <a:rPr lang="en-US" dirty="0" smtClean="0">
                <a:latin typeface="Arial" pitchFamily="34" charset="0"/>
                <a:cs typeface="Arial" pitchFamily="34" charset="0"/>
              </a:rPr>
              <a:t>When he visited Ephesus again on his return from the third journey, after his first Roman imprisonment, he found all types of spiritual problems there.  </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There was a great pull of idolatry and temple practices to overcome: Judaism, Gnosticism, philosophy.</a:t>
            </a:r>
          </a:p>
          <a:p>
            <a:pPr lvl="0">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The old heathen temple practices in Greek culture were pulling on the believers to go back to their old way of life.  </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The church was calling them back to the fold and restoring them to sound doctrine.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Reversionism causes pastors to swerve, to deviate, to turn aside.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“have turned aside to fruitless discussion” – </a:t>
            </a:r>
            <a:r>
              <a:rPr lang="en-US" dirty="0" smtClean="0">
                <a:latin typeface="Arial" pitchFamily="34" charset="0"/>
                <a:cs typeface="Arial" pitchFamily="34" charset="0"/>
              </a:rPr>
              <a:t>APIndic of EKTREPHO - they have turned aside from their responsibility and toward empty speaking (Rom 1:28).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“fruitless discussion” </a:t>
            </a:r>
            <a:r>
              <a:rPr lang="en-US" dirty="0" smtClean="0">
                <a:latin typeface="Arial" pitchFamily="34" charset="0"/>
                <a:cs typeface="Arial" pitchFamily="34" charset="0"/>
              </a:rPr>
              <a:t>—  MATAIOLOGIA – vacuum, empty words, empty talk, trivial speaking void of content.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 reference to the teaching of reversionistic pastors who under the influence of evil cannot communicate doctrine. They are arrogant and apostate; their teaching becomes ineffective.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It is not accomplishing the objective for which the Holy Spirit gave them the gift of pastor-teacher.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1:7</a:t>
            </a:r>
            <a:r>
              <a:rPr lang="en-US" dirty="0" smtClean="0">
                <a:latin typeface="Arial" pitchFamily="34" charset="0"/>
                <a:cs typeface="Arial" pitchFamily="34" charset="0"/>
              </a:rPr>
              <a:t> — the false standard. “</a:t>
            </a:r>
            <a:r>
              <a:rPr lang="en-US" b="1" dirty="0" smtClean="0">
                <a:solidFill>
                  <a:srgbClr val="0070C0"/>
                </a:solidFill>
                <a:latin typeface="Arial" pitchFamily="34" charset="0"/>
                <a:cs typeface="Arial" pitchFamily="34" charset="0"/>
              </a:rPr>
              <a:t>Wanting to be teachers of the Law, even though they do not understand either what they are saying or the matters about which they make confident assertions.”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“wanting to be teachers of the Law” </a:t>
            </a:r>
            <a:r>
              <a:rPr lang="en-US" dirty="0" smtClean="0">
                <a:latin typeface="Arial" pitchFamily="34" charset="0"/>
                <a:cs typeface="Arial" pitchFamily="34" charset="0"/>
              </a:rPr>
              <a:t>– PAPtc – THELO – will or desire. A pictorial present tense the action in progress. Gamaliel was a teacher of the Mosaic Law (</a:t>
            </a:r>
            <a:r>
              <a:rPr lang="en-US" b="1" dirty="0" smtClean="0">
                <a:solidFill>
                  <a:srgbClr val="C00000"/>
                </a:solidFill>
                <a:latin typeface="Arial" pitchFamily="34" charset="0"/>
                <a:cs typeface="Arial" pitchFamily="34" charset="0"/>
              </a:rPr>
              <a:t>Acts 5:34</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reversionistic pastor jumps back into the dispensation of Israel and become a teacher of the law.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the big problem in the first century. They were just a few years removed from the Age of Israel and as far as they were concerned there was </a:t>
            </a:r>
            <a:r>
              <a:rPr lang="en-US" u="sng" dirty="0" smtClean="0">
                <a:latin typeface="Arial" pitchFamily="34" charset="0"/>
                <a:cs typeface="Arial" pitchFamily="34" charset="0"/>
              </a:rPr>
              <a:t>no new dispensation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far as they were concerned they were still in the Age of Israel, and the death, burial, resurrection and ascension of Christ, and then the calling out of the royal family of the Church, didn’t exist.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still living under the old dispensation. In other words, their stupidity was being</a:t>
            </a:r>
            <a:r>
              <a:rPr lang="en-US" u="sng" dirty="0" smtClean="0">
                <a:latin typeface="Arial" pitchFamily="34" charset="0"/>
                <a:cs typeface="Arial" pitchFamily="34" charset="0"/>
              </a:rPr>
              <a:t> anti-dispensational</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stupidity which had bugged in the last few hundred years of Church history, the fundamentalists.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Their great problem has been that they are anti-dispensational and dispensational theology has not even been recognized, except in a handful of seminaries.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denominations are traditionally anti-dispensational.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Were it not for the Plymouth Brethren who have always been very strong for dispensational theology, and places like Dallas Seminary and one of the independent Presbyterian groups, there would really be no emphasis on Dispensational Theology.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traditional theology is called Covenant Theology which destroys and blurs all dispensational theology distinctions. </a:t>
            </a:r>
          </a:p>
          <a:p>
            <a:endParaRPr lang="en-US" dirty="0" smtClean="0"/>
          </a:p>
          <a:p>
            <a:r>
              <a:rPr lang="en-US" dirty="0" smtClean="0">
                <a:latin typeface="Arial" pitchFamily="34" charset="0"/>
                <a:cs typeface="Arial" pitchFamily="34" charset="0"/>
              </a:rPr>
              <a:t>The reversionistic pastor produces the action of the verb by ignoring dispensational distinctions.</a:t>
            </a:r>
            <a:endParaRPr lang="en-US" dirty="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b="1" dirty="0" smtClean="0">
                <a:solidFill>
                  <a:srgbClr val="0070C0"/>
                </a:solidFill>
                <a:latin typeface="Arial" pitchFamily="34" charset="0"/>
                <a:cs typeface="Arial" pitchFamily="34" charset="0"/>
              </a:rPr>
              <a:t>“wanting to be teachers of the Law” </a:t>
            </a:r>
            <a:r>
              <a:rPr lang="en-US" dirty="0" smtClean="0">
                <a:latin typeface="Arial" pitchFamily="34" charset="0"/>
                <a:cs typeface="Arial" pitchFamily="34" charset="0"/>
              </a:rPr>
              <a:t>— PAInfin – EIMI  denotes an intended purpose, but really they can’t carry it out the way they want to. To leave Grace teaching for Mosaic Law legalism is stupidity (</a:t>
            </a:r>
            <a:r>
              <a:rPr lang="en-US" b="1" dirty="0" smtClean="0">
                <a:solidFill>
                  <a:srgbClr val="C00000"/>
                </a:solidFill>
                <a:latin typeface="Arial" pitchFamily="34" charset="0"/>
                <a:cs typeface="Arial" pitchFamily="34" charset="0"/>
              </a:rPr>
              <a:t>Gal 3:1-5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“teachers of the law” </a:t>
            </a:r>
            <a:r>
              <a:rPr lang="en-US" dirty="0" smtClean="0">
                <a:latin typeface="Arial" pitchFamily="34" charset="0"/>
                <a:cs typeface="Arial" pitchFamily="34" charset="0"/>
              </a:rPr>
              <a:t>— NOMODIDASKOLOI – law teachers like the Judaizers. The Judaizers have come to Ephesus. Many of them are believers but they are very legalistic.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believers who are still depending entirely upon the Mosaic law and do not recognize any change in dispensations.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emphasize the Mosaic law as the way of salvation, keeping the law as a way of spirituality.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keeping the law was a popular form of reversionism in the early church, a form of reversionism that belonged to pastors and teachers who did not know of the change of dispensation or were blanked-out on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become a teacher of the law is not only apostasy but, worse than that, it is </a:t>
            </a:r>
            <a:r>
              <a:rPr lang="en-US" u="sng" dirty="0" smtClean="0">
                <a:latin typeface="Arial" pitchFamily="34" charset="0"/>
                <a:cs typeface="Arial" pitchFamily="34" charset="0"/>
              </a:rPr>
              <a:t>dispensational disorientation</a:t>
            </a:r>
            <a:r>
              <a:rPr lang="en-US" dirty="0" smtClean="0">
                <a:latin typeface="Arial" pitchFamily="34" charset="0"/>
                <a:cs typeface="Arial" pitchFamily="34" charset="0"/>
              </a:rPr>
              <a:t>. </a:t>
            </a:r>
          </a:p>
          <a:p>
            <a:pPr hangingPunct="0">
              <a:buNone/>
            </a:pPr>
            <a:r>
              <a:rPr lang="en-US" dirty="0" smtClean="0"/>
              <a:t> </a:t>
            </a:r>
          </a:p>
          <a:p>
            <a:r>
              <a:rPr lang="en-US" b="1" dirty="0" smtClean="0">
                <a:latin typeface="Arial" pitchFamily="34" charset="0"/>
                <a:cs typeface="Arial" pitchFamily="34" charset="0"/>
              </a:rPr>
              <a:t>Doctrine of Dispensations </a:t>
            </a:r>
            <a:r>
              <a:rPr lang="en-US" dirty="0" smtClean="0">
                <a:latin typeface="Arial" pitchFamily="34" charset="0"/>
                <a:cs typeface="Arial" pitchFamily="34" charset="0"/>
              </a:rPr>
              <a:t>is essential for grace understanding.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problem of the Judaizers of Paul’s day and the great attack upon the Ephesians complex all came because of ignorance on the part of pastors of the Doctrine of Intercalation. 	</a:t>
            </a:r>
            <a:endParaRPr lang="en-US" dirty="0">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false teachers were speaking illogically, inconsistent, and taught contrary ideas collected from different religions.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“confidently affirming” or strongly asserting their false teachings were the truth.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 false teachers were ignorant men, who are too naïve or too stupid to know whey they are talking about to subtly peddle their false teaching.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appeal to the negative volition of those who want to keep the Mosaic Law and stray from grace doctrine. </a:t>
            </a:r>
            <a:endParaRPr lang="en-US" dirty="0">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buNone/>
            </a:pPr>
            <a:r>
              <a:rPr lang="en-US" b="1" dirty="0" smtClean="0">
                <a:latin typeface="Arial" pitchFamily="34" charset="0"/>
                <a:cs typeface="Arial" pitchFamily="34" charset="0"/>
              </a:rPr>
              <a:t>The Doctrine of Intercalation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Intercalation means insertion. The Jewish dispensation was interrupted by the insertion of a new dispensation.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strategical victory of Jesus Christ, the cross, resurrection, ascension and His session at the right hand of the Father immediately demanded that the Jewish Age be interrupted and that a new dispensation be inserted.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The new dispensation inserted was the dispensation of the royal family of God. It generally derives its name from its classroom.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local church is the classroom for the royal family. It is the only time they assemble and meet together without portfolio.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When the royal family meets in the local church they have no rights or privileges, only the opportunity for concentration on the teaching under the ministry of God the Holy Spirit. One teaches, all learn.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why it is called the Church Age, but it is better termed the age of the royal family of God, an absolute unique age.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Intercalation is the intensified stage of the angelic conflict. The calling out of the royal family immediately intensified the angelic conflict. Why?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has a new bride, object of His Love.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lvl="0"/>
            <a:r>
              <a:rPr lang="en-US" dirty="0" smtClean="0">
                <a:latin typeface="Arial" pitchFamily="34" charset="0"/>
                <a:cs typeface="Arial" pitchFamily="34" charset="0"/>
              </a:rPr>
              <a:t> Paul stayed as long as he could but had to leave for Macedonia. He left Timothy in charge.  </a:t>
            </a:r>
            <a:r>
              <a:rPr lang="en-US" b="1" dirty="0" smtClean="0">
                <a:solidFill>
                  <a:srgbClr val="0070C0"/>
                </a:solidFill>
                <a:latin typeface="Arial" pitchFamily="34" charset="0"/>
                <a:cs typeface="Arial" pitchFamily="34" charset="0"/>
              </a:rPr>
              <a:t>I Tim. 1:3</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The congregations were now 5-8 years old and needed more organization, structure, teaching, correcting, unifying and helping the local pastors fulfill their ministries.  </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 Paul wrote I Timothy from Macedonia around 62 AD and he expected to return to Ephesus shortly but he knew he might be delayed.  </a:t>
            </a:r>
            <a:r>
              <a:rPr lang="en-US" b="1" dirty="0" smtClean="0">
                <a:solidFill>
                  <a:srgbClr val="0070C0"/>
                </a:solidFill>
                <a:latin typeface="Arial" pitchFamily="34" charset="0"/>
                <a:cs typeface="Arial" pitchFamily="34" charset="0"/>
              </a:rPr>
              <a:t>I Tim. 3:14-15</a:t>
            </a:r>
          </a:p>
          <a:p>
            <a:pPr>
              <a:buNone/>
            </a:pPr>
            <a:r>
              <a:rPr lang="en-US" dirty="0" smtClean="0">
                <a:latin typeface="Arial" pitchFamily="34" charset="0"/>
                <a:cs typeface="Arial" pitchFamily="34" charset="0"/>
              </a:rPr>
              <a:t> </a:t>
            </a:r>
          </a:p>
          <a:p>
            <a:pPr lvl="0" algn="ctr">
              <a:buNone/>
            </a:pPr>
            <a:r>
              <a:rPr lang="en-US" u="sng" dirty="0" smtClean="0">
                <a:latin typeface="Arial" pitchFamily="34" charset="0"/>
                <a:cs typeface="Arial" pitchFamily="34" charset="0"/>
              </a:rPr>
              <a:t>Problems Paul was dealing within this Epistle.</a:t>
            </a:r>
          </a:p>
          <a:p>
            <a:pPr lvl="0">
              <a:buNone/>
            </a:pPr>
            <a:r>
              <a:rPr lang="en-US" dirty="0" smtClean="0">
                <a:latin typeface="Arial" pitchFamily="34" charset="0"/>
                <a:cs typeface="Arial" pitchFamily="34" charset="0"/>
              </a:rPr>
              <a:t>   1. Spread of false doctrine of Gnosticism, heathen paganism, and Judaism.</a:t>
            </a:r>
          </a:p>
          <a:p>
            <a:pPr lvl="0">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Every believer is now a priest with power.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believer is indwelt by the Holy Spirit and is a threat to Satan’s will and program.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believer is an ambassador for Christ. They cover the earth and are not just located in one nation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believer can be a prayer warrior and hinder Satan’s programs.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believer has the Shekinah glory living in him and can operate under the Divine powersphere.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Satan’s objective: Every believer must be neutralized or compromised with evil influence, discredited, discouraged or killed.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doctrine pertaining to the Church Age is called “mystery” because it was not known to the Old Testament writers — </a:t>
            </a:r>
            <a:r>
              <a:rPr lang="en-US" b="1" dirty="0" smtClean="0">
                <a:solidFill>
                  <a:srgbClr val="C00000"/>
                </a:solidFill>
                <a:latin typeface="Arial" pitchFamily="34" charset="0"/>
                <a:cs typeface="Arial" pitchFamily="34" charset="0"/>
              </a:rPr>
              <a:t>Romans 16:25,26; Ephesians 3:1,6; Colossians 1:26,27.</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Doctrines pertaining to the Church Age are not found in the Old Testament scriptures. Where Church Age doctrine would have occurred there is a parenthesis. </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Doctrine for the Church Age is intercalated, inserted, by the New Testament epistles.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Illustrations of the great parenthesis concept in the Old Testament: </a:t>
            </a:r>
            <a:r>
              <a:rPr lang="en-US" b="1" dirty="0" smtClean="0">
                <a:solidFill>
                  <a:srgbClr val="C00000"/>
                </a:solidFill>
                <a:latin typeface="Arial" pitchFamily="34" charset="0"/>
                <a:cs typeface="Arial" pitchFamily="34" charset="0"/>
              </a:rPr>
              <a:t>Daniel 2:40 </a:t>
            </a:r>
            <a:r>
              <a:rPr lang="en-US" dirty="0" smtClean="0">
                <a:latin typeface="Arial" pitchFamily="34" charset="0"/>
                <a:cs typeface="Arial" pitchFamily="34" charset="0"/>
              </a:rPr>
              <a:t>comes right up to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Between verses 40 and 41 the Church Age would be inserted but it was not mentioned because it was part of the mystery doctrine.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-We have the same thing between </a:t>
            </a:r>
            <a:r>
              <a:rPr lang="en-US" b="1" dirty="0" smtClean="0">
                <a:solidFill>
                  <a:srgbClr val="C00000"/>
                </a:solidFill>
                <a:latin typeface="Arial" pitchFamily="34" charset="0"/>
                <a:cs typeface="Arial" pitchFamily="34" charset="0"/>
              </a:rPr>
              <a:t>Daniel 7:23 and 24, </a:t>
            </a:r>
            <a:r>
              <a:rPr lang="en-US" dirty="0" smtClean="0">
                <a:latin typeface="Arial" pitchFamily="34" charset="0"/>
                <a:cs typeface="Arial" pitchFamily="34" charset="0"/>
              </a:rPr>
              <a:t>between </a:t>
            </a:r>
            <a:r>
              <a:rPr lang="en-US" b="1" dirty="0" smtClean="0">
                <a:solidFill>
                  <a:srgbClr val="C00000"/>
                </a:solidFill>
                <a:latin typeface="Arial" pitchFamily="34" charset="0"/>
                <a:cs typeface="Arial" pitchFamily="34" charset="0"/>
              </a:rPr>
              <a:t>8:22 and 23</a:t>
            </a:r>
            <a:r>
              <a:rPr lang="en-US" dirty="0" smtClean="0">
                <a:latin typeface="Arial" pitchFamily="34" charset="0"/>
                <a:cs typeface="Arial" pitchFamily="34" charset="0"/>
              </a:rPr>
              <a:t>, and </a:t>
            </a:r>
            <a:r>
              <a:rPr lang="en-US" b="1" dirty="0" smtClean="0">
                <a:solidFill>
                  <a:srgbClr val="C00000"/>
                </a:solidFill>
                <a:latin typeface="Arial" pitchFamily="34" charset="0"/>
                <a:cs typeface="Arial" pitchFamily="34" charset="0"/>
              </a:rPr>
              <a:t>Daniel 11:35 and 36</a:t>
            </a:r>
            <a:r>
              <a:rPr lang="en-US" dirty="0" smtClean="0">
                <a:latin typeface="Arial" pitchFamily="34" charset="0"/>
                <a:cs typeface="Arial" pitchFamily="34" charset="0"/>
              </a:rPr>
              <a:t>, or </a:t>
            </a:r>
            <a:r>
              <a:rPr lang="en-US" b="1" dirty="0" smtClean="0">
                <a:solidFill>
                  <a:srgbClr val="C00000"/>
                </a:solidFill>
                <a:latin typeface="Arial" pitchFamily="34" charset="0"/>
                <a:cs typeface="Arial" pitchFamily="34" charset="0"/>
              </a:rPr>
              <a:t>Hosea 3:4 and 5.</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8. The Old Testament reveals doctrine up through the session of Christ and then skips the Church Age and reveals Tribulational information as well as the second advent and the Millennium.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never once does it say anything about the Church Age. That is why the baptism of the Holy Spirit was such a surprise on the Day of Pentecost and no one could understand 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very little explaining it which is why a passage had to be lifted by Peter out of Joel to explain why they weren’t all drunk but were in something brand new. </a:t>
            </a:r>
            <a:endParaRPr lang="en-US"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Church Age is the key and the important factor, and it was being ignored by pastors, and we still have that brand of pastor today.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called a covenant theologian and he does not see the Church Age as being any different from the Old Testament.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writings of covenant theology you will find the word “church” used in connection with the Old Testament.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have an absolutely unique age. The baptism of the Holy Spirit made us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demand for our day is something that never existed before: the balance of residency. </a:t>
            </a:r>
          </a:p>
          <a:p>
            <a:endParaRPr lang="en-US" dirty="0" smtClean="0">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a:t>
            </a:r>
            <a:r>
              <a:rPr lang="en-US" u="sng" dirty="0" smtClean="0">
                <a:latin typeface="Arial" pitchFamily="34" charset="0"/>
                <a:cs typeface="Arial" pitchFamily="34" charset="0"/>
              </a:rPr>
              <a:t>body </a:t>
            </a:r>
            <a:r>
              <a:rPr lang="en-US" dirty="0" smtClean="0">
                <a:latin typeface="Arial" pitchFamily="34" charset="0"/>
                <a:cs typeface="Arial" pitchFamily="34" charset="0"/>
              </a:rPr>
              <a:t>of the believer is always indwelt by the Holy Spirit. The </a:t>
            </a:r>
            <a:r>
              <a:rPr lang="en-US" u="sng" dirty="0" smtClean="0">
                <a:latin typeface="Arial" pitchFamily="34" charset="0"/>
                <a:cs typeface="Arial" pitchFamily="34" charset="0"/>
              </a:rPr>
              <a:t>soul</a:t>
            </a:r>
            <a:r>
              <a:rPr lang="en-US" dirty="0" smtClean="0">
                <a:latin typeface="Arial" pitchFamily="34" charset="0"/>
                <a:cs typeface="Arial" pitchFamily="34" charset="0"/>
              </a:rPr>
              <a:t> is filled/controlled by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the believer is carnal or when the believer is reversionistic he is either quenching or grieving the Spirit but the Holy Spirit never leaves our bodies.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there is no such thing as demon possession in believers ( </a:t>
            </a:r>
            <a:r>
              <a:rPr lang="en-US" b="1" dirty="0" smtClean="0">
                <a:solidFill>
                  <a:srgbClr val="C00000"/>
                </a:solidFill>
                <a:latin typeface="Arial" pitchFamily="34" charset="0"/>
                <a:cs typeface="Arial" pitchFamily="34" charset="0"/>
              </a:rPr>
              <a:t>2 Cor 6:11-15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something worse, the thing about which our Lord warned us: </a:t>
            </a:r>
            <a:r>
              <a:rPr lang="en-US" b="1" dirty="0" smtClean="0">
                <a:solidFill>
                  <a:srgbClr val="C00000"/>
                </a:solidFill>
                <a:latin typeface="Arial" pitchFamily="34" charset="0"/>
                <a:cs typeface="Arial" pitchFamily="34" charset="0"/>
              </a:rPr>
              <a:t>“Do not be afraid of that which destroys the body, beware of that which destroys the soul (Matthew 10:28).”</a:t>
            </a:r>
            <a:endParaRPr lang="en-US" b="1" dirty="0">
              <a:solidFill>
                <a:srgbClr val="C00000"/>
              </a:solidFill>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dirty="0" smtClean="0">
                <a:latin typeface="Arial" pitchFamily="34" charset="0"/>
                <a:cs typeface="Arial" pitchFamily="34" charset="0"/>
              </a:rPr>
              <a:t>Being influenced by evil contaminates the soul and then destroys the soul.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Reversionism and influence of evil meet and that is where the soul becomes destroyed (cosmic doctrines).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Minus doctrine and the filling of the Spirit sets up an out-of-balance condition and this is balanced out through the study and filling the soul with God’s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sanctification of the royal family is this balance of residency.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we have the baptism of the Spirit, the universal priesthood of the believer, the indwelling of the Holy Spirit, the sealing of the Spirit. We have a completed canon of scripture. </a:t>
            </a:r>
          </a:p>
          <a:p>
            <a:endParaRPr lang="en-US" dirty="0" smtClean="0"/>
          </a:p>
          <a:p>
            <a:pPr>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 “understanding neither.”  </a:t>
            </a:r>
            <a:r>
              <a:rPr lang="en-US" dirty="0" smtClean="0">
                <a:latin typeface="Arial" pitchFamily="34" charset="0"/>
                <a:cs typeface="Arial" pitchFamily="34" charset="0"/>
              </a:rPr>
              <a:t>ME NOEO – PAPtc – not understanding.  Causal Ptc means “since they do not understand.”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Ephesian pastors and those of that area, the Roman province of Asia, produce the action of the verb by entering into legalistic reversionism.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“either what they say” </a:t>
            </a:r>
            <a:r>
              <a:rPr lang="en-US" dirty="0" smtClean="0">
                <a:latin typeface="Arial" pitchFamily="34" charset="0"/>
                <a:cs typeface="Arial" pitchFamily="34" charset="0"/>
              </a:rPr>
              <a:t>— PAIndic of LEGO METHE – METHE  is called a negative copula and it should be translated “either.”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have been teaching in the past and they are teaching right now. They are law teachers, they know nothing of the Church Age, they know nothing of the royal family of God.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“or the matters about which they make confident assertions”  </a:t>
            </a:r>
            <a:r>
              <a:rPr lang="en-US" dirty="0" smtClean="0">
                <a:latin typeface="Arial" pitchFamily="34" charset="0"/>
                <a:cs typeface="Arial" pitchFamily="34" charset="0"/>
              </a:rPr>
              <a:t>PERI + genitive of pronoun TIS  “concerning things”.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“make confident assertions”  </a:t>
            </a:r>
            <a:r>
              <a:rPr lang="en-US" dirty="0" smtClean="0">
                <a:latin typeface="Arial" pitchFamily="34" charset="0"/>
                <a:cs typeface="Arial" pitchFamily="34" charset="0"/>
              </a:rPr>
              <a:t>- PMIndic DIABEBAIOMAI – means to make confident assertions which are untrue.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be full of hot air and to be dogmatic about it is what it really means.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is a fact, these pastors are arrogant and deceived. When it comes to the Mosaic law pastors are at their worst, it sneaks up on their blind side.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Many pastors have a trend toward legalism anyway and this merely contributes to it.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So without seeing objectively why the Mosaic law is in the Bible they just simply set that aside and become subjective about the Mosaic law and make it a basis for legalism.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you come up with salvation by keeping the law, which is apostasy; spirituality by keeping the law, which is also apostasy.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two doctrines which make the next paragraph which is the purpose of the Mosaic law. </a:t>
            </a:r>
          </a:p>
          <a:p>
            <a:pPr hangingPunct="0">
              <a:buNone/>
            </a:pPr>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The Doctrine of the Covenants to Israel</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lvl="0">
              <a:buNone/>
            </a:pPr>
            <a:r>
              <a:rPr lang="en-US" dirty="0" smtClean="0">
                <a:latin typeface="Arial" pitchFamily="34" charset="0"/>
                <a:cs typeface="Arial" pitchFamily="34" charset="0"/>
              </a:rPr>
              <a:t> </a:t>
            </a:r>
          </a:p>
          <a:p>
            <a:pPr lvl="0">
              <a:buNone/>
            </a:pPr>
            <a:r>
              <a:rPr lang="en-US" dirty="0" smtClean="0">
                <a:latin typeface="Arial" pitchFamily="34" charset="0"/>
                <a:cs typeface="Arial" pitchFamily="34" charset="0"/>
              </a:rPr>
              <a:t>   2. Spiritual coldness as predicted in </a:t>
            </a:r>
            <a:r>
              <a:rPr lang="en-US" b="1" dirty="0" smtClean="0">
                <a:solidFill>
                  <a:srgbClr val="C00000"/>
                </a:solidFill>
                <a:latin typeface="Arial" pitchFamily="34" charset="0"/>
                <a:cs typeface="Arial" pitchFamily="34" charset="0"/>
              </a:rPr>
              <a:t>Acts 20:28-30 </a:t>
            </a:r>
            <a:r>
              <a:rPr lang="en-US" dirty="0" smtClean="0">
                <a:latin typeface="Arial" pitchFamily="34" charset="0"/>
                <a:cs typeface="Arial" pitchFamily="34" charset="0"/>
              </a:rPr>
              <a:t>and again 30 years later some were still, having problems in that they left their first love </a:t>
            </a:r>
            <a:r>
              <a:rPr lang="en-US" b="1" dirty="0" smtClean="0">
                <a:solidFill>
                  <a:srgbClr val="C00000"/>
                </a:solidFill>
                <a:latin typeface="Arial" pitchFamily="34" charset="0"/>
                <a:cs typeface="Arial" pitchFamily="34" charset="0"/>
              </a:rPr>
              <a:t>Rev. 2:1-7 </a:t>
            </a:r>
            <a:r>
              <a:rPr lang="en-US" dirty="0" smtClean="0">
                <a:latin typeface="Arial" pitchFamily="34" charset="0"/>
                <a:cs typeface="Arial" pitchFamily="34" charset="0"/>
              </a:rPr>
              <a:t>for they had adopted the Gnostic doctrine of the Nicolaitins.</a:t>
            </a:r>
          </a:p>
          <a:p>
            <a:pPr lvl="0">
              <a:buNone/>
            </a:pPr>
            <a:endParaRPr lang="en-US" dirty="0" smtClean="0">
              <a:latin typeface="Arial" pitchFamily="34" charset="0"/>
              <a:cs typeface="Arial" pitchFamily="34" charset="0"/>
            </a:endParaRPr>
          </a:p>
          <a:p>
            <a:pPr lvl="0">
              <a:buNone/>
            </a:pPr>
            <a:r>
              <a:rPr lang="en-US" dirty="0" smtClean="0">
                <a:latin typeface="Arial" pitchFamily="34" charset="0"/>
                <a:cs typeface="Arial" pitchFamily="34" charset="0"/>
              </a:rPr>
              <a:t>   3. Personnel problems in leadership qualifications (pastors and deacons).</a:t>
            </a:r>
          </a:p>
          <a:p>
            <a:pPr lvl="0">
              <a:buNone/>
            </a:pPr>
            <a:endParaRPr lang="en-US" dirty="0" smtClean="0">
              <a:latin typeface="Arial" pitchFamily="34" charset="0"/>
              <a:cs typeface="Arial" pitchFamily="34" charset="0"/>
            </a:endParaRPr>
          </a:p>
          <a:p>
            <a:pPr lvl="0">
              <a:buNone/>
            </a:pPr>
            <a:r>
              <a:rPr lang="en-US" dirty="0" smtClean="0">
                <a:latin typeface="Arial" pitchFamily="34" charset="0"/>
                <a:cs typeface="Arial" pitchFamily="34" charset="0"/>
              </a:rPr>
              <a:t>   4. Problems of worship services, outspoken women who were important in pagan cult temple settings.</a:t>
            </a:r>
          </a:p>
          <a:p>
            <a:pPr lvl="0">
              <a:buNone/>
            </a:pPr>
            <a:endParaRPr lang="en-US" dirty="0" smtClean="0">
              <a:latin typeface="Arial" pitchFamily="34" charset="0"/>
              <a:cs typeface="Arial" pitchFamily="34" charset="0"/>
            </a:endParaRPr>
          </a:p>
          <a:p>
            <a:pPr lvl="0">
              <a:buNone/>
            </a:pPr>
            <a:r>
              <a:rPr lang="en-US" dirty="0" smtClean="0">
                <a:latin typeface="Arial" pitchFamily="34" charset="0"/>
                <a:cs typeface="Arial" pitchFamily="34" charset="0"/>
              </a:rPr>
              <a:t>   5. Problems related to offices of church and care of widows.</a:t>
            </a:r>
          </a:p>
          <a:p>
            <a:pPr>
              <a:buNone/>
            </a:pPr>
            <a:r>
              <a:rPr lang="en-US" dirty="0" smtClean="0">
                <a:latin typeface="Arial" pitchFamily="34" charset="0"/>
                <a:cs typeface="Arial" pitchFamily="34" charset="0"/>
              </a:rPr>
              <a:t> </a:t>
            </a:r>
          </a:p>
          <a:p>
            <a:pPr lvl="0">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present purpose of the Mosaic law in the Church Age. It is written for our instruction — </a:t>
            </a:r>
            <a:r>
              <a:rPr lang="en-US" b="1" dirty="0" smtClean="0">
                <a:solidFill>
                  <a:srgbClr val="C00000"/>
                </a:solidFill>
                <a:latin typeface="Arial" pitchFamily="34" charset="0"/>
                <a:cs typeface="Arial" pitchFamily="34" charset="0"/>
              </a:rPr>
              <a:t>Romans 15:4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Our confidence in certain areas, like free enterprise. It was written for our example — </a:t>
            </a:r>
            <a:r>
              <a:rPr lang="en-US" b="1" dirty="0" smtClean="0">
                <a:solidFill>
                  <a:srgbClr val="C00000"/>
                </a:solidFill>
                <a:latin typeface="Arial" pitchFamily="34" charset="0"/>
                <a:cs typeface="Arial" pitchFamily="34" charset="0"/>
              </a:rPr>
              <a:t>1 Corinthians 10:11,12.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also has another purpose, to convince by divine standards that the unbeliever is a sinner and needs a savior.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it is a prelude to gospel presentation — </a:t>
            </a:r>
            <a:r>
              <a:rPr lang="en-US" b="1" dirty="0" smtClean="0">
                <a:solidFill>
                  <a:srgbClr val="C00000"/>
                </a:solidFill>
                <a:latin typeface="Arial" pitchFamily="34" charset="0"/>
                <a:cs typeface="Arial" pitchFamily="34" charset="0"/>
              </a:rPr>
              <a:t>Romans 3:20,28; Galatians 2:16.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Mosaic law and its principles form the pattern of policy for all good national government.</a:t>
            </a:r>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lnSpcReduction="10000"/>
          </a:bodyPr>
          <a:lstStyle/>
          <a:p>
            <a:pPr hangingPunct="0"/>
            <a:r>
              <a:rPr lang="en-US" dirty="0" smtClean="0">
                <a:latin typeface="Arial" pitchFamily="34" charset="0"/>
                <a:cs typeface="Arial" pitchFamily="34" charset="0"/>
              </a:rPr>
              <a:t>We are now dealing with the purpose of the Mosaic law which came out of the phrase about desiring to become law teachers and yet coming up with empty talk.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 Tim 1:8 </a:t>
            </a:r>
            <a:r>
              <a:rPr lang="en-US" dirty="0" smtClean="0">
                <a:latin typeface="Arial" pitchFamily="34" charset="0"/>
                <a:cs typeface="Arial" pitchFamily="34" charset="0"/>
              </a:rPr>
              <a:t>-  the abrogation of the law does not imply that the law is bad.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the contrary, the Law is good. It does not have the same purpose that it had in the Old Testament in many ways because Jesus Christ having died for our sins, resurrected, ascended and seated at the right hand of the Father, </a:t>
            </a:r>
            <a:r>
              <a:rPr lang="en-US" u="sng" dirty="0" smtClean="0">
                <a:latin typeface="Arial" pitchFamily="34" charset="0"/>
                <a:cs typeface="Arial" pitchFamily="34" charset="0"/>
              </a:rPr>
              <a:t>broke into the Age of Israel which came to a halt </a:t>
            </a:r>
            <a:r>
              <a:rPr lang="en-US" dirty="0" smtClean="0">
                <a:latin typeface="Arial" pitchFamily="34" charset="0"/>
                <a:cs typeface="Arial" pitchFamily="34" charset="0"/>
              </a:rPr>
              <a:t>in order for a royal family to be formed.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live in the dispensation of the royal family of God. When the royal family is completed and we are all resurrected, then the dispensation of Israel will continue throughout the course of the Tribulation and to the point of the second advent. </a:t>
            </a:r>
            <a:r>
              <a:rPr lang="en-US" dirty="0" smtClean="0"/>
              <a:t>	</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Mosaic covenant was designed to set up for the nation Israel two things: their spiritual heritage and the basis of national prosperity in the laws of divine establishment.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spiritual heritage came from codex #2 and was designed to portray who and what Christ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laws of divine establishment set up the principles of prosperity for a national entity as well as social, sexual, and spiritual blessing in a national entity.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CA instead of laws of establishment and instead of the spiritual heritage for Israel the Law has a different purpose.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In fact the Law as the authorizing agent for the Levitical priesthood and for the modus operandi of Israel is abrogated. The abrogation of the law </a:t>
            </a:r>
            <a:r>
              <a:rPr lang="en-US" u="sng" dirty="0" smtClean="0">
                <a:latin typeface="Arial" pitchFamily="34" charset="0"/>
                <a:cs typeface="Arial" pitchFamily="34" charset="0"/>
              </a:rPr>
              <a:t>does not remove the teaching of the Law.</a:t>
            </a:r>
          </a:p>
          <a:p>
            <a:endParaRPr lang="en-US" u="sng"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“But we know that the Law is good” </a:t>
            </a:r>
            <a:r>
              <a:rPr lang="en-US" dirty="0" smtClean="0">
                <a:latin typeface="Arial" pitchFamily="34" charset="0"/>
                <a:cs typeface="Arial" pitchFamily="34" charset="0"/>
              </a:rPr>
              <a:t>— you must understand doctrine to orient to any factor in the royal priesthood.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“But” </a:t>
            </a:r>
            <a:r>
              <a:rPr lang="en-US" dirty="0" smtClean="0">
                <a:latin typeface="Arial" pitchFamily="34" charset="0"/>
                <a:cs typeface="Arial" pitchFamily="34" charset="0"/>
              </a:rPr>
              <a:t>sets up a contrast between the distortion of the Law by the Judaizers, previously mentioned in verses 6,7, and the true perspective of the law for the Church Age.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“know” </a:t>
            </a:r>
            <a:r>
              <a:rPr lang="en-US" dirty="0" smtClean="0">
                <a:latin typeface="Arial" pitchFamily="34" charset="0"/>
                <a:cs typeface="Arial" pitchFamily="34" charset="0"/>
              </a:rPr>
              <a:t>– OIDA – Pf tense -  for knowledge in the frontal lobe — understanding of a doctrinal perspective.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law is good” </a:t>
            </a:r>
            <a:r>
              <a:rPr lang="en-US" dirty="0" smtClean="0">
                <a:latin typeface="Arial" pitchFamily="34" charset="0"/>
                <a:cs typeface="Arial" pitchFamily="34" charset="0"/>
              </a:rPr>
              <a:t>— HO NOMOI KALOI -  the Old Testament scripture. It is used for the Pentateuch, it is used for the Mosaic covenant. Here it is used for the Mosaic covenant.  KALOI means noble, useful, blameless, good.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one uses it lawfully” </a:t>
            </a:r>
            <a:r>
              <a:rPr lang="en-US" dirty="0" smtClean="0">
                <a:latin typeface="Arial" pitchFamily="34" charset="0"/>
                <a:cs typeface="Arial" pitchFamily="34" charset="0"/>
              </a:rPr>
              <a:t>-  “if” is a third class condition, EAN,  means maybe yes and maybe no. CHRAOMAI – PMSubj – employ, make use of.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In other words, someone might use the law properly and lawfully and when they do it still has function. </a:t>
            </a:r>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“But we know that the law is excellent if anyone uses it lawfully.</a:t>
            </a:r>
          </a:p>
          <a:p>
            <a:pPr>
              <a:buNone/>
            </a:pPr>
            <a:endParaRPr lang="en-US" dirty="0" smtClean="0"/>
          </a:p>
          <a:p>
            <a:pPr>
              <a:buNone/>
            </a:pPr>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In view of dispensational teaching, which these pastors do not understand and the Judaizers are not aware of, this means that certain things that the </a:t>
            </a:r>
            <a:r>
              <a:rPr lang="en-US" u="sng" dirty="0" smtClean="0">
                <a:latin typeface="Arial" pitchFamily="34" charset="0"/>
                <a:cs typeface="Arial" pitchFamily="34" charset="0"/>
              </a:rPr>
              <a:t>law advocated in Israel are not transferred to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that </a:t>
            </a:r>
            <a:r>
              <a:rPr lang="en-US" u="sng" dirty="0" smtClean="0">
                <a:latin typeface="Arial" pitchFamily="34" charset="0"/>
                <a:cs typeface="Arial" pitchFamily="34" charset="0"/>
              </a:rPr>
              <a:t>tithing as a system of taxation, the specialized priesthood, the observation of a Sabbath day</a:t>
            </a:r>
            <a:r>
              <a:rPr lang="en-US" dirty="0" smtClean="0">
                <a:latin typeface="Arial" pitchFamily="34" charset="0"/>
                <a:cs typeface="Arial" pitchFamily="34" charset="0"/>
              </a:rPr>
              <a:t>, and other concepts which have been distorted in the Church Age, are no longer valid.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law was used in the dispensation of Israel by the nation Israel within a lawful context of spiritual heritage and national blessing.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Once Christ comes in the flesh and fulfills certain principles, certain shadows of the law, the law is immediately abrogated. </a:t>
            </a:r>
            <a:r>
              <a:rPr lang="en-US" u="sng" dirty="0" smtClean="0">
                <a:latin typeface="Arial" pitchFamily="34" charset="0"/>
                <a:cs typeface="Arial" pitchFamily="34" charset="0"/>
              </a:rPr>
              <a:t>Once the Church Age began the Law was completely and totally abrogated.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Only evil and reversionism distort the Law with an unlawful usage. </a:t>
            </a:r>
          </a:p>
          <a:p>
            <a:pPr hangingPunct="0"/>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 The Proper Teaching of the Law</a:t>
            </a:r>
          </a:p>
          <a:p>
            <a:pPr hangingPunct="0"/>
            <a:r>
              <a:rPr lang="en-US" dirty="0" smtClean="0">
                <a:latin typeface="Arial" pitchFamily="34" charset="0"/>
                <a:cs typeface="Arial" pitchFamily="34" charset="0"/>
              </a:rPr>
              <a:t>1. The Mosaic law must be taught under the ICE principle for interpretation.</a:t>
            </a:r>
          </a:p>
          <a:p>
            <a:pPr hangingPunct="0">
              <a:buNone/>
            </a:pPr>
            <a:r>
              <a:rPr lang="en-US" b="1" dirty="0" smtClean="0">
                <a:latin typeface="Arial" pitchFamily="34" charset="0"/>
                <a:cs typeface="Arial" pitchFamily="34" charset="0"/>
              </a:rPr>
              <a:t>    I </a:t>
            </a:r>
            <a:r>
              <a:rPr lang="en-US" dirty="0" smtClean="0">
                <a:latin typeface="Arial" pitchFamily="34" charset="0"/>
                <a:cs typeface="Arial" pitchFamily="34" charset="0"/>
              </a:rPr>
              <a:t>= isagogics (historical and contextual background)</a:t>
            </a:r>
          </a:p>
          <a:p>
            <a:pPr hangingPunct="0">
              <a:buNone/>
            </a:pPr>
            <a:r>
              <a:rPr lang="en-US" b="1" dirty="0" smtClean="0">
                <a:latin typeface="Arial" pitchFamily="34" charset="0"/>
                <a:cs typeface="Arial" pitchFamily="34" charset="0"/>
              </a:rPr>
              <a:t>    C</a:t>
            </a:r>
            <a:r>
              <a:rPr lang="en-US" dirty="0" smtClean="0">
                <a:latin typeface="Arial" pitchFamily="34" charset="0"/>
                <a:cs typeface="Arial" pitchFamily="34" charset="0"/>
              </a:rPr>
              <a:t>= categories (truth contained in the scripture)</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E</a:t>
            </a:r>
            <a:r>
              <a:rPr lang="en-US" dirty="0" smtClean="0">
                <a:latin typeface="Arial" pitchFamily="34" charset="0"/>
                <a:cs typeface="Arial" pitchFamily="34" charset="0"/>
              </a:rPr>
              <a:t> = exegesis (original language in contextual setting).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Under isagogics this demands that the law be related to the nation Israel in the dispensation of Israel. You must teach the law in its </a:t>
            </a:r>
            <a:r>
              <a:rPr lang="en-US" b="1" u="sng" dirty="0" smtClean="0">
                <a:latin typeface="Arial" pitchFamily="34" charset="0"/>
                <a:cs typeface="Arial" pitchFamily="34" charset="0"/>
              </a:rPr>
              <a:t>context.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 Under categorical teaching the categories of the law must be explained in biblical terms. </a:t>
            </a:r>
          </a:p>
          <a:p>
            <a:pPr hangingPunct="0">
              <a:buNone/>
            </a:pPr>
            <a:r>
              <a:rPr lang="en-US" dirty="0" smtClean="0">
                <a:latin typeface="Arial" pitchFamily="34" charset="0"/>
                <a:cs typeface="Arial" pitchFamily="34" charset="0"/>
              </a:rPr>
              <a:t>   Commandments - Codex #1. </a:t>
            </a:r>
          </a:p>
          <a:p>
            <a:pPr hangingPunct="0">
              <a:buNone/>
            </a:pPr>
            <a:r>
              <a:rPr lang="en-US" dirty="0" smtClean="0">
                <a:latin typeface="Arial" pitchFamily="34" charset="0"/>
                <a:cs typeface="Arial" pitchFamily="34" charset="0"/>
              </a:rPr>
              <a:t>   Ordinances - Codex #2 </a:t>
            </a:r>
          </a:p>
          <a:p>
            <a:pPr hangingPunct="0">
              <a:buNone/>
            </a:pPr>
            <a:r>
              <a:rPr lang="en-US" dirty="0" smtClean="0">
                <a:latin typeface="Arial" pitchFamily="34" charset="0"/>
                <a:cs typeface="Arial" pitchFamily="34" charset="0"/>
              </a:rPr>
              <a:t>   Judgments - Codex #3.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Today Codex #1 is the spiritual heritage of </a:t>
            </a:r>
            <a:r>
              <a:rPr lang="en-US" u="sng" dirty="0" smtClean="0">
                <a:latin typeface="Arial" pitchFamily="34" charset="0"/>
                <a:cs typeface="Arial" pitchFamily="34" charset="0"/>
              </a:rPr>
              <a:t>freedom</a:t>
            </a:r>
            <a:r>
              <a:rPr lang="en-US" dirty="0" smtClean="0">
                <a:latin typeface="Arial" pitchFamily="34" charset="0"/>
                <a:cs typeface="Arial" pitchFamily="34" charset="0"/>
              </a:rPr>
              <a:t> as well as establishment freedom.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Codex #2 is the </a:t>
            </a:r>
            <a:r>
              <a:rPr lang="en-US" u="sng" dirty="0" smtClean="0">
                <a:latin typeface="Arial" pitchFamily="34" charset="0"/>
                <a:cs typeface="Arial" pitchFamily="34" charset="0"/>
              </a:rPr>
              <a:t>spiritual;</a:t>
            </a:r>
            <a:r>
              <a:rPr lang="en-US" dirty="0" smtClean="0">
                <a:latin typeface="Arial" pitchFamily="34" charset="0"/>
                <a:cs typeface="Arial" pitchFamily="34" charset="0"/>
              </a:rPr>
              <a:t> heritage of the people.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Codex #3, the laws of </a:t>
            </a:r>
            <a:r>
              <a:rPr lang="en-US" u="sng" dirty="0" smtClean="0">
                <a:latin typeface="Arial" pitchFamily="34" charset="0"/>
                <a:cs typeface="Arial" pitchFamily="34" charset="0"/>
              </a:rPr>
              <a:t>divine establishment </a:t>
            </a:r>
            <a:r>
              <a:rPr lang="en-US" dirty="0" smtClean="0">
                <a:latin typeface="Arial" pitchFamily="34" charset="0"/>
                <a:cs typeface="Arial" pitchFamily="34" charset="0"/>
              </a:rPr>
              <a:t>which is the basis for good government in a nation.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Under exegesis it is imperative that the Pentateuch be </a:t>
            </a:r>
            <a:r>
              <a:rPr lang="en-US" dirty="0" err="1" smtClean="0">
                <a:latin typeface="Arial" pitchFamily="34" charset="0"/>
                <a:cs typeface="Arial" pitchFamily="34" charset="0"/>
              </a:rPr>
              <a:t>exegeted</a:t>
            </a:r>
            <a:r>
              <a:rPr lang="en-US" dirty="0" smtClean="0">
                <a:latin typeface="Arial" pitchFamily="34" charset="0"/>
                <a:cs typeface="Arial" pitchFamily="34" charset="0"/>
              </a:rPr>
              <a:t> in the Hebrew language in analyzing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Ten Commandments in relationship to human freedom. The only part that is really </a:t>
            </a:r>
            <a:r>
              <a:rPr lang="en-US" u="sng" dirty="0" smtClean="0">
                <a:latin typeface="Arial" pitchFamily="34" charset="0"/>
                <a:cs typeface="Arial" pitchFamily="34" charset="0"/>
              </a:rPr>
              <a:t>misunderstood</a:t>
            </a:r>
            <a:r>
              <a:rPr lang="en-US" dirty="0" smtClean="0">
                <a:latin typeface="Arial" pitchFamily="34" charset="0"/>
                <a:cs typeface="Arial" pitchFamily="34" charset="0"/>
              </a:rPr>
              <a:t> is the Ten Commandments.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designed to determine human freedom in the angelic conflict. It is </a:t>
            </a:r>
            <a:r>
              <a:rPr lang="en-US" u="sng" dirty="0" smtClean="0">
                <a:latin typeface="Arial" pitchFamily="34" charset="0"/>
                <a:cs typeface="Arial" pitchFamily="34" charset="0"/>
              </a:rPr>
              <a:t>not a system to define sin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certain prohibitions against certain sins because there are certain sins that destroy human freedom and privacy.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very few sins mentioned in the ten commandments but all that are designed to protect freedom and they are delineated as enemies of freedom. </a:t>
            </a:r>
          </a:p>
          <a:p>
            <a:endParaRPr lang="en-US" dirty="0" smtClean="0"/>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Levitical offerings are a picture of salvation. Salvation is historically accomplished and therefore it becomes illustrative material to understand certain facets of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Doctrinal teaching related to the tabernacle, like </a:t>
            </a:r>
            <a:r>
              <a:rPr lang="en-US" u="sng" dirty="0" smtClean="0">
                <a:latin typeface="Arial" pitchFamily="34" charset="0"/>
                <a:cs typeface="Arial" pitchFamily="34" charset="0"/>
              </a:rPr>
              <a:t>propitiation</a:t>
            </a:r>
            <a:r>
              <a:rPr lang="en-US" dirty="0" smtClean="0">
                <a:latin typeface="Arial" pitchFamily="34" charset="0"/>
                <a:cs typeface="Arial" pitchFamily="34" charset="0"/>
              </a:rPr>
              <a:t> and the mercy seat, portrayed propitiation in the Old Testament but it now illustrates </a:t>
            </a:r>
            <a:r>
              <a:rPr lang="en-US" u="sng" dirty="0" smtClean="0">
                <a:latin typeface="Arial" pitchFamily="34" charset="0"/>
                <a:cs typeface="Arial" pitchFamily="34" charset="0"/>
              </a:rPr>
              <a:t>propitiation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still in the Bible, it hasn’t changed, but once Christ dies and fulfills propitiation then it becomes </a:t>
            </a:r>
            <a:r>
              <a:rPr lang="en-US" u="sng" dirty="0" smtClean="0">
                <a:latin typeface="Arial" pitchFamily="34" charset="0"/>
                <a:cs typeface="Arial" pitchFamily="34" charset="0"/>
              </a:rPr>
              <a:t>an illustration</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The abrogation of the Mosaic law in the Church Age demands that every believer, sooner or later, understands the book of Hebrews. No one truly understands the law until he has </a:t>
            </a:r>
            <a:r>
              <a:rPr lang="en-US" u="sng" dirty="0" smtClean="0">
                <a:latin typeface="Arial" pitchFamily="34" charset="0"/>
                <a:cs typeface="Arial" pitchFamily="34" charset="0"/>
              </a:rPr>
              <a:t>mastered the doctrine in the book of Hebrews</a:t>
            </a:r>
            <a:r>
              <a:rPr lang="en-US" dirty="0" smtClean="0">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lvl="0" algn="ctr">
              <a:buNone/>
            </a:pPr>
            <a:r>
              <a:rPr lang="en-US" dirty="0" smtClean="0">
                <a:latin typeface="Arial" pitchFamily="34" charset="0"/>
                <a:cs typeface="Arial" pitchFamily="34" charset="0"/>
              </a:rPr>
              <a:t> </a:t>
            </a:r>
            <a:r>
              <a:rPr lang="en-US" b="1" u="sng" dirty="0" smtClean="0">
                <a:latin typeface="Arial" pitchFamily="34" charset="0"/>
                <a:cs typeface="Arial" pitchFamily="34" charset="0"/>
              </a:rPr>
              <a:t>Purpose of Epistle</a:t>
            </a:r>
          </a:p>
          <a:p>
            <a:pPr lvl="0"/>
            <a:r>
              <a:rPr lang="en-US" dirty="0" smtClean="0">
                <a:latin typeface="Arial" pitchFamily="34" charset="0"/>
                <a:cs typeface="Arial" pitchFamily="34" charset="0"/>
              </a:rPr>
              <a:t> Paul was writing to urge Timothy to stay on in Ephesus no matter what the problems were (</a:t>
            </a:r>
            <a:r>
              <a:rPr lang="en-US" b="1" dirty="0" smtClean="0">
                <a:solidFill>
                  <a:srgbClr val="0070C0"/>
                </a:solidFill>
                <a:latin typeface="Arial" pitchFamily="34" charset="0"/>
                <a:cs typeface="Arial" pitchFamily="34" charset="0"/>
              </a:rPr>
              <a:t>1:3-4)</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To help Timothy reorient to his purpose, the pastor who feels stranded, isolated, alone from family, other PT’s etc. there in Ephesus.</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To help the churches of Ephesus gain more structure and definition.</a:t>
            </a:r>
          </a:p>
          <a:p>
            <a:pPr>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Therefore to propagate and promote the truth of the Gospel and sound doctrine (</a:t>
            </a:r>
            <a:r>
              <a:rPr lang="en-US" b="1" dirty="0" smtClean="0">
                <a:solidFill>
                  <a:srgbClr val="0070C0"/>
                </a:solidFill>
                <a:latin typeface="Arial" pitchFamily="34" charset="0"/>
                <a:cs typeface="Arial" pitchFamily="34" charset="0"/>
              </a:rPr>
              <a:t>1:11</a:t>
            </a:r>
            <a:r>
              <a:rPr lang="en-US" dirty="0" smtClean="0">
                <a:latin typeface="Arial" pitchFamily="34" charset="0"/>
                <a:cs typeface="Arial" pitchFamily="34" charset="0"/>
              </a:rPr>
              <a:t>).</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4. However, though abrogated and rescinded in the Church Age the law continues to be in the scripture to validate and document certain principles of establishment.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principles of establishment found in the Mosaic law are as apropos right now as they were in the Age of Israel.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example, the Mosaic law says that if you want to maintain freedom you must have universal military training.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says that if you want to stimulate your economy you must have free enterprise and you must have system of taxation that does not in any way hinder those who have business ability.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a </a:t>
            </a:r>
            <a:r>
              <a:rPr lang="en-US" u="sng" dirty="0" smtClean="0">
                <a:latin typeface="Arial" pitchFamily="34" charset="0"/>
                <a:cs typeface="Arial" pitchFamily="34" charset="0"/>
              </a:rPr>
              <a:t>flat ten per cent for all people in the field of income tax (Tithe system of Israel).</a:t>
            </a:r>
            <a:endParaRPr lang="en-US"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law says that if you want to have certain proper functions in life then you must observe certain establishment principles — based on marriage, based on the family, based upon good law,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the law defines freedom and privacy.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relates prosperity and national blessing to establishment. it portrays the principle that man is a sinner and needs a savior.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reveals Christ in His saving work as the only way of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principles remain in their status regardless of the change in dispensation. </a:t>
            </a:r>
          </a:p>
          <a:p>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So even though </a:t>
            </a:r>
            <a:r>
              <a:rPr lang="en-US" u="sng" dirty="0" smtClean="0">
                <a:latin typeface="Arial" pitchFamily="34" charset="0"/>
                <a:cs typeface="Arial" pitchFamily="34" charset="0"/>
              </a:rPr>
              <a:t>abrogated and rescinded </a:t>
            </a:r>
            <a:r>
              <a:rPr lang="en-US" dirty="0" smtClean="0">
                <a:latin typeface="Arial" pitchFamily="34" charset="0"/>
                <a:cs typeface="Arial" pitchFamily="34" charset="0"/>
              </a:rPr>
              <a:t>the doctrinal content of the law has not changed.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simply had a direct interpretation to Israel and these things still have an application to any nation wise enough to pick up the concept.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law must be revealed as a shadow pointing to the reality.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is not the reality, so when teaching the law it must be made very clear that when you get to salvation and things of this sort we are talking about the shadows of salvation — shadow soteriology, shadow Christology. </a:t>
            </a:r>
            <a:r>
              <a:rPr lang="en-US" u="sng" dirty="0" smtClean="0">
                <a:latin typeface="Arial" pitchFamily="34" charset="0"/>
                <a:cs typeface="Arial" pitchFamily="34" charset="0"/>
              </a:rPr>
              <a:t>The reality is all fulfilled in Christ.</a:t>
            </a:r>
          </a:p>
          <a:p>
            <a:pPr hangingPunct="0"/>
            <a:endParaRPr lang="en-US" dirty="0" smtClean="0">
              <a:latin typeface="Arial" pitchFamily="34" charset="0"/>
              <a:cs typeface="Arial" pitchFamily="34" charset="0"/>
            </a:endParaRP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6. Keeping the law must be disassociated with either salvation or spirituality. </a:t>
            </a:r>
            <a:r>
              <a:rPr lang="en-US" u="sng" dirty="0" smtClean="0">
                <a:latin typeface="Arial" pitchFamily="34" charset="0"/>
                <a:cs typeface="Arial" pitchFamily="34" charset="0"/>
              </a:rPr>
              <a:t>The trend of legalism is to associate these things with the law.</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Morality is the basis for the function of establishment and morality belongs to the human race in general, believer and unbeliever. </a:t>
            </a:r>
            <a:r>
              <a:rPr lang="en-US" u="sng" dirty="0" smtClean="0">
                <a:latin typeface="Arial" pitchFamily="34" charset="0"/>
                <a:cs typeface="Arial" pitchFamily="34" charset="0"/>
              </a:rPr>
              <a:t>Morality is the fuel that makes establishment function. </a:t>
            </a:r>
          </a:p>
          <a:p>
            <a:pPr hangingPunct="0"/>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The law was used in the Age of Israel as a means of condemnation.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is also used in our time as a standard of condemnation. So the </a:t>
            </a:r>
            <a:r>
              <a:rPr lang="en-US" u="sng" dirty="0" smtClean="0">
                <a:latin typeface="Arial" pitchFamily="34" charset="0"/>
                <a:cs typeface="Arial" pitchFamily="34" charset="0"/>
              </a:rPr>
              <a:t>correct use of the law in the Church Age is found in verses 9,10</a:t>
            </a:r>
            <a:r>
              <a:rPr lang="en-US" dirty="0" smtClean="0">
                <a:latin typeface="Arial" pitchFamily="34" charset="0"/>
                <a:cs typeface="Arial" pitchFamily="34" charset="0"/>
              </a:rPr>
              <a:t>. The law is a means of condemnation, never a means of salvation. 	</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1 Tim 1:9 - “realizing the fact that Law is not made for a righteous person, but for those who are lawless and rebellious, for the ungodly and sinners, for the unholy and profane, for those who kill their fathers or mothers, for murderers…” </a:t>
            </a:r>
          </a:p>
          <a:p>
            <a:pPr hangingPunct="0"/>
            <a:endParaRPr lang="en-US" b="1" dirty="0" smtClean="0">
              <a:solidFill>
                <a:srgbClr val="0070C0"/>
              </a:solidFill>
              <a:latin typeface="Arial" pitchFamily="34" charset="0"/>
              <a:cs typeface="Arial" pitchFamily="34" charset="0"/>
            </a:endParaRPr>
          </a:p>
          <a:p>
            <a:pPr hangingPunct="0"/>
            <a:r>
              <a:rPr lang="en-US" b="1" i="1" dirty="0" smtClean="0">
                <a:solidFill>
                  <a:srgbClr val="0070C0"/>
                </a:solidFill>
                <a:latin typeface="Arial" pitchFamily="34" charset="0"/>
                <a:cs typeface="Arial" pitchFamily="34" charset="0"/>
              </a:rPr>
              <a:t>“</a:t>
            </a:r>
            <a:r>
              <a:rPr lang="en-US" b="1" dirty="0" smtClean="0">
                <a:solidFill>
                  <a:srgbClr val="0070C0"/>
                </a:solidFill>
                <a:latin typeface="Arial" pitchFamily="34" charset="0"/>
                <a:cs typeface="Arial" pitchFamily="34" charset="0"/>
              </a:rPr>
              <a:t>realizing” </a:t>
            </a:r>
            <a:r>
              <a:rPr lang="en-US" dirty="0" smtClean="0">
                <a:latin typeface="Arial" pitchFamily="34" charset="0"/>
                <a:cs typeface="Arial" pitchFamily="34" charset="0"/>
              </a:rPr>
              <a:t>– OIDA – Pf A Ptc -  The intensive perfect indicates something that happens in the past with the result that it is firmly fixed in your soul so that you will never have any doubts about the true function of the law in the day in which you live.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“Law” </a:t>
            </a:r>
            <a:r>
              <a:rPr lang="en-US" dirty="0" smtClean="0">
                <a:latin typeface="Arial" pitchFamily="34" charset="0"/>
                <a:cs typeface="Arial" pitchFamily="34" charset="0"/>
              </a:rPr>
              <a:t>- NOMOI – no definite article shows the qualitative aspect of the law. The law has high quality.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is one of the fundamental differences between the Old Testament and the New Testament.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In the Old Testament under the law blessing was related to establishment, except in rare cases where the blessing was </a:t>
            </a:r>
            <a:r>
              <a:rPr lang="en-US" u="sng" dirty="0" smtClean="0">
                <a:latin typeface="Arial" pitchFamily="34" charset="0"/>
                <a:cs typeface="Arial" pitchFamily="34" charset="0"/>
              </a:rPr>
              <a:t>permanent .</a:t>
            </a:r>
          </a:p>
          <a:p>
            <a:endParaRPr lang="en-US" u="sng" dirty="0" smtClean="0">
              <a:latin typeface="Arial" pitchFamily="34" charset="0"/>
              <a:cs typeface="Arial" pitchFamily="34" charset="0"/>
            </a:endParaRPr>
          </a:p>
          <a:p>
            <a:r>
              <a:rPr lang="en-US" dirty="0" smtClean="0">
                <a:latin typeface="Arial" pitchFamily="34" charset="0"/>
                <a:cs typeface="Arial" pitchFamily="34" charset="0"/>
              </a:rPr>
              <a:t>David was wealthy and blessed because he loved doctrine but King Saul lost blessing because he was a reversionist and his life ended in suicide. Saul lost his kingdom to David.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Most people in the Old Testament had their prosperity from establishment. There are two kinds of prosperity, establishment and spiritual.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difference is that spiritual prosperity has capacity; establishment: you have the prosperity and no capacity.	</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In the </a:t>
            </a:r>
            <a:r>
              <a:rPr lang="en-US" u="sng" dirty="0" smtClean="0">
                <a:latin typeface="Arial" pitchFamily="34" charset="0"/>
                <a:cs typeface="Arial" pitchFamily="34" charset="0"/>
              </a:rPr>
              <a:t>New Testament </a:t>
            </a:r>
            <a:r>
              <a:rPr lang="en-US" dirty="0" smtClean="0">
                <a:latin typeface="Arial" pitchFamily="34" charset="0"/>
                <a:cs typeface="Arial" pitchFamily="34" charset="0"/>
              </a:rPr>
              <a:t>establishment prosperity still exists but the emphasis is on the spiritual prosperity of the greater grace life which includes spiritual, material, and dying blessing.</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“is not made for a righteous person” </a:t>
            </a:r>
            <a:r>
              <a:rPr lang="en-US" dirty="0" smtClean="0">
                <a:latin typeface="Arial" pitchFamily="34" charset="0"/>
                <a:cs typeface="Arial" pitchFamily="34" charset="0"/>
              </a:rPr>
              <a:t>— KEIMAI – PAIndic –</a:t>
            </a:r>
          </a:p>
          <a:p>
            <a:pPr hangingPunct="0">
              <a:buNone/>
            </a:pPr>
            <a:r>
              <a:rPr lang="en-US" dirty="0" smtClean="0">
                <a:latin typeface="Arial" pitchFamily="34" charset="0"/>
                <a:cs typeface="Arial" pitchFamily="34" charset="0"/>
              </a:rPr>
              <a:t>   means to validate, to apply. But the negative OUK means </a:t>
            </a:r>
            <a:r>
              <a:rPr lang="en-US" b="1" dirty="0" smtClean="0">
                <a:solidFill>
                  <a:srgbClr val="0070C0"/>
                </a:solidFill>
                <a:latin typeface="Arial" pitchFamily="34" charset="0"/>
                <a:cs typeface="Arial" pitchFamily="34" charset="0"/>
              </a:rPr>
              <a:t>“does not apply.”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DIKAIOS – righteous person.  This does not mean legalistic righteousness, this means grace righteousness.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law is not validated for the righteous person. The righteous one is establishment righteousness apart from self-righteousness, or greater-grace righteousness which is free from self-righteousness.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Remember that self-righteousness or legalistic righteousness is never valid to the believer.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b="1" dirty="0" smtClean="0">
                <a:solidFill>
                  <a:schemeClr val="tx1"/>
                </a:solidFill>
                <a:latin typeface="Arial" pitchFamily="34" charset="0"/>
                <a:cs typeface="Arial" pitchFamily="34" charset="0"/>
              </a:rPr>
              <a:t>Law vs. Grace</a:t>
            </a:r>
            <a:endParaRPr lang="en-US" b="1"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228600" y="990600"/>
            <a:ext cx="8915400" cy="5867400"/>
          </a:xfrm>
        </p:spPr>
        <p:txBody>
          <a:bodyPr>
            <a:normAutofit/>
          </a:bodyPr>
          <a:lstStyle/>
          <a:p>
            <a:r>
              <a:rPr lang="en-US" sz="3600" b="1" dirty="0" smtClean="0">
                <a:solidFill>
                  <a:srgbClr val="C00000"/>
                </a:solidFill>
                <a:latin typeface="Arial" pitchFamily="34" charset="0"/>
                <a:cs typeface="Arial" pitchFamily="34" charset="0"/>
              </a:rPr>
              <a:t>Old Testament          </a:t>
            </a:r>
            <a:r>
              <a:rPr lang="en-US" sz="3600" b="1" dirty="0" smtClean="0">
                <a:solidFill>
                  <a:srgbClr val="0070C0"/>
                </a:solidFill>
                <a:latin typeface="Arial" pitchFamily="34" charset="0"/>
                <a:cs typeface="Arial" pitchFamily="34" charset="0"/>
              </a:rPr>
              <a:t>New Testament</a:t>
            </a:r>
          </a:p>
          <a:p>
            <a:pPr>
              <a:buNone/>
            </a:pPr>
            <a:r>
              <a:rPr lang="en-US" sz="3600" b="1" dirty="0" smtClean="0">
                <a:latin typeface="Arial" pitchFamily="34" charset="0"/>
                <a:cs typeface="Arial" pitchFamily="34" charset="0"/>
              </a:rPr>
              <a:t> </a:t>
            </a:r>
            <a:r>
              <a:rPr lang="en-US" sz="3600" b="1" dirty="0" smtClean="0">
                <a:solidFill>
                  <a:srgbClr val="C00000"/>
                </a:solidFill>
                <a:latin typeface="Arial" pitchFamily="34" charset="0"/>
                <a:cs typeface="Arial" pitchFamily="34" charset="0"/>
              </a:rPr>
              <a:t>(Old Covenant)          </a:t>
            </a:r>
            <a:r>
              <a:rPr lang="en-US" sz="3600" b="1" dirty="0" smtClean="0">
                <a:solidFill>
                  <a:srgbClr val="0070C0"/>
                </a:solidFill>
                <a:latin typeface="Arial" pitchFamily="34" charset="0"/>
                <a:cs typeface="Arial" pitchFamily="34" charset="0"/>
              </a:rPr>
              <a:t>(New Covenant)</a:t>
            </a:r>
          </a:p>
          <a:p>
            <a:pPr>
              <a:buNone/>
            </a:pPr>
            <a:endParaRPr lang="en-US" sz="3600" b="1" dirty="0" smtClean="0">
              <a:latin typeface="Arial" pitchFamily="34" charset="0"/>
              <a:cs typeface="Arial" pitchFamily="34" charset="0"/>
            </a:endParaRPr>
          </a:p>
          <a:p>
            <a:pPr>
              <a:buNone/>
            </a:pPr>
            <a:r>
              <a:rPr lang="en-US" sz="3600" b="1" dirty="0" smtClean="0">
                <a:solidFill>
                  <a:srgbClr val="C00000"/>
                </a:solidFill>
                <a:latin typeface="Arial" pitchFamily="34" charset="0"/>
                <a:cs typeface="Arial" pitchFamily="34" charset="0"/>
              </a:rPr>
              <a:t>Israel</a:t>
            </a:r>
            <a:r>
              <a:rPr lang="en-US" sz="3600" b="1" dirty="0" smtClean="0">
                <a:latin typeface="Arial" pitchFamily="34" charset="0"/>
                <a:cs typeface="Arial" pitchFamily="34" charset="0"/>
              </a:rPr>
              <a:t>                            </a:t>
            </a:r>
            <a:r>
              <a:rPr lang="en-US" sz="3600" b="1" dirty="0" smtClean="0">
                <a:solidFill>
                  <a:srgbClr val="0070C0"/>
                </a:solidFill>
                <a:latin typeface="Arial" pitchFamily="34" charset="0"/>
                <a:cs typeface="Arial" pitchFamily="34" charset="0"/>
              </a:rPr>
              <a:t>Church</a:t>
            </a:r>
          </a:p>
          <a:p>
            <a:pPr>
              <a:buNone/>
            </a:pPr>
            <a:r>
              <a:rPr lang="en-US" sz="3600" b="1" dirty="0" smtClean="0">
                <a:solidFill>
                  <a:srgbClr val="C00000"/>
                </a:solidFill>
                <a:latin typeface="Arial" pitchFamily="34" charset="0"/>
                <a:cs typeface="Arial" pitchFamily="34" charset="0"/>
              </a:rPr>
              <a:t>Mosaic Law                  </a:t>
            </a:r>
            <a:r>
              <a:rPr lang="en-US" sz="3600" b="1" dirty="0" smtClean="0">
                <a:solidFill>
                  <a:srgbClr val="0070C0"/>
                </a:solidFill>
                <a:latin typeface="Arial" pitchFamily="34" charset="0"/>
                <a:cs typeface="Arial" pitchFamily="34" charset="0"/>
              </a:rPr>
              <a:t>Grace</a:t>
            </a:r>
          </a:p>
          <a:p>
            <a:pPr>
              <a:buNone/>
            </a:pPr>
            <a:r>
              <a:rPr lang="en-US" sz="3600" b="1" dirty="0" smtClean="0">
                <a:solidFill>
                  <a:srgbClr val="C00000"/>
                </a:solidFill>
                <a:latin typeface="Arial" pitchFamily="34" charset="0"/>
                <a:cs typeface="Arial" pitchFamily="34" charset="0"/>
              </a:rPr>
              <a:t>Salv. - Faith in         </a:t>
            </a:r>
            <a:r>
              <a:rPr lang="en-US" sz="3600" b="1" dirty="0" smtClean="0">
                <a:solidFill>
                  <a:srgbClr val="0070C0"/>
                </a:solidFill>
                <a:latin typeface="Arial" pitchFamily="34" charset="0"/>
                <a:cs typeface="Arial" pitchFamily="34" charset="0"/>
              </a:rPr>
              <a:t>Salv.- Faith in Christ</a:t>
            </a:r>
          </a:p>
          <a:p>
            <a:pPr>
              <a:buNone/>
            </a:pPr>
            <a:r>
              <a:rPr lang="en-US" sz="3600" b="1" dirty="0" smtClean="0">
                <a:solidFill>
                  <a:srgbClr val="0070C0"/>
                </a:solidFill>
                <a:latin typeface="Arial" pitchFamily="34" charset="0"/>
                <a:cs typeface="Arial" pitchFamily="34" charset="0"/>
              </a:rPr>
              <a:t>     </a:t>
            </a:r>
            <a:r>
              <a:rPr lang="en-US" sz="3600" b="1" dirty="0" smtClean="0">
                <a:solidFill>
                  <a:srgbClr val="C00000"/>
                </a:solidFill>
                <a:latin typeface="Arial" pitchFamily="34" charset="0"/>
                <a:cs typeface="Arial" pitchFamily="34" charset="0"/>
              </a:rPr>
              <a:t>Christ </a:t>
            </a:r>
          </a:p>
          <a:p>
            <a:pPr>
              <a:buNone/>
            </a:pPr>
            <a:r>
              <a:rPr lang="en-US" sz="3600" b="1" dirty="0" smtClean="0">
                <a:solidFill>
                  <a:srgbClr val="C00000"/>
                </a:solidFill>
                <a:latin typeface="Arial" pitchFamily="34" charset="0"/>
                <a:cs typeface="Arial" pitchFamily="34" charset="0"/>
              </a:rPr>
              <a:t>Blessing by             </a:t>
            </a:r>
            <a:r>
              <a:rPr lang="en-US" sz="3600" b="1" dirty="0" smtClean="0">
                <a:solidFill>
                  <a:srgbClr val="0070C0"/>
                </a:solidFill>
                <a:latin typeface="Arial" pitchFamily="34" charset="0"/>
                <a:cs typeface="Arial" pitchFamily="34" charset="0"/>
              </a:rPr>
              <a:t>Blessing by Greater </a:t>
            </a:r>
            <a:r>
              <a:rPr lang="en-US" sz="3600" b="1" dirty="0" smtClean="0">
                <a:solidFill>
                  <a:srgbClr val="C00000"/>
                </a:solidFill>
                <a:latin typeface="Arial" pitchFamily="34" charset="0"/>
                <a:cs typeface="Arial" pitchFamily="34" charset="0"/>
              </a:rPr>
              <a:t>Codex 1-2-3                       </a:t>
            </a:r>
            <a:r>
              <a:rPr lang="en-US" sz="3600" b="1" dirty="0" smtClean="0">
                <a:solidFill>
                  <a:srgbClr val="0070C0"/>
                </a:solidFill>
                <a:latin typeface="Arial" pitchFamily="34" charset="0"/>
                <a:cs typeface="Arial" pitchFamily="34" charset="0"/>
              </a:rPr>
              <a:t>Grace</a:t>
            </a:r>
            <a:endParaRPr lang="en-US" sz="3600" b="1" dirty="0">
              <a:solidFill>
                <a:srgbClr val="0070C0"/>
              </a:solidFill>
              <a:latin typeface="Arial" pitchFamily="34" charset="0"/>
              <a:cs typeface="Arial" pitchFamily="34" charset="0"/>
            </a:endParaRPr>
          </a:p>
        </p:txBody>
      </p:sp>
      <p:cxnSp>
        <p:nvCxnSpPr>
          <p:cNvPr id="5" name="Straight Connector 4"/>
          <p:cNvCxnSpPr/>
          <p:nvPr/>
        </p:nvCxnSpPr>
        <p:spPr>
          <a:xfrm>
            <a:off x="4343400" y="990600"/>
            <a:ext cx="0" cy="5867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 y="990600"/>
            <a:ext cx="8382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What is the purpose of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contrast is now set up between the righteous one for whom the law is not validated and the categories of persons to whom the law applies.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categories are picked by God the Holy Spirit.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those who are lawless and rebellious” </a:t>
            </a:r>
            <a:r>
              <a:rPr lang="en-US" dirty="0" smtClean="0">
                <a:latin typeface="Arial" pitchFamily="34" charset="0"/>
                <a:cs typeface="Arial" pitchFamily="34" charset="0"/>
              </a:rPr>
              <a:t>– ANOMOI -  anti-establishment types. So it connotes both those who reject the law and those who violate the law.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ANUPOTAKTOI – rebellious, rejects authority.  This is true of believer and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Undisciplined people always have a miserable time in life. </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 person who has no self-discipline is going to be a miserable person all of his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has set up systems of authority spiritually, and He has set up systems of authority from the establishment side.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any type of authority is rejected then that person is in trouble.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people who do not accept authority:  </a:t>
            </a:r>
          </a:p>
          <a:p>
            <a:pPr hangingPunct="0">
              <a:buNone/>
            </a:pPr>
            <a:r>
              <a:rPr lang="en-US" dirty="0" smtClean="0">
                <a:latin typeface="Arial" pitchFamily="34" charset="0"/>
                <a:cs typeface="Arial" pitchFamily="34" charset="0"/>
              </a:rPr>
              <a:t>	a) Those who are on an ego trip. Arrogant people do not accept authority, they resent it in any form.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also are jealous of authority and they set up a barrage of mental sins against authority that cause them to be jealous, and jealousy leads to them becoming unstable.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lgn="ctr">
              <a:buNone/>
            </a:pPr>
            <a:r>
              <a:rPr lang="en-US" dirty="0" smtClean="0">
                <a:latin typeface="Arial" pitchFamily="34" charset="0"/>
                <a:cs typeface="Arial" pitchFamily="34" charset="0"/>
              </a:rPr>
              <a:t> </a:t>
            </a:r>
            <a:r>
              <a:rPr lang="en-US" b="1" u="sng" dirty="0" smtClean="0">
                <a:latin typeface="Arial" pitchFamily="34" charset="0"/>
                <a:cs typeface="Arial" pitchFamily="34" charset="0"/>
              </a:rPr>
              <a:t>Major Subjects in Book</a:t>
            </a:r>
          </a:p>
          <a:p>
            <a:pPr lvl="0">
              <a:buNone/>
            </a:pPr>
            <a:r>
              <a:rPr lang="en-US" dirty="0" smtClean="0">
                <a:latin typeface="Arial" pitchFamily="34" charset="0"/>
                <a:cs typeface="Arial" pitchFamily="34" charset="0"/>
              </a:rPr>
              <a:t> </a:t>
            </a:r>
          </a:p>
          <a:p>
            <a:pPr lvl="0"/>
            <a:r>
              <a:rPr lang="en-US" dirty="0" smtClean="0">
                <a:latin typeface="Arial" pitchFamily="34" charset="0"/>
                <a:cs typeface="Arial" pitchFamily="34" charset="0"/>
              </a:rPr>
              <a:t>Law (1:1-4), Love (1:5-11), Grace (1:12-17), Keep the Faith     and Fight the fight (1:18-20)</a:t>
            </a:r>
          </a:p>
          <a:p>
            <a:pPr lvl="0">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Prayer  (2:1-8),  Women in the church (2:9-15)</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Qualifications for bishops and deacons ( 3:1-13)</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Last days of Church Age  (4:1-3)</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Care of Widows (5:3-16)</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Use of Money (6:6-19)</a:t>
            </a:r>
            <a:r>
              <a:rPr lang="en-US" dirty="0" smtClean="0"/>
              <a:t> </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Some people cannot stand anyone’s authority but their own and they are the least capable of administering authority.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Those, for example, who are against establishment. Those who are using establishment as a cover for crime.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Generally the big problem is always arrogance. Pride is the basis for rejection of authority.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the ungodly” </a:t>
            </a:r>
            <a:r>
              <a:rPr lang="en-US" dirty="0" smtClean="0">
                <a:latin typeface="Arial" pitchFamily="34" charset="0"/>
                <a:cs typeface="Arial" pitchFamily="34" charset="0"/>
              </a:rPr>
              <a:t>— ASEBI - refers to those influenced by evil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“for sinners” </a:t>
            </a:r>
            <a:r>
              <a:rPr lang="en-US" dirty="0" smtClean="0">
                <a:latin typeface="Arial" pitchFamily="34" charset="0"/>
                <a:cs typeface="Arial" pitchFamily="34" charset="0"/>
              </a:rPr>
              <a:t>— influenced by sin in contrast to those influenced by evil.  HAMARTOLOI -  to be influenced by sin and trends of the OSN.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pPr hangingPunct="0"/>
            <a:r>
              <a:rPr lang="en-US" dirty="0" smtClean="0">
                <a:latin typeface="Arial" pitchFamily="34" charset="0"/>
                <a:cs typeface="Arial" pitchFamily="34" charset="0"/>
              </a:rPr>
              <a:t>To be influenced by sin is to be under the domination of a sin. If you reject authority, if you reject law, some type of sin will come around to influence you.</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example, a murderer is a person influenced by sin. He keeps murdering people. That is being under the influence of a sin.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unholy” </a:t>
            </a:r>
            <a:r>
              <a:rPr lang="en-US" dirty="0" smtClean="0">
                <a:latin typeface="Arial" pitchFamily="34" charset="0"/>
                <a:cs typeface="Arial" pitchFamily="34" charset="0"/>
              </a:rPr>
              <a:t>— ANOSIOI -  usually translated by such words as impious, but it means reversionistic </a:t>
            </a:r>
            <a:r>
              <a:rPr lang="en-US" u="sng" dirty="0" smtClean="0">
                <a:latin typeface="Arial" pitchFamily="34" charset="0"/>
                <a:cs typeface="Arial" pitchFamily="34" charset="0"/>
              </a:rPr>
              <a:t>believers.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profane” </a:t>
            </a:r>
            <a:r>
              <a:rPr lang="en-US" dirty="0" smtClean="0">
                <a:latin typeface="Arial" pitchFamily="34" charset="0"/>
                <a:cs typeface="Arial" pitchFamily="34" charset="0"/>
              </a:rPr>
              <a:t>— BEBHLOI - meaning reversionistic </a:t>
            </a:r>
            <a:r>
              <a:rPr lang="en-US" u="sng" dirty="0" smtClean="0">
                <a:latin typeface="Arial" pitchFamily="34" charset="0"/>
                <a:cs typeface="Arial" pitchFamily="34" charset="0"/>
              </a:rPr>
              <a:t>unbelievers</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Now we get into something a little different: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those who kill their fathers or mothers” </a:t>
            </a:r>
            <a:r>
              <a:rPr lang="en-US" dirty="0" smtClean="0">
                <a:latin typeface="Arial" pitchFamily="34" charset="0"/>
                <a:cs typeface="Arial" pitchFamily="34" charset="0"/>
              </a:rPr>
              <a:t>— this can be traced all the way through.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child resents the discipline of the parents, he gets into all kinds of trouble on the outside, resents the teacher at school, resents the coach, resents the police officer, resents everyone, and he winds up blowing his cork at some point and murders one of his parents.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murderers” </a:t>
            </a:r>
            <a:r>
              <a:rPr lang="en-US" dirty="0" smtClean="0">
                <a:latin typeface="Arial" pitchFamily="34" charset="0"/>
                <a:cs typeface="Arial" pitchFamily="34" charset="0"/>
              </a:rPr>
              <a:t>– PATROLOWAI – murders father, METRALWAI murders mother, ANDROPHONOI murder anyone.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“Knowing this, that to the righteous one the law does not apply, but to the lawless one </a:t>
            </a:r>
            <a:r>
              <a:rPr lang="en-US" dirty="0" smtClean="0">
                <a:latin typeface="Arial" pitchFamily="34" charset="0"/>
                <a:cs typeface="Arial" pitchFamily="34" charset="0"/>
              </a:rPr>
              <a:t>[antiestablishment]…</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“and undisciplined ones </a:t>
            </a:r>
            <a:r>
              <a:rPr lang="en-US" dirty="0" smtClean="0">
                <a:latin typeface="Arial" pitchFamily="34" charset="0"/>
                <a:cs typeface="Arial" pitchFamily="34" charset="0"/>
              </a:rPr>
              <a:t>[rejecters of authority], </a:t>
            </a:r>
            <a:r>
              <a:rPr lang="en-US" b="1" dirty="0" smtClean="0">
                <a:solidFill>
                  <a:srgbClr val="0070C0"/>
                </a:solidFill>
                <a:latin typeface="Arial" pitchFamily="34" charset="0"/>
                <a:cs typeface="Arial" pitchFamily="34" charset="0"/>
              </a:rPr>
              <a:t>to ungodly ones</a:t>
            </a:r>
            <a:r>
              <a:rPr lang="en-US" dirty="0" smtClean="0">
                <a:latin typeface="Arial" pitchFamily="34" charset="0"/>
                <a:cs typeface="Arial" pitchFamily="34" charset="0"/>
              </a:rPr>
              <a:t> [influenced by evil] </a:t>
            </a:r>
            <a:r>
              <a:rPr lang="en-US" b="1" dirty="0" smtClean="0">
                <a:solidFill>
                  <a:srgbClr val="0070C0"/>
                </a:solidFill>
                <a:latin typeface="Arial" pitchFamily="34" charset="0"/>
                <a:cs typeface="Arial" pitchFamily="34" charset="0"/>
              </a:rPr>
              <a:t>and sinning ones </a:t>
            </a:r>
            <a:r>
              <a:rPr lang="en-US" dirty="0" smtClean="0">
                <a:latin typeface="Arial" pitchFamily="34" charset="0"/>
                <a:cs typeface="Arial" pitchFamily="34" charset="0"/>
              </a:rPr>
              <a:t>[influenced by sin],…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to unholy ones</a:t>
            </a:r>
            <a:r>
              <a:rPr lang="en-US" dirty="0" smtClean="0">
                <a:latin typeface="Arial" pitchFamily="34" charset="0"/>
                <a:cs typeface="Arial" pitchFamily="34" charset="0"/>
              </a:rPr>
              <a:t> [reversionistic believers] </a:t>
            </a:r>
            <a:r>
              <a:rPr lang="en-US" b="1" dirty="0" smtClean="0">
                <a:solidFill>
                  <a:srgbClr val="0070C0"/>
                </a:solidFill>
                <a:latin typeface="Arial" pitchFamily="34" charset="0"/>
                <a:cs typeface="Arial" pitchFamily="34" charset="0"/>
              </a:rPr>
              <a:t>and profane ones </a:t>
            </a:r>
            <a:r>
              <a:rPr lang="en-US" dirty="0" smtClean="0">
                <a:latin typeface="Arial" pitchFamily="34" charset="0"/>
                <a:cs typeface="Arial" pitchFamily="34" charset="0"/>
              </a:rPr>
              <a:t>[reversionistic unbelievers</a:t>
            </a:r>
            <a:r>
              <a:rPr lang="en-US" b="1" dirty="0" smtClean="0">
                <a:solidFill>
                  <a:srgbClr val="0070C0"/>
                </a:solidFill>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“to murderers of fathers to murderers of mothers, to murders.” </a:t>
            </a:r>
          </a:p>
          <a:p>
            <a:r>
              <a:rPr lang="en-US" b="1" dirty="0" smtClean="0">
                <a:latin typeface="Arial" pitchFamily="34" charset="0"/>
                <a:cs typeface="Arial" pitchFamily="34" charset="0"/>
              </a:rPr>
              <a:t>See Doctrine of Murder</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0070C0"/>
                </a:solidFill>
                <a:latin typeface="Arial" pitchFamily="34" charset="0"/>
                <a:cs typeface="Arial" pitchFamily="34" charset="0"/>
              </a:rPr>
              <a:t>1 Tim 1:10 -  “and immoral men and homosexuals and kidnappers and liars and perjurers, and whatever else is contrary to sound teaching.”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“immoral men” </a:t>
            </a:r>
            <a:r>
              <a:rPr lang="en-US" dirty="0" smtClean="0">
                <a:latin typeface="Arial" pitchFamily="34" charset="0"/>
                <a:cs typeface="Arial" pitchFamily="34" charset="0"/>
              </a:rPr>
              <a:t>– PORNOI - means fornicators of all kinds (normal fornicators).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homosexuals” </a:t>
            </a:r>
            <a:r>
              <a:rPr lang="en-US" dirty="0" smtClean="0">
                <a:latin typeface="Arial" pitchFamily="34" charset="0"/>
                <a:cs typeface="Arial" pitchFamily="34" charset="0"/>
              </a:rPr>
              <a:t>– ARSENOKOITHI – men who lust for men,  it includes homosexuality of all types.  </a:t>
            </a:r>
          </a:p>
          <a:p>
            <a:pPr hangingPunct="0">
              <a:buNone/>
            </a:pPr>
            <a:r>
              <a:rPr lang="en-US" dirty="0" smtClean="0">
                <a:latin typeface="Arial" pitchFamily="34" charset="0"/>
                <a:cs typeface="Arial" pitchFamily="34" charset="0"/>
              </a:rPr>
              <a:t> </a:t>
            </a:r>
          </a:p>
          <a:p>
            <a:pPr hangingPunct="0"/>
            <a:r>
              <a:rPr lang="en-US" b="1" dirty="0" smtClean="0">
                <a:latin typeface="Arial" pitchFamily="34" charset="0"/>
                <a:cs typeface="Arial" pitchFamily="34" charset="0"/>
              </a:rPr>
              <a:t>The Doctrine of Adultery</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1 Tim 1:10b — “for kidnappers” </a:t>
            </a:r>
            <a:r>
              <a:rPr lang="en-US" dirty="0" smtClean="0">
                <a:latin typeface="Arial" pitchFamily="34" charset="0"/>
                <a:cs typeface="Arial" pitchFamily="34" charset="0"/>
              </a:rPr>
              <a:t>– ANDRAPODISTHI -  means kidnapper. The law is very much against kidnapping and the abuse of children in any way.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Children are to be disciplined but they are to be protected and never to be abused.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not to be abused by kidnapping or stealing, they are not to be abused sexually, they are not to be abused by lack of discipline. Here the law is very strong against kidnappers.</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“liars” </a:t>
            </a:r>
            <a:r>
              <a:rPr lang="en-US" dirty="0" smtClean="0">
                <a:latin typeface="Arial" pitchFamily="34" charset="0"/>
                <a:cs typeface="Arial" pitchFamily="34" charset="0"/>
              </a:rPr>
              <a:t>— YEUSTHI - means liars and deceivers. This is the habitual sin of lying and deceiving as over against an occasional sin. We really have the case of a </a:t>
            </a:r>
            <a:r>
              <a:rPr lang="en-US" u="sng" dirty="0" smtClean="0">
                <a:latin typeface="Arial" pitchFamily="34" charset="0"/>
                <a:cs typeface="Arial" pitchFamily="34" charset="0"/>
              </a:rPr>
              <a:t>psychopathic liar here.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 and perjurers” </a:t>
            </a:r>
            <a:r>
              <a:rPr lang="en-US" dirty="0" smtClean="0">
                <a:latin typeface="Arial" pitchFamily="34" charset="0"/>
                <a:cs typeface="Arial" pitchFamily="34" charset="0"/>
              </a:rPr>
              <a:t>– EPIORKOI -  EPI means over; ORKOI means oath. So over your oath means to violate your oath or perjury: “to perjurers”, those who lie under oath.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enough categories here to see one of the great thrusts of the Mosaic law as a part of the Word of God, and one that jumps over the boundaries of dispensational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However, this is not the type of teaching they were getting in Ephesus. They were getting teaching that you must keep the law to be saved; you must keep the law to be spiritual. In other words, they were getting legalism, not this particular thrust.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whatever else is contrary to sound teaching” </a:t>
            </a:r>
            <a:r>
              <a:rPr lang="en-US" dirty="0" smtClean="0">
                <a:latin typeface="Arial" pitchFamily="34" charset="0"/>
                <a:cs typeface="Arial" pitchFamily="34" charset="0"/>
              </a:rPr>
              <a:t>- EI introduces a first class condition and it can be translated, “and whatever [else].”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“what is contrary to sound doctrine” </a:t>
            </a:r>
            <a:r>
              <a:rPr lang="en-US" dirty="0" smtClean="0">
                <a:latin typeface="Arial" pitchFamily="34" charset="0"/>
                <a:cs typeface="Arial" pitchFamily="34" charset="0"/>
              </a:rPr>
              <a:t>— PASubj – ANTIKEIMAI – hostile or opposed to.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sound doctrine” </a:t>
            </a:r>
            <a:r>
              <a:rPr lang="en-US" dirty="0" smtClean="0">
                <a:latin typeface="Arial" pitchFamily="34" charset="0"/>
                <a:cs typeface="Arial" pitchFamily="34" charset="0"/>
              </a:rPr>
              <a:t>—PAPtc UGIAINO – healthy, pure, correct.  DIDASKOLIA – teaching or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 Tim 1:11 </a:t>
            </a:r>
            <a:r>
              <a:rPr lang="en-US" dirty="0" smtClean="0">
                <a:latin typeface="Arial" pitchFamily="34" charset="0"/>
                <a:cs typeface="Arial" pitchFamily="34" charset="0"/>
              </a:rPr>
              <a:t>- the law is not the means of salvation. Instead the gospel is said to be the means of salvation, not condemnation, whereas the law is the means of condemnation, not salvation.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1:11 “according to the glorious gospel of the blessed God, with which I have been entrusted.” </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“According to the glorious gospel” </a:t>
            </a:r>
            <a:r>
              <a:rPr lang="en-US" dirty="0" smtClean="0">
                <a:latin typeface="Arial" pitchFamily="34" charset="0"/>
                <a:cs typeface="Arial" pitchFamily="34" charset="0"/>
              </a:rPr>
              <a:t>— KATA EUAGGELION  DOXA – according to the gospel from the glory.</a:t>
            </a:r>
          </a:p>
          <a:p>
            <a:pPr hangingPunct="0"/>
            <a:r>
              <a:rPr lang="en-US" b="1" dirty="0" smtClean="0">
                <a:solidFill>
                  <a:srgbClr val="0070C0"/>
                </a:solidFill>
                <a:latin typeface="Arial" pitchFamily="34" charset="0"/>
                <a:cs typeface="Arial" pitchFamily="34" charset="0"/>
              </a:rPr>
              <a:t>“The glory” </a:t>
            </a:r>
            <a:r>
              <a:rPr lang="en-US" dirty="0" smtClean="0">
                <a:latin typeface="Arial" pitchFamily="34" charset="0"/>
                <a:cs typeface="Arial" pitchFamily="34" charset="0"/>
              </a:rPr>
              <a:t>represents the essence of God. “All have sinned and come short of the glory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essence of God is the source of the good news of the gospel. All facets of the gospel, including redemption, reconciliation, propitiation, are all related to the essence of God. </a:t>
            </a:r>
          </a:p>
          <a:p>
            <a:pPr hangingPunct="0">
              <a:buNone/>
            </a:pPr>
            <a:r>
              <a:rPr lang="en-US" dirty="0" smtClean="0"/>
              <a:t> </a:t>
            </a:r>
          </a:p>
          <a:p>
            <a:pPr hangingPunct="0"/>
            <a:r>
              <a:rPr lang="en-US" b="1" dirty="0" smtClean="0">
                <a:latin typeface="Arial" pitchFamily="34" charset="0"/>
                <a:cs typeface="Arial" pitchFamily="34" charset="0"/>
              </a:rPr>
              <a:t>Doctrine of the Gospel</a:t>
            </a:r>
          </a:p>
          <a:p>
            <a:pPr hangingPunct="0">
              <a:buNone/>
            </a:pPr>
            <a:r>
              <a:rPr lang="en-US" dirty="0" smtClean="0">
                <a:latin typeface="Arial" pitchFamily="34" charset="0"/>
                <a:cs typeface="Arial" pitchFamily="34" charset="0"/>
              </a:rPr>
              <a:t> 1. Definition – EUAGGELIA – good news</a:t>
            </a:r>
          </a:p>
          <a:p>
            <a:pPr hangingPunct="0">
              <a:buNone/>
            </a:pPr>
            <a:r>
              <a:rPr lang="en-US" dirty="0" smtClean="0">
                <a:latin typeface="Arial" pitchFamily="34" charset="0"/>
                <a:cs typeface="Arial" pitchFamily="34" charset="0"/>
              </a:rPr>
              <a:t> 2.  Boundaries – 1 Corinthians 15:1-4</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3. Enemy of the gospel – 2 Cor 4:3-4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Usage of word “Gospel” </a:t>
            </a:r>
          </a:p>
          <a:p>
            <a:pPr>
              <a:buNone/>
            </a:pPr>
            <a:r>
              <a:rPr lang="en-US" dirty="0" smtClean="0">
                <a:latin typeface="Arial" pitchFamily="34" charset="0"/>
                <a:cs typeface="Arial" pitchFamily="34" charset="0"/>
              </a:rPr>
              <a:t>    a. Gospel of Christ – Romans 1:16-17</a:t>
            </a:r>
          </a:p>
          <a:p>
            <a:pPr>
              <a:buNone/>
            </a:pPr>
            <a:r>
              <a:rPr lang="en-US" dirty="0" smtClean="0">
                <a:latin typeface="Arial" pitchFamily="34" charset="0"/>
                <a:cs typeface="Arial" pitchFamily="34" charset="0"/>
              </a:rPr>
              <a:t>    b. Gospel of Glory – 1 Tim 1:1</a:t>
            </a:r>
          </a:p>
          <a:p>
            <a:pPr>
              <a:buNone/>
            </a:pPr>
            <a:r>
              <a:rPr lang="en-US" dirty="0" smtClean="0">
                <a:latin typeface="Arial" pitchFamily="34" charset="0"/>
                <a:cs typeface="Arial" pitchFamily="34" charset="0"/>
              </a:rPr>
              <a:t>    c. My Gospel – 2 Tim 2:8, 2 Cor 4:3-4</a:t>
            </a:r>
          </a:p>
          <a:p>
            <a:pPr>
              <a:buNone/>
            </a:pPr>
            <a:r>
              <a:rPr lang="en-US" dirty="0" smtClean="0">
                <a:latin typeface="Arial" pitchFamily="34" charset="0"/>
                <a:cs typeface="Arial" pitchFamily="34" charset="0"/>
              </a:rPr>
              <a:t>    d. Gospel of Peace – Eph 6:15</a:t>
            </a:r>
          </a:p>
          <a:p>
            <a:pPr>
              <a:buNone/>
            </a:pPr>
            <a:r>
              <a:rPr lang="en-US" dirty="0" smtClean="0">
                <a:latin typeface="Arial" pitchFamily="34" charset="0"/>
                <a:cs typeface="Arial" pitchFamily="34" charset="0"/>
              </a:rPr>
              <a:t>    e. Gospel of the Kingdom – Matt 24:14</a:t>
            </a:r>
          </a:p>
          <a:p>
            <a:pPr>
              <a:buNone/>
            </a:pPr>
            <a:r>
              <a:rPr lang="en-US" dirty="0" smtClean="0">
                <a:latin typeface="Arial" pitchFamily="34" charset="0"/>
                <a:cs typeface="Arial" pitchFamily="34" charset="0"/>
              </a:rPr>
              <a:t>    f.  Everlasting Gospel – Rev 14:6</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5. Attitude toward Gospel – Rom 1:16</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Emphasis of the Gospel – 1 Cor 1:17</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2161</TotalTime>
  <Words>21947</Words>
  <Application>Microsoft Office PowerPoint</Application>
  <PresentationFormat>On-screen Show (4:3)</PresentationFormat>
  <Paragraphs>1842</Paragraphs>
  <Slides>230</Slides>
  <Notes>0</Notes>
  <HiddenSlides>0</HiddenSlides>
  <MMClips>0</MMClips>
  <ScaleCrop>false</ScaleCrop>
  <HeadingPairs>
    <vt:vector size="4" baseType="variant">
      <vt:variant>
        <vt:lpstr>Theme</vt:lpstr>
      </vt:variant>
      <vt:variant>
        <vt:i4>1</vt:i4>
      </vt:variant>
      <vt:variant>
        <vt:lpstr>Slide Titles</vt:lpstr>
      </vt:variant>
      <vt:variant>
        <vt:i4>230</vt:i4>
      </vt:variant>
    </vt:vector>
  </HeadingPairs>
  <TitlesOfParts>
    <vt:vector size="231" baseType="lpstr">
      <vt:lpstr>Equity</vt:lpstr>
      <vt:lpstr>First Timothy</vt:lpstr>
      <vt:lpstr>Introduction</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Heart or Right Lobe</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Law vs. Grace</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Slide 227</vt:lpstr>
      <vt:lpstr>Slide 228</vt:lpstr>
      <vt:lpstr>Slide 229</vt:lpstr>
      <vt:lpstr>Slide 230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Timothy</dc:title>
  <dc:creator>Ron McMurray</dc:creator>
  <cp:lastModifiedBy>Ron McMurray</cp:lastModifiedBy>
  <cp:revision>84</cp:revision>
  <dcterms:created xsi:type="dcterms:W3CDTF">2013-11-29T21:00:34Z</dcterms:created>
  <dcterms:modified xsi:type="dcterms:W3CDTF">2014-05-18T18:59:17Z</dcterms:modified>
</cp:coreProperties>
</file>