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6" r:id="rId3"/>
    <p:sldId id="267" r:id="rId4"/>
    <p:sldId id="268" r:id="rId5"/>
    <p:sldId id="269" r:id="rId6"/>
    <p:sldId id="298" r:id="rId7"/>
    <p:sldId id="299" r:id="rId8"/>
    <p:sldId id="270" r:id="rId9"/>
    <p:sldId id="272" r:id="rId10"/>
    <p:sldId id="300" r:id="rId11"/>
    <p:sldId id="301" r:id="rId12"/>
    <p:sldId id="273" r:id="rId13"/>
    <p:sldId id="274" r:id="rId14"/>
    <p:sldId id="271" r:id="rId15"/>
    <p:sldId id="275" r:id="rId16"/>
    <p:sldId id="277" r:id="rId17"/>
    <p:sldId id="276" r:id="rId18"/>
    <p:sldId id="259" r:id="rId19"/>
    <p:sldId id="260" r:id="rId20"/>
    <p:sldId id="261" r:id="rId21"/>
    <p:sldId id="342" r:id="rId22"/>
    <p:sldId id="262" r:id="rId23"/>
    <p:sldId id="343" r:id="rId24"/>
    <p:sldId id="344" r:id="rId25"/>
    <p:sldId id="345" r:id="rId26"/>
    <p:sldId id="346" r:id="rId27"/>
    <p:sldId id="348" r:id="rId28"/>
    <p:sldId id="347" r:id="rId29"/>
    <p:sldId id="349" r:id="rId30"/>
    <p:sldId id="350" r:id="rId31"/>
    <p:sldId id="351" r:id="rId32"/>
    <p:sldId id="352" r:id="rId33"/>
    <p:sldId id="353" r:id="rId34"/>
    <p:sldId id="302" r:id="rId35"/>
    <p:sldId id="354" r:id="rId36"/>
    <p:sldId id="263" r:id="rId37"/>
    <p:sldId id="264" r:id="rId38"/>
    <p:sldId id="303" r:id="rId39"/>
    <p:sldId id="278" r:id="rId40"/>
    <p:sldId id="279" r:id="rId41"/>
    <p:sldId id="304" r:id="rId42"/>
    <p:sldId id="305" r:id="rId43"/>
    <p:sldId id="306" r:id="rId44"/>
    <p:sldId id="280" r:id="rId45"/>
    <p:sldId id="281" r:id="rId46"/>
    <p:sldId id="311" r:id="rId47"/>
    <p:sldId id="282" r:id="rId48"/>
    <p:sldId id="283" r:id="rId49"/>
    <p:sldId id="284" r:id="rId50"/>
    <p:sldId id="333" r:id="rId51"/>
    <p:sldId id="307" r:id="rId52"/>
    <p:sldId id="285" r:id="rId53"/>
    <p:sldId id="334" r:id="rId54"/>
    <p:sldId id="335" r:id="rId55"/>
    <p:sldId id="286" r:id="rId56"/>
    <p:sldId id="308" r:id="rId57"/>
    <p:sldId id="287" r:id="rId58"/>
    <p:sldId id="336" r:id="rId59"/>
    <p:sldId id="337" r:id="rId60"/>
    <p:sldId id="355" r:id="rId61"/>
    <p:sldId id="338" r:id="rId62"/>
    <p:sldId id="339" r:id="rId63"/>
    <p:sldId id="288" r:id="rId64"/>
    <p:sldId id="289" r:id="rId65"/>
    <p:sldId id="290" r:id="rId66"/>
    <p:sldId id="388" r:id="rId67"/>
    <p:sldId id="291" r:id="rId68"/>
    <p:sldId id="292" r:id="rId69"/>
    <p:sldId id="293" r:id="rId70"/>
    <p:sldId id="309" r:id="rId71"/>
    <p:sldId id="310" r:id="rId72"/>
    <p:sldId id="294" r:id="rId73"/>
    <p:sldId id="356" r:id="rId74"/>
    <p:sldId id="295" r:id="rId75"/>
    <p:sldId id="296" r:id="rId76"/>
    <p:sldId id="297" r:id="rId77"/>
    <p:sldId id="312" r:id="rId78"/>
    <p:sldId id="313" r:id="rId79"/>
    <p:sldId id="314" r:id="rId80"/>
    <p:sldId id="315" r:id="rId81"/>
    <p:sldId id="316" r:id="rId82"/>
    <p:sldId id="317" r:id="rId83"/>
    <p:sldId id="318" r:id="rId84"/>
    <p:sldId id="319" r:id="rId85"/>
    <p:sldId id="320" r:id="rId86"/>
    <p:sldId id="340" r:id="rId87"/>
    <p:sldId id="341" r:id="rId88"/>
    <p:sldId id="321" r:id="rId89"/>
    <p:sldId id="322" r:id="rId90"/>
    <p:sldId id="323" r:id="rId91"/>
    <p:sldId id="324" r:id="rId92"/>
    <p:sldId id="325" r:id="rId93"/>
    <p:sldId id="326" r:id="rId94"/>
    <p:sldId id="357" r:id="rId95"/>
    <p:sldId id="327" r:id="rId96"/>
    <p:sldId id="328" r:id="rId97"/>
    <p:sldId id="329" r:id="rId98"/>
    <p:sldId id="330" r:id="rId99"/>
    <p:sldId id="331" r:id="rId100"/>
    <p:sldId id="332"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79" r:id="rId123"/>
    <p:sldId id="380" r:id="rId124"/>
    <p:sldId id="381" r:id="rId125"/>
    <p:sldId id="382" r:id="rId126"/>
    <p:sldId id="383" r:id="rId127"/>
    <p:sldId id="384" r:id="rId128"/>
    <p:sldId id="385" r:id="rId129"/>
    <p:sldId id="386" r:id="rId130"/>
    <p:sldId id="387" r:id="rId1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39B4877-7388-4A25-A360-5E0CACB03536}" type="datetimeFigureOut">
              <a:rPr lang="en-US" smtClean="0"/>
              <a:pPr/>
              <a:t>4/7/2013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2148D0-A58D-4063-B8EE-691178CAB8C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9B4877-7388-4A25-A360-5E0CACB03536}" type="datetimeFigureOut">
              <a:rPr lang="en-US" smtClean="0"/>
              <a:pPr/>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148D0-A58D-4063-B8EE-691178CAB8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9B4877-7388-4A25-A360-5E0CACB03536}" type="datetimeFigureOut">
              <a:rPr lang="en-US" smtClean="0"/>
              <a:pPr/>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148D0-A58D-4063-B8EE-691178CAB8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39B4877-7388-4A25-A360-5E0CACB03536}" type="datetimeFigureOut">
              <a:rPr lang="en-US" smtClean="0"/>
              <a:pPr/>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148D0-A58D-4063-B8EE-691178CAB8C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9B4877-7388-4A25-A360-5E0CACB03536}" type="datetimeFigureOut">
              <a:rPr lang="en-US" smtClean="0"/>
              <a:pPr/>
              <a:t>4/7/2013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92148D0-A58D-4063-B8EE-691178CAB8C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9B4877-7388-4A25-A360-5E0CACB03536}" type="datetimeFigureOut">
              <a:rPr lang="en-US" smtClean="0"/>
              <a:pPr/>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148D0-A58D-4063-B8EE-691178CAB8C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39B4877-7388-4A25-A360-5E0CACB03536}" type="datetimeFigureOut">
              <a:rPr lang="en-US" smtClean="0"/>
              <a:pPr/>
              <a:t>4/7/2013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2148D0-A58D-4063-B8EE-691178CAB8C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9B4877-7388-4A25-A360-5E0CACB03536}" type="datetimeFigureOut">
              <a:rPr lang="en-US" smtClean="0"/>
              <a:pPr/>
              <a:t>4/7/2013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148D0-A58D-4063-B8EE-691178CAB8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B4877-7388-4A25-A360-5E0CACB03536}" type="datetimeFigureOut">
              <a:rPr lang="en-US" smtClean="0"/>
              <a:pPr/>
              <a:t>4/7/2013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2148D0-A58D-4063-B8EE-691178CAB8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9B4877-7388-4A25-A360-5E0CACB03536}" type="datetimeFigureOut">
              <a:rPr lang="en-US" smtClean="0"/>
              <a:pPr/>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148D0-A58D-4063-B8EE-691178CAB8C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9B4877-7388-4A25-A360-5E0CACB03536}" type="datetimeFigureOut">
              <a:rPr lang="en-US" smtClean="0"/>
              <a:pPr/>
              <a:t>4/7/2013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92148D0-A58D-4063-B8EE-691178CAB8C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39B4877-7388-4A25-A360-5E0CACB03536}" type="datetimeFigureOut">
              <a:rPr lang="en-US" smtClean="0"/>
              <a:pPr/>
              <a:t>4/7/2013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92148D0-A58D-4063-B8EE-691178CAB8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4648200"/>
            <a:ext cx="6560234" cy="1752600"/>
          </a:xfrm>
        </p:spPr>
        <p:txBody>
          <a:bodyPr/>
          <a:lstStyle/>
          <a:p>
            <a:pPr algn="ctr"/>
            <a:r>
              <a:rPr lang="en-US" b="1" dirty="0" smtClean="0"/>
              <a:t>Grace Bible Church of Pullman</a:t>
            </a:r>
          </a:p>
          <a:p>
            <a:pPr algn="ctr"/>
            <a:r>
              <a:rPr lang="en-US" sz="2800" b="1" dirty="0" smtClean="0"/>
              <a:t>Pastor-Teacher,  Ron McMurray</a:t>
            </a:r>
            <a:endParaRPr lang="en-US" sz="2800" b="1" dirty="0"/>
          </a:p>
        </p:txBody>
      </p:sp>
      <p:sp>
        <p:nvSpPr>
          <p:cNvPr id="2" name="Title 1"/>
          <p:cNvSpPr>
            <a:spLocks noGrp="1"/>
          </p:cNvSpPr>
          <p:nvPr>
            <p:ph type="ctrTitle"/>
          </p:nvPr>
        </p:nvSpPr>
        <p:spPr/>
        <p:txBody>
          <a:bodyPr/>
          <a:lstStyle/>
          <a:p>
            <a:pPr algn="ctr"/>
            <a:r>
              <a:rPr lang="en-US" b="1" dirty="0" smtClean="0"/>
              <a:t>Galatians 2</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Paul explained the gospel to the Jerusalem council that he would preach to the Gentiles.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Jerusalem Jews were still practicing legalism and observing circumcision and Mosaic customs (</a:t>
            </a:r>
            <a:r>
              <a:rPr lang="en-US" b="1" dirty="0" smtClean="0">
                <a:solidFill>
                  <a:srgbClr val="C00000"/>
                </a:solidFill>
                <a:latin typeface="Arial" pitchFamily="34" charset="0"/>
                <a:cs typeface="Arial" pitchFamily="34" charset="0"/>
              </a:rPr>
              <a:t>Acts 21:20, 24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fact there was a different standard for the Gentile converts is obvious from the results of the Jerusalem conference (</a:t>
            </a:r>
            <a:r>
              <a:rPr lang="en-US" b="1" dirty="0" smtClean="0">
                <a:solidFill>
                  <a:srgbClr val="C00000"/>
                </a:solidFill>
                <a:latin typeface="Arial" pitchFamily="34" charset="0"/>
                <a:cs typeface="Arial" pitchFamily="34" charset="0"/>
              </a:rPr>
              <a:t>Acts 21:25</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Jerusalem conference </a:t>
            </a:r>
            <a:r>
              <a:rPr lang="en-US" b="1" dirty="0" smtClean="0">
                <a:latin typeface="Arial" pitchFamily="34" charset="0"/>
                <a:cs typeface="Arial" pitchFamily="34" charset="0"/>
              </a:rPr>
              <a:t>accepted</a:t>
            </a:r>
            <a:r>
              <a:rPr lang="en-US" dirty="0" smtClean="0">
                <a:latin typeface="Arial" pitchFamily="34" charset="0"/>
                <a:cs typeface="Arial" pitchFamily="34" charset="0"/>
              </a:rPr>
              <a:t> Paul’s gospel to the Gentiles and they made </a:t>
            </a:r>
            <a:r>
              <a:rPr lang="en-US" b="1" dirty="0" smtClean="0">
                <a:latin typeface="Arial" pitchFamily="34" charset="0"/>
                <a:cs typeface="Arial" pitchFamily="34" charset="0"/>
              </a:rPr>
              <a:t>no contribution </a:t>
            </a:r>
            <a:r>
              <a:rPr lang="en-US" dirty="0" smtClean="0">
                <a:latin typeface="Arial" pitchFamily="34" charset="0"/>
                <a:cs typeface="Arial" pitchFamily="34" charset="0"/>
              </a:rPr>
              <a:t>to Paul’s gospel, they only recognized what he was preaching to Gentiles was </a:t>
            </a:r>
            <a:r>
              <a:rPr lang="en-US" b="1" dirty="0" smtClean="0">
                <a:latin typeface="Arial" pitchFamily="34" charset="0"/>
                <a:cs typeface="Arial" pitchFamily="34" charset="0"/>
              </a:rPr>
              <a:t>acceptable</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Paul’s gospel to the Gentiles was distinct (</a:t>
            </a:r>
            <a:r>
              <a:rPr lang="en-US" b="1" dirty="0" smtClean="0">
                <a:solidFill>
                  <a:srgbClr val="0070C0"/>
                </a:solidFill>
                <a:latin typeface="Arial" pitchFamily="34" charset="0"/>
                <a:cs typeface="Arial" pitchFamily="34" charset="0"/>
              </a:rPr>
              <a:t>Acts 9:15</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Gal 2:7-9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4. The present purpose of the law is directed toward the unbeliever, to prove to him that he is a sinner and needs a savior — </a:t>
            </a:r>
            <a:r>
              <a:rPr lang="en-US" b="1" dirty="0" smtClean="0">
                <a:solidFill>
                  <a:srgbClr val="C00000"/>
                </a:solidFill>
                <a:latin typeface="Arial" pitchFamily="34" charset="0"/>
                <a:cs typeface="Arial" pitchFamily="34" charset="0"/>
              </a:rPr>
              <a:t>Romans 3:20; 1 Timothy 1:9,10; Galatians 3:23,24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limitations of the law:</a:t>
            </a:r>
          </a:p>
          <a:p>
            <a:pPr hangingPunct="0"/>
            <a:r>
              <a:rPr lang="en-US" dirty="0" smtClean="0">
                <a:latin typeface="Arial" pitchFamily="34" charset="0"/>
                <a:cs typeface="Arial" pitchFamily="34" charset="0"/>
              </a:rPr>
              <a:t> a. The Mosaic law cannot justify — </a:t>
            </a:r>
            <a:r>
              <a:rPr lang="en-US" b="1" dirty="0" smtClean="0">
                <a:solidFill>
                  <a:srgbClr val="C00000"/>
                </a:solidFill>
                <a:latin typeface="Arial" pitchFamily="34" charset="0"/>
                <a:cs typeface="Arial" pitchFamily="34" charset="0"/>
              </a:rPr>
              <a:t>Galatians 2:16; Rom 3:20, 28; Galatians 3:10; Philippians 3:9</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b. The law cannot give life — </a:t>
            </a:r>
            <a:r>
              <a:rPr lang="en-US" b="1" dirty="0" smtClean="0">
                <a:solidFill>
                  <a:srgbClr val="C00000"/>
                </a:solidFill>
                <a:latin typeface="Arial" pitchFamily="34" charset="0"/>
                <a:cs typeface="Arial" pitchFamily="34" charset="0"/>
              </a:rPr>
              <a:t>Galatians 3:21</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c. The law cannot provide the Holy Spirit — </a:t>
            </a:r>
            <a:r>
              <a:rPr lang="en-US" b="1" dirty="0" smtClean="0">
                <a:solidFill>
                  <a:srgbClr val="C00000"/>
                </a:solidFill>
                <a:latin typeface="Arial" pitchFamily="34" charset="0"/>
                <a:cs typeface="Arial" pitchFamily="34" charset="0"/>
              </a:rPr>
              <a:t>Galatians 3:2</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d. The law cannot, produce miracles — </a:t>
            </a:r>
            <a:r>
              <a:rPr lang="en-US" b="1" dirty="0" smtClean="0">
                <a:solidFill>
                  <a:srgbClr val="C00000"/>
                </a:solidFill>
                <a:latin typeface="Arial" pitchFamily="34" charset="0"/>
                <a:cs typeface="Arial" pitchFamily="34" charset="0"/>
              </a:rPr>
              <a:t>Galatians 3:5</a:t>
            </a: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 Gal 2:15-16 </a:t>
            </a:r>
            <a:r>
              <a:rPr lang="en-US" b="1" dirty="0" smtClean="0">
                <a:latin typeface="Arial" pitchFamily="34" charset="0"/>
                <a:cs typeface="Arial" pitchFamily="34" charset="0"/>
              </a:rPr>
              <a:t>- Peter Denied Justification by Faith Alone for Salvation. </a:t>
            </a:r>
          </a:p>
          <a:p>
            <a:pPr hangingPunct="0"/>
            <a:r>
              <a:rPr lang="en-US" b="1" dirty="0" smtClean="0">
                <a:solidFill>
                  <a:srgbClr val="0070C0"/>
                </a:solidFill>
                <a:latin typeface="Arial" pitchFamily="34" charset="0"/>
                <a:cs typeface="Arial" pitchFamily="34" charset="0"/>
              </a:rPr>
              <a:t>2:15 -“We </a:t>
            </a:r>
            <a:r>
              <a:rPr lang="en-US" dirty="0" smtClean="0">
                <a:latin typeface="Arial" pitchFamily="34" charset="0"/>
                <a:cs typeface="Arial" pitchFamily="34" charset="0"/>
              </a:rPr>
              <a:t>(Paul, Peter, Barnabas) </a:t>
            </a:r>
            <a:r>
              <a:rPr lang="en-US" b="1" dirty="0" smtClean="0">
                <a:solidFill>
                  <a:srgbClr val="0070C0"/>
                </a:solidFill>
                <a:latin typeface="Arial" pitchFamily="34" charset="0"/>
                <a:cs typeface="Arial" pitchFamily="34" charset="0"/>
              </a:rPr>
              <a:t>are Jews by nature and not sinners from among the Gentiles”</a:t>
            </a:r>
          </a:p>
          <a:p>
            <a:pPr hangingPunct="0"/>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2:16 – “nevertheless knowing that a man is not justified by the works of the Law but through faith in Christ Jesus, even we have believed in Christ Jesus, that we may be justified by faith in Christ, and not b y the works of the Law, since by the works of the Law shall no flesh be justified.”</a:t>
            </a:r>
          </a:p>
          <a:p>
            <a:pPr hangingPunct="0"/>
            <a:endParaRPr lang="en-US" b="1"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“knowing” </a:t>
            </a:r>
            <a:r>
              <a:rPr lang="en-US" dirty="0" smtClean="0">
                <a:latin typeface="Arial" pitchFamily="34" charset="0"/>
                <a:cs typeface="Arial" pitchFamily="34" charset="0"/>
              </a:rPr>
              <a:t>– Pf  Act Ptc OIDA - for knowledge in the frontal lobe. We know it in the past with the result that we should be able to apply it to the present situation.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Peter’s problem is failure to apply knowledge to experience; </a:t>
            </a:r>
            <a:r>
              <a:rPr lang="en-US" b="1" dirty="0" smtClean="0">
                <a:solidFill>
                  <a:srgbClr val="0070C0"/>
                </a:solidFill>
                <a:latin typeface="Arial" pitchFamily="34" charset="0"/>
                <a:cs typeface="Arial" pitchFamily="34" charset="0"/>
              </a:rPr>
              <a:t>“that a man is not justified” </a:t>
            </a:r>
            <a:r>
              <a:rPr lang="en-US" dirty="0" smtClean="0">
                <a:latin typeface="Arial" pitchFamily="34" charset="0"/>
                <a:cs typeface="Arial" pitchFamily="34" charset="0"/>
              </a:rPr>
              <a:t>— the word man is a generic term and it refers to </a:t>
            </a:r>
            <a:r>
              <a:rPr lang="en-US" dirty="0" err="1" smtClean="0">
                <a:latin typeface="Arial" pitchFamily="34" charset="0"/>
                <a:cs typeface="Arial" pitchFamily="34" charset="0"/>
              </a:rPr>
              <a:t>homosapien</a:t>
            </a:r>
            <a:r>
              <a:rPr lang="en-US" dirty="0" smtClean="0">
                <a:latin typeface="Arial" pitchFamily="34" charset="0"/>
                <a:cs typeface="Arial" pitchFamily="34" charset="0"/>
              </a:rPr>
              <a:t>. It means mankind, not man male type but the human race.  .</a:t>
            </a:r>
          </a:p>
          <a:p>
            <a:endParaRPr lang="en-US" b="1" dirty="0" smtClean="0">
              <a:latin typeface="Arial" pitchFamily="34" charset="0"/>
              <a:cs typeface="Arial" pitchFamily="34" charset="0"/>
            </a:endParaRPr>
          </a:p>
          <a:p>
            <a:endParaRPr lang="en-US" b="1" dirty="0" smtClean="0">
              <a:latin typeface="Arial" pitchFamily="34" charset="0"/>
              <a:cs typeface="Arial" pitchFamily="34" charset="0"/>
            </a:endParaRP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“not justified” </a:t>
            </a:r>
            <a:r>
              <a:rPr lang="en-US" dirty="0" smtClean="0">
                <a:latin typeface="Arial" pitchFamily="34" charset="0"/>
                <a:cs typeface="Arial" pitchFamily="34" charset="0"/>
              </a:rPr>
              <a:t>– PPPtc DIKAIOO - We now have the negative side: present tense, never justified at any time.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Passive voice, the subject receives the action of the verb: this means to receive justification — literally, a man does not receive justification </a:t>
            </a:r>
            <a:r>
              <a:rPr lang="en-US" b="1" dirty="0" smtClean="0">
                <a:solidFill>
                  <a:srgbClr val="0070C0"/>
                </a:solidFill>
                <a:latin typeface="Arial" pitchFamily="34" charset="0"/>
                <a:cs typeface="Arial" pitchFamily="34" charset="0"/>
              </a:rPr>
              <a:t>“by the works of the law”</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works of the law refer to all operation of the </a:t>
            </a:r>
            <a:r>
              <a:rPr lang="en-US" u="sng" dirty="0" smtClean="0">
                <a:latin typeface="Arial" pitchFamily="34" charset="0"/>
                <a:cs typeface="Arial" pitchFamily="34" charset="0"/>
              </a:rPr>
              <a:t>energy of the flesh, </a:t>
            </a:r>
            <a:r>
              <a:rPr lang="en-US" dirty="0" smtClean="0">
                <a:latin typeface="Arial" pitchFamily="34" charset="0"/>
                <a:cs typeface="Arial" pitchFamily="34" charset="0"/>
              </a:rPr>
              <a:t>specifically to trying to keep the ten commandments for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works of the law include trying to keep Codex #2 for salvation. </a:t>
            </a:r>
          </a:p>
          <a:p>
            <a:r>
              <a:rPr lang="en-US" dirty="0" smtClean="0">
                <a:latin typeface="Arial" pitchFamily="34" charset="0"/>
                <a:cs typeface="Arial" pitchFamily="34" charset="0"/>
              </a:rPr>
              <a:t>The purpose of the Levitical offerings and the other parts of phase two of the Mosaic law was to </a:t>
            </a:r>
            <a:r>
              <a:rPr lang="en-US" u="sng" dirty="0" smtClean="0">
                <a:latin typeface="Arial" pitchFamily="34" charset="0"/>
                <a:cs typeface="Arial" pitchFamily="34" charset="0"/>
              </a:rPr>
              <a:t>point the direction to Christ</a:t>
            </a:r>
            <a:r>
              <a:rPr lang="en-US" dirty="0" smtClean="0">
                <a:latin typeface="Arial" pitchFamily="34" charset="0"/>
                <a:cs typeface="Arial" pitchFamily="34" charset="0"/>
              </a:rPr>
              <a:t>, to indicate that Christ as the solution to the sin problem but they were never intended to justify. </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No one is justified by killing an animal or bringing an animal to the altar and there having it slaughtered.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Furthermore, no one is justified in Codex #3 by refraining from eating pork and shrimp and observing the other parts of the social code. </a:t>
            </a:r>
            <a:r>
              <a:rPr lang="en-US" u="sng" dirty="0" smtClean="0">
                <a:latin typeface="Arial" pitchFamily="34" charset="0"/>
                <a:cs typeface="Arial" pitchFamily="34" charset="0"/>
              </a:rPr>
              <a:t>So no one can be justified by any of the three phases of the Mosaic law.</a:t>
            </a:r>
          </a:p>
          <a:p>
            <a:endParaRPr lang="en-US" u="sng" dirty="0" smtClean="0">
              <a:latin typeface="Arial" pitchFamily="34" charset="0"/>
              <a:cs typeface="Arial" pitchFamily="34" charset="0"/>
            </a:endParaRPr>
          </a:p>
          <a:p>
            <a:pPr hangingPunct="0"/>
            <a:r>
              <a:rPr lang="en-US" dirty="0" smtClean="0">
                <a:latin typeface="Arial" pitchFamily="34" charset="0"/>
                <a:cs typeface="Arial" pitchFamily="34" charset="0"/>
              </a:rPr>
              <a:t>This particular principle is emphasized </a:t>
            </a:r>
            <a:r>
              <a:rPr lang="en-US" b="1" dirty="0" smtClean="0">
                <a:solidFill>
                  <a:srgbClr val="C00000"/>
                </a:solidFill>
                <a:latin typeface="Arial" pitchFamily="34" charset="0"/>
                <a:cs typeface="Arial" pitchFamily="34" charset="0"/>
              </a:rPr>
              <a:t>in Romans 3:20 — “Therefore, by the deeds of the law there shall no flesh be justified in his sight; for by the law is the knowledge of sin.”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Keeping the Mosaic law does not justify, does not provide salvation. The purpose of the law is to teach us that we are sinners and need a saviour.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will see that we are dead to the law because of the nature of the law. The law killed us. </a:t>
            </a:r>
            <a:endParaRPr lang="en-US" u="sng" dirty="0">
              <a:latin typeface="Arial" pitchFamily="34" charset="0"/>
              <a:cs typeface="Arial" pitchFamily="34"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 law said, You are dead. And we are dead in trespasses and sins. So the law teaches us that we are sinners but the law cannot save us.</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Romans 3:28 — “Therefore, we conclude that a man is justified by faith without the deeds of the law.”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Galatians 2:16 </a:t>
            </a:r>
            <a:r>
              <a:rPr lang="en-US" dirty="0" smtClean="0">
                <a:latin typeface="Arial" pitchFamily="34" charset="0"/>
                <a:cs typeface="Arial" pitchFamily="34" charset="0"/>
              </a:rPr>
              <a:t>— What Paul said to Peter on this particular occasion. When he said </a:t>
            </a:r>
            <a:r>
              <a:rPr lang="en-US" b="1" dirty="0" smtClean="0">
                <a:solidFill>
                  <a:srgbClr val="0070C0"/>
                </a:solidFill>
                <a:latin typeface="Arial" pitchFamily="34" charset="0"/>
                <a:cs typeface="Arial" pitchFamily="34" charset="0"/>
              </a:rPr>
              <a:t>“We knowing” </a:t>
            </a:r>
            <a:r>
              <a:rPr lang="en-US" dirty="0" smtClean="0">
                <a:latin typeface="Arial" pitchFamily="34" charset="0"/>
                <a:cs typeface="Arial" pitchFamily="34" charset="0"/>
              </a:rPr>
              <a:t>remember that “we” in verse 15 is the subject and it means Peter and Paul both understand this.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has failed to apply it to his experience with the result that he has become legalistic under the pressure of legalism, under the pressure of the Judaizers from Jerusalem.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has stopped dining with the Gentiles. Barnabas has been carried away by his hypocrisy and the church is now split and divided and Peter is responsible. </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Therefore Peter is now in the process of being taken to task. Now Peter already knows this.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knew it in the past with the result that he keeps on knowing it but he is not applying it, and therefore it is not doing him any good.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one can be justified by the deeds of the law. Then we have a contrast: </a:t>
            </a:r>
            <a:r>
              <a:rPr lang="en-US" b="1" dirty="0" smtClean="0">
                <a:solidFill>
                  <a:srgbClr val="0070C0"/>
                </a:solidFill>
                <a:latin typeface="Arial" pitchFamily="34" charset="0"/>
                <a:cs typeface="Arial" pitchFamily="34" charset="0"/>
              </a:rPr>
              <a:t>“but by the faith in Jesus Christ” </a:t>
            </a:r>
            <a:r>
              <a:rPr lang="en-US" dirty="0" smtClean="0">
                <a:latin typeface="Arial" pitchFamily="34" charset="0"/>
                <a:cs typeface="Arial" pitchFamily="34" charset="0"/>
              </a:rPr>
              <a:t>— objective genitive, not the faith of Jesus Christ but by faith in Jesus Christ.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“By” </a:t>
            </a:r>
            <a:r>
              <a:rPr lang="en-US" dirty="0" smtClean="0">
                <a:latin typeface="Arial" pitchFamily="34" charset="0"/>
                <a:cs typeface="Arial" pitchFamily="34" charset="0"/>
              </a:rPr>
              <a:t>in front of faith is a preposition of instrumentality. Faith is the instrument or the means of justification.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Remember that faith is the only system of perception that has no merit attached to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All systems of perception apart from faith have merit attached to them.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basically three systems. Rationalism and empiricism are meritorious systems of perception (man gets the credit) but faith or believing is non-meritorious (God gets the credit). All members of the human race have faith.</a:t>
            </a:r>
          </a:p>
          <a:p>
            <a:r>
              <a:rPr lang="en-US" b="1" dirty="0" smtClean="0">
                <a:solidFill>
                  <a:srgbClr val="0070C0"/>
                </a:solidFill>
                <a:latin typeface="Arial" pitchFamily="34" charset="0"/>
                <a:cs typeface="Arial" pitchFamily="34" charset="0"/>
              </a:rPr>
              <a:t>“even we have believed in Christ Jesus” </a:t>
            </a:r>
            <a:r>
              <a:rPr lang="en-US" dirty="0" smtClean="0">
                <a:latin typeface="Arial" pitchFamily="34" charset="0"/>
                <a:cs typeface="Arial" pitchFamily="34" charset="0"/>
              </a:rPr>
              <a:t>– PISTEO – Aorist tense means a one point in time. Active voice – they did it, Indicative mood for reality.</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This is the way we all begin to learn things. Long before rationalism or empiricism have crystallized within us through the academic pipe or through learning things in life we begin to pick up information by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and Peter believed in Christ alone for their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told certain things and we accept them as true. Faith, then, is a bona fide system of perception, and the words </a:t>
            </a:r>
            <a:r>
              <a:rPr lang="en-US" b="1" dirty="0" smtClean="0">
                <a:solidFill>
                  <a:srgbClr val="0070C0"/>
                </a:solidFill>
                <a:latin typeface="Arial" pitchFamily="34" charset="0"/>
                <a:cs typeface="Arial" pitchFamily="34" charset="0"/>
              </a:rPr>
              <a:t>“by faith” </a:t>
            </a:r>
            <a:r>
              <a:rPr lang="en-US" dirty="0" smtClean="0">
                <a:latin typeface="Arial" pitchFamily="34" charset="0"/>
                <a:cs typeface="Arial" pitchFamily="34" charset="0"/>
              </a:rPr>
              <a:t>here is by the instrumentality of faith, by means of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Faith implies the absence of human merit and therefore it is in keeping with the concept of faith is Jesus Christ alone.</a:t>
            </a:r>
          </a:p>
          <a:p>
            <a:pPr hangingPunct="0">
              <a:buNone/>
            </a:pPr>
            <a:endParaRPr lang="en-US" dirty="0" smtClean="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“that we might be justified by faith in Christ” </a:t>
            </a:r>
            <a:r>
              <a:rPr lang="en-US" dirty="0" smtClean="0">
                <a:latin typeface="Arial" pitchFamily="34" charset="0"/>
                <a:cs typeface="Arial" pitchFamily="34" charset="0"/>
              </a:rPr>
              <a:t>—  AASubj – DIKAIOO - the positive part of the purpose. Aorist tense: once and for all justified. Passive voice: they received justification from the Lord. The subjunctive mood indicates that no one is justified apart from his own personal volition.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Everyone must believe in Christ for himself — </a:t>
            </a:r>
            <a:r>
              <a:rPr lang="en-US" b="1" dirty="0" smtClean="0">
                <a:solidFill>
                  <a:srgbClr val="0070C0"/>
                </a:solidFill>
                <a:latin typeface="Arial" pitchFamily="34" charset="0"/>
                <a:cs typeface="Arial" pitchFamily="34" charset="0"/>
              </a:rPr>
              <a:t>“and not by the works of the law” </a:t>
            </a:r>
            <a:r>
              <a:rPr lang="en-US" dirty="0" smtClean="0">
                <a:latin typeface="Arial" pitchFamily="34" charset="0"/>
                <a:cs typeface="Arial" pitchFamily="34" charset="0"/>
              </a:rPr>
              <a:t>— Peter has been guilty of the works of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By separating himself from the Gentiles, by refusing to eat with them, by causing other Jewish Christians to withdraw from them he has been guilty of legalism or the works or the law or the energy of the flesh.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the final conclusion</a:t>
            </a:r>
            <a:r>
              <a:rPr lang="en-US" b="1" dirty="0" smtClean="0">
                <a:solidFill>
                  <a:srgbClr val="0070C0"/>
                </a:solidFill>
                <a:latin typeface="Arial" pitchFamily="34" charset="0"/>
                <a:cs typeface="Arial" pitchFamily="34" charset="0"/>
              </a:rPr>
              <a:t>: “for by the works of the law shall no flesh be justified” </a:t>
            </a:r>
            <a:r>
              <a:rPr lang="en-US" dirty="0" smtClean="0">
                <a:latin typeface="Arial" pitchFamily="34" charset="0"/>
                <a:cs typeface="Arial" pitchFamily="34" charset="0"/>
              </a:rPr>
              <a:t>— ‘be justified’ is a future tense. This is true in the future.</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Never will the law provide justification for any person. The fact that it is in the future tense means that form the time that Paul braced Peter right down to the present, and as long as time exists, there will never be a time when the Mosaic law justifies anyone.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After being saved no one can serve the Lord with one foot in the law and one foot in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exactly what happened to the Galatians. They were hamstrung by the Mosaic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had gone back to the law. </a:t>
            </a:r>
            <a:r>
              <a:rPr lang="en-US" b="1" dirty="0" smtClean="0">
                <a:solidFill>
                  <a:srgbClr val="0070C0"/>
                </a:solidFill>
                <a:latin typeface="Arial" pitchFamily="34" charset="0"/>
                <a:cs typeface="Arial" pitchFamily="34" charset="0"/>
              </a:rPr>
              <a:t>“No flesh” </a:t>
            </a:r>
            <a:r>
              <a:rPr lang="en-US" dirty="0" smtClean="0">
                <a:latin typeface="Arial" pitchFamily="34" charset="0"/>
                <a:cs typeface="Arial" pitchFamily="34" charset="0"/>
              </a:rPr>
              <a:t>means no member of the human race will ever be justified by the Mosaic law.</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Acts 15:5 — “But there arose up certain of the sects of the Pharisees (the religious crowd) who had believed, saying, ‘It is necessary to be circumcised, and to commend them to keep the law of Moses’.”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were saying that to be saved you not only had to be circumcised but you had to keep the Mosaic law. That is legalism.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Acts 15:6  — “And the apostles and elders came together to consider this matter,” </a:t>
            </a:r>
            <a:r>
              <a:rPr lang="en-US" dirty="0" smtClean="0">
                <a:latin typeface="Arial" pitchFamily="34" charset="0"/>
                <a:cs typeface="Arial" pitchFamily="34" charset="0"/>
              </a:rPr>
              <a:t>they held a council.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Acts 15:7 — “And when there had been much disputing,” </a:t>
            </a:r>
            <a:r>
              <a:rPr lang="en-US" dirty="0" smtClean="0">
                <a:latin typeface="Arial" pitchFamily="34" charset="0"/>
                <a:cs typeface="Arial" pitchFamily="34" charset="0"/>
              </a:rPr>
              <a:t>which indicates that even among the apostles and the elders (pastors) there was still a lot of difference of opinion.</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Galatians 2:17-18 </a:t>
            </a:r>
            <a:r>
              <a:rPr lang="en-US" b="1" dirty="0" smtClean="0">
                <a:latin typeface="Arial" pitchFamily="34" charset="0"/>
                <a:cs typeface="Arial" pitchFamily="34" charset="0"/>
              </a:rPr>
              <a:t>– Peter denied freedom from the Law.</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vs 17 “but if, while seeking to be justified in Christ, we ourselves have also been found sinners, is Christ then a minister of sin? May it never be!” </a:t>
            </a:r>
            <a:r>
              <a:rPr lang="en-US" dirty="0" smtClean="0">
                <a:latin typeface="Arial" pitchFamily="34" charset="0"/>
                <a:cs typeface="Arial" pitchFamily="34" charset="0"/>
              </a:rPr>
              <a:t>Verse 17 - If Peter was right in doing the law now then he was wrong and a lawbreaker during the time when he lived under grace.</a:t>
            </a:r>
            <a:endParaRPr lang="en-US" b="1" dirty="0" smtClean="0">
              <a:solidFill>
                <a:srgbClr val="0070C0"/>
              </a:solidFill>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Vs 18 – “for if I rebuild what I have once destroyed, I prove myself to be a transgressor.”</a:t>
            </a:r>
          </a:p>
          <a:p>
            <a:pPr hangingPunct="0"/>
            <a:r>
              <a:rPr lang="en-US" dirty="0" smtClean="0">
                <a:latin typeface="Arial" pitchFamily="34" charset="0"/>
                <a:cs typeface="Arial" pitchFamily="34" charset="0"/>
              </a:rPr>
              <a:t>Verse 18 - If he was right in eating with the Gentiles he is now wrong in going back to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Remember that the legalists have charged Paul with promoting sin by making the Jews or anyone else abandon the law. This was one of the great criticisms of Paul.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Paul’s very bracing of Peter proves that he understands the true purpose of the law and the false purpose of the law.</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 Verse 17 — “But if” </a:t>
            </a:r>
            <a:r>
              <a:rPr lang="en-US" dirty="0" smtClean="0">
                <a:latin typeface="Arial" pitchFamily="34" charset="0"/>
                <a:cs typeface="Arial" pitchFamily="34" charset="0"/>
              </a:rPr>
              <a:t>— introducing a first class condition; </a:t>
            </a:r>
            <a:r>
              <a:rPr lang="en-US" b="1" dirty="0" smtClean="0">
                <a:solidFill>
                  <a:srgbClr val="0070C0"/>
                </a:solidFill>
                <a:latin typeface="Arial" pitchFamily="34" charset="0"/>
                <a:cs typeface="Arial" pitchFamily="34" charset="0"/>
              </a:rPr>
              <a:t>“while we seek” </a:t>
            </a:r>
            <a:r>
              <a:rPr lang="en-US" dirty="0" smtClean="0">
                <a:latin typeface="Arial" pitchFamily="34" charset="0"/>
                <a:cs typeface="Arial" pitchFamily="34" charset="0"/>
              </a:rPr>
              <a:t>— PAPtc – ZETEO - we keep on seeking;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“to be justified” </a:t>
            </a:r>
            <a:r>
              <a:rPr lang="en-US" dirty="0" smtClean="0">
                <a:latin typeface="Arial" pitchFamily="34" charset="0"/>
                <a:cs typeface="Arial" pitchFamily="34" charset="0"/>
              </a:rPr>
              <a:t>— APInfin - of purpose. It was Paul’s purpose and it was Peter’s purpose to be justified by faith in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Passive voice which means that they received justification, they do not earn it or deserve it; </a:t>
            </a:r>
            <a:r>
              <a:rPr lang="en-US" b="1" dirty="0" smtClean="0">
                <a:solidFill>
                  <a:srgbClr val="0070C0"/>
                </a:solidFill>
                <a:latin typeface="Arial" pitchFamily="34" charset="0"/>
                <a:cs typeface="Arial" pitchFamily="34" charset="0"/>
              </a:rPr>
              <a:t>“by Christ </a:t>
            </a:r>
            <a:r>
              <a:rPr lang="en-US" dirty="0" smtClean="0">
                <a:latin typeface="Arial" pitchFamily="34" charset="0"/>
                <a:cs typeface="Arial" pitchFamily="34" charset="0"/>
              </a:rPr>
              <a:t>[literally, in the sphere of Christ, and we do, first class condition)</a:t>
            </a:r>
            <a:r>
              <a:rPr lang="en-US" b="1" dirty="0" smtClean="0">
                <a:solidFill>
                  <a:srgbClr val="0070C0"/>
                </a:solidFill>
                <a:latin typeface="Arial" pitchFamily="34" charset="0"/>
                <a:cs typeface="Arial" pitchFamily="34" charset="0"/>
              </a:rPr>
              <a:t> we ourselves also are found sinners.”</a:t>
            </a:r>
            <a:r>
              <a:rPr lang="en-US" dirty="0" smtClean="0">
                <a:solidFill>
                  <a:srgbClr val="0070C0"/>
                </a:solidFill>
                <a:latin typeface="Arial" pitchFamily="34" charset="0"/>
                <a:cs typeface="Arial" pitchFamily="34" charset="0"/>
              </a:rPr>
              <a:t> </a:t>
            </a:r>
          </a:p>
          <a:p>
            <a:endParaRPr lang="en-US"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“We are found” </a:t>
            </a:r>
            <a:r>
              <a:rPr lang="en-US" dirty="0" smtClean="0">
                <a:latin typeface="Arial" pitchFamily="34" charset="0"/>
                <a:cs typeface="Arial" pitchFamily="34" charset="0"/>
              </a:rPr>
              <a:t>— AAIndic – EURISKO -  The implication is that Peter’s actions believing Jews are sinners needing to live under the Mosaic law to get righteousness is the reason why he has cut off all of his contact with the Gentiles.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stopped eating with the Gentiles because he said in effect that in order to be justified we have to </a:t>
            </a:r>
            <a:r>
              <a:rPr lang="en-US" u="sng" dirty="0" smtClean="0">
                <a:latin typeface="Arial" pitchFamily="34" charset="0"/>
                <a:cs typeface="Arial" pitchFamily="34" charset="0"/>
              </a:rPr>
              <a:t>do more than believe </a:t>
            </a:r>
            <a:r>
              <a:rPr lang="en-US" dirty="0" smtClean="0">
                <a:latin typeface="Arial" pitchFamily="34" charset="0"/>
                <a:cs typeface="Arial" pitchFamily="34" charset="0"/>
              </a:rPr>
              <a:t>in Christ, we have to keep the law and I’m going back to the law. </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“is therefore Christ the minister of sin?” </a:t>
            </a:r>
            <a:r>
              <a:rPr lang="en-US" dirty="0" smtClean="0">
                <a:latin typeface="Arial" pitchFamily="34" charset="0"/>
                <a:cs typeface="Arial" pitchFamily="34" charset="0"/>
              </a:rPr>
              <a:t>By this question Paul is speaking of those who abandon justification by faith and go back to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go back to the law after you have believed in Christ, what does that make Christ? It makes Him the </a:t>
            </a:r>
            <a:r>
              <a:rPr lang="en-US" b="1" dirty="0" smtClean="0">
                <a:latin typeface="Arial" pitchFamily="34" charset="0"/>
                <a:cs typeface="Arial" pitchFamily="34" charset="0"/>
              </a:rPr>
              <a:t>minister of continual sin. </a:t>
            </a:r>
            <a:r>
              <a:rPr lang="en-US" dirty="0" smtClean="0">
                <a:latin typeface="Arial" pitchFamily="34" charset="0"/>
                <a:cs typeface="Arial" pitchFamily="34" charset="0"/>
              </a:rPr>
              <a:t>You start out by grace. You are saved by grace through faith, you have believed in Christ, Peter. You continue in grace, then you come to a point where you start living under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a person abandons grace and returns to the Law he is saying that Christs death on the cross was not enough and after his salvation he is still lost so that makes Christ a </a:t>
            </a:r>
            <a:r>
              <a:rPr lang="en-US" b="1" dirty="0" smtClean="0">
                <a:latin typeface="Arial" pitchFamily="34" charset="0"/>
                <a:cs typeface="Arial" pitchFamily="34" charset="0"/>
              </a:rPr>
              <a:t>minister of continued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Paul has demonstrated to Peter in one phrase that by leaving grace and going back to the law he has actually said that Christ is not the minister of salvation. </a:t>
            </a:r>
            <a:r>
              <a:rPr lang="en-US" dirty="0" smtClean="0"/>
              <a:t>	</a:t>
            </a: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Peter is saying that Christ is the minister of sin, and that is true every time that anyone tries to be saved by keeping the law, by being baptized, by walking an aisle, by raising their hand, by signing a card, by joining a church, by paying a fee, for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are saying that Christ is the minister of sin, and this is blasphemous and unthinkable.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Peter’s actions have implied that Christ is the minister of sin and His work on the cross is not efficacious, therefore Christ needs outside help from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ends up by saying “May it never be!” – ME GENOITO -  “let it not become.” Putting the two words together it becomes </a:t>
            </a:r>
            <a:r>
              <a:rPr lang="en-US" b="1" dirty="0" smtClean="0">
                <a:solidFill>
                  <a:srgbClr val="0070C0"/>
                </a:solidFill>
                <a:latin typeface="Arial" pitchFamily="34" charset="0"/>
                <a:cs typeface="Arial" pitchFamily="34" charset="0"/>
              </a:rPr>
              <a:t>“Let it not become so.” </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Galatians 2:18  — “For if,” </a:t>
            </a:r>
            <a:r>
              <a:rPr lang="en-US" dirty="0" smtClean="0">
                <a:latin typeface="Arial" pitchFamily="34" charset="0"/>
                <a:cs typeface="Arial" pitchFamily="34" charset="0"/>
              </a:rPr>
              <a:t>another first class condition; </a:t>
            </a:r>
            <a:r>
              <a:rPr lang="en-US" b="1" dirty="0" smtClean="0">
                <a:solidFill>
                  <a:srgbClr val="0070C0"/>
                </a:solidFill>
                <a:latin typeface="Arial" pitchFamily="34" charset="0"/>
                <a:cs typeface="Arial" pitchFamily="34" charset="0"/>
              </a:rPr>
              <a:t>“I build again the things which I destroyed”</a:t>
            </a:r>
            <a:r>
              <a:rPr lang="en-US" dirty="0" smtClean="0">
                <a:latin typeface="Arial" pitchFamily="34" charset="0"/>
                <a:cs typeface="Arial" pitchFamily="34" charset="0"/>
              </a:rPr>
              <a:t> —PAIndic OIKODOME – to build,  and that is exactly what Peter is doing. He is going back to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when Peter received Christ as saviour he destroyed the law. The law means works and Peter was saved by grace.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Now he is picking up works, energy of the flesh, and he is building again the things he has already destroyed.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“that which I destroyed.” –</a:t>
            </a:r>
            <a:r>
              <a:rPr lang="en-US" dirty="0" smtClean="0">
                <a:latin typeface="Arial" pitchFamily="34" charset="0"/>
                <a:cs typeface="Arial" pitchFamily="34" charset="0"/>
              </a:rPr>
              <a:t> KATALUSO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The word for ‘destroy’ here means to abrogate, to deprive, and Peter deprived himself of the law for a system of justification or he abrogated the law by believing in Jesus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Notice that if he starts to build it again the trap is shut, Peter is caught inside; </a:t>
            </a:r>
            <a:r>
              <a:rPr lang="en-US" b="1" dirty="0" smtClean="0">
                <a:solidFill>
                  <a:srgbClr val="0070C0"/>
                </a:solidFill>
                <a:latin typeface="Arial" pitchFamily="34" charset="0"/>
                <a:cs typeface="Arial" pitchFamily="34" charset="0"/>
              </a:rPr>
              <a:t>“I make myself a transgressor.”</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Peter has a choice: Make yourself a transgressor or make Jesus Christ the minister of sin. Which will it be?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And which ever way you jump, remember you are wrong. “I make myself” is literally, </a:t>
            </a:r>
            <a:r>
              <a:rPr lang="en-US" b="1" dirty="0" smtClean="0">
                <a:solidFill>
                  <a:srgbClr val="0070C0"/>
                </a:solidFill>
                <a:latin typeface="Arial" pitchFamily="34" charset="0"/>
                <a:cs typeface="Arial" pitchFamily="34" charset="0"/>
              </a:rPr>
              <a:t>“I keep on establishing myself </a:t>
            </a:r>
            <a:r>
              <a:rPr lang="en-US" dirty="0" smtClean="0">
                <a:latin typeface="Arial" pitchFamily="34" charset="0"/>
                <a:cs typeface="Arial" pitchFamily="34" charset="0"/>
              </a:rPr>
              <a:t>[present tense] </a:t>
            </a:r>
            <a:r>
              <a:rPr lang="en-US" b="1" dirty="0" smtClean="0">
                <a:solidFill>
                  <a:srgbClr val="0070C0"/>
                </a:solidFill>
                <a:latin typeface="Arial" pitchFamily="34" charset="0"/>
                <a:cs typeface="Arial" pitchFamily="34" charset="0"/>
              </a:rPr>
              <a:t>a transgressor.” </a:t>
            </a:r>
          </a:p>
          <a:p>
            <a:pPr hangingPunct="0"/>
            <a:endParaRPr lang="en-US" b="1" dirty="0" smtClean="0">
              <a:solidFill>
                <a:srgbClr val="0070C0"/>
              </a:solidFill>
              <a:latin typeface="Arial" pitchFamily="34" charset="0"/>
              <a:cs typeface="Arial" pitchFamily="34" charset="0"/>
            </a:endParaRPr>
          </a:p>
          <a:p>
            <a:pPr hangingPunct="0"/>
            <a:r>
              <a:rPr lang="en-US" u="sng" dirty="0" smtClean="0">
                <a:latin typeface="Arial" pitchFamily="34" charset="0"/>
                <a:cs typeface="Arial" pitchFamily="34" charset="0"/>
              </a:rPr>
              <a:t>Principle: </a:t>
            </a:r>
            <a:r>
              <a:rPr lang="en-US" dirty="0" smtClean="0">
                <a:latin typeface="Arial" pitchFamily="34" charset="0"/>
                <a:cs typeface="Arial" pitchFamily="34" charset="0"/>
              </a:rPr>
              <a:t>Legalism is always characterized by hypocrisy. You cannot be legalistic without being hypocritical, and you are wrong one way or the other every way you turn through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Legalism is the chief source of all hypocrisy and contradiction.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Peter’s return to the Mosaic law is an attack on the principle of salvation by grace for he makes Christ the minister of sin and at the same time he makes himself a transgressor by building again that which is abrogated! 	</a:t>
            </a: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Galatians 2:19-20</a:t>
            </a:r>
            <a:r>
              <a:rPr lang="en-US" b="1" dirty="0" smtClean="0">
                <a:latin typeface="Arial" pitchFamily="34" charset="0"/>
                <a:cs typeface="Arial" pitchFamily="34" charset="0"/>
              </a:rPr>
              <a:t> Peter denied the character of Christ produced in us. </a:t>
            </a:r>
            <a:r>
              <a:rPr lang="en-US" b="1" dirty="0" smtClean="0">
                <a:solidFill>
                  <a:srgbClr val="0070C0"/>
                </a:solidFill>
                <a:latin typeface="Arial" pitchFamily="34" charset="0"/>
                <a:cs typeface="Arial" pitchFamily="34" charset="0"/>
              </a:rPr>
              <a:t>– “for through the Law I died to the Law, that I might live to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I through the law” </a:t>
            </a:r>
            <a:r>
              <a:rPr lang="en-US" dirty="0" smtClean="0">
                <a:latin typeface="Arial" pitchFamily="34" charset="0"/>
                <a:cs typeface="Arial" pitchFamily="34" charset="0"/>
              </a:rPr>
              <a:t>— EGO GAR - ‘through’ is the preposition of instrumentality; “I by means of the law am dead to the law.”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died to the Law” </a:t>
            </a:r>
            <a:r>
              <a:rPr lang="en-US" dirty="0" smtClean="0">
                <a:latin typeface="Arial" pitchFamily="34" charset="0"/>
                <a:cs typeface="Arial" pitchFamily="34" charset="0"/>
              </a:rPr>
              <a:t>– APOTHENESKO – Aor Act Indic -  It means that as soon as you put yourself under the law you are dead, for the law says if you sin the wages of sin is death and you are dead as soon as you put yourself under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you are spiritually dead there is only one answer, a new birth.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all born into this world under the Law and therefore we are born spiritually dead. So by means of the Law we are dead.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best thing the law can do for any member of the human race is to condemn him to death. Why is that the best thing</a:t>
            </a:r>
            <a:r>
              <a:rPr lang="en-US" u="sng" dirty="0" smtClean="0">
                <a:latin typeface="Arial" pitchFamily="34" charset="0"/>
                <a:cs typeface="Arial" pitchFamily="34" charset="0"/>
              </a:rPr>
              <a:t>? Because then we can go outside of the law for life.</a:t>
            </a:r>
          </a:p>
          <a:p>
            <a:pPr hangingPunct="0"/>
            <a:endParaRPr lang="en-US" dirty="0" smtClean="0">
              <a:latin typeface="Arial" pitchFamily="34" charset="0"/>
              <a:cs typeface="Arial" pitchFamily="34"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 In other words, we go to Christ who paid this penalty for us, who died as our substitute and took our place.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is not dead to Paul but Paul is dead to the law. The law, because of the law, penalized him with death and therefore Paul can no longer serve under the law because the law killed him.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can’t serve under that which kills you. You cannot arrest a dead man for loitering in the cemetery!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“That I might live to God” </a:t>
            </a:r>
            <a:r>
              <a:rPr lang="en-US" dirty="0" smtClean="0">
                <a:latin typeface="Arial" pitchFamily="34" charset="0"/>
                <a:cs typeface="Arial" pitchFamily="34" charset="0"/>
              </a:rPr>
              <a:t>— ‘that’ introduces a purpose clause. The Greek says, “that I might enter into life with God [in a point of time]” — an ingressive aorist. The point is when I believe in Jesus Christ. This is amplified in verse 20.</a:t>
            </a:r>
          </a:p>
          <a:p>
            <a:r>
              <a:rPr lang="en-US" dirty="0" smtClean="0">
                <a:latin typeface="Arial" pitchFamily="34" charset="0"/>
                <a:cs typeface="Arial" pitchFamily="34" charset="0"/>
              </a:rPr>
              <a:t>	</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Gal 2:20 -  “I have been crucified with Christ; and it is no longer I who live, but Christ lives in me: and the life which I now live in the flesh I live by faith in the Son of God, who loved me, and delivered Himself up for me.”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Verse 20 </a:t>
            </a:r>
            <a:r>
              <a:rPr lang="en-US" dirty="0" smtClean="0">
                <a:latin typeface="Arial" pitchFamily="34" charset="0"/>
                <a:cs typeface="Arial" pitchFamily="34" charset="0"/>
              </a:rPr>
              <a:t>— death to the law is based on retroactive positional truth. Christ died with reference to the law, we are in union with Christ, we are dead to the law ( </a:t>
            </a:r>
            <a:r>
              <a:rPr lang="en-US" b="1" dirty="0" smtClean="0">
                <a:solidFill>
                  <a:srgbClr val="C00000"/>
                </a:solidFill>
                <a:latin typeface="Arial" pitchFamily="34" charset="0"/>
                <a:cs typeface="Arial" pitchFamily="34" charset="0"/>
              </a:rPr>
              <a:t>Romans 6:3-6</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first of all killed us when we came under it, now we look back and we are still dead to the law after salvation because we are in union with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Christ died with reference to the law, we are in union with Him, therefore with reference to the law we have exactly the same position: dead. We are identified with Him in His death and therefore we are dead to the law.</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“I have been crucified with Christ” </a:t>
            </a:r>
            <a:r>
              <a:rPr lang="en-US" dirty="0" smtClean="0">
                <a:latin typeface="Arial" pitchFamily="34" charset="0"/>
                <a:cs typeface="Arial" pitchFamily="34" charset="0"/>
              </a:rPr>
              <a:t>—The Greek says</a:t>
            </a:r>
            <a:r>
              <a:rPr lang="en-US" b="1" dirty="0" smtClean="0">
                <a:solidFill>
                  <a:srgbClr val="0070C0"/>
                </a:solidFill>
                <a:latin typeface="Arial" pitchFamily="34" charset="0"/>
                <a:cs typeface="Arial" pitchFamily="34" charset="0"/>
              </a:rPr>
              <a:t>, “I have been crucified with Christ in the past with the result that I keep on being crucified with Christ forever</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SUNESTAURO - Pf Pass Indic -   In other words, Paul and Peter’s co-crucifixion with Christ is the basis of death to the law after salvation and deliverance from the law into a life of grace and liberty.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believer receives retroactive positional truth, he does not earn it, he does not deserve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is in union with Christ, Peter is in union with Christ, therefore both of them are identified with Christ in His death, burial and resurrection.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Paul is dead to the Law, Peter is dead to the Law, and for Peter to try to build the Law again is a terrible mistake, as Paul has just pointed out to him.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Many of them agreed with the Pharisees who had been saved, that you had to be circumcised and keep the law for salvation.</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Acts 15:8 </a:t>
            </a:r>
            <a:r>
              <a:rPr lang="en-US" dirty="0" smtClean="0">
                <a:latin typeface="Arial" pitchFamily="34" charset="0"/>
                <a:cs typeface="Arial" pitchFamily="34" charset="0"/>
              </a:rPr>
              <a:t>– Peter tells how Gentiles were saved same as the Jews.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Acts 15:10 </a:t>
            </a:r>
            <a:r>
              <a:rPr lang="en-US" dirty="0" smtClean="0">
                <a:latin typeface="Arial" pitchFamily="34" charset="0"/>
                <a:cs typeface="Arial" pitchFamily="34" charset="0"/>
              </a:rPr>
              <a:t>— Peter responds</a:t>
            </a:r>
            <a:r>
              <a:rPr lang="en-US" b="1" dirty="0" smtClean="0">
                <a:solidFill>
                  <a:srgbClr val="C00000"/>
                </a:solidFill>
                <a:latin typeface="Arial" pitchFamily="34" charset="0"/>
                <a:cs typeface="Arial" pitchFamily="34" charset="0"/>
              </a:rPr>
              <a:t>. “Now therefore why do you put God to the test by placing upon the neck of the disciples a yoke which neither our fathers nor we have been able to bear?”</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Acts15:11 — “But we believe that by the grace of the Lord Jesus Christ we shall be saved, even as they.”</a:t>
            </a:r>
            <a:r>
              <a:rPr lang="en-US" dirty="0" smtClean="0">
                <a:latin typeface="Arial" pitchFamily="34" charset="0"/>
                <a:cs typeface="Arial" pitchFamily="34" charset="0"/>
              </a:rPr>
              <a:t> Peter is the one who settles the matter. This happened before the entire council.</a:t>
            </a:r>
          </a:p>
          <a:p>
            <a:pPr hangingPunct="0"/>
            <a:endParaRPr lang="en-US" dirty="0" smtClean="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That is what Jesus meant in </a:t>
            </a:r>
            <a:r>
              <a:rPr lang="en-US" b="1" dirty="0" smtClean="0">
                <a:solidFill>
                  <a:srgbClr val="C00000"/>
                </a:solidFill>
                <a:latin typeface="Arial" pitchFamily="34" charset="0"/>
                <a:cs typeface="Arial" pitchFamily="34" charset="0"/>
              </a:rPr>
              <a:t>Matthew 5:17 </a:t>
            </a:r>
            <a:r>
              <a:rPr lang="en-US" dirty="0" smtClean="0">
                <a:latin typeface="Arial" pitchFamily="34" charset="0"/>
                <a:cs typeface="Arial" pitchFamily="34" charset="0"/>
              </a:rPr>
              <a:t>when He said, </a:t>
            </a:r>
            <a:r>
              <a:rPr lang="en-US" b="1" dirty="0" smtClean="0">
                <a:solidFill>
                  <a:srgbClr val="C00000"/>
                </a:solidFill>
                <a:latin typeface="Arial" pitchFamily="34" charset="0"/>
                <a:cs typeface="Arial" pitchFamily="34" charset="0"/>
              </a:rPr>
              <a:t>“I have come not to destroy the law but to fulfill it.”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 law says the wages of sin is death; He died for sin. He fulfilled it by becoming our sin-bearer, by taking our place when He hung between heaven and earth. </a:t>
            </a:r>
          </a:p>
          <a:p>
            <a:pPr hangingPunct="0"/>
            <a:endParaRPr lang="en-US" b="1" dirty="0" smtClean="0">
              <a:solidFill>
                <a:srgbClr val="0070C0"/>
              </a:solidFill>
            </a:endParaRPr>
          </a:p>
          <a:p>
            <a:pPr hangingPunct="0"/>
            <a:r>
              <a:rPr lang="en-US" b="1" dirty="0" smtClean="0">
                <a:solidFill>
                  <a:srgbClr val="0070C0"/>
                </a:solidFill>
                <a:latin typeface="Arial" pitchFamily="34" charset="0"/>
                <a:cs typeface="Arial" pitchFamily="34" charset="0"/>
              </a:rPr>
              <a:t>“it is no longer I who live but Christ lives in me” </a:t>
            </a:r>
            <a:r>
              <a:rPr lang="en-US" dirty="0" smtClean="0">
                <a:latin typeface="Arial" pitchFamily="34" charset="0"/>
                <a:cs typeface="Arial" pitchFamily="34" charset="0"/>
              </a:rPr>
              <a:t>— this doesn’t mean to live physically, it means to live with reference to the law</a:t>
            </a:r>
            <a:r>
              <a:rPr lang="en-US" b="1" dirty="0" smtClean="0">
                <a:solidFill>
                  <a:srgbClr val="0070C0"/>
                </a:solidFill>
                <a:latin typeface="Arial" pitchFamily="34" charset="0"/>
                <a:cs typeface="Arial" pitchFamily="34" charset="0"/>
              </a:rPr>
              <a:t>; “but Christ lives in me.”  </a:t>
            </a:r>
            <a:r>
              <a:rPr lang="en-US" dirty="0" smtClean="0">
                <a:latin typeface="Arial" pitchFamily="34" charset="0"/>
                <a:cs typeface="Arial" pitchFamily="34" charset="0"/>
              </a:rPr>
              <a:t>Christ is to be seen in our thoughts, speech, and actions (</a:t>
            </a:r>
            <a:r>
              <a:rPr lang="en-US" b="1" dirty="0" smtClean="0">
                <a:solidFill>
                  <a:srgbClr val="0070C0"/>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2 Cor 4:10</a:t>
            </a:r>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no longer live” </a:t>
            </a:r>
            <a:r>
              <a:rPr lang="en-US" dirty="0" smtClean="0">
                <a:latin typeface="Arial" pitchFamily="34" charset="0"/>
                <a:cs typeface="Arial" pitchFamily="34" charset="0"/>
              </a:rPr>
              <a:t>– Present tense  — ‘</a:t>
            </a:r>
            <a:r>
              <a:rPr lang="en-US" b="1" dirty="0" smtClean="0">
                <a:solidFill>
                  <a:srgbClr val="0070C0"/>
                </a:solidFill>
                <a:latin typeface="Arial" pitchFamily="34" charset="0"/>
                <a:cs typeface="Arial" pitchFamily="34" charset="0"/>
              </a:rPr>
              <a:t>I no longer keep on living</a:t>
            </a:r>
            <a:r>
              <a:rPr lang="en-US" dirty="0" smtClean="0">
                <a:latin typeface="Arial" pitchFamily="34" charset="0"/>
                <a:cs typeface="Arial" pitchFamily="34" charset="0"/>
              </a:rPr>
              <a:t> [in the sphere of the law].’ So how can Peter build again in that area where he no longer lives?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it says </a:t>
            </a:r>
            <a:r>
              <a:rPr lang="en-US" b="1" dirty="0" smtClean="0">
                <a:solidFill>
                  <a:srgbClr val="0070C0"/>
                </a:solidFill>
                <a:latin typeface="Arial" pitchFamily="34" charset="0"/>
                <a:cs typeface="Arial" pitchFamily="34" charset="0"/>
              </a:rPr>
              <a:t>“Christ lives” </a:t>
            </a:r>
            <a:r>
              <a:rPr lang="en-US" dirty="0" smtClean="0">
                <a:latin typeface="Arial" pitchFamily="34" charset="0"/>
                <a:cs typeface="Arial" pitchFamily="34" charset="0"/>
              </a:rPr>
              <a:t>it is present tense, He keeps on living in me. There are two senses in which Christ lives in us. </a:t>
            </a:r>
          </a:p>
          <a:p>
            <a:pPr hangingPunct="0"/>
            <a:endParaRPr lang="en-US" dirty="0" smtClean="0"/>
          </a:p>
          <a:p>
            <a:pPr hangingPunct="0"/>
            <a:endParaRPr lang="en-US" b="1" dirty="0" smtClean="0"/>
          </a:p>
          <a:p>
            <a:pPr hangingPunct="0"/>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pPr hangingPunct="0"/>
            <a:r>
              <a:rPr lang="en-US" dirty="0" smtClean="0">
                <a:latin typeface="Arial" pitchFamily="34" charset="0"/>
                <a:cs typeface="Arial" pitchFamily="34" charset="0"/>
              </a:rPr>
              <a:t>One is correct here and one is not. The first is that Christ indwells us. That is not the meaning here. It is true that Christ indwells us, that the person of Jesus Christ lives inside of 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know this from </a:t>
            </a:r>
            <a:r>
              <a:rPr lang="en-US" b="1" dirty="0" smtClean="0">
                <a:solidFill>
                  <a:srgbClr val="C00000"/>
                </a:solidFill>
                <a:latin typeface="Arial" pitchFamily="34" charset="0"/>
                <a:cs typeface="Arial" pitchFamily="34" charset="0"/>
              </a:rPr>
              <a:t>Revelation 3:20; John 14:20; Romans 8:10;  2 Corinthians 13:5; Colossians 1:27,</a:t>
            </a:r>
            <a:r>
              <a:rPr lang="en-US" dirty="0" smtClean="0">
                <a:latin typeface="Arial" pitchFamily="34" charset="0"/>
                <a:cs typeface="Arial" pitchFamily="34" charset="0"/>
              </a:rPr>
              <a:t> but this is not what is taught in </a:t>
            </a:r>
            <a:r>
              <a:rPr lang="en-US" b="1" dirty="0" smtClean="0">
                <a:solidFill>
                  <a:srgbClr val="0070C0"/>
                </a:solidFill>
                <a:latin typeface="Arial" pitchFamily="34" charset="0"/>
                <a:cs typeface="Arial" pitchFamily="34" charset="0"/>
              </a:rPr>
              <a:t>Galatians 2:20. </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In Gal 2:20 it is not the person of Christ living in me, it is the character of Christ produced in 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I am no longer under the law, what kind of a law am I under? I am under a new law whereby Christ is produced in me. Christ keeps on living in 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does it mean? It means the character of Christ produced in the individual by means of the filling of the Holy Spirit; it </a:t>
            </a:r>
            <a:r>
              <a:rPr lang="en-US" b="1" dirty="0" smtClean="0">
                <a:solidFill>
                  <a:srgbClr val="0070C0"/>
                </a:solidFill>
                <a:latin typeface="Arial" pitchFamily="34" charset="0"/>
                <a:cs typeface="Arial" pitchFamily="34" charset="0"/>
              </a:rPr>
              <a:t>means Galatians 4:19 — “Christ formed in you.” </a:t>
            </a:r>
            <a:r>
              <a:rPr lang="en-US" dirty="0" smtClean="0">
                <a:latin typeface="Arial" pitchFamily="34" charset="0"/>
                <a:cs typeface="Arial" pitchFamily="34" charset="0"/>
              </a:rPr>
              <a:t>Christ formed in me by the filling of the Spirit, and this is the higher law. </a:t>
            </a:r>
          </a:p>
          <a:p>
            <a:pPr hangingPunct="0"/>
            <a:endParaRPr lang="en-US" dirty="0" smtClean="0">
              <a:latin typeface="Arial" pitchFamily="34" charset="0"/>
              <a:cs typeface="Arial" pitchFamily="34"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This very same factor is taught in a little different language in </a:t>
            </a:r>
            <a:r>
              <a:rPr lang="en-US" b="1" dirty="0" smtClean="0">
                <a:solidFill>
                  <a:srgbClr val="C00000"/>
                </a:solidFill>
                <a:latin typeface="Arial" pitchFamily="34" charset="0"/>
                <a:cs typeface="Arial" pitchFamily="34" charset="0"/>
              </a:rPr>
              <a:t>Romans 8:2</a:t>
            </a:r>
            <a:r>
              <a:rPr lang="en-US" dirty="0" smtClean="0">
                <a:latin typeface="Arial" pitchFamily="34" charset="0"/>
                <a:cs typeface="Arial" pitchFamily="34" charset="0"/>
              </a:rPr>
              <a:t>. We are not lawless, we are simply under a higher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under a law which covers the inside as well as the outside.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Mosaic law deals with the overt behavior pattern and anything that simply deals with an overt behavior pattern is never adequate because inside of the human race we have the old sin nature.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Inside of the human race we have volition. Volition plus the old sin nature means that there is no solution to any law to any law which is merely a series of commandments which deal with overt behavior patterns.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can never teach any such law because it is useless. The problem is on the inside with the old sin nature.</a:t>
            </a:r>
          </a:p>
          <a:p>
            <a:r>
              <a:rPr lang="en-US" dirty="0" smtClean="0">
                <a:latin typeface="Arial" pitchFamily="34" charset="0"/>
                <a:cs typeface="Arial" pitchFamily="34" charset="0"/>
              </a:rPr>
              <a:t>	</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pPr hangingPunct="0"/>
            <a:r>
              <a:rPr lang="en-US" b="1" dirty="0" smtClean="0">
                <a:solidFill>
                  <a:srgbClr val="C00000"/>
                </a:solidFill>
                <a:latin typeface="Arial" pitchFamily="34" charset="0"/>
                <a:cs typeface="Arial" pitchFamily="34" charset="0"/>
              </a:rPr>
              <a:t>Romans 8:2 — “For the law the Spirit of life in Christ Jesus,” </a:t>
            </a:r>
            <a:r>
              <a:rPr lang="en-US" dirty="0" smtClean="0">
                <a:latin typeface="Arial" pitchFamily="34" charset="0"/>
                <a:cs typeface="Arial" pitchFamily="34" charset="0"/>
              </a:rPr>
              <a:t>i.e. the law of the filling of the Spirit</a:t>
            </a:r>
            <a:r>
              <a:rPr lang="en-US" b="1" dirty="0" smtClean="0">
                <a:solidFill>
                  <a:srgbClr val="C00000"/>
                </a:solidFill>
                <a:latin typeface="Arial" pitchFamily="34" charset="0"/>
                <a:cs typeface="Arial" pitchFamily="34" charset="0"/>
              </a:rPr>
              <a:t>, “hath made me free from the law of sin and death.” </a:t>
            </a:r>
            <a:r>
              <a:rPr lang="en-US" dirty="0" smtClean="0">
                <a:latin typeface="Arial" pitchFamily="34" charset="0"/>
                <a:cs typeface="Arial" pitchFamily="34" charset="0"/>
              </a:rPr>
              <a:t>That is because the Mosaic law is the law of sin and death. It is the law of sin because it teaches me that I am a sinner; it is the law of death because it condemns me to death.</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Romans 8:3 — “For what the law could not do, in that it was weakened through the flesh”</a:t>
            </a:r>
            <a:r>
              <a:rPr lang="en-US" dirty="0" smtClean="0">
                <a:latin typeface="Arial" pitchFamily="34" charset="0"/>
                <a:cs typeface="Arial" pitchFamily="34" charset="0"/>
              </a:rPr>
              <a:t> — the law is on the outside, the old sin nature is on the inside.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Though the law in its concept is holy, just and good — the law is from God, the law is perfect — it cannot do the job of justifying and it can’t do the job of straightening me out inside.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weak through the flesh; </a:t>
            </a:r>
            <a:r>
              <a:rPr lang="en-US" b="1" dirty="0" smtClean="0">
                <a:solidFill>
                  <a:srgbClr val="C00000"/>
                </a:solidFill>
                <a:latin typeface="Arial" pitchFamily="34" charset="0"/>
                <a:cs typeface="Arial" pitchFamily="34" charset="0"/>
              </a:rPr>
              <a:t>“God sending his own Son” </a:t>
            </a:r>
            <a:r>
              <a:rPr lang="en-US" dirty="0" smtClean="0">
                <a:latin typeface="Arial" pitchFamily="34" charset="0"/>
                <a:cs typeface="Arial" pitchFamily="34" charset="0"/>
              </a:rPr>
              <a:t>— in other words, in order to rectify the situation God sent His own Son; </a:t>
            </a:r>
            <a:r>
              <a:rPr lang="en-US" b="1" dirty="0" smtClean="0">
                <a:solidFill>
                  <a:srgbClr val="C00000"/>
                </a:solidFill>
                <a:latin typeface="Arial" pitchFamily="34" charset="0"/>
                <a:cs typeface="Arial" pitchFamily="34" charset="0"/>
              </a:rPr>
              <a:t>“in the likeness of sinful flesh” </a:t>
            </a:r>
            <a:r>
              <a:rPr lang="en-US" dirty="0" smtClean="0">
                <a:latin typeface="Arial" pitchFamily="34" charset="0"/>
                <a:cs typeface="Arial" pitchFamily="34" charset="0"/>
              </a:rPr>
              <a:t>— incarnation, hypostatic union</a:t>
            </a:r>
            <a:r>
              <a:rPr lang="en-US" b="1" dirty="0" smtClean="0">
                <a:solidFill>
                  <a:srgbClr val="C00000"/>
                </a:solidFill>
                <a:latin typeface="Arial" pitchFamily="34" charset="0"/>
                <a:cs typeface="Arial" pitchFamily="34" charset="0"/>
              </a:rPr>
              <a:t>; “and for a sin offering </a:t>
            </a:r>
            <a:r>
              <a:rPr lang="en-US" dirty="0" smtClean="0">
                <a:latin typeface="Arial" pitchFamily="34" charset="0"/>
                <a:cs typeface="Arial" pitchFamily="34" charset="0"/>
              </a:rPr>
              <a:t>[literally</a:t>
            </a:r>
            <a:r>
              <a:rPr lang="en-US" b="1" dirty="0" smtClean="0">
                <a:solidFill>
                  <a:srgbClr val="C00000"/>
                </a:solidFill>
                <a:latin typeface="Arial" pitchFamily="34" charset="0"/>
                <a:cs typeface="Arial" pitchFamily="34" charset="0"/>
              </a:rPr>
              <a:t> condemned sin in the flesh).” </a:t>
            </a:r>
            <a:endParaRPr lang="en-US" dirty="0" smtClean="0">
              <a:solidFill>
                <a:srgbClr val="C00000"/>
              </a:solidFill>
              <a:latin typeface="Arial" pitchFamily="34" charset="0"/>
              <a:cs typeface="Arial" pitchFamily="34" charset="0"/>
            </a:endParaRPr>
          </a:p>
          <a:p>
            <a:pPr hangingPunct="0"/>
            <a:endParaRPr lang="en-US" dirty="0" smtClean="0">
              <a:solidFill>
                <a:srgbClr val="C00000"/>
              </a:solidFill>
              <a:latin typeface="Arial" pitchFamily="34" charset="0"/>
              <a:cs typeface="Arial" pitchFamily="34"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In other words, he fulfilled the law by paying the penalty of sin. The law says the wages of sin is death.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 paid that penalty, so Christ took our place under the law. He died for us; He was judged by the law for us. He was sinless and therefore He became our substitute. </a:t>
            </a:r>
          </a:p>
          <a:p>
            <a:pPr hangingPunct="0">
              <a:buNone/>
            </a:pPr>
            <a:r>
              <a:rPr lang="en-US" dirty="0" smtClean="0">
                <a:latin typeface="Arial" pitchFamily="34" charset="0"/>
                <a:cs typeface="Arial" pitchFamily="34" charset="0"/>
              </a:rPr>
              <a:t>	</a:t>
            </a:r>
          </a:p>
          <a:p>
            <a:pPr hangingPunct="0"/>
            <a:r>
              <a:rPr lang="en-US" b="1" dirty="0" smtClean="0">
                <a:solidFill>
                  <a:srgbClr val="C00000"/>
                </a:solidFill>
                <a:latin typeface="Arial" pitchFamily="34" charset="0"/>
                <a:cs typeface="Arial" pitchFamily="34" charset="0"/>
              </a:rPr>
              <a:t>Romans 8:4 </a:t>
            </a:r>
            <a:r>
              <a:rPr lang="en-US" dirty="0" smtClean="0">
                <a:latin typeface="Arial" pitchFamily="34" charset="0"/>
                <a:cs typeface="Arial" pitchFamily="34" charset="0"/>
              </a:rPr>
              <a:t>— Why? </a:t>
            </a:r>
            <a:r>
              <a:rPr lang="en-US" b="1" dirty="0" smtClean="0">
                <a:solidFill>
                  <a:srgbClr val="C00000"/>
                </a:solidFill>
                <a:latin typeface="Arial" pitchFamily="34" charset="0"/>
                <a:cs typeface="Arial" pitchFamily="34" charset="0"/>
              </a:rPr>
              <a:t>“That the righteousness of the law” </a:t>
            </a:r>
            <a:r>
              <a:rPr lang="en-US" dirty="0" smtClean="0">
                <a:latin typeface="Arial" pitchFamily="34" charset="0"/>
                <a:cs typeface="Arial" pitchFamily="34" charset="0"/>
              </a:rPr>
              <a:t>— if anyone could keep the law a righteousness would be produced.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one can because of the indwelling sin nature, except Jesus Christ. And He did; </a:t>
            </a:r>
            <a:r>
              <a:rPr lang="en-US" b="1" dirty="0" smtClean="0">
                <a:solidFill>
                  <a:srgbClr val="C00000"/>
                </a:solidFill>
                <a:latin typeface="Arial" pitchFamily="34" charset="0"/>
                <a:cs typeface="Arial" pitchFamily="34" charset="0"/>
              </a:rPr>
              <a:t>“might be fulfilled in us” </a:t>
            </a:r>
            <a:r>
              <a:rPr lang="en-US" dirty="0" smtClean="0">
                <a:latin typeface="Arial" pitchFamily="34" charset="0"/>
                <a:cs typeface="Arial" pitchFamily="34" charset="0"/>
              </a:rPr>
              <a:t>— aorist tense [in a point of time when we are filled with the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possible to keep the law but you can’t keep the law by keeping the law, you can only keep the law by being filled with the Spirit; </a:t>
            </a:r>
          </a:p>
          <a:p>
            <a:r>
              <a:rPr lang="en-US" dirty="0" smtClean="0">
                <a:latin typeface="Arial" pitchFamily="34" charset="0"/>
                <a:cs typeface="Arial" pitchFamily="34" charset="0"/>
              </a:rPr>
              <a:t>	</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C00000"/>
                </a:solidFill>
                <a:latin typeface="Arial" pitchFamily="34" charset="0"/>
                <a:cs typeface="Arial" pitchFamily="34" charset="0"/>
              </a:rPr>
              <a:t>“who walk not after the flesh” </a:t>
            </a:r>
            <a:r>
              <a:rPr lang="en-US" dirty="0" smtClean="0">
                <a:latin typeface="Arial" pitchFamily="34" charset="0"/>
                <a:cs typeface="Arial" pitchFamily="34" charset="0"/>
              </a:rPr>
              <a:t>— not according to the works of the law;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“but according to the Spirit.” </a:t>
            </a:r>
            <a:r>
              <a:rPr lang="en-US" dirty="0" smtClean="0">
                <a:latin typeface="Arial" pitchFamily="34" charset="0"/>
                <a:cs typeface="Arial" pitchFamily="34" charset="0"/>
              </a:rPr>
              <a:t>So there are two laws there: the Mosaic law and the law of the Spirit of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very clearly stated in </a:t>
            </a:r>
            <a:r>
              <a:rPr lang="en-US" b="1" dirty="0" smtClean="0">
                <a:solidFill>
                  <a:srgbClr val="C00000"/>
                </a:solidFill>
                <a:latin typeface="Arial" pitchFamily="34" charset="0"/>
                <a:cs typeface="Arial" pitchFamily="34" charset="0"/>
              </a:rPr>
              <a:t>Romans 8:2-4 </a:t>
            </a:r>
            <a:r>
              <a:rPr lang="en-US" dirty="0" smtClean="0">
                <a:latin typeface="Arial" pitchFamily="34" charset="0"/>
                <a:cs typeface="Arial" pitchFamily="34" charset="0"/>
              </a:rPr>
              <a:t>the law of Moses is set aside and we have a new law, the law of the Spirit of life.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exactly the same thing is </a:t>
            </a:r>
            <a:r>
              <a:rPr lang="en-US" b="1" dirty="0" smtClean="0">
                <a:solidFill>
                  <a:srgbClr val="0070C0"/>
                </a:solidFill>
                <a:latin typeface="Arial" pitchFamily="34" charset="0"/>
                <a:cs typeface="Arial" pitchFamily="34" charset="0"/>
              </a:rPr>
              <a:t>Galatians 2:20 — “I have been crucified with Christ </a:t>
            </a:r>
            <a:r>
              <a:rPr lang="en-US" dirty="0" smtClean="0">
                <a:latin typeface="Arial" pitchFamily="34" charset="0"/>
                <a:cs typeface="Arial" pitchFamily="34" charset="0"/>
              </a:rPr>
              <a:t>[in the past] </a:t>
            </a:r>
            <a:r>
              <a:rPr lang="en-US" b="1" dirty="0" smtClean="0">
                <a:solidFill>
                  <a:srgbClr val="0070C0"/>
                </a:solidFill>
                <a:latin typeface="Arial" pitchFamily="34" charset="0"/>
                <a:cs typeface="Arial" pitchFamily="34" charset="0"/>
              </a:rPr>
              <a:t>with the result that I keep on being crucified with Him forever”.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That means the law no longer has any control over me. I am out from under the law. The law can no longer condemn me and the law has no longer jurisdiction over me. </a:t>
            </a:r>
            <a:r>
              <a:rPr lang="en-US" b="1" dirty="0" smtClean="0">
                <a:solidFill>
                  <a:srgbClr val="0070C0"/>
                </a:solidFill>
                <a:latin typeface="Arial" pitchFamily="34" charset="0"/>
                <a:cs typeface="Arial" pitchFamily="34" charset="0"/>
              </a:rPr>
              <a:t>“and I no longer live</a:t>
            </a:r>
            <a:r>
              <a:rPr lang="en-US" dirty="0" smtClean="0">
                <a:latin typeface="Arial" pitchFamily="34" charset="0"/>
                <a:cs typeface="Arial" pitchFamily="34" charset="0"/>
              </a:rPr>
              <a:t> [in the sphere of the law].</a:t>
            </a:r>
            <a:r>
              <a:rPr lang="en-US" b="1" dirty="0" smtClean="0">
                <a:solidFill>
                  <a:srgbClr val="0070C0"/>
                </a:solidFill>
                <a:latin typeface="Arial" pitchFamily="34" charset="0"/>
                <a:cs typeface="Arial" pitchFamily="34" charset="0"/>
              </a:rPr>
              <a:t>”</a:t>
            </a:r>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“but Christ liveth in me.” </a:t>
            </a:r>
            <a:r>
              <a:rPr lang="en-US" dirty="0" smtClean="0">
                <a:latin typeface="Arial" pitchFamily="34" charset="0"/>
                <a:cs typeface="Arial" pitchFamily="34" charset="0"/>
              </a:rPr>
              <a:t>Christ living in us is Christ being formed by the Holy Spirit — </a:t>
            </a:r>
            <a:r>
              <a:rPr lang="en-US" b="1" dirty="0" smtClean="0">
                <a:solidFill>
                  <a:srgbClr val="C00000"/>
                </a:solidFill>
                <a:latin typeface="Arial" pitchFamily="34" charset="0"/>
                <a:cs typeface="Arial" pitchFamily="34" charset="0"/>
              </a:rPr>
              <a:t>Galatians 4:19; Ephesians 3:16,17; Philippians 1:20, 21.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the life which I now live in the flesh” </a:t>
            </a:r>
            <a:r>
              <a:rPr lang="en-US" dirty="0" smtClean="0">
                <a:latin typeface="Arial" pitchFamily="34" charset="0"/>
                <a:cs typeface="Arial" pitchFamily="34" charset="0"/>
              </a:rPr>
              <a:t>— present tense - I keep on living it in the flesh;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“I live by means of faith in the Son of God” </a:t>
            </a:r>
            <a:r>
              <a:rPr lang="en-US" dirty="0" smtClean="0">
                <a:latin typeface="Arial" pitchFamily="34" charset="0"/>
                <a:cs typeface="Arial" pitchFamily="34" charset="0"/>
              </a:rPr>
              <a:t>— the life that I have now I have because at one time I trusted in Christ as saviour.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Because I have trusted in Christ as saviour I no longer live under the law, I live a new life. I am born again, I have a new life on the other side of that new birth.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“who </a:t>
            </a:r>
            <a:r>
              <a:rPr lang="en-US" dirty="0" smtClean="0">
                <a:latin typeface="Arial" pitchFamily="34" charset="0"/>
                <a:cs typeface="Arial" pitchFamily="34" charset="0"/>
              </a:rPr>
              <a:t>[once and for all loved me] </a:t>
            </a:r>
            <a:r>
              <a:rPr lang="en-US" b="1" dirty="0" smtClean="0">
                <a:solidFill>
                  <a:srgbClr val="0070C0"/>
                </a:solidFill>
                <a:latin typeface="Arial" pitchFamily="34" charset="0"/>
                <a:cs typeface="Arial" pitchFamily="34" charset="0"/>
              </a:rPr>
              <a:t>loved me, and </a:t>
            </a:r>
            <a:r>
              <a:rPr lang="en-US" dirty="0" smtClean="0">
                <a:latin typeface="Arial" pitchFamily="34" charset="0"/>
                <a:cs typeface="Arial" pitchFamily="34" charset="0"/>
              </a:rPr>
              <a:t>[once and for all] </a:t>
            </a:r>
            <a:r>
              <a:rPr lang="en-US" b="1" dirty="0" smtClean="0">
                <a:solidFill>
                  <a:srgbClr val="0070C0"/>
                </a:solidFill>
                <a:latin typeface="Arial" pitchFamily="34" charset="0"/>
                <a:cs typeface="Arial" pitchFamily="34" charset="0"/>
              </a:rPr>
              <a:t>gave himself for me.” </a:t>
            </a:r>
            <a:r>
              <a:rPr lang="en-US" dirty="0" smtClean="0">
                <a:latin typeface="Arial" pitchFamily="34" charset="0"/>
                <a:cs typeface="Arial" pitchFamily="34" charset="0"/>
              </a:rPr>
              <a:t>Love and gave are both aorist tenses. AGAPAO - AAPtc + PARADIDOMI - AAPtc. They mean once and for all He loved me, once and for all He gave Himself for me.</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fontScale="92500" lnSpcReduction="10000"/>
          </a:bodyPr>
          <a:lstStyle/>
          <a:p>
            <a:r>
              <a:rPr lang="en-US" dirty="0" smtClean="0">
                <a:latin typeface="Arial" pitchFamily="34" charset="0"/>
                <a:cs typeface="Arial" pitchFamily="34" charset="0"/>
              </a:rPr>
              <a:t>The action of the aorist participle precedes the action of the main verb, and the main verb</a:t>
            </a:r>
            <a:r>
              <a:rPr lang="en-US" b="1" dirty="0" smtClean="0">
                <a:solidFill>
                  <a:srgbClr val="0070C0"/>
                </a:solidFill>
                <a:latin typeface="Arial" pitchFamily="34" charset="0"/>
                <a:cs typeface="Arial" pitchFamily="34" charset="0"/>
              </a:rPr>
              <a:t> “I now live in the flesh.”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So first of all He loved me, first of all He gave His life for me, and now I live Christ in the flesh. It is the Holy Spirit who produces Christ in us.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Gal 2:21 </a:t>
            </a:r>
            <a:r>
              <a:rPr lang="en-US" b="1" dirty="0" smtClean="0">
                <a:latin typeface="Arial" pitchFamily="34" charset="0"/>
                <a:cs typeface="Arial" pitchFamily="34" charset="0"/>
              </a:rPr>
              <a:t>Peter denied the grace of God</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Gal 2:21 “I do not nullify the grace of God; for if righteousness comes through the Law, then Christ died needlessly.”</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 do not nullify the grace if God.”  </a:t>
            </a:r>
            <a:r>
              <a:rPr lang="en-US" dirty="0" smtClean="0">
                <a:latin typeface="Arial" pitchFamily="34" charset="0"/>
                <a:cs typeface="Arial" pitchFamily="34" charset="0"/>
              </a:rPr>
              <a:t>OUK ATHETO- PAIndic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This is Paul’s last blow, the knockout punch. — I do not void, cancel, set aside the grace of God. </a:t>
            </a:r>
            <a:r>
              <a:rPr lang="en-US" b="1" dirty="0" smtClean="0">
                <a:solidFill>
                  <a:srgbClr val="0070C0"/>
                </a:solidFill>
                <a:latin typeface="Arial" pitchFamily="34" charset="0"/>
                <a:cs typeface="Arial" pitchFamily="34" charset="0"/>
              </a:rPr>
              <a:t>“I do not keep on canceling God’s grace.” </a:t>
            </a:r>
          </a:p>
          <a:p>
            <a:endParaRPr lang="en-US" b="1" dirty="0" smtClean="0">
              <a:solidFill>
                <a:srgbClr val="0070C0"/>
              </a:solidFill>
              <a:latin typeface="Arial" pitchFamily="34" charset="0"/>
              <a:cs typeface="Arial" pitchFamily="34"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Peter is canceling God’s grace, and it is time for him to stop; </a:t>
            </a:r>
            <a:r>
              <a:rPr lang="en-US" b="1" dirty="0" smtClean="0">
                <a:solidFill>
                  <a:srgbClr val="0070C0"/>
                </a:solidFill>
                <a:latin typeface="Arial" pitchFamily="34" charset="0"/>
                <a:cs typeface="Arial" pitchFamily="34" charset="0"/>
              </a:rPr>
              <a:t>“for if,” </a:t>
            </a:r>
            <a:r>
              <a:rPr lang="en-US" dirty="0" smtClean="0">
                <a:latin typeface="Arial" pitchFamily="34" charset="0"/>
                <a:cs typeface="Arial" pitchFamily="34" charset="0"/>
              </a:rPr>
              <a:t>first class condition of assumption, </a:t>
            </a:r>
            <a:r>
              <a:rPr lang="en-US" b="1" dirty="0" smtClean="0">
                <a:solidFill>
                  <a:srgbClr val="0070C0"/>
                </a:solidFill>
                <a:latin typeface="Arial" pitchFamily="34" charset="0"/>
                <a:cs typeface="Arial" pitchFamily="34" charset="0"/>
              </a:rPr>
              <a:t>“righteousness comes by the law </a:t>
            </a:r>
            <a:r>
              <a:rPr lang="en-US" dirty="0" smtClean="0">
                <a:latin typeface="Arial" pitchFamily="34" charset="0"/>
                <a:cs typeface="Arial" pitchFamily="34" charset="0"/>
              </a:rPr>
              <a:t>[and for the moment let’s assume that it does], </a:t>
            </a:r>
            <a:r>
              <a:rPr lang="en-US" b="1" dirty="0" smtClean="0">
                <a:solidFill>
                  <a:srgbClr val="0070C0"/>
                </a:solidFill>
                <a:latin typeface="Arial" pitchFamily="34" charset="0"/>
                <a:cs typeface="Arial" pitchFamily="34" charset="0"/>
              </a:rPr>
              <a:t>then Christ died in vain.”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And Peter, you have made Christ the minister of sin. But that isn’t all, your action says that Christ died in vain, that Christ can’t save you by Himself dying for your sins, you have to have help from the Mosaic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And Peter, by your actions you have said that the law is necessary for justification, and therefore you have concluded that Christ is the minister of sin and that Christ died in vain — both of which are </a:t>
            </a:r>
            <a:r>
              <a:rPr lang="en-US" u="sng" dirty="0" smtClean="0">
                <a:latin typeface="Arial" pitchFamily="34" charset="0"/>
                <a:cs typeface="Arial" pitchFamily="34" charset="0"/>
              </a:rPr>
              <a:t>blasphemy</a:t>
            </a:r>
            <a:r>
              <a:rPr lang="en-US" dirty="0" smtClean="0">
                <a:latin typeface="Arial" pitchFamily="34" charset="0"/>
                <a:cs typeface="Arial" pitchFamily="34" charset="0"/>
              </a:rPr>
              <a:t>. </a:t>
            </a:r>
          </a:p>
          <a:p>
            <a:endParaRPr lang="en-US" dirty="0" smtClean="0"/>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400800"/>
          </a:xfrm>
        </p:spPr>
        <p:txBody>
          <a:bodyPr>
            <a:normAutofit lnSpcReduction="10000"/>
          </a:bodyPr>
          <a:lstStyle/>
          <a:p>
            <a:pPr hangingPunct="0"/>
            <a:r>
              <a:rPr lang="en-US" u="sng" dirty="0" smtClean="0">
                <a:latin typeface="Arial" pitchFamily="34" charset="0"/>
                <a:cs typeface="Arial" pitchFamily="34" charset="0"/>
              </a:rPr>
              <a:t>Principle: </a:t>
            </a:r>
            <a:r>
              <a:rPr lang="en-US" dirty="0" smtClean="0">
                <a:latin typeface="Arial" pitchFamily="34" charset="0"/>
                <a:cs typeface="Arial" pitchFamily="34" charset="0"/>
              </a:rPr>
              <a:t>Legalism voids or cancels God’s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Christ died for a purpose, to give us righteousness (+R) apart from the law and apart from human merit, then the law is set aside and grace is the principle of divine modus operandi.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was given by Moses but grace and truth came by Jesus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last verse makes it obvious that righteousness cannot be based on both the death of Christ and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Law failed to produce righteousness due to the weakness of the flesh ( Rom 8:3).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Acts 15:12 </a:t>
            </a:r>
            <a:r>
              <a:rPr lang="en-US" dirty="0" smtClean="0">
                <a:latin typeface="Arial" pitchFamily="34" charset="0"/>
                <a:cs typeface="Arial" pitchFamily="34" charset="0"/>
              </a:rPr>
              <a:t>Multitude kept silent as Paul and Barnabas taught them.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Acts 15:1-31 </a:t>
            </a:r>
            <a:r>
              <a:rPr lang="en-US" dirty="0" smtClean="0">
                <a:latin typeface="Arial" pitchFamily="34" charset="0"/>
                <a:cs typeface="Arial" pitchFamily="34" charset="0"/>
              </a:rPr>
              <a:t>we have the minutes of the meeting, but of course there was much activity behind the scenes. In </a:t>
            </a:r>
            <a:r>
              <a:rPr lang="en-US" b="1" dirty="0" smtClean="0">
                <a:solidFill>
                  <a:srgbClr val="0070C0"/>
                </a:solidFill>
                <a:latin typeface="Arial" pitchFamily="34" charset="0"/>
                <a:cs typeface="Arial" pitchFamily="34" charset="0"/>
              </a:rPr>
              <a:t>Galatians 2:1-10 </a:t>
            </a:r>
            <a:r>
              <a:rPr lang="en-US" dirty="0" smtClean="0">
                <a:latin typeface="Arial" pitchFamily="34" charset="0"/>
                <a:cs typeface="Arial" pitchFamily="34" charset="0"/>
              </a:rPr>
              <a:t>we have one glimpse behind the scenes of that Jerusalem council.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Galatians account was actually referring to </a:t>
            </a:r>
            <a:r>
              <a:rPr lang="en-US" u="sng" dirty="0" smtClean="0">
                <a:latin typeface="Arial" pitchFamily="34" charset="0"/>
                <a:cs typeface="Arial" pitchFamily="34" charset="0"/>
              </a:rPr>
              <a:t>Paul’s second visit to Jerusalem.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first was fourteen years before and was recorded in </a:t>
            </a:r>
            <a:r>
              <a:rPr lang="en-US" b="1" dirty="0" smtClean="0">
                <a:solidFill>
                  <a:srgbClr val="0070C0"/>
                </a:solidFill>
                <a:latin typeface="Arial" pitchFamily="34" charset="0"/>
                <a:cs typeface="Arial" pitchFamily="34" charset="0"/>
              </a:rPr>
              <a:t>Galatians 1:18</a:t>
            </a:r>
            <a:r>
              <a:rPr lang="en-US" dirty="0" smtClean="0">
                <a:latin typeface="Arial" pitchFamily="34" charset="0"/>
                <a:cs typeface="Arial" pitchFamily="34" charset="0"/>
              </a:rPr>
              <a:t>. This time he went up because all of the speakers coming out of Jerusalem were confused and were muddying up the water with regard to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were emphasizing that you must do something beside believe for salvation.  </a:t>
            </a:r>
          </a:p>
          <a:p>
            <a:endParaRPr lang="en-US" dirty="0" smtClean="0"/>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Therefore , the faithfulness of Christ, which involves His death on the cross for our sins is the only valid basis for righteousness acceptable to God. ( </a:t>
            </a:r>
            <a:r>
              <a:rPr lang="en-US" b="1" dirty="0" smtClean="0">
                <a:solidFill>
                  <a:srgbClr val="C00000"/>
                </a:solidFill>
                <a:latin typeface="Arial" pitchFamily="34" charset="0"/>
                <a:cs typeface="Arial" pitchFamily="34" charset="0"/>
              </a:rPr>
              <a:t>Rom 3:21-15</a:t>
            </a:r>
            <a:r>
              <a:rPr lang="en-US" dirty="0" smtClean="0">
                <a:latin typeface="Arial" pitchFamily="34" charset="0"/>
                <a:cs typeface="Arial" pitchFamily="34" charset="0"/>
              </a:rPr>
              <a:t>). </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lgn="ctr">
              <a:buNone/>
            </a:pPr>
            <a:r>
              <a:rPr lang="en-US" dirty="0" smtClean="0">
                <a:latin typeface="Arial" pitchFamily="34" charset="0"/>
                <a:cs typeface="Arial" pitchFamily="34" charset="0"/>
              </a:rPr>
              <a:t>End Galatians Chapter 2</a:t>
            </a:r>
            <a:endParaRPr lang="en-U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Galatians 2:1 “ Then after an interval of fourteen years I went up again to Jerusalem with Barnabas, taking Titus along also </a:t>
            </a:r>
            <a:r>
              <a:rPr lang="en-US" dirty="0" smtClean="0">
                <a:latin typeface="Arial" pitchFamily="34" charset="0"/>
                <a:cs typeface="Arial" pitchFamily="34" charset="0"/>
              </a:rPr>
              <a:t>(ANABAINO – AAIndic to go up indicating elevation, Jerusalem is higher in elevation).</a:t>
            </a:r>
            <a:r>
              <a:rPr lang="en-US" b="1" dirty="0" smtClean="0">
                <a:solidFill>
                  <a:srgbClr val="0070C0"/>
                </a:solidFill>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Titus was a Gentile who later on became one of the great leaders in the Christian church. He was the original troubleshooter.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Years later he was the troubleshooter in Corinth and the Island of Crete. He would also be the troubleshooter to Dalmatia.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Titus became the basis of a big fight during this council. Titus is a believer in the Lord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goes up to Jerusalem with Barnabas and Paul. He is a Gentile, he is saved, but (and this is where the problem is) he has never been circumcised. </a:t>
            </a:r>
          </a:p>
          <a:p>
            <a:pPr hangingPunct="0"/>
            <a:endParaRPr lang="en-US" dirty="0" smtClean="0">
              <a:latin typeface="Arial" pitchFamily="34" charset="0"/>
              <a:cs typeface="Arial" pitchFamily="34" charset="0"/>
            </a:endParaRPr>
          </a:p>
          <a:p>
            <a:pPr hangingPunct="0"/>
            <a:endParaRPr lang="en-US"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causes some of the members of the Jerusalem church to say he was not saved because even though he may have believed in Christ he had never been circumcised.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took Titus with me also.” </a:t>
            </a:r>
            <a:r>
              <a:rPr lang="en-US" dirty="0" smtClean="0">
                <a:latin typeface="Arial" pitchFamily="34" charset="0"/>
                <a:cs typeface="Arial" pitchFamily="34" charset="0"/>
              </a:rPr>
              <a:t>“Took” is SUMPARALAMBANO an AAPtc.</a:t>
            </a:r>
          </a:p>
          <a:p>
            <a:pPr hangingPunct="0">
              <a:buNone/>
            </a:pPr>
            <a:r>
              <a:rPr lang="en-US" dirty="0" smtClean="0">
                <a:latin typeface="Arial" pitchFamily="34" charset="0"/>
                <a:cs typeface="Arial" pitchFamily="34" charset="0"/>
              </a:rPr>
              <a:t>    The action of the aorist participle precedes the action of the main verb. He took Titus before he went up.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he deliberately took Titus along in order to make an issue out of Titus. Why?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Titus was a new believer but he was an up and coming believer, a strong believer.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was no doubt about his marvelous testimony, his tremendous discernment in the area of doctrine, and his ability to put a point over.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Paul took Titus as a proof that God saves people whether they have been circumcised or not.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Galatians 2:2 “And it was because of a revelation that I went up; and I submitted to them the gospel which I preach among the Gentiles, but I did so in private to those who were of reputation, for fear that I might be running, or had run, in vain.</a:t>
            </a:r>
          </a:p>
          <a:p>
            <a:r>
              <a:rPr lang="en-US" b="1" dirty="0" smtClean="0">
                <a:solidFill>
                  <a:srgbClr val="0070C0"/>
                </a:solidFill>
                <a:latin typeface="Arial" pitchFamily="34" charset="0"/>
                <a:cs typeface="Arial" pitchFamily="34" charset="0"/>
              </a:rPr>
              <a:t> “revelation.” </a:t>
            </a:r>
            <a:r>
              <a:rPr lang="en-US" dirty="0" smtClean="0">
                <a:latin typeface="Arial" pitchFamily="34" charset="0"/>
                <a:cs typeface="Arial" pitchFamily="34" charset="0"/>
              </a:rPr>
              <a:t>(KATA APOKALUPSIN) - That is, according to the standard of revelation. In other words, ‘I went under the will of God.’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It was God’s will for him to go and it was God’s will to take Titus because here is where a great issue is to be resolved.</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“and I submitted to them the gospel which I preach among the Gentiles” </a:t>
            </a:r>
            <a:r>
              <a:rPr lang="en-US" dirty="0" smtClean="0">
                <a:latin typeface="Arial" pitchFamily="34" charset="0"/>
                <a:cs typeface="Arial" pitchFamily="34" charset="0"/>
              </a:rPr>
              <a:t>– ANETHEMEN AMIndic – submitted</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the word  means to place before them certain things.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“but I did so in private to those who were of reputation, for fear that I might be running, or had run, in vain.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This word </a:t>
            </a:r>
            <a:r>
              <a:rPr lang="en-US" b="1" dirty="0" smtClean="0">
                <a:solidFill>
                  <a:srgbClr val="0070C0"/>
                </a:solidFill>
                <a:latin typeface="Arial" pitchFamily="34" charset="0"/>
                <a:cs typeface="Arial" pitchFamily="34" charset="0"/>
              </a:rPr>
              <a:t>“private” </a:t>
            </a:r>
            <a:r>
              <a:rPr lang="en-US" dirty="0" smtClean="0">
                <a:latin typeface="Arial" pitchFamily="34" charset="0"/>
                <a:cs typeface="Arial" pitchFamily="34" charset="0"/>
              </a:rPr>
              <a:t>(KAT IDIAN)  means that he had a private conference with the church leaders, and in it he explained exactly how he had been preaching the gospel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Paul taught them that Christ was the issue, not sin, and that salvation was by faith plus nothing, that he was not emphasizing circumcision and, above all, he was not telling anyone to keep the law for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a matter of fact he was not bringing the law in at all</a:t>
            </a:r>
            <a:r>
              <a:rPr lang="en-US" b="1" dirty="0" smtClean="0">
                <a:solidFill>
                  <a:srgbClr val="0070C0"/>
                </a:solidFill>
                <a:latin typeface="Arial" pitchFamily="34" charset="0"/>
                <a:cs typeface="Arial" pitchFamily="34" charset="0"/>
              </a:rPr>
              <a:t>. “To them which were of reputation”</a:t>
            </a:r>
            <a:r>
              <a:rPr lang="en-US" dirty="0" smtClean="0">
                <a:latin typeface="Arial" pitchFamily="34" charset="0"/>
                <a:cs typeface="Arial" pitchFamily="34" charset="0"/>
              </a:rPr>
              <a:t> (TOIS DOKOUSIN to the ones seeming, authority, leaders, apostles specifically to Peter, James and John, as we will see in verse nine.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And why did he do it privately? He didn’t want to get into a public argument with some of the leaders because no good would come out of such a debate.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People would take sides on the basis of leadership rather than on the basis of principle.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r>
              <a:rPr lang="en-US" b="1" dirty="0" smtClean="0">
                <a:solidFill>
                  <a:srgbClr val="0070C0"/>
                </a:solidFill>
                <a:latin typeface="Arial" pitchFamily="34" charset="0"/>
                <a:cs typeface="Arial" pitchFamily="34" charset="0"/>
              </a:rPr>
              <a:t>“for fear that I might be running </a:t>
            </a:r>
            <a:r>
              <a:rPr lang="en-US" dirty="0" smtClean="0">
                <a:latin typeface="Arial" pitchFamily="34" charset="0"/>
                <a:cs typeface="Arial" pitchFamily="34" charset="0"/>
              </a:rPr>
              <a:t>(TRECHO – PASubj), </a:t>
            </a:r>
            <a:r>
              <a:rPr lang="en-US" b="1" dirty="0" smtClean="0">
                <a:solidFill>
                  <a:srgbClr val="0070C0"/>
                </a:solidFill>
                <a:latin typeface="Arial" pitchFamily="34" charset="0"/>
                <a:cs typeface="Arial" pitchFamily="34" charset="0"/>
              </a:rPr>
              <a:t>or had run </a:t>
            </a:r>
            <a:r>
              <a:rPr lang="en-US" dirty="0" smtClean="0">
                <a:latin typeface="Arial" pitchFamily="34" charset="0"/>
                <a:cs typeface="Arial" pitchFamily="34" charset="0"/>
              </a:rPr>
              <a:t>(EDRAMON – AAIndic had run), </a:t>
            </a:r>
            <a:r>
              <a:rPr lang="en-US" b="1" dirty="0" smtClean="0">
                <a:solidFill>
                  <a:srgbClr val="0070C0"/>
                </a:solidFill>
                <a:latin typeface="Arial" pitchFamily="34" charset="0"/>
                <a:cs typeface="Arial" pitchFamily="34" charset="0"/>
              </a:rPr>
              <a:t>in vain.  </a:t>
            </a:r>
            <a:r>
              <a:rPr lang="en-US" dirty="0" smtClean="0">
                <a:latin typeface="Arial" pitchFamily="34" charset="0"/>
                <a:cs typeface="Arial" pitchFamily="34" charset="0"/>
              </a:rPr>
              <a:t>There is a difference here.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“might be running” - </a:t>
            </a:r>
            <a:r>
              <a:rPr lang="en-US" dirty="0" smtClean="0">
                <a:latin typeface="Arial" pitchFamily="34" charset="0"/>
                <a:cs typeface="Arial" pitchFamily="34" charset="0"/>
              </a:rPr>
              <a:t>is a present active subjunctive. The present tense refers to all of his service, the continuation of his service.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subjunctive mood, which indicates potential: these leaders may go back into Antioch and everywhere that Paul has been up to this point </a:t>
            </a:r>
            <a:r>
              <a:rPr lang="en-US" u="sng" dirty="0" smtClean="0">
                <a:latin typeface="Arial" pitchFamily="34" charset="0"/>
                <a:cs typeface="Arial" pitchFamily="34" charset="0"/>
              </a:rPr>
              <a:t>and discredit him.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all of Paul’s ministry could possibly be </a:t>
            </a:r>
            <a:r>
              <a:rPr lang="en-US" u="sng" dirty="0" smtClean="0">
                <a:latin typeface="Arial" pitchFamily="34" charset="0"/>
                <a:cs typeface="Arial" pitchFamily="34" charset="0"/>
              </a:rPr>
              <a:t>destroyed if these leaders take the other side, the legalism side</a:t>
            </a:r>
            <a:r>
              <a:rPr lang="en-US" dirty="0" smtClean="0">
                <a:latin typeface="Arial" pitchFamily="34" charset="0"/>
                <a:cs typeface="Arial" pitchFamily="34" charset="0"/>
              </a:rPr>
              <a:t>, and therefore go behind his back and possibly destroy his ministry. </a:t>
            </a:r>
          </a:p>
          <a:p>
            <a:pPr hangingPunct="0"/>
            <a:endParaRPr lang="en-US"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In this chapter we have two battles against legalism. There are two spheres of legalism, generally speaking.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salvation by works we have nine different illustrations to what is meant:</a:t>
            </a:r>
          </a:p>
          <a:p>
            <a:pPr hangingPunct="0">
              <a:buNone/>
            </a:pPr>
            <a:r>
              <a:rPr lang="en-US" dirty="0" smtClean="0">
                <a:latin typeface="Arial" pitchFamily="34" charset="0"/>
                <a:cs typeface="Arial" pitchFamily="34" charset="0"/>
              </a:rPr>
              <a:t>   “believe and repent”— anything you add to believing is legalism and wrong,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“believe and confess, believe and full surrender, believe and be baptized, believe and join the church, believe and beg God to save you, believe and give up something, believe and be circumcised, believe and keep the Mosaic Law”. </a:t>
            </a:r>
          </a:p>
          <a:p>
            <a:pPr hangingPunct="0">
              <a:buNone/>
            </a:pP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4" name="Oval 3"/>
          <p:cNvSpPr/>
          <p:nvPr/>
        </p:nvSpPr>
        <p:spPr>
          <a:xfrm>
            <a:off x="2209800" y="1219200"/>
            <a:ext cx="2133600" cy="2057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953000" y="1143000"/>
            <a:ext cx="2209800" cy="21336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438400" y="1676400"/>
            <a:ext cx="1752600" cy="954107"/>
          </a:xfrm>
          <a:prstGeom prst="rect">
            <a:avLst/>
          </a:prstGeom>
          <a:noFill/>
        </p:spPr>
        <p:txBody>
          <a:bodyPr wrap="square" rtlCol="0">
            <a:spAutoFit/>
          </a:bodyPr>
          <a:lstStyle/>
          <a:p>
            <a:pPr algn="ctr"/>
            <a:r>
              <a:rPr lang="en-US" sz="2800" b="1" dirty="0" smtClean="0">
                <a:solidFill>
                  <a:schemeClr val="bg1"/>
                </a:solidFill>
              </a:rPr>
              <a:t>Salvation by Works</a:t>
            </a:r>
            <a:endParaRPr lang="en-US" sz="2800" b="1" dirty="0">
              <a:solidFill>
                <a:schemeClr val="bg1"/>
              </a:solidFill>
            </a:endParaRPr>
          </a:p>
        </p:txBody>
      </p:sp>
      <p:sp>
        <p:nvSpPr>
          <p:cNvPr id="7" name="TextBox 6"/>
          <p:cNvSpPr txBox="1"/>
          <p:nvPr/>
        </p:nvSpPr>
        <p:spPr>
          <a:xfrm>
            <a:off x="5181600" y="1600200"/>
            <a:ext cx="1905000" cy="954107"/>
          </a:xfrm>
          <a:prstGeom prst="rect">
            <a:avLst/>
          </a:prstGeom>
          <a:noFill/>
        </p:spPr>
        <p:txBody>
          <a:bodyPr wrap="square" rtlCol="0">
            <a:spAutoFit/>
          </a:bodyPr>
          <a:lstStyle/>
          <a:p>
            <a:pPr algn="ctr"/>
            <a:r>
              <a:rPr lang="en-US" sz="2800" b="1" dirty="0" smtClean="0">
                <a:solidFill>
                  <a:srgbClr val="FFFF00"/>
                </a:solidFill>
              </a:rPr>
              <a:t>Spirituality by Works</a:t>
            </a:r>
            <a:endParaRPr lang="en-US" sz="2800" b="1" dirty="0">
              <a:solidFill>
                <a:srgbClr val="FFFF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He doesn’t say they will but the subjunctive mood indicates the possibility of having his ministry ruined by people going behind his back and saying that he is not teaching the truth.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New believers who do not yet understand doctrine could very easily fall for that kind of 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Then he changes and says </a:t>
            </a:r>
            <a:r>
              <a:rPr lang="en-US" b="1" dirty="0" smtClean="0">
                <a:solidFill>
                  <a:srgbClr val="0070C0"/>
                </a:solidFill>
                <a:latin typeface="Arial" pitchFamily="34" charset="0"/>
                <a:cs typeface="Arial" pitchFamily="34" charset="0"/>
              </a:rPr>
              <a:t>“had run”, </a:t>
            </a:r>
            <a:r>
              <a:rPr lang="en-US" dirty="0" smtClean="0">
                <a:latin typeface="Arial" pitchFamily="34" charset="0"/>
                <a:cs typeface="Arial" pitchFamily="34" charset="0"/>
              </a:rPr>
              <a:t>and he goes to the aorist indicative active.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vain” </a:t>
            </a:r>
            <a:r>
              <a:rPr lang="en-US" dirty="0" smtClean="0">
                <a:latin typeface="Arial" pitchFamily="34" charset="0"/>
                <a:cs typeface="Arial" pitchFamily="34" charset="0"/>
              </a:rPr>
              <a:t>– EIS KENON- to no purpose, emptiness. This means</a:t>
            </a:r>
          </a:p>
          <a:p>
            <a:pPr hangingPunct="0">
              <a:buNone/>
            </a:pPr>
            <a:r>
              <a:rPr lang="en-US" dirty="0" smtClean="0">
                <a:latin typeface="Arial" pitchFamily="34" charset="0"/>
                <a:cs typeface="Arial" pitchFamily="34" charset="0"/>
              </a:rPr>
              <a:t>     if the Jerusalem council had not confirmed his gospel then more divisions would have occurred in the Galatians churches.</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Further, without the councils approval of his gospel the </a:t>
            </a:r>
            <a:r>
              <a:rPr lang="en-US" u="sng" dirty="0" smtClean="0">
                <a:latin typeface="Arial" pitchFamily="34" charset="0"/>
                <a:cs typeface="Arial" pitchFamily="34" charset="0"/>
              </a:rPr>
              <a:t>Judaizers would be totally free to attack and discredit his gospel</a:t>
            </a:r>
            <a:r>
              <a:rPr lang="en-US" dirty="0" smtClean="0">
                <a:latin typeface="Arial" pitchFamily="34" charset="0"/>
                <a:cs typeface="Arial" pitchFamily="34" charset="0"/>
              </a:rPr>
              <a:t>, which they did in spite of the Jerusalem council’s approval (</a:t>
            </a:r>
            <a:r>
              <a:rPr lang="en-US" b="1" dirty="0" smtClean="0">
                <a:solidFill>
                  <a:srgbClr val="C00000"/>
                </a:solidFill>
                <a:latin typeface="Arial" pitchFamily="34" charset="0"/>
                <a:cs typeface="Arial" pitchFamily="34" charset="0"/>
              </a:rPr>
              <a:t>Acts 15:24</a:t>
            </a:r>
            <a:r>
              <a:rPr lang="en-US" dirty="0" smtClean="0">
                <a:latin typeface="Arial" pitchFamily="34" charset="0"/>
                <a:cs typeface="Arial" pitchFamily="34"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Judaizers had the philosophy of Cain (</a:t>
            </a:r>
            <a:r>
              <a:rPr lang="en-US" b="1" dirty="0" smtClean="0">
                <a:solidFill>
                  <a:srgbClr val="C00000"/>
                </a:solidFill>
                <a:latin typeface="Arial" pitchFamily="34" charset="0"/>
                <a:cs typeface="Arial" pitchFamily="34" charset="0"/>
              </a:rPr>
              <a:t>Gen 4:5</a:t>
            </a:r>
            <a:r>
              <a:rPr lang="en-US" dirty="0" smtClean="0">
                <a:latin typeface="Arial" pitchFamily="34" charset="0"/>
                <a:cs typeface="Arial" pitchFamily="34" charset="0"/>
              </a:rPr>
              <a:t>):</a:t>
            </a:r>
          </a:p>
          <a:p>
            <a:pPr>
              <a:buNone/>
            </a:pPr>
            <a:r>
              <a:rPr lang="en-US" dirty="0" smtClean="0">
                <a:latin typeface="Arial" pitchFamily="34" charset="0"/>
                <a:cs typeface="Arial" pitchFamily="34" charset="0"/>
              </a:rPr>
              <a:t>  “If I work hard enough and long enough, and I am sincere, do a good job, and I feel that I have done my best, then  God will be pleased and will let me into heaven’. Like Cain he becomes angry when a grace believer challenges him.’</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Judaizers believed that if they kept the Mosaic Law, lived a moral life, and kept the feast days of Israel, then God would be pleased with them.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exposed their false beliefs in </a:t>
            </a:r>
            <a:r>
              <a:rPr lang="en-US" b="1" dirty="0" smtClean="0">
                <a:solidFill>
                  <a:srgbClr val="C00000"/>
                </a:solidFill>
                <a:latin typeface="Arial" pitchFamily="34" charset="0"/>
                <a:cs typeface="Arial" pitchFamily="34" charset="0"/>
              </a:rPr>
              <a:t>Romans 9:30-10:3 </a:t>
            </a:r>
            <a:r>
              <a:rPr lang="en-US" dirty="0" smtClean="0">
                <a:latin typeface="Arial" pitchFamily="34" charset="0"/>
                <a:cs typeface="Arial" pitchFamily="34" charset="0"/>
              </a:rPr>
              <a:t>when he pointed out they tried to substitute their own righteousness in place of Gods imputed righteousness. </a:t>
            </a:r>
            <a:endParaRPr lang="en-US"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r>
              <a:rPr lang="en-US" dirty="0" smtClean="0">
                <a:latin typeface="Arial" pitchFamily="34" charset="0"/>
                <a:cs typeface="Arial" pitchFamily="34" charset="0"/>
              </a:rPr>
              <a:t>He is referring now to this point of time. The first time referred to all of his ministry since he had been saved but the second time </a:t>
            </a:r>
            <a:r>
              <a:rPr lang="en-US" b="1" dirty="0" smtClean="0">
                <a:solidFill>
                  <a:srgbClr val="0070C0"/>
                </a:solidFill>
                <a:latin typeface="Arial" pitchFamily="34" charset="0"/>
                <a:cs typeface="Arial" pitchFamily="34" charset="0"/>
              </a:rPr>
              <a:t>“run” </a:t>
            </a:r>
            <a:r>
              <a:rPr lang="en-US" dirty="0" smtClean="0">
                <a:latin typeface="Arial" pitchFamily="34" charset="0"/>
                <a:cs typeface="Arial" pitchFamily="34" charset="0"/>
              </a:rPr>
              <a:t>is in the aorist tense which means at this point of time in Jerusalem. 	</a:t>
            </a:r>
            <a:endParaRPr lang="en-US" dirty="0" smtClean="0"/>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Galatians 2:3 </a:t>
            </a:r>
            <a:r>
              <a:rPr lang="en-US" dirty="0" smtClean="0">
                <a:latin typeface="Arial" pitchFamily="34" charset="0"/>
                <a:cs typeface="Arial" pitchFamily="34" charset="0"/>
              </a:rPr>
              <a:t>— the test case- </a:t>
            </a:r>
            <a:r>
              <a:rPr lang="en-US" b="1" dirty="0" smtClean="0">
                <a:solidFill>
                  <a:srgbClr val="0070C0"/>
                </a:solidFill>
                <a:latin typeface="Arial" pitchFamily="34" charset="0"/>
                <a:cs typeface="Arial" pitchFamily="34" charset="0"/>
              </a:rPr>
              <a:t>“But not even Titus, who was with me, though he was a Greek, was compelled to be circumcised.”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“Was compelled” </a:t>
            </a:r>
            <a:r>
              <a:rPr lang="en-US" dirty="0" smtClean="0">
                <a:latin typeface="Arial" pitchFamily="34" charset="0"/>
                <a:cs typeface="Arial" pitchFamily="34" charset="0"/>
              </a:rPr>
              <a:t>– ENAGKASTHE – APIndic -means that the pressure had been put on Paul: Now that he is here let’s have him circumcised, let’s get him saved. Paul refused to do it.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be circumcised” </a:t>
            </a:r>
            <a:r>
              <a:rPr lang="en-US" dirty="0" smtClean="0">
                <a:latin typeface="Arial" pitchFamily="34" charset="0"/>
                <a:cs typeface="Arial" pitchFamily="34" charset="0"/>
              </a:rPr>
              <a:t>– PERITEMNTHENAI – APInfin - indicating that it was the purpose of the legalists to get Paul to have Titus circumcised. </a:t>
            </a:r>
          </a:p>
          <a:p>
            <a:pPr hangingPunct="0"/>
            <a:endParaRPr lang="en-US" dirty="0" smtClean="0">
              <a:latin typeface="Arial" pitchFamily="34" charset="0"/>
              <a:cs typeface="Arial" pitchFamily="34" charset="0"/>
            </a:endParaRPr>
          </a:p>
          <a:p>
            <a:pPr hangingPunct="0"/>
            <a:endParaRPr lang="en-US" dirty="0" smtClean="0"/>
          </a:p>
          <a:p>
            <a:pPr hangingPunct="0"/>
            <a:endParaRPr lang="en-US" dirty="0" smtClean="0"/>
          </a:p>
          <a:p>
            <a:endParaRPr lang="en-US" dirty="0" smtClean="0">
              <a:latin typeface="Arial" pitchFamily="34" charset="0"/>
              <a:cs typeface="Arial" pitchFamily="34"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r>
              <a:rPr lang="en-US" dirty="0" smtClean="0">
                <a:latin typeface="Arial" pitchFamily="34" charset="0"/>
                <a:cs typeface="Arial" pitchFamily="34" charset="0"/>
              </a:rPr>
              <a:t>Issues Surrounding Circumcision:</a:t>
            </a:r>
          </a:p>
          <a:p>
            <a:pPr marL="514350" indent="-514350">
              <a:buAutoNum type="arabicPeriod"/>
            </a:pPr>
            <a:r>
              <a:rPr lang="en-US" dirty="0" smtClean="0">
                <a:latin typeface="Arial" pitchFamily="34" charset="0"/>
                <a:cs typeface="Arial" pitchFamily="34" charset="0"/>
              </a:rPr>
              <a:t>The spiritual meaning of circumcision was the formation of a new race of people, the Hebrews. Abraham was circumcised as the father of the race (</a:t>
            </a:r>
            <a:r>
              <a:rPr lang="en-US" b="1" dirty="0" smtClean="0">
                <a:solidFill>
                  <a:srgbClr val="C00000"/>
                </a:solidFill>
                <a:latin typeface="Arial" pitchFamily="34" charset="0"/>
                <a:cs typeface="Arial" pitchFamily="34" charset="0"/>
              </a:rPr>
              <a:t>Gen 17:10-14</a:t>
            </a:r>
            <a:r>
              <a:rPr lang="en-US" dirty="0" smtClean="0">
                <a:latin typeface="Arial" pitchFamily="34" charset="0"/>
                <a:cs typeface="Arial" pitchFamily="34" charset="0"/>
              </a:rPr>
              <a:t>).</a:t>
            </a:r>
          </a:p>
          <a:p>
            <a:pPr marL="514350" indent="-514350">
              <a:buAutoNum type="arabicPeriod"/>
            </a:pPr>
            <a:endParaRPr lang="en-US" dirty="0" smtClean="0">
              <a:latin typeface="Arial" pitchFamily="34" charset="0"/>
              <a:cs typeface="Arial" pitchFamily="34" charset="0"/>
            </a:endParaRPr>
          </a:p>
          <a:p>
            <a:pPr marL="514350" indent="-514350"/>
            <a:r>
              <a:rPr lang="en-US" dirty="0" smtClean="0">
                <a:latin typeface="Arial" pitchFamily="34" charset="0"/>
                <a:cs typeface="Arial" pitchFamily="34" charset="0"/>
              </a:rPr>
              <a:t>  Covenants usually have some physical indicator:</a:t>
            </a:r>
          </a:p>
          <a:p>
            <a:pPr marL="514350" indent="-514350">
              <a:buNone/>
            </a:pPr>
            <a:r>
              <a:rPr lang="en-US" dirty="0" smtClean="0">
                <a:latin typeface="Arial" pitchFamily="34" charset="0"/>
                <a:cs typeface="Arial" pitchFamily="34" charset="0"/>
              </a:rPr>
              <a:t>       - Abrahamic Covenant – circumcision</a:t>
            </a:r>
          </a:p>
          <a:p>
            <a:pPr marL="514350" indent="-514350">
              <a:buNone/>
            </a:pPr>
            <a:r>
              <a:rPr lang="en-US" dirty="0" smtClean="0">
                <a:latin typeface="Arial" pitchFamily="34" charset="0"/>
                <a:cs typeface="Arial" pitchFamily="34" charset="0"/>
              </a:rPr>
              <a:t>       - </a:t>
            </a:r>
            <a:r>
              <a:rPr lang="en-US" dirty="0" err="1" smtClean="0">
                <a:latin typeface="Arial" pitchFamily="34" charset="0"/>
                <a:cs typeface="Arial" pitchFamily="34" charset="0"/>
              </a:rPr>
              <a:t>Noahic</a:t>
            </a:r>
            <a:r>
              <a:rPr lang="en-US" dirty="0" smtClean="0">
                <a:latin typeface="Arial" pitchFamily="34" charset="0"/>
                <a:cs typeface="Arial" pitchFamily="34" charset="0"/>
              </a:rPr>
              <a:t> Covenant – rainbow</a:t>
            </a:r>
          </a:p>
          <a:p>
            <a:pPr marL="514350" indent="-514350">
              <a:buNone/>
            </a:pPr>
            <a:r>
              <a:rPr lang="en-US" dirty="0" smtClean="0">
                <a:latin typeface="Arial" pitchFamily="34" charset="0"/>
                <a:cs typeface="Arial" pitchFamily="34" charset="0"/>
              </a:rPr>
              <a:t>       - Mosaic Law Covenant – 10 Commandments</a:t>
            </a:r>
          </a:p>
          <a:p>
            <a:pPr marL="514350" indent="-514350">
              <a:buNone/>
            </a:pPr>
            <a:r>
              <a:rPr lang="en-US" dirty="0" smtClean="0">
                <a:latin typeface="Arial" pitchFamily="34" charset="0"/>
                <a:cs typeface="Arial" pitchFamily="34" charset="0"/>
              </a:rPr>
              <a:t>       - New Covenant for Church – Cross, communion, water baptism.</a:t>
            </a:r>
          </a:p>
          <a:p>
            <a:pPr marL="514350" indent="-514350">
              <a:buNone/>
            </a:pPr>
            <a:endParaRPr lang="en-US" dirty="0" smtClean="0">
              <a:latin typeface="Arial" pitchFamily="34" charset="0"/>
              <a:cs typeface="Arial" pitchFamily="34" charset="0"/>
            </a:endParaRPr>
          </a:p>
          <a:p>
            <a:pPr marL="514350" indent="-514350"/>
            <a:r>
              <a:rPr lang="en-US" dirty="0" smtClean="0">
                <a:latin typeface="Arial" pitchFamily="34" charset="0"/>
                <a:cs typeface="Arial" pitchFamily="34" charset="0"/>
              </a:rPr>
              <a:t>Moses instituted circumcision as a legal institution to identify Jews from other races (</a:t>
            </a:r>
            <a:r>
              <a:rPr lang="en-US" b="1" dirty="0" smtClean="0">
                <a:solidFill>
                  <a:srgbClr val="C00000"/>
                </a:solidFill>
                <a:latin typeface="Arial" pitchFamily="34" charset="0"/>
                <a:cs typeface="Arial" pitchFamily="34" charset="0"/>
              </a:rPr>
              <a:t>Lev 12:3, John 7:22-23</a:t>
            </a:r>
            <a:r>
              <a:rPr lang="en-US" dirty="0" smtClean="0">
                <a:latin typeface="Arial" pitchFamily="34" charset="0"/>
                <a:cs typeface="Arial" pitchFamily="34" charset="0"/>
              </a:rPr>
              <a:t>).</a:t>
            </a:r>
          </a:p>
          <a:p>
            <a:pPr marL="514350" indent="-514350">
              <a:buAutoNum type="arabicPeriod"/>
            </a:pPr>
            <a:endParaRPr lang="en-US"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No uncircumcised person could partake of the Passover (</a:t>
            </a:r>
            <a:r>
              <a:rPr lang="en-US" b="1" dirty="0" smtClean="0">
                <a:solidFill>
                  <a:srgbClr val="C00000"/>
                </a:solidFill>
                <a:latin typeface="Arial" pitchFamily="34" charset="0"/>
                <a:cs typeface="Arial" pitchFamily="34" charset="0"/>
              </a:rPr>
              <a:t>Exo 12:48</a:t>
            </a:r>
            <a:r>
              <a:rPr lang="en-US" dirty="0" smtClean="0">
                <a:latin typeface="Arial" pitchFamily="34" charset="0"/>
                <a:cs typeface="Arial" pitchFamily="34" charset="0"/>
              </a:rPr>
              <a:t>).</a:t>
            </a:r>
          </a:p>
          <a:p>
            <a:r>
              <a:rPr lang="en-US" dirty="0" smtClean="0">
                <a:latin typeface="Arial" pitchFamily="34" charset="0"/>
                <a:cs typeface="Arial" pitchFamily="34" charset="0"/>
              </a:rPr>
              <a:t>Distortions of this occur when a Jew believes they have eternal life because they are circumcised and physically related to Abraham.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someone believes that water baptism washes away their sins then it is legalism and no salvation results.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2. Circumcision was practiced by many cultures of the ancient world but did not have the spiritual significance of Abraham’s circumcision.</a:t>
            </a:r>
          </a:p>
          <a:p>
            <a:r>
              <a:rPr lang="en-US" dirty="0" smtClean="0">
                <a:latin typeface="Arial" pitchFamily="34" charset="0"/>
                <a:cs typeface="Arial" pitchFamily="34" charset="0"/>
              </a:rPr>
              <a:t>Egyptian mummy dating 1600 BC was circumcised.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In some cultures a man could not marry, serve in the military, nor receive an inheritance unless he was circumcised: </a:t>
            </a:r>
            <a:r>
              <a:rPr lang="en-US" dirty="0" err="1" smtClean="0">
                <a:latin typeface="Arial" pitchFamily="34" charset="0"/>
                <a:cs typeface="Arial" pitchFamily="34" charset="0"/>
              </a:rPr>
              <a:t>Edomites</a:t>
            </a:r>
            <a:r>
              <a:rPr lang="en-US" dirty="0" smtClean="0">
                <a:latin typeface="Arial" pitchFamily="34" charset="0"/>
                <a:cs typeface="Arial" pitchFamily="34" charset="0"/>
              </a:rPr>
              <a:t>, Moabites, Ammonites, Egyptian priests, Ethiopians, </a:t>
            </a:r>
            <a:r>
              <a:rPr lang="en-US" dirty="0" err="1" smtClean="0">
                <a:latin typeface="Arial" pitchFamily="34" charset="0"/>
                <a:cs typeface="Arial" pitchFamily="34" charset="0"/>
              </a:rPr>
              <a:t>Colchians</a:t>
            </a:r>
            <a:r>
              <a:rPr lang="en-US" dirty="0" smtClean="0">
                <a:latin typeface="Arial" pitchFamily="34" charset="0"/>
                <a:cs typeface="Arial" pitchFamily="34" charset="0"/>
              </a:rPr>
              <a:t>, Africans of the Congo.</a:t>
            </a:r>
          </a:p>
          <a:p>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3. The doctrinal or spiritual significance of circumcision is found in </a:t>
            </a:r>
            <a:r>
              <a:rPr lang="en-US" b="1" dirty="0" smtClean="0">
                <a:solidFill>
                  <a:srgbClr val="C00000"/>
                </a:solidFill>
                <a:latin typeface="Arial" pitchFamily="34" charset="0"/>
                <a:cs typeface="Arial" pitchFamily="34" charset="0"/>
              </a:rPr>
              <a:t>Genesis 17:1-14</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Abraham was sexually dead at 99 years old. Sarah was sexually dead at 90. God tells Abraham to walk before Him and be blameless. This is a command to remain in maturity and serve the Lord.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Gen 17:2-5 </a:t>
            </a:r>
            <a:r>
              <a:rPr lang="en-US" dirty="0" smtClean="0">
                <a:latin typeface="Arial" pitchFamily="34" charset="0"/>
                <a:cs typeface="Arial" pitchFamily="34" charset="0"/>
              </a:rPr>
              <a:t>the Greater Grace prosperity is repeated to Abraham. Abram was a gentile of the </a:t>
            </a:r>
            <a:r>
              <a:rPr lang="en-US" dirty="0" err="1" smtClean="0">
                <a:latin typeface="Arial" pitchFamily="34" charset="0"/>
                <a:cs typeface="Arial" pitchFamily="34" charset="0"/>
              </a:rPr>
              <a:t>Sumero</a:t>
            </a:r>
            <a:r>
              <a:rPr lang="en-US" dirty="0" smtClean="0">
                <a:latin typeface="Arial" pitchFamily="34" charset="0"/>
                <a:cs typeface="Arial" pitchFamily="34" charset="0"/>
              </a:rPr>
              <a:t> </a:t>
            </a:r>
            <a:r>
              <a:rPr lang="en-US" dirty="0" err="1" smtClean="0">
                <a:latin typeface="Arial" pitchFamily="34" charset="0"/>
                <a:cs typeface="Arial" pitchFamily="34" charset="0"/>
              </a:rPr>
              <a:t>Addakain</a:t>
            </a:r>
            <a:r>
              <a:rPr lang="en-US" dirty="0" smtClean="0">
                <a:latin typeface="Arial" pitchFamily="34" charset="0"/>
                <a:cs typeface="Arial" pitchFamily="34" charset="0"/>
              </a:rPr>
              <a:t> culture in Ur. As a child a king came to power named Ur-</a:t>
            </a:r>
            <a:r>
              <a:rPr lang="en-US" dirty="0" err="1" smtClean="0">
                <a:latin typeface="Arial" pitchFamily="34" charset="0"/>
                <a:cs typeface="Arial" pitchFamily="34" charset="0"/>
              </a:rPr>
              <a:t>Nammu</a:t>
            </a:r>
            <a:r>
              <a:rPr lang="en-US" dirty="0" smtClean="0">
                <a:latin typeface="Arial" pitchFamily="34" charset="0"/>
                <a:cs typeface="Arial" pitchFamily="34" charset="0"/>
              </a:rPr>
              <a:t> and he worshipped the moon god.</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He built many temples to the moon god and called them ZIKKURATES (</a:t>
            </a:r>
            <a:r>
              <a:rPr lang="en-US" dirty="0" err="1" smtClean="0">
                <a:latin typeface="Arial" pitchFamily="34" charset="0"/>
                <a:cs typeface="Arial" pitchFamily="34" charset="0"/>
              </a:rPr>
              <a:t>ziggarauts</a:t>
            </a:r>
            <a:r>
              <a:rPr lang="en-US" dirty="0" smtClean="0">
                <a:latin typeface="Arial" pitchFamily="34" charset="0"/>
                <a:cs typeface="Arial" pitchFamily="34" charset="0"/>
              </a:rPr>
              <a:t>) which were pyramids about 200 foot high. Abram’s father named him after one of the high </a:t>
            </a:r>
            <a:r>
              <a:rPr lang="en-US" dirty="0" err="1" smtClean="0">
                <a:latin typeface="Arial" pitchFamily="34" charset="0"/>
                <a:cs typeface="Arial" pitchFamily="34" charset="0"/>
              </a:rPr>
              <a:t>Zikkurates</a:t>
            </a:r>
            <a:r>
              <a:rPr lang="en-US" dirty="0" smtClean="0">
                <a:latin typeface="Arial" pitchFamily="34" charset="0"/>
                <a:cs typeface="Arial" pitchFamily="34" charset="0"/>
              </a:rPr>
              <a:t> (high and lofty place, father of high places).</a:t>
            </a:r>
          </a:p>
          <a:p>
            <a:endParaRPr lang="en-US" dirty="0" smtClean="0">
              <a:latin typeface="Arial" pitchFamily="34" charset="0"/>
              <a:cs typeface="Arial" pitchFamily="34" charset="0"/>
            </a:endParaRPr>
          </a:p>
        </p:txBody>
      </p:sp>
      <p:pic>
        <p:nvPicPr>
          <p:cNvPr id="4" name="Picture 3" descr="325px-Ancient_ziggurat_at_Ali_Air_Base_Iraq_2005.jpg"/>
          <p:cNvPicPr>
            <a:picLocks noChangeAspect="1"/>
          </p:cNvPicPr>
          <p:nvPr/>
        </p:nvPicPr>
        <p:blipFill>
          <a:blip r:embed="rId2" cstate="print"/>
          <a:stretch>
            <a:fillRect/>
          </a:stretch>
        </p:blipFill>
        <p:spPr>
          <a:xfrm>
            <a:off x="685800" y="2057399"/>
            <a:ext cx="7543800" cy="4576689"/>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When Abram reached God consciousness the Lord appeared to him and explained the gospel to him. He accepted the Lord as His Savior ( </a:t>
            </a:r>
            <a:r>
              <a:rPr lang="en-US" b="1" dirty="0" smtClean="0">
                <a:solidFill>
                  <a:srgbClr val="C00000"/>
                </a:solidFill>
                <a:latin typeface="Arial" pitchFamily="34" charset="0"/>
                <a:cs typeface="Arial" pitchFamily="34" charset="0"/>
              </a:rPr>
              <a:t>Acts 7:1ff, Rom 4:1-4</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was saved as a young man but was not circumcised until he was 99 years old! Circumcision had nothing to do with his salvation.</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Gen 17:6-10 </a:t>
            </a:r>
            <a:r>
              <a:rPr lang="en-US" dirty="0" smtClean="0">
                <a:latin typeface="Arial" pitchFamily="34" charset="0"/>
                <a:cs typeface="Arial" pitchFamily="34" charset="0"/>
              </a:rPr>
              <a:t>Lord appears to them and makes a covenant. Circumcision is the sigh of the covenant between God and Abraham.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Gen 17:11-14 </a:t>
            </a:r>
            <a:r>
              <a:rPr lang="en-US" dirty="0" smtClean="0">
                <a:latin typeface="Arial" pitchFamily="34" charset="0"/>
                <a:cs typeface="Arial" pitchFamily="34" charset="0"/>
              </a:rPr>
              <a:t>Abraham is positive to Gods plan</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C00000"/>
                </a:solidFill>
                <a:latin typeface="Arial" pitchFamily="34" charset="0"/>
                <a:cs typeface="Arial" pitchFamily="34" charset="0"/>
              </a:rPr>
              <a:t>Gen 17:23-27 </a:t>
            </a:r>
            <a:r>
              <a:rPr lang="en-US" dirty="0" smtClean="0">
                <a:latin typeface="Arial" pitchFamily="34" charset="0"/>
                <a:cs typeface="Arial" pitchFamily="34" charset="0"/>
              </a:rPr>
              <a:t>Circumcision is “exhibit A” to show the Jews that it is merely a sign of obedience to Gods plan of salvation ( </a:t>
            </a:r>
            <a:r>
              <a:rPr lang="en-US" b="1" dirty="0" smtClean="0">
                <a:solidFill>
                  <a:srgbClr val="C00000"/>
                </a:solidFill>
                <a:latin typeface="Arial" pitchFamily="34" charset="0"/>
                <a:cs typeface="Arial" pitchFamily="34" charset="0"/>
              </a:rPr>
              <a:t>Rom 4:17-21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4. Circumcision became a dedication on the part of the parents that they would raise their child to accept Christ as revealed by the Mosaic Law. (</a:t>
            </a:r>
            <a:r>
              <a:rPr lang="en-US" b="1" dirty="0" smtClean="0">
                <a:solidFill>
                  <a:srgbClr val="C00000"/>
                </a:solidFill>
                <a:latin typeface="Arial" pitchFamily="34" charset="0"/>
                <a:cs typeface="Arial" pitchFamily="34" charset="0"/>
              </a:rPr>
              <a:t>Deut 6</a:t>
            </a:r>
            <a:r>
              <a:rPr lang="en-US" dirty="0" smtClean="0">
                <a:latin typeface="Arial" pitchFamily="34" charset="0"/>
                <a:cs typeface="Arial" pitchFamily="34" charset="0"/>
              </a:rPr>
              <a:t>).</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5. The relationship of circumcision to the Mosaic Law.</a:t>
            </a:r>
          </a:p>
          <a:p>
            <a:r>
              <a:rPr lang="en-US" dirty="0" smtClean="0">
                <a:latin typeface="Arial" pitchFamily="34" charset="0"/>
                <a:cs typeface="Arial" pitchFamily="34" charset="0"/>
              </a:rPr>
              <a:t>Abraham was the father of the Jewish race, Moses was the spokesman for the Law. </a:t>
            </a:r>
          </a:p>
          <a:p>
            <a:pPr>
              <a:buNone/>
            </a:pPr>
            <a:r>
              <a:rPr lang="en-US" dirty="0" smtClean="0">
                <a:latin typeface="Arial" pitchFamily="34" charset="0"/>
                <a:cs typeface="Arial" pitchFamily="34" charset="0"/>
              </a:rPr>
              <a:t> </a:t>
            </a:r>
          </a:p>
          <a:p>
            <a:r>
              <a:rPr lang="en-US" dirty="0" smtClean="0">
                <a:latin typeface="Arial" pitchFamily="34" charset="0"/>
                <a:cs typeface="Arial" pitchFamily="34" charset="0"/>
              </a:rPr>
              <a:t>Under Moses everyone must be circumcised before they could partake of the Passover. (</a:t>
            </a:r>
            <a:r>
              <a:rPr lang="en-US" b="1" dirty="0" smtClean="0">
                <a:solidFill>
                  <a:srgbClr val="C00000"/>
                </a:solidFill>
                <a:latin typeface="Arial" pitchFamily="34" charset="0"/>
                <a:cs typeface="Arial" pitchFamily="34" charset="0"/>
              </a:rPr>
              <a:t>Exo 12:1-14</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blessing of Israel depended upon keeping circumcision and the Mosaic Law ( </a:t>
            </a:r>
            <a:r>
              <a:rPr lang="en-US" b="1" dirty="0" smtClean="0">
                <a:solidFill>
                  <a:srgbClr val="C00000"/>
                </a:solidFill>
                <a:latin typeface="Arial" pitchFamily="34" charset="0"/>
                <a:cs typeface="Arial" pitchFamily="34" charset="0"/>
              </a:rPr>
              <a:t>Rom 2:25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 accept Codex #2 (Christology of Tabernacle) of the ML meant to practice all the rituals, feast, and offerings related to worship. Codex #2 revealed that Christ was the answer to the sinfulness of mankind.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a Jew rejects Christ then Codex #1 condemns him.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Codex #3 revealed the basis for national function under the Laws of Establishment and human freedom. </a:t>
            </a: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“believe and keep the Mosaic Law” - has to do with our subject directly.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Judaizers have infiltrated the Galatian churches and they are teaching salvation by keeping the law and by circumcision.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many others, of course, but anything that is involved in salvation where something is added to faith is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believe is the </a:t>
            </a:r>
            <a:r>
              <a:rPr lang="en-US" u="sng" dirty="0" smtClean="0">
                <a:latin typeface="Arial" pitchFamily="34" charset="0"/>
                <a:cs typeface="Arial" pitchFamily="34" charset="0"/>
              </a:rPr>
              <a:t>absence of works, the absence of human merit. </a:t>
            </a:r>
            <a:r>
              <a:rPr lang="en-US" dirty="0" smtClean="0">
                <a:latin typeface="Arial" pitchFamily="34" charset="0"/>
                <a:cs typeface="Arial" pitchFamily="34" charset="0"/>
              </a:rPr>
              <a:t>There is no merit in believing.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a:buNone/>
            </a:pPr>
            <a:r>
              <a:rPr lang="en-US" dirty="0" smtClean="0">
                <a:latin typeface="Arial" pitchFamily="34" charset="0"/>
                <a:cs typeface="Arial" pitchFamily="34" charset="0"/>
              </a:rPr>
              <a:t>6. Physical circumcision is therefore a ritual for inward spiritual circumcision which is called Adjustment to the Justice of God.</a:t>
            </a:r>
          </a:p>
          <a:p>
            <a:r>
              <a:rPr lang="en-US" dirty="0" smtClean="0">
                <a:latin typeface="Arial" pitchFamily="34" charset="0"/>
                <a:cs typeface="Arial" pitchFamily="34" charset="0"/>
              </a:rPr>
              <a:t>A physically circumcised Jew is a racial Jew. </a:t>
            </a:r>
            <a:r>
              <a:rPr lang="en-US" b="1" dirty="0" smtClean="0">
                <a:solidFill>
                  <a:srgbClr val="C00000"/>
                </a:solidFill>
                <a:latin typeface="Arial" pitchFamily="34" charset="0"/>
                <a:cs typeface="Arial" pitchFamily="34" charset="0"/>
              </a:rPr>
              <a:t>Gen 17:12</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 Jew accepts Christ as his Messiah then he becomes a spiritually circumcised believer in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a physically circumcised Jew rejects Christ as Savior then </a:t>
            </a:r>
            <a:r>
              <a:rPr lang="en-US" b="1" dirty="0" smtClean="0">
                <a:solidFill>
                  <a:srgbClr val="C00000"/>
                </a:solidFill>
                <a:latin typeface="Arial" pitchFamily="34" charset="0"/>
                <a:cs typeface="Arial" pitchFamily="34" charset="0"/>
              </a:rPr>
              <a:t>Deut 10:16 </a:t>
            </a:r>
            <a:r>
              <a:rPr lang="en-US" dirty="0" smtClean="0">
                <a:latin typeface="Arial" pitchFamily="34" charset="0"/>
                <a:cs typeface="Arial" pitchFamily="34" charset="0"/>
              </a:rPr>
              <a:t>applies: </a:t>
            </a:r>
            <a:r>
              <a:rPr lang="en-US" b="1" dirty="0" smtClean="0">
                <a:solidFill>
                  <a:srgbClr val="C00000"/>
                </a:solidFill>
                <a:latin typeface="Arial" pitchFamily="34" charset="0"/>
                <a:cs typeface="Arial" pitchFamily="34" charset="0"/>
              </a:rPr>
              <a:t>“Circumcise, therefore, the foreskin of your heart and stop being a stubborn jackass” </a:t>
            </a:r>
            <a:r>
              <a:rPr lang="en-US" dirty="0" smtClean="0">
                <a:latin typeface="Arial" pitchFamily="34" charset="0"/>
                <a:cs typeface="Arial" pitchFamily="34" charset="0"/>
              </a:rPr>
              <a:t>(QASHAH OREPH stubborn jackass).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 circumcise the heart means to remove useless thinking that comes from the OSN. Remove idolatry, sinful patterns, human good trends, and legalism.</a:t>
            </a:r>
            <a:endParaRPr lang="en-US"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Moses was put under the sin unto death because he refused to circumcise his two sons (</a:t>
            </a:r>
            <a:r>
              <a:rPr lang="en-US" b="1" dirty="0" smtClean="0">
                <a:solidFill>
                  <a:srgbClr val="C00000"/>
                </a:solidFill>
                <a:latin typeface="Arial" pitchFamily="34" charset="0"/>
                <a:cs typeface="Arial" pitchFamily="34" charset="0"/>
              </a:rPr>
              <a:t>Exo 4:24-26</a:t>
            </a:r>
            <a:r>
              <a:rPr lang="en-US" dirty="0" smtClean="0">
                <a:latin typeface="Arial" pitchFamily="34" charset="0"/>
                <a:cs typeface="Arial" pitchFamily="34" charset="0"/>
              </a:rPr>
              <a:t>). Moses lost his wife when he circumcised his sons but it is better to obey the Lord rather than stay married to a negative woman.</a:t>
            </a:r>
          </a:p>
          <a:p>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7. Adjustment to the Justice of God and the three categories of adjustment to relation to circumcision for the Jew.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Salvation adjustment – Passover taught salvation and the Jew must be circumcised to participate (</a:t>
            </a:r>
            <a:r>
              <a:rPr lang="en-US" b="1" dirty="0" smtClean="0">
                <a:solidFill>
                  <a:srgbClr val="C00000"/>
                </a:solidFill>
                <a:latin typeface="Arial" pitchFamily="34" charset="0"/>
                <a:cs typeface="Arial" pitchFamily="34" charset="0"/>
              </a:rPr>
              <a:t>Exo 12:48</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Confession of Sin adjustment </a:t>
            </a:r>
            <a:r>
              <a:rPr lang="en-US" b="1" dirty="0" smtClean="0">
                <a:solidFill>
                  <a:srgbClr val="C00000"/>
                </a:solidFill>
                <a:latin typeface="Arial" pitchFamily="34" charset="0"/>
                <a:cs typeface="Arial" pitchFamily="34" charset="0"/>
              </a:rPr>
              <a:t>– Exo 4:24-26 </a:t>
            </a:r>
            <a:r>
              <a:rPr lang="en-US" dirty="0" smtClean="0">
                <a:latin typeface="Arial" pitchFamily="34" charset="0"/>
                <a:cs typeface="Arial" pitchFamily="34" charset="0"/>
              </a:rPr>
              <a:t>Obedience after salvation, Joshua 5.</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Maturity adjustment – spiritual momentum – </a:t>
            </a:r>
            <a:r>
              <a:rPr lang="en-US" b="1" dirty="0" smtClean="0">
                <a:solidFill>
                  <a:srgbClr val="C00000"/>
                </a:solidFill>
                <a:latin typeface="Arial" pitchFamily="34" charset="0"/>
                <a:cs typeface="Arial" pitchFamily="34" charset="0"/>
              </a:rPr>
              <a:t>Deut 30:6, Gen 17. </a:t>
            </a:r>
            <a:endParaRPr lang="en-US" b="1" dirty="0">
              <a:solidFill>
                <a:srgbClr val="C00000"/>
              </a:solidFill>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a:buNone/>
            </a:pPr>
            <a:r>
              <a:rPr lang="en-US" dirty="0" smtClean="0">
                <a:latin typeface="Arial" pitchFamily="34" charset="0"/>
                <a:cs typeface="Arial" pitchFamily="34" charset="0"/>
              </a:rPr>
              <a:t>8. An uncircumcised heart refers to a lack of spiritual perception from doctrine in the soul (</a:t>
            </a:r>
            <a:r>
              <a:rPr lang="en-US" b="1" dirty="0" smtClean="0">
                <a:solidFill>
                  <a:srgbClr val="C00000"/>
                </a:solidFill>
                <a:latin typeface="Arial" pitchFamily="34" charset="0"/>
                <a:cs typeface="Arial" pitchFamily="34" charset="0"/>
              </a:rPr>
              <a:t>Acts 7:51, Jer 4:4</a:t>
            </a:r>
            <a:r>
              <a:rPr lang="en-US" dirty="0" smtClean="0">
                <a:latin typeface="Arial" pitchFamily="34" charset="0"/>
                <a:cs typeface="Arial" pitchFamily="34" charset="0"/>
              </a:rPr>
              <a:t>).</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9. Paul and James made adjustment to the justice of God an issue when showing the Jew his spiritual heritage ( James 2:21-24).</a:t>
            </a:r>
          </a:p>
          <a:p>
            <a:r>
              <a:rPr lang="en-US" dirty="0" smtClean="0">
                <a:latin typeface="Arial" pitchFamily="34" charset="0"/>
                <a:cs typeface="Arial" pitchFamily="34" charset="0"/>
              </a:rPr>
              <a:t>Faith without works is dead means that Abraham had been saved many years when he was told to offer Isaac.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faith expressed had nothing to do with salvation but rather in believing in the plan of God for the Jewish race.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Abraham believed in the covenant God set up and therefore his faith produced the work of follow through with the sacrifice of Isaac and proved God a faithful and righteous God.</a:t>
            </a:r>
            <a:endParaRPr lang="en-US"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a:buNone/>
            </a:pPr>
            <a:r>
              <a:rPr lang="en-US" dirty="0" smtClean="0">
                <a:latin typeface="Arial" pitchFamily="34" charset="0"/>
                <a:cs typeface="Arial" pitchFamily="34" charset="0"/>
              </a:rPr>
              <a:t>10. Circumcision and the Church Age:</a:t>
            </a:r>
          </a:p>
          <a:p>
            <a:r>
              <a:rPr lang="en-US" dirty="0" smtClean="0">
                <a:latin typeface="Arial" pitchFamily="34" charset="0"/>
                <a:cs typeface="Arial" pitchFamily="34" charset="0"/>
              </a:rPr>
              <a:t>We do not practice circumcision as a means of spiritual blessings in the church age.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Believers commemorate the justice of God through communion services (</a:t>
            </a:r>
            <a:r>
              <a:rPr lang="en-US" b="1" dirty="0" smtClean="0">
                <a:solidFill>
                  <a:srgbClr val="C00000"/>
                </a:solidFill>
                <a:latin typeface="Arial" pitchFamily="34" charset="0"/>
                <a:cs typeface="Arial" pitchFamily="34" charset="0"/>
              </a:rPr>
              <a:t>Gal 5:2-3</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1 Cor 7:19 </a:t>
            </a:r>
            <a:r>
              <a:rPr lang="en-US" dirty="0" smtClean="0">
                <a:latin typeface="Arial" pitchFamily="34" charset="0"/>
                <a:cs typeface="Arial" pitchFamily="34" charset="0"/>
              </a:rPr>
              <a:t>says that circumcision is nothing to the church believer rather keeping the commandments of God is what counts.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CA believer assembles in the local church for doctrinal instruction (</a:t>
            </a:r>
            <a:r>
              <a:rPr lang="en-US" b="1" dirty="0" smtClean="0">
                <a:solidFill>
                  <a:srgbClr val="C00000"/>
                </a:solidFill>
                <a:latin typeface="Arial" pitchFamily="34" charset="0"/>
                <a:cs typeface="Arial" pitchFamily="34" charset="0"/>
              </a:rPr>
              <a:t>Heb 10:25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spiritual circumcision of the CA believer is the BHS at salvation (</a:t>
            </a:r>
            <a:r>
              <a:rPr lang="en-US" b="1" dirty="0" smtClean="0">
                <a:solidFill>
                  <a:srgbClr val="C00000"/>
                </a:solidFill>
                <a:latin typeface="Arial" pitchFamily="34" charset="0"/>
                <a:cs typeface="Arial" pitchFamily="34" charset="0"/>
              </a:rPr>
              <a:t>Col 2:10-14</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So because of understanding the true meaning of circumcision, Titus was not forced or compelled (ENAGKASTHE) to be circumcised nor was it necessary for him to fellowship with Jewish believers.</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Galatians 2:4  — “But it was because of the false brethren who had sneaked in to spy out our liberty which we have in </a:t>
            </a:r>
          </a:p>
          <a:p>
            <a:pPr hangingPunct="0"/>
            <a:r>
              <a:rPr lang="en-US" b="1" dirty="0" smtClean="0">
                <a:solidFill>
                  <a:srgbClr val="0070C0"/>
                </a:solidFill>
                <a:latin typeface="Arial" pitchFamily="34" charset="0"/>
                <a:cs typeface="Arial" pitchFamily="34" charset="0"/>
              </a:rPr>
              <a:t>Christ Jesus, in order to bring us into bondage.”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“false brethern” – </a:t>
            </a:r>
            <a:r>
              <a:rPr lang="en-US" dirty="0" smtClean="0">
                <a:latin typeface="Arial" pitchFamily="34" charset="0"/>
                <a:cs typeface="Arial" pitchFamily="34" charset="0"/>
              </a:rPr>
              <a:t>PSEUDADELPHOUS – Judaizers, legalists</a:t>
            </a:r>
          </a:p>
          <a:p>
            <a:pPr hangingPunct="0">
              <a:buNone/>
            </a:pPr>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“sneaked in” – </a:t>
            </a:r>
            <a:r>
              <a:rPr lang="en-US" dirty="0" smtClean="0">
                <a:latin typeface="Arial" pitchFamily="34" charset="0"/>
                <a:cs typeface="Arial" pitchFamily="34" charset="0"/>
              </a:rPr>
              <a:t>PAREISAKTOUS -  which is not a verb but is a verbal adjective referring to a system of secretly introducing enemies into a city in order to betray the city.  Judaizers stole their way into the Jerusalem conference just like they do churches today.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Greek word </a:t>
            </a:r>
            <a:r>
              <a:rPr lang="en-US" b="1" dirty="0" smtClean="0">
                <a:solidFill>
                  <a:srgbClr val="0070C0"/>
                </a:solidFill>
                <a:latin typeface="Arial" pitchFamily="34" charset="0"/>
                <a:cs typeface="Arial" pitchFamily="34" charset="0"/>
              </a:rPr>
              <a:t>“sneaked in” </a:t>
            </a:r>
            <a:r>
              <a:rPr lang="en-US" dirty="0" smtClean="0">
                <a:latin typeface="Arial" pitchFamily="34" charset="0"/>
                <a:cs typeface="Arial" pitchFamily="34" charset="0"/>
              </a:rPr>
              <a:t>(PAREISELTHON) is an actor who plays a minor role which is not even a speaking part.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means that they slipped in just like a minor actor slips in on the stage. Paul detested their presence!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Some Judaizers insisted that Gentiles be circumcised and keep the Mosaic Law (</a:t>
            </a:r>
            <a:r>
              <a:rPr lang="en-US" b="1" dirty="0" smtClean="0">
                <a:solidFill>
                  <a:srgbClr val="C00000"/>
                </a:solidFill>
                <a:latin typeface="Arial" pitchFamily="34" charset="0"/>
                <a:cs typeface="Arial" pitchFamily="34" charset="0"/>
              </a:rPr>
              <a:t>Acts 15:1</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legalists had infiltrated the church for betraying the church to the devil through legalism. They were spiritual bullies who had no business being at the meeting in Jerusalem.</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undoubtedly the spiritual bully crowd, but Paul knew doctrine and he stood up against their bullying.</a:t>
            </a:r>
          </a:p>
          <a:p>
            <a:pPr>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“to spy out our liberty” </a:t>
            </a:r>
            <a:r>
              <a:rPr lang="en-US" dirty="0" smtClean="0">
                <a:latin typeface="Arial" pitchFamily="34" charset="0"/>
                <a:cs typeface="Arial" pitchFamily="34" charset="0"/>
              </a:rPr>
              <a:t>— EKATASKOPESAI –AAInfin of purpose -  to view closely, obtain information, to make a reconnaissance with the purpose of destroying any opposition. ELEUTHERIAN liberty, freedom.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purpose was to destroy Paul’s ministry called </a:t>
            </a:r>
            <a:r>
              <a:rPr lang="en-US" b="1" dirty="0" smtClean="0">
                <a:solidFill>
                  <a:srgbClr val="0070C0"/>
                </a:solidFill>
                <a:latin typeface="Arial" pitchFamily="34" charset="0"/>
                <a:cs typeface="Arial" pitchFamily="34" charset="0"/>
              </a:rPr>
              <a:t>‘our liberty’. ‘Our freedom’ </a:t>
            </a:r>
            <a:r>
              <a:rPr lang="en-US" dirty="0" smtClean="0">
                <a:latin typeface="Arial" pitchFamily="34" charset="0"/>
                <a:cs typeface="Arial" pitchFamily="34" charset="0"/>
              </a:rPr>
              <a:t>is perhaps a better translation.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Judaizers were sadistic legalists who couldn’t stand Paul’s rejoicing in his liberty and freedom in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wanted to bring Paul back under the authority of the Mosaic Law and Gentiles under the bondage of the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Paul called them “false brethern” or fake believers who claimed to believe in Christ but were not saved!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does Paul means by liberty or freedom?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Liberty starts at the cross where we are freed from the slave market of sin.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Our freedom is purchased by the Lord Jesus Christ and now we are in operation grace which is the basis of freedom.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Grace always equals freedom. The grace gospel preached by Paul is the way to true freedom!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Bondage, by way of contrast, is any human merit system; any system of trying to gain the approbation of God by works, by good deeds, and so 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people came in to spy out Paul’s freedom in the plan of God with the intention of destroying this liberty.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“which we keep on having in Christ Jesus” </a:t>
            </a:r>
            <a:r>
              <a:rPr lang="en-US" dirty="0" smtClean="0">
                <a:latin typeface="Arial" pitchFamily="34" charset="0"/>
                <a:cs typeface="Arial" pitchFamily="34" charset="0"/>
              </a:rPr>
              <a:t>— ECHOMEN EN CHRISTOU -  Present tense.</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“in order to bring us into bondage.” </a:t>
            </a:r>
            <a:r>
              <a:rPr lang="en-US" b="1" dirty="0" smtClean="0">
                <a:latin typeface="Arial" pitchFamily="34" charset="0"/>
                <a:cs typeface="Arial" pitchFamily="34" charset="0"/>
              </a:rPr>
              <a:t>– </a:t>
            </a:r>
            <a:r>
              <a:rPr lang="en-US" dirty="0" smtClean="0">
                <a:latin typeface="Arial" pitchFamily="34" charset="0"/>
                <a:cs typeface="Arial" pitchFamily="34" charset="0"/>
              </a:rPr>
              <a:t>KATADOULOSOUSIN - FAIndic-</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It was their purpose or agenda to bring into bondage all of the grace crowd, including Paul. The devil never gives up!</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a:t>
            </a:r>
            <a:r>
              <a:rPr lang="en-US" b="1" dirty="0" smtClean="0">
                <a:solidFill>
                  <a:srgbClr val="0070C0"/>
                </a:solidFill>
                <a:latin typeface="Arial" pitchFamily="34" charset="0"/>
                <a:cs typeface="Arial" pitchFamily="34" charset="0"/>
              </a:rPr>
              <a:t>“to bring into bondage” </a:t>
            </a:r>
            <a:r>
              <a:rPr lang="en-US" dirty="0" smtClean="0">
                <a:latin typeface="Arial" pitchFamily="34" charset="0"/>
                <a:cs typeface="Arial" pitchFamily="34" charset="0"/>
              </a:rPr>
              <a:t>means to enslave. The legalists are always trying to enslave, to bring the grace crowd into some kind of bondage to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Legalists are very unhappy because they are slaves themselves to works. </a:t>
            </a: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There is a </a:t>
            </a:r>
            <a:r>
              <a:rPr lang="en-US" u="sng" dirty="0" smtClean="0">
                <a:latin typeface="Arial" pitchFamily="34" charset="0"/>
                <a:cs typeface="Arial" pitchFamily="34" charset="0"/>
              </a:rPr>
              <a:t>second area of legalism </a:t>
            </a:r>
            <a:r>
              <a:rPr lang="en-US" dirty="0" smtClean="0">
                <a:latin typeface="Arial" pitchFamily="34" charset="0"/>
                <a:cs typeface="Arial" pitchFamily="34" charset="0"/>
              </a:rPr>
              <a:t>which will come out in the later chapters, and this is spirituality by works: spirituality by tarrying and fasting, etc.</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one has ever been spiritual because they fasted and tarried.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Galatians 2 </a:t>
            </a:r>
            <a:r>
              <a:rPr lang="en-US" dirty="0" smtClean="0">
                <a:latin typeface="Arial" pitchFamily="34" charset="0"/>
                <a:cs typeface="Arial" pitchFamily="34" charset="0"/>
              </a:rPr>
              <a:t>we have two different events: </a:t>
            </a:r>
          </a:p>
          <a:p>
            <a:pPr>
              <a:buNone/>
            </a:pPr>
            <a:r>
              <a:rPr lang="en-US" dirty="0" smtClean="0">
                <a:latin typeface="Arial" pitchFamily="34" charset="0"/>
                <a:cs typeface="Arial" pitchFamily="34" charset="0"/>
              </a:rPr>
              <a:t>     </a:t>
            </a:r>
            <a:r>
              <a:rPr lang="en-US" u="sng" dirty="0" smtClean="0">
                <a:latin typeface="Arial" pitchFamily="34" charset="0"/>
                <a:cs typeface="Arial" pitchFamily="34" charset="0"/>
              </a:rPr>
              <a:t>- the Jerusalem incident</a:t>
            </a:r>
            <a:r>
              <a:rPr lang="en-US" dirty="0" smtClean="0">
                <a:latin typeface="Arial" pitchFamily="34" charset="0"/>
                <a:cs typeface="Arial" pitchFamily="34" charset="0"/>
              </a:rPr>
              <a:t>, verses 1-10, which is a battle with regard to salvation by works; </a:t>
            </a:r>
          </a:p>
          <a:p>
            <a:pPr>
              <a:buNone/>
            </a:pPr>
            <a:r>
              <a:rPr lang="en-US" dirty="0" smtClean="0">
                <a:latin typeface="Arial" pitchFamily="34" charset="0"/>
                <a:cs typeface="Arial" pitchFamily="34" charset="0"/>
              </a:rPr>
              <a:t>     - </a:t>
            </a:r>
            <a:r>
              <a:rPr lang="en-US" u="sng" dirty="0" smtClean="0">
                <a:latin typeface="Arial" pitchFamily="34" charset="0"/>
                <a:cs typeface="Arial" pitchFamily="34" charset="0"/>
              </a:rPr>
              <a:t>the Antioch incident</a:t>
            </a:r>
            <a:r>
              <a:rPr lang="en-US" dirty="0" smtClean="0">
                <a:latin typeface="Arial" pitchFamily="34" charset="0"/>
                <a:cs typeface="Arial" pitchFamily="34" charset="0"/>
              </a:rPr>
              <a:t>, verses 11-21, which is a battle of spirituality by works.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Remember that everything that God does for us, everything that God provides for us is, provided on the basis of grace.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We don’t earn it or deserve it, we don’t work for it.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They are zealous and they are trying to bring the entire human race into the bondage of good deeds and good works to gain the approbation of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Galatians 2:5 </a:t>
            </a:r>
            <a:r>
              <a:rPr lang="en-US" dirty="0" smtClean="0">
                <a:latin typeface="Arial" pitchFamily="34" charset="0"/>
                <a:cs typeface="Arial" pitchFamily="34" charset="0"/>
              </a:rPr>
              <a:t>— Paul resisted. </a:t>
            </a:r>
            <a:r>
              <a:rPr lang="en-US" b="1" dirty="0" smtClean="0">
                <a:solidFill>
                  <a:srgbClr val="0070C0"/>
                </a:solidFill>
                <a:latin typeface="Arial" pitchFamily="34" charset="0"/>
                <a:cs typeface="Arial" pitchFamily="34" charset="0"/>
              </a:rPr>
              <a:t>“But we did not yield in subjection to them for even an hour, so that the truth of the gospel would remain with you.”</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It must be remembered that these legalists are tough, they are vicious and persistent. They don’t ever give up!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“we did not yield” </a:t>
            </a:r>
            <a:r>
              <a:rPr lang="en-US" dirty="0" smtClean="0">
                <a:latin typeface="Arial" pitchFamily="34" charset="0"/>
                <a:cs typeface="Arial" pitchFamily="34" charset="0"/>
              </a:rPr>
              <a:t>– EIXAMEN – AAIndic - The wonderful thing is that Paul stood right up to them. To hold your ground.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Where legalism is involved, and where legalism tries to infiltrate, there is only one answer and that is to get just as tough if not tougher than legalism, and stand up to it.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a:buNone/>
            </a:pPr>
            <a:r>
              <a:rPr lang="en-US" b="1" dirty="0" smtClean="0"/>
              <a:t>    </a:t>
            </a:r>
            <a:r>
              <a:rPr lang="en-US" b="1" dirty="0" smtClean="0">
                <a:latin typeface="Arial" pitchFamily="34" charset="0"/>
                <a:cs typeface="Arial" pitchFamily="34" charset="0"/>
              </a:rPr>
              <a:t>Example of Modern Day Bondage to Legalism</a:t>
            </a:r>
            <a:r>
              <a:rPr lang="en-US" dirty="0" smtClean="0">
                <a:latin typeface="Arial" pitchFamily="34" charset="0"/>
                <a:cs typeface="Arial" pitchFamily="34" charset="0"/>
              </a:rPr>
              <a:t>:</a:t>
            </a:r>
          </a:p>
          <a:p>
            <a:r>
              <a:rPr lang="en-US" dirty="0" smtClean="0">
                <a:latin typeface="Arial" pitchFamily="34" charset="0"/>
                <a:cs typeface="Arial" pitchFamily="34" charset="0"/>
              </a:rPr>
              <a:t>People trying to be spiritual using visions, dreams, tongues, and signs gifts promoted by man centered ideas. </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1 Cor 13:10 </a:t>
            </a:r>
            <a:r>
              <a:rPr lang="en-US" dirty="0" smtClean="0">
                <a:latin typeface="Arial" pitchFamily="34" charset="0"/>
                <a:cs typeface="Arial" pitchFamily="34" charset="0"/>
              </a:rPr>
              <a:t>gifts of prophecy and tongues, signs gifts, ceased with the completion of the Canon of Scripture in 96 A.D.</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Eph 2:20 </a:t>
            </a:r>
            <a:r>
              <a:rPr lang="en-US" dirty="0" smtClean="0">
                <a:latin typeface="Arial" pitchFamily="34" charset="0"/>
                <a:cs typeface="Arial" pitchFamily="34" charset="0"/>
              </a:rPr>
              <a:t>foundational gifts of apostleship and prophecy ceased in the foundation era of the NT church, by the death of the last apostle (John).</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2 Tim 4:20 </a:t>
            </a:r>
            <a:r>
              <a:rPr lang="en-US" dirty="0" smtClean="0">
                <a:latin typeface="Arial" pitchFamily="34" charset="0"/>
                <a:cs typeface="Arial" pitchFamily="34" charset="0"/>
              </a:rPr>
              <a:t>Paul could not heal </a:t>
            </a:r>
            <a:r>
              <a:rPr lang="en-US" dirty="0" err="1" smtClean="0">
                <a:latin typeface="Arial" pitchFamily="34" charset="0"/>
                <a:cs typeface="Arial" pitchFamily="34" charset="0"/>
              </a:rPr>
              <a:t>Trophimus</a:t>
            </a:r>
            <a:r>
              <a:rPr lang="en-US" dirty="0" smtClean="0">
                <a:latin typeface="Arial" pitchFamily="34" charset="0"/>
                <a:cs typeface="Arial" pitchFamily="34" charset="0"/>
              </a:rPr>
              <a:t> but left him sick at Miletus. There were times when Paul could not heal others so the gift was limited.</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Church history shows no activity of signs gift for 2000 years until late in the twentieth century when the modern Charismatic movement began.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Signs gift of the Charismatics </a:t>
            </a:r>
            <a:r>
              <a:rPr lang="en-US" b="1" dirty="0" smtClean="0">
                <a:latin typeface="Arial" pitchFamily="34" charset="0"/>
                <a:cs typeface="Arial" pitchFamily="34" charset="0"/>
              </a:rPr>
              <a:t>DO NOT MATCH </a:t>
            </a:r>
            <a:r>
              <a:rPr lang="en-US" dirty="0" smtClean="0">
                <a:latin typeface="Arial" pitchFamily="34" charset="0"/>
                <a:cs typeface="Arial" pitchFamily="34" charset="0"/>
              </a:rPr>
              <a:t>the signs gift of the early NT church. </a:t>
            </a:r>
          </a:p>
          <a:p>
            <a:pPr>
              <a:buNone/>
            </a:pPr>
            <a:r>
              <a:rPr lang="en-US" dirty="0" smtClean="0">
                <a:latin typeface="Arial" pitchFamily="34" charset="0"/>
                <a:cs typeface="Arial" pitchFamily="34" charset="0"/>
              </a:rPr>
              <a:t>       For example: The dead are not raised. The lame are not healed. The blind are not given sight. </a:t>
            </a:r>
          </a:p>
          <a:p>
            <a:pPr>
              <a:buNone/>
            </a:pPr>
            <a:endParaRPr lang="en-US" dirty="0" smtClean="0">
              <a:latin typeface="Arial" pitchFamily="34" charset="0"/>
              <a:cs typeface="Arial" pitchFamily="34" charset="0"/>
            </a:endParaRPr>
          </a:p>
          <a:p>
            <a:r>
              <a:rPr lang="en-US" u="sng" dirty="0" smtClean="0">
                <a:latin typeface="Arial" pitchFamily="34" charset="0"/>
                <a:cs typeface="Arial" pitchFamily="34" charset="0"/>
              </a:rPr>
              <a:t>Current use of tongues </a:t>
            </a:r>
            <a:r>
              <a:rPr lang="en-US" dirty="0" smtClean="0">
                <a:latin typeface="Arial" pitchFamily="34" charset="0"/>
                <a:cs typeface="Arial" pitchFamily="34" charset="0"/>
              </a:rPr>
              <a:t>are shown not to be languages at all but merely the repetition of a number of phrases repeated over and over.</a:t>
            </a:r>
          </a:p>
          <a:p>
            <a:pPr>
              <a:buNone/>
            </a:pPr>
            <a:endParaRPr lang="en-US" dirty="0" smtClean="0">
              <a:latin typeface="Arial" pitchFamily="34" charset="0"/>
              <a:cs typeface="Arial" pitchFamily="34" charset="0"/>
            </a:endParaRPr>
          </a:p>
          <a:p>
            <a:r>
              <a:rPr lang="en-US" u="sng" dirty="0" smtClean="0">
                <a:latin typeface="Arial" pitchFamily="34" charset="0"/>
                <a:cs typeface="Arial" pitchFamily="34" charset="0"/>
              </a:rPr>
              <a:t>Visions</a:t>
            </a:r>
            <a:r>
              <a:rPr lang="en-US" dirty="0" smtClean="0">
                <a:latin typeface="Arial" pitchFamily="34" charset="0"/>
                <a:cs typeface="Arial" pitchFamily="34" charset="0"/>
              </a:rPr>
              <a:t>: evidence is very thin that visions are legitimate for anyone at any time can claim to have a vision.</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Some have claimed that tens of thousands of Muslims are having visions of Christ and have come to “believe in Jesus”.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Not one of these so-called Muslim conversions have stated that they have accepted Christ as their personal Savior and that by faith in Him have everlasting life.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Instead, Muslims are saying they are now “Muslims who are followers of Jesus.” The continue </a:t>
            </a:r>
            <a:r>
              <a:rPr lang="en-US" u="sng" dirty="0" smtClean="0">
                <a:latin typeface="Arial" pitchFamily="34" charset="0"/>
                <a:cs typeface="Arial" pitchFamily="34" charset="0"/>
              </a:rPr>
              <a:t>to practice Islam </a:t>
            </a:r>
            <a:r>
              <a:rPr lang="en-US" dirty="0" smtClean="0">
                <a:latin typeface="Arial" pitchFamily="34" charset="0"/>
                <a:cs typeface="Arial" pitchFamily="34" charset="0"/>
              </a:rPr>
              <a:t>but they claim love and devotion to Jesus. Jesus is just another prophet but not as important as Mohammed.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Rule: If someone does not claim salvation by faith in Christ alone, </a:t>
            </a:r>
            <a:r>
              <a:rPr lang="en-US" b="1" dirty="0" smtClean="0">
                <a:solidFill>
                  <a:srgbClr val="C00000"/>
                </a:solidFill>
                <a:latin typeface="Arial" pitchFamily="34" charset="0"/>
                <a:cs typeface="Arial" pitchFamily="34" charset="0"/>
              </a:rPr>
              <a:t>Eph 2:8-9</a:t>
            </a:r>
            <a:r>
              <a:rPr lang="en-US" dirty="0" smtClean="0">
                <a:latin typeface="Arial" pitchFamily="34" charset="0"/>
                <a:cs typeface="Arial" pitchFamily="34" charset="0"/>
              </a:rPr>
              <a:t>, then they are not saved, vision or not. </a:t>
            </a:r>
            <a:endParaRPr lang="en-US" dirty="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“so that the truth” </a:t>
            </a:r>
            <a:r>
              <a:rPr lang="en-US" dirty="0" smtClean="0">
                <a:latin typeface="Arial" pitchFamily="34" charset="0"/>
                <a:cs typeface="Arial" pitchFamily="34" charset="0"/>
              </a:rPr>
              <a:t>– HINA HE ALTHEIA – </a:t>
            </a:r>
            <a:r>
              <a:rPr lang="en-US" b="1" dirty="0" smtClean="0">
                <a:solidFill>
                  <a:srgbClr val="0070C0"/>
                </a:solidFill>
                <a:latin typeface="Arial" pitchFamily="34" charset="0"/>
                <a:cs typeface="Arial" pitchFamily="34" charset="0"/>
              </a:rPr>
              <a:t>in order that the truth - </a:t>
            </a:r>
            <a:r>
              <a:rPr lang="en-US" dirty="0" smtClean="0">
                <a:latin typeface="Arial" pitchFamily="34" charset="0"/>
                <a:cs typeface="Arial" pitchFamily="34" charset="0"/>
              </a:rPr>
              <a:t>introduces a purpose. Here is the purpose of standing up to legalism: </a:t>
            </a:r>
            <a:r>
              <a:rPr lang="en-US" b="1" dirty="0" smtClean="0">
                <a:solidFill>
                  <a:srgbClr val="0070C0"/>
                </a:solidFill>
                <a:latin typeface="Arial" pitchFamily="34" charset="0"/>
                <a:cs typeface="Arial" pitchFamily="34" charset="0"/>
              </a:rPr>
              <a:t>“that the truth of the gospel would remain </a:t>
            </a:r>
            <a:r>
              <a:rPr lang="en-US" dirty="0" smtClean="0">
                <a:latin typeface="Arial" pitchFamily="34" charset="0"/>
                <a:cs typeface="Arial" pitchFamily="34" charset="0"/>
              </a:rPr>
              <a:t>(DIAMENO PROS HUMAS – AASubj – to remain once and for all) </a:t>
            </a:r>
            <a:r>
              <a:rPr lang="en-US" b="1" dirty="0" smtClean="0">
                <a:solidFill>
                  <a:srgbClr val="0070C0"/>
                </a:solidFill>
                <a:latin typeface="Arial" pitchFamily="34" charset="0"/>
                <a:cs typeface="Arial" pitchFamily="34" charset="0"/>
              </a:rPr>
              <a:t>with you.”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The subjunctive mood here means whether the gospel continues or not depends on how much doctrine is learned and how much legalism is recognized and resisted.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a:t>
            </a:r>
            <a:r>
              <a:rPr lang="en-US" b="1" dirty="0" smtClean="0">
                <a:solidFill>
                  <a:srgbClr val="0070C0"/>
                </a:solidFill>
                <a:latin typeface="Arial" pitchFamily="34" charset="0"/>
                <a:cs typeface="Arial" pitchFamily="34" charset="0"/>
              </a:rPr>
              <a:t>“with you” </a:t>
            </a:r>
            <a:r>
              <a:rPr lang="en-US" dirty="0" smtClean="0">
                <a:latin typeface="Arial" pitchFamily="34" charset="0"/>
                <a:cs typeface="Arial" pitchFamily="34" charset="0"/>
              </a:rPr>
              <a:t>is literally, face to face with you.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truth of the gospel was at stake at the meeting. The true gospel had been revealed to Paul by the Lord, confirmed by prophetic messages in the O.T. so its preservation was imperative for the Galatians.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20000"/>
          </a:bodyPr>
          <a:lstStyle/>
          <a:p>
            <a:pPr hangingPunct="0"/>
            <a:r>
              <a:rPr lang="en-US" dirty="0" smtClean="0">
                <a:latin typeface="Arial" pitchFamily="34" charset="0"/>
                <a:cs typeface="Arial" pitchFamily="34" charset="0"/>
              </a:rPr>
              <a:t>In verses 6-10 there is now another issue. Paul says he will not have Titus circumcised.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now the rest of this particular incident is devoted by Paul to indicate how the leadership of the Jerusalem church recognized his authority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Galatians 2:6 “But from those who were of high reputation (what they were makes no difference to me; God shows no partiality)- well, those who were of reputation contributed nothing to me.”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“high reputation” </a:t>
            </a:r>
            <a:r>
              <a:rPr lang="en-US" dirty="0" smtClean="0">
                <a:latin typeface="Arial" pitchFamily="34" charset="0"/>
                <a:cs typeface="Arial" pitchFamily="34" charset="0"/>
              </a:rPr>
              <a:t>– ( TON DOKOUNTON EINAI TI from DOKEO PAPtc means ‘deeming to be leaders’– the ones seeming to be something, high reputation, apostles).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 idiom here means that they were the VIPs; “(whatsoever they were” — EIMI imperfect tense- whatever they were in the past it doesn’t make any difference to Paul.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 “makes no difference to me </a:t>
            </a:r>
            <a:r>
              <a:rPr lang="en-US" dirty="0" smtClean="0">
                <a:latin typeface="Arial" pitchFamily="34" charset="0"/>
                <a:cs typeface="Arial" pitchFamily="34" charset="0"/>
              </a:rPr>
              <a:t>(OUDEN MOI DIAPHEREI – PAIndic – nothing to me matters). Here Paul asserts his independence from Jerusalem leaders.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“God shows no partiality”</a:t>
            </a:r>
            <a:r>
              <a:rPr lang="en-US" dirty="0" smtClean="0">
                <a:latin typeface="Arial" pitchFamily="34" charset="0"/>
                <a:cs typeface="Arial" pitchFamily="34" charset="0"/>
              </a:rPr>
              <a:t> (PROSOPON HO THEOS – the face of God, ANTHROPON OU LAMBANO – receives not the face of man, shows no partiality).</a:t>
            </a:r>
          </a:p>
          <a:p>
            <a:pPr>
              <a:buNone/>
            </a:pP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1. God is not impressed with any man for what he does or is.</a:t>
            </a:r>
          </a:p>
          <a:p>
            <a:pPr>
              <a:buNone/>
            </a:pP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2. One Christian is not better than another in God’s eyes.</a:t>
            </a:r>
          </a:p>
          <a:p>
            <a:pPr>
              <a:buNone/>
            </a:pP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3. Paul has the same spiritual authority as Peter. </a:t>
            </a:r>
            <a:r>
              <a:rPr lang="en-US" b="1" dirty="0" smtClean="0">
                <a:solidFill>
                  <a:srgbClr val="0070C0"/>
                </a:solidFill>
                <a:latin typeface="Arial" pitchFamily="34" charset="0"/>
                <a:cs typeface="Arial" pitchFamily="34" charset="0"/>
              </a:rPr>
              <a:t>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“well those who were of reputation contributed nothing to me </a:t>
            </a:r>
            <a:r>
              <a:rPr lang="en-US" dirty="0" smtClean="0">
                <a:latin typeface="Arial" pitchFamily="34" charset="0"/>
                <a:cs typeface="Arial" pitchFamily="34" charset="0"/>
              </a:rPr>
              <a:t>(OUDEN PROSANETHENTO AMIndic – nothing added)</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They couldn’t add anything to what Paul had said, no additional information on the gospel, theology, or ministry.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Everything that Paul said was right down the line. They did not have any information that I did not previously have, and completely apart from them.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is Paul saying? He is saying that when he went through seminary he learned something. He knew more than they knew.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one basis for leadership is knowledge of doctrine, and Paul knew more about doctrine than any living person on the earth at that time.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Galatians 2:7 “But on the contrary, seeing that I had been entrusted </a:t>
            </a:r>
            <a:r>
              <a:rPr lang="en-US" dirty="0" smtClean="0">
                <a:latin typeface="Arial" pitchFamily="34" charset="0"/>
                <a:cs typeface="Arial" pitchFamily="34" charset="0"/>
              </a:rPr>
              <a:t>(PEPISTEUMAI – Pf Pass Indic – entrusted in past) </a:t>
            </a:r>
            <a:r>
              <a:rPr lang="en-US" b="1" dirty="0" smtClean="0">
                <a:solidFill>
                  <a:srgbClr val="0070C0"/>
                </a:solidFill>
                <a:latin typeface="Arial" pitchFamily="34" charset="0"/>
                <a:cs typeface="Arial" pitchFamily="34" charset="0"/>
              </a:rPr>
              <a:t>with the gospel to the uncircumcised </a:t>
            </a:r>
            <a:r>
              <a:rPr lang="en-US" dirty="0" smtClean="0">
                <a:latin typeface="Arial" pitchFamily="34" charset="0"/>
                <a:cs typeface="Arial" pitchFamily="34" charset="0"/>
              </a:rPr>
              <a:t>(Gentiles), </a:t>
            </a:r>
            <a:r>
              <a:rPr lang="en-US" b="1" dirty="0" smtClean="0">
                <a:solidFill>
                  <a:srgbClr val="0070C0"/>
                </a:solidFill>
                <a:latin typeface="Arial" pitchFamily="34" charset="0"/>
                <a:cs typeface="Arial" pitchFamily="34" charset="0"/>
              </a:rPr>
              <a:t>just as Peter had been to the circumcised </a:t>
            </a:r>
            <a:r>
              <a:rPr lang="en-US" dirty="0" smtClean="0">
                <a:latin typeface="Arial" pitchFamily="34" charset="0"/>
                <a:cs typeface="Arial" pitchFamily="34" charset="0"/>
              </a:rPr>
              <a:t>(Jews)</a:t>
            </a:r>
            <a:r>
              <a:rPr lang="en-US" b="1" dirty="0" smtClean="0">
                <a:solidFill>
                  <a:srgbClr val="0070C0"/>
                </a:solidFill>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recognizing of Paul’s authority and his message, legalism was permanently crippled. The legalists went underground and bothered Paul for the rest of his life. </a:t>
            </a:r>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That is why Paul had to write Galatians. These same legalists that Paul defeated in Jerusalem followed him into the Galatian cities, after he would leave.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never able to face Paul, they always followed him, and many of the Pauline epistles were written because of the legalists.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Paul went to Corinth and Galatia the legalists followed.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never were there when he was, they waited until he left. They did everything they could to destroy Paul.</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seeing that I had been entrusted with the gospel to the uncircumcised, just as Peter had been to the circumcised.”</a:t>
            </a:r>
          </a:p>
          <a:p>
            <a:r>
              <a:rPr lang="en-US" dirty="0" smtClean="0">
                <a:latin typeface="Arial" pitchFamily="34" charset="0"/>
                <a:cs typeface="Arial" pitchFamily="34" charset="0"/>
              </a:rPr>
              <a:t>HORAO  - AAPtc – seeing, grasping the whole concept of Paul’s grace ministry to Gentiles.</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Acts 13-14 </a:t>
            </a:r>
            <a:r>
              <a:rPr lang="en-US" dirty="0" smtClean="0">
                <a:latin typeface="Arial" pitchFamily="34" charset="0"/>
                <a:cs typeface="Arial" pitchFamily="34" charset="0"/>
              </a:rPr>
              <a:t>Paul’s first missionary journey to Galatians – 47 AD</a:t>
            </a:r>
          </a:p>
          <a:p>
            <a:r>
              <a:rPr lang="en-US" b="1" dirty="0" smtClean="0">
                <a:solidFill>
                  <a:srgbClr val="C00000"/>
                </a:solidFill>
                <a:latin typeface="Arial" pitchFamily="34" charset="0"/>
                <a:cs typeface="Arial" pitchFamily="34" charset="0"/>
              </a:rPr>
              <a:t>Acts 15 </a:t>
            </a:r>
            <a:r>
              <a:rPr lang="en-US" dirty="0" smtClean="0">
                <a:latin typeface="Arial" pitchFamily="34" charset="0"/>
                <a:cs typeface="Arial" pitchFamily="34" charset="0"/>
              </a:rPr>
              <a:t>Jerusalem Council – 48 AD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Paul first explained his ministry the Jerusalem church did not accept it.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met with leaders and discussed his ministry. </a:t>
            </a:r>
            <a:r>
              <a:rPr lang="en-US" b="1" dirty="0" smtClean="0">
                <a:solidFill>
                  <a:srgbClr val="C00000"/>
                </a:solidFill>
                <a:latin typeface="Arial" pitchFamily="34" charset="0"/>
                <a:cs typeface="Arial" pitchFamily="34" charset="0"/>
              </a:rPr>
              <a:t>Acts 15:6-8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favorable decision was made towards his ministry. </a:t>
            </a:r>
            <a:r>
              <a:rPr lang="en-US" b="1" dirty="0" smtClean="0">
                <a:solidFill>
                  <a:srgbClr val="C00000"/>
                </a:solidFill>
                <a:latin typeface="Arial" pitchFamily="34" charset="0"/>
                <a:cs typeface="Arial" pitchFamily="34" charset="0"/>
              </a:rPr>
              <a:t>15:19-29</a:t>
            </a: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a:bodyPr>
          <a:lstStyle/>
          <a:p>
            <a:r>
              <a:rPr lang="en-US" dirty="0" smtClean="0">
                <a:latin typeface="Arial" pitchFamily="34" charset="0"/>
                <a:cs typeface="Arial" pitchFamily="34" charset="0"/>
              </a:rPr>
              <a:t>Therefore regardless of which phase of God’s plan everything in the divine plan is provided for </a:t>
            </a:r>
            <a:r>
              <a:rPr lang="en-US" u="sng" dirty="0" smtClean="0">
                <a:latin typeface="Arial" pitchFamily="34" charset="0"/>
                <a:cs typeface="Arial" pitchFamily="34" charset="0"/>
              </a:rPr>
              <a:t>us apart from human merit.</a:t>
            </a:r>
            <a:r>
              <a:rPr lang="en-US" dirty="0" smtClean="0">
                <a:latin typeface="Arial" pitchFamily="34" charset="0"/>
                <a:cs typeface="Arial" pitchFamily="34" charset="0"/>
              </a:rPr>
              <a:t> Everything depends upon the grace of the Lord.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verses 1-10 -</a:t>
            </a:r>
            <a:r>
              <a:rPr lang="en-US" dirty="0" smtClean="0">
                <a:latin typeface="Arial" pitchFamily="34" charset="0"/>
                <a:cs typeface="Arial" pitchFamily="34" charset="0"/>
              </a:rPr>
              <a:t> </a:t>
            </a:r>
            <a:r>
              <a:rPr lang="en-US" b="1" dirty="0" smtClean="0">
                <a:latin typeface="Arial" pitchFamily="34" charset="0"/>
                <a:cs typeface="Arial" pitchFamily="34" charset="0"/>
              </a:rPr>
              <a:t>the Jerusalem incident</a:t>
            </a: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 In verse 1 we see the trip to Jerusalem. </a:t>
            </a:r>
            <a:r>
              <a:rPr lang="en-US" b="1" dirty="0" smtClean="0">
                <a:solidFill>
                  <a:srgbClr val="0070C0"/>
                </a:solidFill>
                <a:latin typeface="Arial" pitchFamily="34" charset="0"/>
                <a:cs typeface="Arial" pitchFamily="34" charset="0"/>
              </a:rPr>
              <a:t>“Then fourteen years afterwards </a:t>
            </a:r>
            <a:r>
              <a:rPr lang="en-US" dirty="0" smtClean="0">
                <a:latin typeface="Arial" pitchFamily="34" charset="0"/>
                <a:cs typeface="Arial" pitchFamily="34" charset="0"/>
              </a:rPr>
              <a:t>(after his conversion, three years in Arabia)</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We can assume that 14 years had been used in Paul’s training in a rather limited ministry up to this point.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Out in Arabia he had learned his doctrine for three years then he had a limited ministry in several cities and now, fourteen years after, Paul’s ministry begins with some prominence at this point.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God blessed Paul’s ministry with divine authority so he does not need the authority nor blessing of men. (</a:t>
            </a:r>
            <a:r>
              <a:rPr lang="en-US" b="1" dirty="0" smtClean="0">
                <a:solidFill>
                  <a:srgbClr val="C00000"/>
                </a:solidFill>
                <a:latin typeface="Arial" pitchFamily="34" charset="0"/>
                <a:cs typeface="Arial" pitchFamily="34" charset="0"/>
              </a:rPr>
              <a:t>Acts 10:34-43, 1 Peter 1:10-12, 1 Cor 11:23, 2 Cor 13:3-4</a:t>
            </a:r>
            <a:r>
              <a:rPr lang="en-US" dirty="0" smtClean="0">
                <a:latin typeface="Arial" pitchFamily="34" charset="0"/>
                <a:cs typeface="Arial" pitchFamily="34" charset="0"/>
              </a:rPr>
              <a:t>).</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What is the difference between the gospel of uncircumcision and the gospel of circumcision? There is no difference, it is the same gospel.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Circumcision and uncircumcision indicate the recipients — Gentiles and Jews.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was the leader in taking the gospel to the Jews; Paul was the leader in taking the gospel to the Gentiles. It is the same gospel.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 gospel of the circumcision does not mean that you have to be circumcised to be saved.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Both Peter and Paul had the same apostolic authority (</a:t>
            </a:r>
            <a:r>
              <a:rPr lang="en-US" b="1" dirty="0" smtClean="0">
                <a:solidFill>
                  <a:srgbClr val="C00000"/>
                </a:solidFill>
                <a:latin typeface="Arial" pitchFamily="34" charset="0"/>
                <a:cs typeface="Arial" pitchFamily="34" charset="0"/>
              </a:rPr>
              <a:t>Acts 10:34-43, 1 Peter 1:10-12, 1 Cor 11:23, 2 Cor 13:3-4</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Notice: </a:t>
            </a:r>
            <a:r>
              <a:rPr lang="en-US" b="1" dirty="0" smtClean="0">
                <a:solidFill>
                  <a:srgbClr val="0070C0"/>
                </a:solidFill>
                <a:latin typeface="Arial" pitchFamily="34" charset="0"/>
                <a:cs typeface="Arial" pitchFamily="34" charset="0"/>
              </a:rPr>
              <a:t>“entrusted with the gospel to the uncircumcised” </a:t>
            </a:r>
            <a:r>
              <a:rPr lang="en-US" dirty="0" smtClean="0">
                <a:latin typeface="Arial" pitchFamily="34" charset="0"/>
                <a:cs typeface="Arial" pitchFamily="34" charset="0"/>
              </a:rPr>
              <a:t>- This word </a:t>
            </a:r>
            <a:r>
              <a:rPr lang="en-US" b="1" dirty="0" smtClean="0">
                <a:solidFill>
                  <a:srgbClr val="0070C0"/>
                </a:solidFill>
                <a:latin typeface="Arial" pitchFamily="34" charset="0"/>
                <a:cs typeface="Arial" pitchFamily="34" charset="0"/>
              </a:rPr>
              <a:t>“entrusted”- </a:t>
            </a:r>
            <a:r>
              <a:rPr lang="en-US" dirty="0" smtClean="0">
                <a:latin typeface="Arial" pitchFamily="34" charset="0"/>
                <a:cs typeface="Arial" pitchFamily="34" charset="0"/>
              </a:rPr>
              <a:t>PISTEUO – Pf Pass Indic - means to make a deposit. It was used originally in the Greek language for making a deposit in a bank. So the gospel was deposited with Paul.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James, and John were forced based on the evidence to recognize Paul’s message was on par with theirs and it was the Word of God.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gospel is also deposited with every believer. The word is in the perfect tense, which means that it was deposited in the past with results which would continue forever.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 results which continue for ever: every person led to the Lord by the apostle Paul.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God makes a deposit of the gospel in you He intends for that deposit to bear interest.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has received the gospel. He learned the gospel through study.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learned to make the issue clear and to declare it so that people could understand that to </a:t>
            </a:r>
            <a:r>
              <a:rPr lang="en-US" u="sng" dirty="0" smtClean="0">
                <a:latin typeface="Arial" pitchFamily="34" charset="0"/>
                <a:cs typeface="Arial" pitchFamily="34" charset="0"/>
              </a:rPr>
              <a:t>believe in Christ is eternal life, and to reject Christ is eternal condemnation.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r>
              <a:rPr lang="en-US" u="sng" dirty="0" smtClean="0">
                <a:latin typeface="Arial" pitchFamily="34" charset="0"/>
                <a:cs typeface="Arial" pitchFamily="34" charset="0"/>
              </a:rPr>
              <a:t>Different Approaches to Different Crowds: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1. Peter would tell the Jew “repent and believe” because they had an O.T. foundation and actually saw Christ walk among them. They had </a:t>
            </a:r>
            <a:r>
              <a:rPr lang="en-US" u="sng" dirty="0" smtClean="0">
                <a:latin typeface="Arial" pitchFamily="34" charset="0"/>
                <a:cs typeface="Arial" pitchFamily="34" charset="0"/>
              </a:rPr>
              <a:t>to change their attitude about Him and accept Him as their Messiah</a:t>
            </a:r>
            <a:r>
              <a:rPr lang="en-US" dirty="0" smtClean="0">
                <a:latin typeface="Arial" pitchFamily="34" charset="0"/>
                <a:cs typeface="Arial" pitchFamily="34" charset="0"/>
              </a:rPr>
              <a:t>. Jews were told to re-baptize in water ( </a:t>
            </a:r>
            <a:r>
              <a:rPr lang="en-US" b="1" dirty="0" smtClean="0">
                <a:solidFill>
                  <a:srgbClr val="C00000"/>
                </a:solidFill>
                <a:latin typeface="Arial" pitchFamily="34" charset="0"/>
                <a:cs typeface="Arial" pitchFamily="34" charset="0"/>
              </a:rPr>
              <a:t>Acts 10:48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Paul would tell Gentiles, “believe on the LJC and you shall be saved”. They did not have an OT foundation and no pre-conceived ideas of the Messiah </a:t>
            </a:r>
            <a:r>
              <a:rPr lang="en-US" u="sng" dirty="0" smtClean="0">
                <a:latin typeface="Arial" pitchFamily="34" charset="0"/>
                <a:cs typeface="Arial" pitchFamily="34" charset="0"/>
              </a:rPr>
              <a:t>so they did not have to change their minds about Him.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introduced them to Him and they only needed to </a:t>
            </a:r>
            <a:r>
              <a:rPr lang="en-US" u="sng" dirty="0" smtClean="0">
                <a:latin typeface="Arial" pitchFamily="34" charset="0"/>
                <a:cs typeface="Arial" pitchFamily="34" charset="0"/>
              </a:rPr>
              <a:t>believe in Him as their Savior</a:t>
            </a:r>
            <a:r>
              <a:rPr lang="en-US" dirty="0" smtClean="0">
                <a:latin typeface="Arial" pitchFamily="34" charset="0"/>
                <a:cs typeface="Arial" pitchFamily="34" charset="0"/>
              </a:rPr>
              <a:t>. Gentiles were told to be water baptized. ( </a:t>
            </a:r>
            <a:r>
              <a:rPr lang="en-US" b="1" dirty="0" smtClean="0">
                <a:solidFill>
                  <a:srgbClr val="C00000"/>
                </a:solidFill>
                <a:latin typeface="Arial" pitchFamily="34" charset="0"/>
                <a:cs typeface="Arial" pitchFamily="34" charset="0"/>
              </a:rPr>
              <a:t>Acts 16:15</a:t>
            </a:r>
            <a:r>
              <a:rPr lang="en-US" dirty="0" smtClean="0">
                <a:latin typeface="Arial" pitchFamily="34" charset="0"/>
                <a:cs typeface="Arial" pitchFamily="34" charset="0"/>
              </a:rPr>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3. People saved PRIOR TO PENTECOST were Jewish age believers.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Pentecost occurred they did not have the indwelling Spirit of Christ, nor the BHS.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Often hands were laid on them to indicate they were to receive the BHS and Indw HS so they could function in the Church Age (</a:t>
            </a:r>
            <a:r>
              <a:rPr lang="en-US" b="1" dirty="0" smtClean="0">
                <a:solidFill>
                  <a:srgbClr val="C00000"/>
                </a:solidFill>
                <a:latin typeface="Arial" pitchFamily="34" charset="0"/>
                <a:cs typeface="Arial" pitchFamily="34" charset="0"/>
              </a:rPr>
              <a:t>Acts 19:1ff</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People saved AFTER PENTECOST became Church Age believers and were automatically BHS, Indw HS, Indw Christ. (</a:t>
            </a:r>
            <a:r>
              <a:rPr lang="en-US" b="1" dirty="0" smtClean="0">
                <a:solidFill>
                  <a:srgbClr val="C00000"/>
                </a:solidFill>
                <a:latin typeface="Arial" pitchFamily="34" charset="0"/>
                <a:cs typeface="Arial" pitchFamily="34" charset="0"/>
              </a:rPr>
              <a:t>Acts 18:8, 19:18</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Galatians 2:8 “(for He who effectually worked for Peter in his apostleship to the circumcised effectually worked for me also to the Gentiles).”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verse explains a little more in detail the two different spheres of responsibility.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“effectually worked for Peter” </a:t>
            </a:r>
            <a:r>
              <a:rPr lang="en-US" dirty="0" smtClean="0">
                <a:latin typeface="Arial" pitchFamily="34" charset="0"/>
                <a:cs typeface="Arial" pitchFamily="34" charset="0"/>
              </a:rPr>
              <a:t>—  ENERGEO – AAPtc - to communicate power. Aorist tense: it gathered up into one point of time every time that Peter studied and everything that Peter learned; </a:t>
            </a:r>
            <a:r>
              <a:rPr lang="en-US" b="1" dirty="0" smtClean="0">
                <a:solidFill>
                  <a:srgbClr val="0070C0"/>
                </a:solidFill>
                <a:latin typeface="Arial" pitchFamily="34" charset="0"/>
                <a:cs typeface="Arial" pitchFamily="34" charset="0"/>
              </a:rPr>
              <a:t>“to the apostleship of the circumcision, the same was mighty in 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one who committed power and knowledge to Peter was the same one who communicated power and knowledge to Paul to go out to the Gentiles </a:t>
            </a:r>
            <a:r>
              <a:rPr lang="en-US" b="1" dirty="0" smtClean="0">
                <a:solidFill>
                  <a:srgbClr val="0070C0"/>
                </a:solidFill>
                <a:latin typeface="Arial" pitchFamily="34" charset="0"/>
                <a:cs typeface="Arial" pitchFamily="34" charset="0"/>
              </a:rPr>
              <a:t>— “to the Gentiles.”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Jerusalem leaders recognized that God has transformed Paul into a dynamic and fearless apostle to the Gentiles.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Peters apostleship was confirmed by the miracles he worked     ( </a:t>
            </a:r>
            <a:r>
              <a:rPr lang="en-US" b="1" dirty="0" smtClean="0">
                <a:solidFill>
                  <a:srgbClr val="C00000"/>
                </a:solidFill>
                <a:latin typeface="Arial" pitchFamily="34" charset="0"/>
                <a:cs typeface="Arial" pitchFamily="34" charset="0"/>
              </a:rPr>
              <a:t>Acts 4:19-20, 5:12-16</a:t>
            </a:r>
            <a:r>
              <a:rPr lang="en-US" dirty="0" smtClean="0">
                <a:latin typeface="Arial" pitchFamily="34" charset="0"/>
                <a:cs typeface="Arial" pitchFamily="34" charset="0"/>
              </a:rPr>
              <a:t>).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Paul’s apostleship was confirmed by the miracles he worked (</a:t>
            </a:r>
            <a:r>
              <a:rPr lang="en-US" b="1" dirty="0" smtClean="0">
                <a:solidFill>
                  <a:srgbClr val="C00000"/>
                </a:solidFill>
                <a:latin typeface="Arial" pitchFamily="34" charset="0"/>
                <a:cs typeface="Arial" pitchFamily="34" charset="0"/>
              </a:rPr>
              <a:t>Acts 9:22, 15:12</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Even as they acknowledged the transforming power of God in Peter’s life; likewise, they had to acknowledge it in Paul’s life </a:t>
            </a:r>
          </a:p>
          <a:p>
            <a:pPr>
              <a:buNone/>
            </a:pPr>
            <a:r>
              <a:rPr lang="en-US" dirty="0" smtClean="0">
                <a:latin typeface="Arial" pitchFamily="34" charset="0"/>
                <a:cs typeface="Arial" pitchFamily="34" charset="0"/>
              </a:rPr>
              <a:t>   ( </a:t>
            </a:r>
            <a:r>
              <a:rPr lang="en-US" b="1" dirty="0" smtClean="0">
                <a:solidFill>
                  <a:srgbClr val="C00000"/>
                </a:solidFill>
                <a:latin typeface="Arial" pitchFamily="34" charset="0"/>
                <a:cs typeface="Arial" pitchFamily="34" charset="0"/>
              </a:rPr>
              <a:t>1 Cor 9:1-2, 2 Cor 12:12</a:t>
            </a:r>
            <a:r>
              <a:rPr lang="en-US" dirty="0" smtClean="0">
                <a:latin typeface="Arial" pitchFamily="34" charset="0"/>
                <a:cs typeface="Arial" pitchFamily="34" charset="0"/>
              </a:rPr>
              <a:t>)</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Galatians 2:9 “and recognizing the grace that had been given to me, James and </a:t>
            </a:r>
            <a:r>
              <a:rPr lang="en-US" b="1" dirty="0" err="1" smtClean="0">
                <a:solidFill>
                  <a:srgbClr val="0070C0"/>
                </a:solidFill>
                <a:latin typeface="Arial" pitchFamily="34" charset="0"/>
                <a:cs typeface="Arial" pitchFamily="34" charset="0"/>
              </a:rPr>
              <a:t>Cephas</a:t>
            </a:r>
            <a:r>
              <a:rPr lang="en-US" b="1" dirty="0" smtClean="0">
                <a:solidFill>
                  <a:srgbClr val="0070C0"/>
                </a:solidFill>
                <a:latin typeface="Arial" pitchFamily="34" charset="0"/>
                <a:cs typeface="Arial" pitchFamily="34" charset="0"/>
              </a:rPr>
              <a:t> and John, who were reputed to be pillars, gave to me and Barnabas the right hand of fellowship, so that we might go to the Gentiles and they to the circumcised.”</a:t>
            </a:r>
          </a:p>
          <a:p>
            <a:endParaRPr lang="en-US" b="1" dirty="0" smtClean="0">
              <a:solidFill>
                <a:srgbClr val="0070C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Paul admits that these three men seemed to be the outstanding leaders operating in and out of the Jerusalem area.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“reputed to be pillars” </a:t>
            </a:r>
            <a:r>
              <a:rPr lang="en-US" dirty="0" smtClean="0">
                <a:latin typeface="Arial" pitchFamily="34" charset="0"/>
                <a:cs typeface="Arial" pitchFamily="34" charset="0"/>
              </a:rPr>
              <a:t>– DOKOUNTES – Present tense - reputed or seemed to be pillars, recognized as pillars or columns of strength, exercise of leadership on a continual basis.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“recognizing </a:t>
            </a:r>
            <a:r>
              <a:rPr lang="en-US" dirty="0" smtClean="0">
                <a:latin typeface="Arial" pitchFamily="34" charset="0"/>
                <a:cs typeface="Arial" pitchFamily="34" charset="0"/>
              </a:rPr>
              <a:t>(GINOSKO) </a:t>
            </a:r>
            <a:r>
              <a:rPr lang="en-US" b="1" dirty="0" smtClean="0">
                <a:solidFill>
                  <a:srgbClr val="0070C0"/>
                </a:solidFill>
                <a:latin typeface="Arial" pitchFamily="34" charset="0"/>
                <a:cs typeface="Arial" pitchFamily="34" charset="0"/>
              </a:rPr>
              <a:t>the grace that had been given to me </a:t>
            </a:r>
            <a:r>
              <a:rPr lang="en-US" dirty="0" smtClean="0">
                <a:latin typeface="Arial" pitchFamily="34" charset="0"/>
                <a:cs typeface="Arial" pitchFamily="34" charset="0"/>
              </a:rPr>
              <a:t>(DIDOMI AAIndic)” -  GNONTES TEN CHARIS – AAPtc – GINOSKO to learn, recognize. They learned something. The word to perceive here means to know from experience. Paul will preach CHARIS,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learned from listening to Paul’s message, by watching Paul in action</a:t>
            </a:r>
            <a:r>
              <a:rPr lang="en-US" dirty="0" smtClean="0">
                <a:solidFill>
                  <a:srgbClr val="0070C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“they gave to me and Barnabas the right hand of fellowship” </a:t>
            </a:r>
            <a:r>
              <a:rPr lang="en-US" dirty="0" smtClean="0">
                <a:latin typeface="Arial" pitchFamily="34" charset="0"/>
                <a:cs typeface="Arial" pitchFamily="34" charset="0"/>
              </a:rPr>
              <a:t>— shaking hands was a sign of recognition, and became a recognition of fellowship. </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a:buNone/>
            </a:pPr>
            <a:r>
              <a:rPr lang="en-US" b="1" dirty="0" smtClean="0">
                <a:latin typeface="Arial" pitchFamily="34" charset="0"/>
                <a:cs typeface="Arial" pitchFamily="34" charset="0"/>
              </a:rPr>
              <a:t> Doctrine of Christian Fellowship</a:t>
            </a:r>
          </a:p>
          <a:p>
            <a:pPr marL="514350" indent="-514350">
              <a:buAutoNum type="arabicPeriod"/>
            </a:pPr>
            <a:r>
              <a:rPr lang="en-US" dirty="0" smtClean="0">
                <a:latin typeface="Arial" pitchFamily="34" charset="0"/>
                <a:cs typeface="Arial" pitchFamily="34" charset="0"/>
              </a:rPr>
              <a:t>Definition: KOINONIA means to share, interact, have something in common with someone, fellowship, or share something in common.</a:t>
            </a:r>
          </a:p>
          <a:p>
            <a:pPr marL="514350" indent="-514350">
              <a:buAutoNum type="arabicPeriod"/>
            </a:pPr>
            <a:endParaRPr lang="en-US" dirty="0" smtClean="0">
              <a:latin typeface="Arial" pitchFamily="34" charset="0"/>
              <a:cs typeface="Arial" pitchFamily="34" charset="0"/>
            </a:endParaRPr>
          </a:p>
          <a:p>
            <a:pPr marL="514350" indent="-514350">
              <a:buAutoNum type="arabicPeriod"/>
            </a:pPr>
            <a:r>
              <a:rPr lang="en-US" dirty="0" smtClean="0">
                <a:latin typeface="Arial" pitchFamily="34" charset="0"/>
                <a:cs typeface="Arial" pitchFamily="34" charset="0"/>
              </a:rPr>
              <a:t>Believers in Christ have a basis for fellowship.</a:t>
            </a:r>
          </a:p>
          <a:p>
            <a:pPr marL="514350" indent="-514350"/>
            <a:r>
              <a:rPr lang="en-US" dirty="0" smtClean="0">
                <a:latin typeface="Arial" pitchFamily="34" charset="0"/>
                <a:cs typeface="Arial" pitchFamily="34" charset="0"/>
              </a:rPr>
              <a:t>Fellowship on basis of respect for others who believe in the gospel (</a:t>
            </a:r>
            <a:r>
              <a:rPr lang="en-US" b="1" dirty="0" smtClean="0">
                <a:solidFill>
                  <a:srgbClr val="C00000"/>
                </a:solidFill>
                <a:latin typeface="Arial" pitchFamily="34" charset="0"/>
                <a:cs typeface="Arial" pitchFamily="34" charset="0"/>
              </a:rPr>
              <a:t>James 4:1-4</a:t>
            </a:r>
            <a:r>
              <a:rPr lang="en-US" dirty="0" smtClean="0">
                <a:latin typeface="Arial" pitchFamily="34" charset="0"/>
                <a:cs typeface="Arial" pitchFamily="34" charset="0"/>
              </a:rPr>
              <a:t>). We are not to fellowship with those who disagree with the gospel. </a:t>
            </a:r>
          </a:p>
          <a:p>
            <a:pPr marL="514350" indent="-514350"/>
            <a:endParaRPr lang="en-US" dirty="0" smtClean="0">
              <a:latin typeface="Arial" pitchFamily="34" charset="0"/>
              <a:cs typeface="Arial" pitchFamily="34" charset="0"/>
            </a:endParaRPr>
          </a:p>
          <a:p>
            <a:pPr marL="514350" indent="-514350"/>
            <a:r>
              <a:rPr lang="en-US" dirty="0" smtClean="0">
                <a:latin typeface="Arial" pitchFamily="34" charset="0"/>
                <a:cs typeface="Arial" pitchFamily="34" charset="0"/>
              </a:rPr>
              <a:t>Fellowship on basis of love of Christian liberty and absence of legalism (</a:t>
            </a:r>
            <a:r>
              <a:rPr lang="en-US" b="1" dirty="0" smtClean="0">
                <a:solidFill>
                  <a:srgbClr val="C00000"/>
                </a:solidFill>
                <a:latin typeface="Arial" pitchFamily="34" charset="0"/>
                <a:cs typeface="Arial" pitchFamily="34" charset="0"/>
              </a:rPr>
              <a:t>Gal 1:13-17, 2:4, 12-13</a:t>
            </a:r>
            <a:r>
              <a:rPr lang="en-US" dirty="0" smtClean="0">
                <a:latin typeface="Arial" pitchFamily="34" charset="0"/>
                <a:cs typeface="Arial" pitchFamily="34" charset="0"/>
              </a:rPr>
              <a:t>). </a:t>
            </a:r>
          </a:p>
          <a:p>
            <a:pPr marL="514350" indent="-514350"/>
            <a:endParaRPr lang="en-US" dirty="0" smtClean="0">
              <a:latin typeface="Arial" pitchFamily="34" charset="0"/>
              <a:cs typeface="Arial" pitchFamily="34" charset="0"/>
            </a:endParaRPr>
          </a:p>
          <a:p>
            <a:pPr marL="514350" indent="-514350"/>
            <a:r>
              <a:rPr lang="en-US" dirty="0" smtClean="0">
                <a:latin typeface="Arial" pitchFamily="34" charset="0"/>
                <a:cs typeface="Arial" pitchFamily="34" charset="0"/>
              </a:rPr>
              <a:t>Fellowship on basis of submission to the Word of God (</a:t>
            </a:r>
            <a:r>
              <a:rPr lang="en-US" b="1" dirty="0" smtClean="0">
                <a:solidFill>
                  <a:srgbClr val="C00000"/>
                </a:solidFill>
                <a:latin typeface="Arial" pitchFamily="34" charset="0"/>
                <a:cs typeface="Arial" pitchFamily="34" charset="0"/>
              </a:rPr>
              <a:t>2 Tim 3:16</a:t>
            </a:r>
            <a:r>
              <a:rPr lang="en-US" dirty="0" smtClean="0">
                <a:latin typeface="Arial" pitchFamily="34" charset="0"/>
                <a:cs typeface="Arial" pitchFamily="34" charset="0"/>
              </a:rPr>
              <a:t>). Those who appreciate the exegetical studies of the Word of God, line by line, category by category, topic by topic, and understand grace. (</a:t>
            </a:r>
            <a:r>
              <a:rPr lang="en-US" b="1" dirty="0" smtClean="0">
                <a:solidFill>
                  <a:srgbClr val="C00000"/>
                </a:solidFill>
                <a:latin typeface="Arial" pitchFamily="34" charset="0"/>
                <a:cs typeface="Arial" pitchFamily="34" charset="0"/>
              </a:rPr>
              <a:t>Heb 13:7, 17</a:t>
            </a:r>
            <a:r>
              <a:rPr lang="en-US" dirty="0" smtClean="0">
                <a:latin typeface="Arial" pitchFamily="34" charset="0"/>
                <a:cs typeface="Arial" pitchFamily="34" charset="0"/>
              </a:rPr>
              <a:t>)</a:t>
            </a:r>
          </a:p>
          <a:p>
            <a:pPr marL="514350" indent="-514350">
              <a:buNone/>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Fellowship based upon sharing common battles in the Faith and for the Faith.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no competitions, no jealousies, nothing to prove and no one is trying to outdo one another.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are members of a team who stay together in the ministry for a long period of time.</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3. All Christian fellowship is based upon a close rapport with the Lord resulting in spiritual growth (</a:t>
            </a:r>
            <a:r>
              <a:rPr lang="en-US" b="1" dirty="0" smtClean="0">
                <a:solidFill>
                  <a:srgbClr val="C00000"/>
                </a:solidFill>
                <a:latin typeface="Arial" pitchFamily="34" charset="0"/>
                <a:cs typeface="Arial" pitchFamily="34" charset="0"/>
              </a:rPr>
              <a:t>1 John 1:7</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“we have fellowship with one another…”</a:t>
            </a:r>
          </a:p>
          <a:p>
            <a:pPr>
              <a:buNone/>
            </a:pPr>
            <a:endParaRPr lang="en-US" b="1" dirty="0" smtClean="0">
              <a:solidFill>
                <a:srgbClr val="C00000"/>
              </a:solidFill>
              <a:latin typeface="Arial" pitchFamily="34" charset="0"/>
              <a:cs typeface="Arial" pitchFamily="34" charset="0"/>
            </a:endParaRPr>
          </a:p>
          <a:p>
            <a:pPr>
              <a:buNone/>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a:buNone/>
            </a:pPr>
            <a:r>
              <a:rPr lang="en-US" b="1" dirty="0" smtClean="0">
                <a:latin typeface="Arial" pitchFamily="34" charset="0"/>
                <a:cs typeface="Arial" pitchFamily="34" charset="0"/>
              </a:rPr>
              <a:t>Order of Paul’s early years</a:t>
            </a:r>
            <a:r>
              <a:rPr lang="en-US" dirty="0" smtClean="0">
                <a:latin typeface="Arial" pitchFamily="34" charset="0"/>
                <a:cs typeface="Arial" pitchFamily="34" charset="0"/>
              </a:rPr>
              <a:t>:</a:t>
            </a:r>
          </a:p>
          <a:p>
            <a:r>
              <a:rPr lang="en-US" b="1" dirty="0" smtClean="0">
                <a:solidFill>
                  <a:srgbClr val="C00000"/>
                </a:solidFill>
                <a:latin typeface="Arial" pitchFamily="34" charset="0"/>
                <a:cs typeface="Arial" pitchFamily="34" charset="0"/>
              </a:rPr>
              <a:t>Acts 9 </a:t>
            </a:r>
            <a:r>
              <a:rPr lang="en-US" dirty="0" smtClean="0">
                <a:latin typeface="Arial" pitchFamily="34" charset="0"/>
                <a:cs typeface="Arial" pitchFamily="34" charset="0"/>
              </a:rPr>
              <a:t>Paul’s conversion to Christ</a:t>
            </a:r>
          </a:p>
          <a:p>
            <a:pPr>
              <a:buNone/>
            </a:pPr>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Galatians 1:17-18 </a:t>
            </a:r>
            <a:r>
              <a:rPr lang="en-US" dirty="0" smtClean="0">
                <a:latin typeface="Arial" pitchFamily="34" charset="0"/>
                <a:cs typeface="Arial" pitchFamily="34" charset="0"/>
              </a:rPr>
              <a:t>three years in Arabia where he learned the mystery doctrines for the Church Age (</a:t>
            </a:r>
            <a:r>
              <a:rPr lang="en-US" b="1" dirty="0" smtClean="0">
                <a:solidFill>
                  <a:srgbClr val="C00000"/>
                </a:solidFill>
                <a:latin typeface="Arial" pitchFamily="34" charset="0"/>
                <a:cs typeface="Arial" pitchFamily="34" charset="0"/>
              </a:rPr>
              <a:t>Rom 16:25</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Galatians 1:18 </a:t>
            </a:r>
            <a:r>
              <a:rPr lang="en-US" dirty="0" smtClean="0">
                <a:latin typeface="Arial" pitchFamily="34" charset="0"/>
                <a:cs typeface="Arial" pitchFamily="34" charset="0"/>
              </a:rPr>
              <a:t>Special trip to Jerusalem to visit Peter for 15 days</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Acts 9:26-30 </a:t>
            </a:r>
            <a:r>
              <a:rPr lang="en-US" dirty="0" smtClean="0">
                <a:latin typeface="Arial" pitchFamily="34" charset="0"/>
                <a:cs typeface="Arial" pitchFamily="34" charset="0"/>
              </a:rPr>
              <a:t>spent short time in Jerusalem due to opposition he left for Tarsus.</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Acts 11:25-26, 13:1-2 </a:t>
            </a:r>
            <a:r>
              <a:rPr lang="en-US" dirty="0" smtClean="0">
                <a:latin typeface="Arial" pitchFamily="34" charset="0"/>
                <a:cs typeface="Arial" pitchFamily="34" charset="0"/>
              </a:rPr>
              <a:t>Barnabas goes to Tarsus and brings Paul to Antioch for mutual teaching ministry for one year.</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a:buNone/>
            </a:pPr>
            <a:r>
              <a:rPr lang="en-US" dirty="0" smtClean="0">
                <a:latin typeface="Arial" pitchFamily="34" charset="0"/>
                <a:cs typeface="Arial" pitchFamily="34" charset="0"/>
              </a:rPr>
              <a:t>4. Believers who are in sin are carnal and cause divisions among believers rather than foster fellowship. (</a:t>
            </a:r>
            <a:r>
              <a:rPr lang="en-US" b="1" dirty="0" smtClean="0">
                <a:solidFill>
                  <a:srgbClr val="C00000"/>
                </a:solidFill>
                <a:latin typeface="Arial" pitchFamily="34" charset="0"/>
                <a:cs typeface="Arial" pitchFamily="34" charset="0"/>
              </a:rPr>
              <a:t>1 Cor 3:1</a:t>
            </a:r>
            <a:r>
              <a:rPr lang="en-US" dirty="0" smtClean="0">
                <a:latin typeface="Arial" pitchFamily="34" charset="0"/>
                <a:cs typeface="Arial" pitchFamily="34" charset="0"/>
              </a:rPr>
              <a:t>).</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5. The communion table is a time of fellowship with Christ and other believers ( </a:t>
            </a:r>
            <a:r>
              <a:rPr lang="en-US" b="1" dirty="0" smtClean="0">
                <a:solidFill>
                  <a:srgbClr val="C00000"/>
                </a:solidFill>
                <a:latin typeface="Arial" pitchFamily="34" charset="0"/>
                <a:cs typeface="Arial" pitchFamily="34" charset="0"/>
              </a:rPr>
              <a:t>1 Cor </a:t>
            </a:r>
            <a:r>
              <a:rPr lang="en-US" b="1" dirty="0" smtClean="0">
                <a:solidFill>
                  <a:srgbClr val="C00000"/>
                </a:solidFill>
                <a:latin typeface="Arial" pitchFamily="34" charset="0"/>
                <a:cs typeface="Arial" pitchFamily="34" charset="0"/>
              </a:rPr>
              <a:t>10:20-21, 11:23-34</a:t>
            </a:r>
            <a:r>
              <a:rPr lang="en-US" dirty="0" smtClean="0">
                <a:latin typeface="Arial" pitchFamily="34" charset="0"/>
                <a:cs typeface="Arial" pitchFamily="34" charset="0"/>
              </a:rPr>
              <a:t>). </a:t>
            </a: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6. When we are in fellowship with God it means we have fellowship with all members of the Trinity.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Father – </a:t>
            </a:r>
            <a:r>
              <a:rPr lang="en-US" b="1" dirty="0" smtClean="0">
                <a:solidFill>
                  <a:srgbClr val="C00000"/>
                </a:solidFill>
                <a:latin typeface="Arial" pitchFamily="34" charset="0"/>
                <a:cs typeface="Arial" pitchFamily="34" charset="0"/>
              </a:rPr>
              <a:t>Eph 2:18</a:t>
            </a:r>
          </a:p>
          <a:p>
            <a:r>
              <a:rPr lang="en-US" dirty="0" smtClean="0">
                <a:latin typeface="Arial" pitchFamily="34" charset="0"/>
                <a:cs typeface="Arial" pitchFamily="34" charset="0"/>
              </a:rPr>
              <a:t>Son – </a:t>
            </a:r>
            <a:r>
              <a:rPr lang="en-US" b="1" dirty="0" smtClean="0">
                <a:solidFill>
                  <a:srgbClr val="C00000"/>
                </a:solidFill>
                <a:latin typeface="Arial" pitchFamily="34" charset="0"/>
                <a:cs typeface="Arial" pitchFamily="34" charset="0"/>
              </a:rPr>
              <a:t>Rev 3:20, 1 Cor 1:9, 1 John 1:3</a:t>
            </a:r>
          </a:p>
          <a:p>
            <a:r>
              <a:rPr lang="en-US" dirty="0" smtClean="0">
                <a:latin typeface="Arial" pitchFamily="34" charset="0"/>
                <a:cs typeface="Arial" pitchFamily="34" charset="0"/>
              </a:rPr>
              <a:t>Spirit – </a:t>
            </a:r>
            <a:r>
              <a:rPr lang="en-US" b="1" dirty="0" smtClean="0">
                <a:solidFill>
                  <a:srgbClr val="C00000"/>
                </a:solidFill>
                <a:latin typeface="Arial" pitchFamily="34" charset="0"/>
                <a:cs typeface="Arial" pitchFamily="34" charset="0"/>
              </a:rPr>
              <a:t>2 Cor 13:14, Philippians 2:1</a:t>
            </a:r>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endParaRPr lang="en-US" b="1" dirty="0" smtClean="0">
              <a:solidFill>
                <a:srgbClr val="C00000"/>
              </a:solidFill>
              <a:latin typeface="Arial" pitchFamily="34" charset="0"/>
              <a:cs typeface="Arial" pitchFamily="34" charset="0"/>
            </a:endParaRPr>
          </a:p>
          <a:p>
            <a:pPr>
              <a:buNone/>
            </a:pPr>
            <a:r>
              <a:rPr lang="en-US" dirty="0" smtClean="0">
                <a:latin typeface="Arial" pitchFamily="34" charset="0"/>
                <a:cs typeface="Arial" pitchFamily="34" charset="0"/>
              </a:rPr>
              <a:t>7. Fellowship with the Spirit occurs through positive volition to the Word of God. (</a:t>
            </a:r>
            <a:r>
              <a:rPr lang="en-US" b="1" dirty="0" smtClean="0">
                <a:solidFill>
                  <a:srgbClr val="C00000"/>
                </a:solidFill>
                <a:latin typeface="Arial" pitchFamily="34" charset="0"/>
                <a:cs typeface="Arial" pitchFamily="34" charset="0"/>
              </a:rPr>
              <a:t>John 16:8-15</a:t>
            </a:r>
            <a:r>
              <a:rPr lang="en-US" dirty="0" smtClean="0">
                <a:latin typeface="Arial" pitchFamily="34" charset="0"/>
                <a:cs typeface="Arial" pitchFamily="34" charset="0"/>
              </a:rPr>
              <a:t>).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8. We are led into fellowship with Christ as we grow in grace ( </a:t>
            </a:r>
            <a:r>
              <a:rPr lang="en-US" b="1" dirty="0" smtClean="0">
                <a:solidFill>
                  <a:srgbClr val="C00000"/>
                </a:solidFill>
                <a:latin typeface="Arial" pitchFamily="34" charset="0"/>
                <a:cs typeface="Arial" pitchFamily="34" charset="0"/>
              </a:rPr>
              <a:t>Gal 2:20, 4:19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 believer is indwelt by Christ (</a:t>
            </a:r>
            <a:r>
              <a:rPr lang="en-US" b="1" dirty="0" smtClean="0">
                <a:solidFill>
                  <a:srgbClr val="C00000"/>
                </a:solidFill>
                <a:latin typeface="Arial" pitchFamily="34" charset="0"/>
                <a:cs typeface="Arial" pitchFamily="34" charset="0"/>
              </a:rPr>
              <a:t>Eph 3:17f</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Our purpose is to experience the same things as He did and pass our tests like He did (</a:t>
            </a:r>
            <a:r>
              <a:rPr lang="en-US" b="1" dirty="0" smtClean="0">
                <a:solidFill>
                  <a:srgbClr val="C00000"/>
                </a:solidFill>
                <a:latin typeface="Arial" pitchFamily="34" charset="0"/>
                <a:cs typeface="Arial" pitchFamily="34" charset="0"/>
              </a:rPr>
              <a:t>Phil 3:10, John 14:10-14</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a:buNone/>
            </a:pPr>
            <a:r>
              <a:rPr lang="en-US" dirty="0" smtClean="0">
                <a:latin typeface="Arial" pitchFamily="34" charset="0"/>
                <a:cs typeface="Arial" pitchFamily="34" charset="0"/>
              </a:rPr>
              <a:t>9. We are led into fellowship with the Father as we grow in the Word (</a:t>
            </a:r>
            <a:r>
              <a:rPr lang="en-US" b="1" dirty="0" smtClean="0">
                <a:solidFill>
                  <a:srgbClr val="C00000"/>
                </a:solidFill>
                <a:latin typeface="Arial" pitchFamily="34" charset="0"/>
                <a:cs typeface="Arial" pitchFamily="34" charset="0"/>
              </a:rPr>
              <a:t>John 17:20-23, 1 John 1:3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we obey the Written Word of God then we are obeying the Father (</a:t>
            </a:r>
            <a:r>
              <a:rPr lang="en-US" b="1" dirty="0" smtClean="0">
                <a:solidFill>
                  <a:srgbClr val="C00000"/>
                </a:solidFill>
                <a:latin typeface="Arial" pitchFamily="34" charset="0"/>
                <a:cs typeface="Arial" pitchFamily="34" charset="0"/>
              </a:rPr>
              <a:t>John 15:8-10</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develop a friendship with the Father and become friends of God (</a:t>
            </a:r>
            <a:r>
              <a:rPr lang="en-US" b="1" dirty="0" smtClean="0">
                <a:solidFill>
                  <a:srgbClr val="C00000"/>
                </a:solidFill>
                <a:latin typeface="Arial" pitchFamily="34" charset="0"/>
                <a:cs typeface="Arial" pitchFamily="34" charset="0"/>
              </a:rPr>
              <a:t>James 2:23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recognized that Paul and Barnabas were on equal footing with them. When Romans mediators met they would shake hands and be at peace before their meeting.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Remember that Peter, James and John are the leaders of the leaders, the Apostles of the apostles. </a:t>
            </a:r>
          </a:p>
          <a:p>
            <a:endParaRPr lang="en-US" dirty="0">
              <a:latin typeface="Arial" pitchFamily="34" charset="0"/>
              <a:cs typeface="Arial"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In recognizing Barnabas and Paul they are saying that they have equal status with themselves.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broke the back of legalism before legalism ever got started and that is why legalism had to dog Paul’s footsteps for the rest of his life, they couldn’t do any more at the headquarters in Jerusalem.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utterly failed in Jerusalem and therefore they spent the rest of their lives dogging the footsteps of Paul, and here is</a:t>
            </a:r>
            <a:r>
              <a:rPr lang="en-US" b="1" dirty="0" smtClean="0">
                <a:solidFill>
                  <a:srgbClr val="C00000"/>
                </a:solidFill>
                <a:latin typeface="Arial" pitchFamily="34" charset="0"/>
                <a:cs typeface="Arial" pitchFamily="34" charset="0"/>
              </a:rPr>
              <a:t> “all things working together for good”</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These legalists were constantly putting pressure on Paul but out of their attacks, their hostility, their maligning, their slander, </a:t>
            </a:r>
            <a:r>
              <a:rPr lang="en-US" u="sng" dirty="0" smtClean="0">
                <a:latin typeface="Arial" pitchFamily="34" charset="0"/>
                <a:cs typeface="Arial" pitchFamily="34" charset="0"/>
              </a:rPr>
              <a:t>all of the great Pauline epistles were written</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we profit by these legalists. The legalists meant it all to be cursing but God turned it all into blessing.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meant to destroy Paul and Paul’s teaching but all they did was to cause Paul to write letters which are a part of the Word of God.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Instead of destroying Paul’s teaching they became the means of perpetuating Paul’s teaching for 1900 years. </a:t>
            </a:r>
            <a:r>
              <a:rPr lang="en-US" u="sng" dirty="0" smtClean="0">
                <a:latin typeface="Arial" pitchFamily="34" charset="0"/>
                <a:cs typeface="Arial" pitchFamily="34" charset="0"/>
              </a:rPr>
              <a:t>That is all things working together for good.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Galatians 2:10 “They only asked us to remember the poor- the very thing I also was eager to do.”</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While there are two different spheres to be evangelized, Jews and Gentiles, and different personnel for these different spheres, it is still the same gospel.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one thing that Paul must remember even in his particular sphere or area. He should remember the poor (PTOCHOS poor believers of Jerusalem).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take up offerings to alleviate the sufferings of those who have become destitute through persecution.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Paul was always careful to do so.  </a:t>
            </a:r>
          </a:p>
          <a:p>
            <a:endParaRPr lang="en-US" b="1" dirty="0" smtClean="0">
              <a:solidFill>
                <a:srgbClr val="C00000"/>
              </a:solidFill>
              <a:latin typeface="Arial" pitchFamily="34" charset="0"/>
              <a:cs typeface="Arial" pitchFamily="34" charset="0"/>
            </a:endParaRPr>
          </a:p>
          <a:p>
            <a:r>
              <a:rPr lang="en-US" b="1" dirty="0" smtClean="0">
                <a:solidFill>
                  <a:srgbClr val="C00000"/>
                </a:solidFill>
                <a:latin typeface="Arial" pitchFamily="34" charset="0"/>
                <a:cs typeface="Arial" pitchFamily="34" charset="0"/>
              </a:rPr>
              <a:t>Acts 11:27-30, 24:17; Romans 15:25-28; 1 Cor. 16:1-4; 2 Cor 8-9, </a:t>
            </a:r>
            <a:r>
              <a:rPr lang="en-US" dirty="0" smtClean="0">
                <a:latin typeface="Arial" pitchFamily="34" charset="0"/>
                <a:cs typeface="Arial" pitchFamily="34" charset="0"/>
              </a:rPr>
              <a:t> — the great passages on giving was built around the fact that Paul was getting ready to come to Corinth to collect money to relieve the situation in Jerusalem where destitute believers were starving and needed help. </a:t>
            </a:r>
          </a:p>
          <a:p>
            <a:endParaRPr lang="en-US" dirty="0" smtClean="0"/>
          </a:p>
          <a:p>
            <a:r>
              <a:rPr lang="en-US" b="1" dirty="0" smtClean="0">
                <a:solidFill>
                  <a:srgbClr val="0070C0"/>
                </a:solidFill>
                <a:latin typeface="Arial" pitchFamily="34" charset="0"/>
                <a:cs typeface="Arial" pitchFamily="34" charset="0"/>
              </a:rPr>
              <a:t>“the very thing I was eager to do.”  </a:t>
            </a:r>
            <a:r>
              <a:rPr lang="en-US" dirty="0" smtClean="0">
                <a:latin typeface="Arial" pitchFamily="34" charset="0"/>
                <a:cs typeface="Arial" pitchFamily="34" charset="0"/>
              </a:rPr>
              <a:t>This word </a:t>
            </a:r>
            <a:r>
              <a:rPr lang="en-US" b="1" dirty="0" smtClean="0">
                <a:solidFill>
                  <a:srgbClr val="0070C0"/>
                </a:solidFill>
                <a:latin typeface="Arial" pitchFamily="34" charset="0"/>
                <a:cs typeface="Arial" pitchFamily="34" charset="0"/>
              </a:rPr>
              <a:t>“eager” </a:t>
            </a:r>
            <a:r>
              <a:rPr lang="en-US" dirty="0" smtClean="0">
                <a:latin typeface="Arial" pitchFamily="34" charset="0"/>
                <a:cs typeface="Arial" pitchFamily="34" charset="0"/>
              </a:rPr>
              <a:t>which means to be diligent is actually used in seven different ways in the scripture.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So, the seven uses of the verb ‘to be diligent’ — STOUDAZO:</a:t>
            </a:r>
          </a:p>
          <a:p>
            <a:pPr hangingPunct="0"/>
            <a:r>
              <a:rPr lang="en-US" dirty="0" smtClean="0">
                <a:latin typeface="Arial" pitchFamily="34" charset="0"/>
                <a:cs typeface="Arial" pitchFamily="34" charset="0"/>
              </a:rPr>
              <a:t>a. Charity toward believers — </a:t>
            </a:r>
            <a:r>
              <a:rPr lang="en-US" b="1" dirty="0" smtClean="0">
                <a:solidFill>
                  <a:srgbClr val="C00000"/>
                </a:solidFill>
                <a:latin typeface="Arial" pitchFamily="34" charset="0"/>
                <a:cs typeface="Arial" pitchFamily="34" charset="0"/>
              </a:rPr>
              <a:t>Galatians 2:10; 2 Cor 8:8.</a:t>
            </a:r>
            <a:r>
              <a:rPr lang="en-US" b="1" dirty="0" smtClean="0">
                <a:solidFill>
                  <a:srgbClr val="C00000"/>
                </a:solidFill>
              </a:rPr>
              <a:t>	</a:t>
            </a:r>
          </a:p>
          <a:p>
            <a:pPr hangingPunct="0"/>
            <a:r>
              <a:rPr lang="en-US" dirty="0" smtClean="0">
                <a:latin typeface="Arial" pitchFamily="34" charset="0"/>
                <a:cs typeface="Arial" pitchFamily="34" charset="0"/>
              </a:rPr>
              <a:t>b. Care of the saints — </a:t>
            </a:r>
            <a:r>
              <a:rPr lang="en-US" b="1" dirty="0" smtClean="0">
                <a:solidFill>
                  <a:srgbClr val="C00000"/>
                </a:solidFill>
                <a:latin typeface="Arial" pitchFamily="34" charset="0"/>
                <a:cs typeface="Arial" pitchFamily="34" charset="0"/>
              </a:rPr>
              <a:t>Hebrews 6:11; 2 Cor 7:12; 8:16,17;     2 Timothy 1:17.</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In the faith-rest technique </a:t>
            </a:r>
            <a:r>
              <a:rPr lang="en-US" b="1" dirty="0" smtClean="0">
                <a:solidFill>
                  <a:srgbClr val="C00000"/>
                </a:solidFill>
                <a:latin typeface="Arial" pitchFamily="34" charset="0"/>
                <a:cs typeface="Arial" pitchFamily="34" charset="0"/>
              </a:rPr>
              <a:t>— Hebrews 4:11</a:t>
            </a:r>
            <a:r>
              <a:rPr lang="en-US" dirty="0" smtClean="0">
                <a:latin typeface="Arial" pitchFamily="34" charset="0"/>
                <a:cs typeface="Arial" pitchFamily="34" charset="0"/>
              </a:rPr>
              <a:t>, we should be eager, zealous to function under the faith-rest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 For the confirmation of our calling — </a:t>
            </a:r>
            <a:r>
              <a:rPr lang="en-US" b="1" dirty="0" smtClean="0">
                <a:solidFill>
                  <a:srgbClr val="C00000"/>
                </a:solidFill>
                <a:latin typeface="Arial" pitchFamily="34" charset="0"/>
                <a:cs typeface="Arial" pitchFamily="34" charset="0"/>
              </a:rPr>
              <a:t>2 Peter 1:5,10</a:t>
            </a:r>
            <a:r>
              <a:rPr lang="en-US" dirty="0" smtClean="0">
                <a:solidFill>
                  <a:srgbClr val="C00000"/>
                </a:solidFill>
                <a:latin typeface="Arial" pitchFamily="34" charset="0"/>
                <a:cs typeface="Arial" pitchFamily="34" charset="0"/>
              </a:rPr>
              <a:t>. </a:t>
            </a:r>
            <a:r>
              <a:rPr lang="en-US" dirty="0" smtClean="0">
                <a:latin typeface="Arial" pitchFamily="34" charset="0"/>
                <a:cs typeface="Arial" pitchFamily="34" charset="0"/>
              </a:rPr>
              <a:t>We should be zealous to confirm our calling [witnessing for Christ].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e. For the corporate unity of the body — </a:t>
            </a:r>
            <a:r>
              <a:rPr lang="en-US" b="1" dirty="0" smtClean="0">
                <a:solidFill>
                  <a:srgbClr val="C00000"/>
                </a:solidFill>
                <a:latin typeface="Arial" pitchFamily="34" charset="0"/>
                <a:cs typeface="Arial" pitchFamily="34" charset="0"/>
              </a:rPr>
              <a:t>Ephesians 4:3</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 For the commendation of God — </a:t>
            </a:r>
            <a:r>
              <a:rPr lang="en-US" b="1" dirty="0" smtClean="0">
                <a:solidFill>
                  <a:srgbClr val="C00000"/>
                </a:solidFill>
                <a:latin typeface="Arial" pitchFamily="34" charset="0"/>
                <a:cs typeface="Arial" pitchFamily="34" charset="0"/>
              </a:rPr>
              <a:t>2 Timothy 2:15</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 To have a character, a life without spot or blemish — </a:t>
            </a:r>
            <a:r>
              <a:rPr lang="en-US" b="1" dirty="0" smtClean="0">
                <a:solidFill>
                  <a:srgbClr val="C00000"/>
                </a:solidFill>
                <a:latin typeface="Arial" pitchFamily="34" charset="0"/>
                <a:cs typeface="Arial" pitchFamily="34" charset="0"/>
              </a:rPr>
              <a:t>2 Peter 3:14.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Paul’s concludes the verse by saying, </a:t>
            </a:r>
            <a:r>
              <a:rPr lang="en-US" b="1" dirty="0" smtClean="0">
                <a:solidFill>
                  <a:srgbClr val="0070C0"/>
                </a:solidFill>
                <a:latin typeface="Arial" pitchFamily="34" charset="0"/>
                <a:cs typeface="Arial" pitchFamily="34" charset="0"/>
              </a:rPr>
              <a:t>“I also was eager to do”  “To do” </a:t>
            </a:r>
            <a:r>
              <a:rPr lang="en-US" dirty="0" smtClean="0">
                <a:latin typeface="Arial" pitchFamily="34" charset="0"/>
                <a:cs typeface="Arial" pitchFamily="34" charset="0"/>
              </a:rPr>
              <a:t>is an Aor Act Infin of purpose, SPOUDAZO.</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was always Paul’s purpose to take offerings for the poor, for the destitute, for the persecuted, for those who had lost material goods because of their stand for Jesus Christ. Paul always remembered the other person.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are two spheres of legalism which are brought out in the book of Galatians: salvation by works and spirituality by works.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first area of legalism is faith-plus, where someone comes along and says, ‘Yes, you must believe in Christ for salvation but you must do something else before you can really be saved.’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 issue is always faith or unbelief in the matter of salvation. Legalism tries to add something.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Under the principle of grace whereby God provides salvation for the human race the author of the plan is perfect.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perfect plan means that God must not only design it but He must execute it.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81000"/>
            <a:ext cx="9144000" cy="6477000"/>
          </a:xfrm>
        </p:spPr>
        <p:txBody>
          <a:bodyPr/>
          <a:lstStyle/>
          <a:p>
            <a:r>
              <a:rPr lang="en-US" b="1" dirty="0" smtClean="0">
                <a:solidFill>
                  <a:srgbClr val="C00000"/>
                </a:solidFill>
                <a:latin typeface="Arial" pitchFamily="34" charset="0"/>
                <a:cs typeface="Arial" pitchFamily="34" charset="0"/>
              </a:rPr>
              <a:t>Acts 11:27-30 12:24-25 </a:t>
            </a:r>
            <a:r>
              <a:rPr lang="en-US" dirty="0" smtClean="0">
                <a:latin typeface="Arial" pitchFamily="34" charset="0"/>
                <a:cs typeface="Arial" pitchFamily="34" charset="0"/>
              </a:rPr>
              <a:t>Paul and Barnabas take up relief offering for famine victims in Judea.</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Acts 13:2-14 </a:t>
            </a:r>
            <a:r>
              <a:rPr lang="en-US" dirty="0" smtClean="0">
                <a:latin typeface="Arial" pitchFamily="34" charset="0"/>
                <a:cs typeface="Arial" pitchFamily="34" charset="0"/>
              </a:rPr>
              <a:t>Paul and Barnabas sent on missionary journey.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Now we focus on the details of the Jerusalem conference, the first of the great church councils held at Jerusalem, and the great issue was legalism.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While this passage, </a:t>
            </a:r>
            <a:r>
              <a:rPr lang="en-US" b="1" dirty="0" smtClean="0">
                <a:solidFill>
                  <a:srgbClr val="0070C0"/>
                </a:solidFill>
                <a:latin typeface="Arial" pitchFamily="34" charset="0"/>
                <a:cs typeface="Arial" pitchFamily="34" charset="0"/>
              </a:rPr>
              <a:t>Gal 2:1-10</a:t>
            </a:r>
            <a:r>
              <a:rPr lang="en-US" dirty="0" smtClean="0">
                <a:latin typeface="Arial" pitchFamily="34" charset="0"/>
                <a:cs typeface="Arial" pitchFamily="34" charset="0"/>
              </a:rPr>
              <a:t>, describes the behind the scenes activity of this council, </a:t>
            </a:r>
            <a:r>
              <a:rPr lang="en-US" b="1" dirty="0" smtClean="0">
                <a:solidFill>
                  <a:srgbClr val="C00000"/>
                </a:solidFill>
                <a:latin typeface="Arial" pitchFamily="34" charset="0"/>
                <a:cs typeface="Arial" pitchFamily="34" charset="0"/>
              </a:rPr>
              <a:t>Acts 15:1-31 </a:t>
            </a:r>
            <a:r>
              <a:rPr lang="en-US" dirty="0" smtClean="0">
                <a:latin typeface="Arial" pitchFamily="34" charset="0"/>
                <a:cs typeface="Arial" pitchFamily="34" charset="0"/>
              </a:rPr>
              <a:t>describe what went on as far as all the delegates were concerned.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If man gets the energy of the flesh in anywhere then you have what we commonly call legalism, you have energy of the flesh, you have works, and </a:t>
            </a:r>
            <a:r>
              <a:rPr lang="en-US" u="sng" dirty="0" smtClean="0">
                <a:latin typeface="Arial" pitchFamily="34" charset="0"/>
                <a:cs typeface="Arial" pitchFamily="34" charset="0"/>
              </a:rPr>
              <a:t>man’s works cannot save him or make him spiritual. </a:t>
            </a:r>
          </a:p>
          <a:p>
            <a:endParaRPr lang="en-US" dirty="0" smtClean="0"/>
          </a:p>
          <a:p>
            <a:pPr hangingPunct="0"/>
            <a:r>
              <a:rPr lang="en-US" dirty="0" smtClean="0">
                <a:latin typeface="Arial" pitchFamily="34" charset="0"/>
                <a:cs typeface="Arial" pitchFamily="34" charset="0"/>
              </a:rPr>
              <a:t>The second great problem found in Galatians is spirituality by works, such as tarrying and fasting, tabooism, asceticism, ecstatics, and so 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None of these things will provide spirituality and yet most of them are acceptable in some spheres of Christianity today.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Galatians 2:11 </a:t>
            </a:r>
            <a:r>
              <a:rPr lang="en-US" dirty="0" smtClean="0">
                <a:latin typeface="Arial" pitchFamily="34" charset="0"/>
                <a:cs typeface="Arial" pitchFamily="34" charset="0"/>
              </a:rPr>
              <a:t>— the Antioch incident, the second historical illustration that sets up the precedent that legalism is never acceptable under the criterion of God’s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Legalism is never the modus operandi for any regenerate member of the human race and wherever legalism is found it must be removed by the declaration of the truth. </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Galatians 2:11 “But when </a:t>
            </a:r>
            <a:r>
              <a:rPr lang="en-US" b="1" dirty="0" err="1" smtClean="0">
                <a:solidFill>
                  <a:srgbClr val="0070C0"/>
                </a:solidFill>
                <a:latin typeface="Arial" pitchFamily="34" charset="0"/>
                <a:cs typeface="Arial" pitchFamily="34" charset="0"/>
              </a:rPr>
              <a:t>Cephas</a:t>
            </a:r>
            <a:r>
              <a:rPr lang="en-US" b="1" dirty="0" smtClean="0">
                <a:solidFill>
                  <a:srgbClr val="0070C0"/>
                </a:solidFill>
                <a:latin typeface="Arial" pitchFamily="34" charset="0"/>
                <a:cs typeface="Arial" pitchFamily="34" charset="0"/>
              </a:rPr>
              <a:t> came unto Antioch, I opposed him to his face, because he was condemned.”</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Legalism often puts those in leadership in the embarrassing position of having to stand up in front of other people, single out an individual, and tear him apart verbally.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the great leader of the church outside of Paul, is going to be braced in front of the entire congregation at the church of Antioch.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was used to being surrounded by Jewish believers in Jerusalem but in Antioch there were Gentiles and Jews.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found out he could not equitably treat the Gentile believers and simultaneously keep the legalistic Jewish believers happy.</a:t>
            </a: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So instead of preaching grace he leaned towards the legalism of the Jewish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opposed Peter (ANTHISTEMI - AAIndic) or stood up against him publicly. Paul investigated what Peter was teaching and found it to lack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was promoting legalism gospel of circumcision and it even sucked Barnabas in. This was the worst possible sin Peter could commit against the gospel and Gentiles.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Because of Peter’s message legalism would spread through the Antioch church and along with it, sins of the tongue, gossip, maligning, sins of motivation, envy, pride, jealousy, and these are the worst sins.</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Paul says Peter had been </a:t>
            </a:r>
            <a:r>
              <a:rPr lang="en-US" b="1" dirty="0" smtClean="0">
                <a:solidFill>
                  <a:srgbClr val="0070C0"/>
                </a:solidFill>
                <a:latin typeface="Arial" pitchFamily="34" charset="0"/>
                <a:cs typeface="Arial" pitchFamily="34" charset="0"/>
              </a:rPr>
              <a:t>“condemned” </a:t>
            </a:r>
            <a:r>
              <a:rPr lang="en-US" dirty="0" smtClean="0">
                <a:latin typeface="Arial" pitchFamily="34" charset="0"/>
                <a:cs typeface="Arial" pitchFamily="34" charset="0"/>
              </a:rPr>
              <a:t>(KATEGNOSMENOS  Pf  Pass Ptc – having been condemned) by the truth of the gospel, what Peter did was against what he knew (</a:t>
            </a:r>
            <a:r>
              <a:rPr lang="en-US" b="1" dirty="0" smtClean="0">
                <a:solidFill>
                  <a:srgbClr val="C00000"/>
                </a:solidFill>
                <a:latin typeface="Arial" pitchFamily="34" charset="0"/>
                <a:cs typeface="Arial" pitchFamily="34" charset="0"/>
              </a:rPr>
              <a:t>2 Cor 13:8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Forsaking the truth of the Gospel he knew, he condemned himself.</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To Peter’s credit he did not argue with Paul. Peter is a great man because he can take rebuke, change his course, and continue on. </a:t>
            </a:r>
            <a:r>
              <a:rPr lang="en-US" b="1" dirty="0" smtClean="0">
                <a:solidFill>
                  <a:srgbClr val="C00000"/>
                </a:solidFill>
                <a:latin typeface="Arial" pitchFamily="34" charset="0"/>
                <a:cs typeface="Arial" pitchFamily="34" charset="0"/>
              </a:rPr>
              <a:t>2 Peter 3:15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evaluated Paul’s message, learned from it, and thus profited from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Peter had reacted to it then he would have lost out on a lot of grace and been under severe divine discipline.</a:t>
            </a: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Peter learned that although he was a great leader he was not infallible. The Word of God is infallible and all of us are </a:t>
            </a:r>
            <a:r>
              <a:rPr lang="en-US" u="sng" dirty="0" smtClean="0">
                <a:latin typeface="Arial" pitchFamily="34" charset="0"/>
                <a:cs typeface="Arial" pitchFamily="34" charset="0"/>
              </a:rPr>
              <a:t>to submit to what it says.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Because of this the legalists will leave the church and then the teaching of grace will continue without attack.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People will grow, fellowship will resume, and the Lord will be glorified.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Antioch is one of the churches which was up and coming; a thriving, powerful church which has moved forward under the Bible teaching of Paul and Barnabas, </a:t>
            </a:r>
            <a:r>
              <a:rPr lang="en-US" u="sng" dirty="0" smtClean="0">
                <a:latin typeface="Arial" pitchFamily="34" charset="0"/>
                <a:cs typeface="Arial" pitchFamily="34" charset="0"/>
              </a:rPr>
              <a:t>a church where grace is understood and practiced up to this point.</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Therefore it is putting Jerusalem in the shade and is now becoming the outstanding church at that time historically with the result that </a:t>
            </a:r>
            <a:r>
              <a:rPr lang="en-US" u="sng" dirty="0" smtClean="0">
                <a:latin typeface="Arial" pitchFamily="34" charset="0"/>
                <a:cs typeface="Arial" pitchFamily="34" charset="0"/>
              </a:rPr>
              <a:t>all of the great missionary movements to begin with will be launched from Antioch.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launched because they know doctrine. So Antioch is about to take the leadership over from Jerusalem.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Jerusalem was still clinging by a thread at this point to their position of leadership they started sending VIPs into Antioch to find out what was going on. </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b="1" dirty="0" smtClean="0">
                <a:solidFill>
                  <a:srgbClr val="0070C0"/>
                </a:solidFill>
                <a:latin typeface="Arial" pitchFamily="34" charset="0"/>
                <a:cs typeface="Arial" pitchFamily="34" charset="0"/>
              </a:rPr>
              <a:t>Galatians 2:12 “For prior to the coming of certain men from James, he used to eat with the Gentiles; but when they came, he began to withdraw and hold himself aloof, fearing the party of the circumcision.”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From the standpoint of fellowship and fraternizing together, the Jews and Gentiles in the </a:t>
            </a:r>
            <a:r>
              <a:rPr lang="en-US" dirty="0" err="1" smtClean="0">
                <a:latin typeface="Arial" pitchFamily="34" charset="0"/>
                <a:cs typeface="Arial" pitchFamily="34" charset="0"/>
              </a:rPr>
              <a:t>Antiochan</a:t>
            </a:r>
            <a:r>
              <a:rPr lang="en-US" dirty="0" smtClean="0">
                <a:latin typeface="Arial" pitchFamily="34" charset="0"/>
                <a:cs typeface="Arial" pitchFamily="34" charset="0"/>
              </a:rPr>
              <a:t> church were well integrated.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Some Jews in the church were still concerned about aspects of the Mosaic Law while Gentiles were not.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had led Gentiles to Christ in Acts 10:48 and got along with their customs until the Jerusalem legalists arrived.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Peter caved to the Jerusalem legalists, perhaps they were old friends, and could not persuade them why he was in fellowship with the Gentiles.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“he used to eat with the Gentiles </a:t>
            </a:r>
            <a:r>
              <a:rPr lang="en-US" dirty="0" smtClean="0">
                <a:latin typeface="Arial" pitchFamily="34" charset="0"/>
                <a:cs typeface="Arial" pitchFamily="34" charset="0"/>
              </a:rPr>
              <a:t>(SUNESTHIEN –Impf A Indic. – continuous eating with Gentiles in the past)</a:t>
            </a:r>
            <a:r>
              <a:rPr lang="en-US" dirty="0" smtClean="0">
                <a:solidFill>
                  <a:srgbClr val="0070C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 but when they came, he began to withdraw </a:t>
            </a:r>
            <a:r>
              <a:rPr lang="en-US" dirty="0" smtClean="0">
                <a:latin typeface="Arial" pitchFamily="34" charset="0"/>
                <a:cs typeface="Arial" pitchFamily="34" charset="0"/>
              </a:rPr>
              <a:t>(HUPERSTELLEN –Impf Aindic – stand back from, withdraw)”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“and hold himself aloof </a:t>
            </a:r>
            <a:r>
              <a:rPr lang="en-US" dirty="0" smtClean="0">
                <a:latin typeface="Arial" pitchFamily="34" charset="0"/>
                <a:cs typeface="Arial" pitchFamily="34" charset="0"/>
              </a:rPr>
              <a:t>(APHORIZO – Impf Act Indic- stand aloof, severing, cutting off, separation, then set up boundaries),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“fearing the party of the circumcision </a:t>
            </a:r>
            <a:r>
              <a:rPr lang="en-US" dirty="0" smtClean="0">
                <a:latin typeface="Arial" pitchFamily="34" charset="0"/>
                <a:cs typeface="Arial" pitchFamily="34" charset="0"/>
              </a:rPr>
              <a:t>(PHOBEO – PMPtc – fearing).” So, Peter catered to the legalists and hurt the Gentile believers by illegally separating from them.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feared losing his status in Jerusalem and these legalists would report back to James. He was concerned about his security, status, popularity, and position.</a:t>
            </a:r>
            <a:endParaRPr lang="en-US" dirty="0">
              <a:latin typeface="Arial" pitchFamily="34" charset="0"/>
              <a:cs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Peter would eat and fellowship with the Gentiles. He would socialize with them which upset the legalists.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Legalists would not even conduct business with Gentiles because they were considered to be on a lower social plain than the Jews.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when confronted by the Jerusalem legalists Peter turned his back on the Gentile believers. The pressure got to him and he retreated. He caved to public opinion.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Remember the Peter of the early church when he was bold with the gospel? </a:t>
            </a:r>
            <a:r>
              <a:rPr lang="en-US" b="1" dirty="0" smtClean="0">
                <a:solidFill>
                  <a:srgbClr val="C00000"/>
                </a:solidFill>
                <a:latin typeface="Arial" pitchFamily="34" charset="0"/>
                <a:cs typeface="Arial" pitchFamily="34" charset="0"/>
              </a:rPr>
              <a:t>Acts 2:29, 36, 4:19-20</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All his past teaching was in jeopardy now and Paul would come to the rescue. </a:t>
            </a:r>
            <a:endParaRPr lang="en-US" dirty="0">
              <a:latin typeface="Arial" pitchFamily="34" charset="0"/>
              <a:cs typeface="Arial"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Galatians 2:13 “And the rest of the Jews joined him in hypocrisy </a:t>
            </a:r>
            <a:r>
              <a:rPr lang="en-US" dirty="0" smtClean="0">
                <a:latin typeface="Arial" pitchFamily="34" charset="0"/>
                <a:cs typeface="Arial" pitchFamily="34" charset="0"/>
              </a:rPr>
              <a:t>(SUNUPEKRITHESAN – APIndic –dissembled along with him, act of hypocrisy), </a:t>
            </a:r>
            <a:r>
              <a:rPr lang="en-US" b="1" dirty="0" smtClean="0">
                <a:solidFill>
                  <a:srgbClr val="0070C0"/>
                </a:solidFill>
                <a:latin typeface="Arial" pitchFamily="34" charset="0"/>
                <a:cs typeface="Arial" pitchFamily="34" charset="0"/>
              </a:rPr>
              <a:t>with the result that even Barnabas was carried away by their hypocrisy </a:t>
            </a:r>
            <a:r>
              <a:rPr lang="en-US" dirty="0" smtClean="0">
                <a:latin typeface="Arial" pitchFamily="34" charset="0"/>
                <a:cs typeface="Arial" pitchFamily="34" charset="0"/>
              </a:rPr>
              <a:t>(SUNAPAGO –APIndic – to be led away by identifying with it, agreeing with it) (TE HUPOKRISEI – the dissembling) .”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was an important person in Jerusalem and many Jews looked to him for their standard of thinking and living.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would blindly follow Peter’s lead so when he separated from the Gentiles they followed him. This would split the Antioch church.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what HYPOCRISY AND LEGALISM does to a church, a family, or a group of friends.</a:t>
            </a:r>
          </a:p>
          <a:p>
            <a:endParaRPr lang="en-US"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outward side of the Jerusalem conference is covered there, and then Paul takes an incident which is not covered in </a:t>
            </a:r>
            <a:r>
              <a:rPr lang="en-US" b="1" dirty="0" smtClean="0">
                <a:solidFill>
                  <a:srgbClr val="C00000"/>
                </a:solidFill>
                <a:latin typeface="Arial" pitchFamily="34" charset="0"/>
                <a:cs typeface="Arial" pitchFamily="34" charset="0"/>
              </a:rPr>
              <a:t>Acts 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we know about this incident we find in </a:t>
            </a:r>
            <a:r>
              <a:rPr lang="en-US" b="1" dirty="0" smtClean="0">
                <a:solidFill>
                  <a:srgbClr val="0070C0"/>
                </a:solidFill>
                <a:latin typeface="Arial" pitchFamily="34" charset="0"/>
                <a:cs typeface="Arial" pitchFamily="34" charset="0"/>
              </a:rPr>
              <a:t>Galatians 2:1-10.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occasion for the Jerusalem conference was fourteen years after Paul’s training began and when he went up to Jerusalem as a delegate from the church at Antioch.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Acts 15:1 — “And certain men which came down from Judea and they taut the brethren and said, ‘Except you be circumcised after the manner of Moses, you cannot be saved’.” </a:t>
            </a:r>
            <a:r>
              <a:rPr lang="en-US" dirty="0" smtClean="0">
                <a:latin typeface="Arial" pitchFamily="34" charset="0"/>
                <a:cs typeface="Arial" pitchFamily="34" charset="0"/>
              </a:rPr>
              <a:t>Is that grace or legalism? Legalism! In other words, they have added something to salvation: works.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u="sng" dirty="0" smtClean="0">
                <a:latin typeface="Arial" pitchFamily="34" charset="0"/>
                <a:cs typeface="Arial" pitchFamily="34" charset="0"/>
              </a:rPr>
              <a:t>Principle</a:t>
            </a:r>
            <a:r>
              <a:rPr lang="en-US" dirty="0" smtClean="0">
                <a:latin typeface="Arial" pitchFamily="34" charset="0"/>
                <a:cs typeface="Arial" pitchFamily="34" charset="0"/>
              </a:rPr>
              <a:t>: Non justified separation occurs when believers separate from those who believe the truth of the Bible in order to justify themselves in their legalism.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was a critical moment in the life of the Antioch church for many looked at it as an example of how believing Jews and Gentiles could worship and work together.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saw the group of believers in Antioch as one in Christ (</a:t>
            </a:r>
            <a:r>
              <a:rPr lang="en-US" b="1" dirty="0" smtClean="0">
                <a:solidFill>
                  <a:srgbClr val="C00000"/>
                </a:solidFill>
                <a:latin typeface="Arial" pitchFamily="34" charset="0"/>
                <a:cs typeface="Arial" pitchFamily="34" charset="0"/>
              </a:rPr>
              <a:t>Gal 3:28</a:t>
            </a:r>
            <a:r>
              <a:rPr lang="en-US" dirty="0" smtClean="0">
                <a:latin typeface="Arial" pitchFamily="34" charset="0"/>
                <a:cs typeface="Arial" pitchFamily="34" charset="0"/>
              </a:rPr>
              <a:t>), equal in Christ, one in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Even Barnabas fell into the devil’s trap and separated from the Gentile believers.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often happens to believers when they leave home for college, to work in another location, business trips, even vacations. They forsake their doctrine and common sense and go along with the world system. </a:t>
            </a:r>
            <a:endParaRPr lang="en-US" dirty="0">
              <a:latin typeface="Arial" pitchFamily="34" charset="0"/>
              <a:cs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u="sng" dirty="0" smtClean="0">
                <a:latin typeface="Arial" pitchFamily="34" charset="0"/>
                <a:cs typeface="Arial" pitchFamily="34" charset="0"/>
              </a:rPr>
              <a:t>Principle</a:t>
            </a:r>
            <a:r>
              <a:rPr lang="en-US" dirty="0" smtClean="0">
                <a:latin typeface="Arial" pitchFamily="34" charset="0"/>
                <a:cs typeface="Arial" pitchFamily="34" charset="0"/>
              </a:rPr>
              <a:t>: Catering to or deferring to peer pressure or public opinion always leads to a course of evil</a:t>
            </a:r>
            <a:r>
              <a:rPr lang="en-US" b="1" dirty="0" smtClean="0">
                <a:solidFill>
                  <a:srgbClr val="C00000"/>
                </a:solidFill>
                <a:latin typeface="Arial" pitchFamily="34" charset="0"/>
                <a:cs typeface="Arial" pitchFamily="34" charset="0"/>
              </a:rPr>
              <a:t>. Prov 29:25 “The fear of a man brings a snare, but he who trusts in the Lord will be exalted.”</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There was a mass withdrawal of Jewish believers from eating and fellowshipping with Gentile believers in the Antioch church.</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Look closer at </a:t>
            </a:r>
            <a:r>
              <a:rPr lang="en-US" b="1" dirty="0" smtClean="0">
                <a:solidFill>
                  <a:srgbClr val="0070C0"/>
                </a:solidFill>
                <a:latin typeface="Arial" pitchFamily="34" charset="0"/>
                <a:cs typeface="Arial" pitchFamily="34" charset="0"/>
              </a:rPr>
              <a:t>“dissembled” </a:t>
            </a:r>
            <a:r>
              <a:rPr lang="en-US" dirty="0" smtClean="0">
                <a:latin typeface="Arial" pitchFamily="34" charset="0"/>
                <a:cs typeface="Arial" pitchFamily="34" charset="0"/>
              </a:rPr>
              <a:t>– In 5</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century BC the Greeks had a large audience for their dramas.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Three or four actors would come on stage and had to have strong bodies and strong voices.  The actors wore different masks for the parts they would play and they wore stilts and large boots to make themselves look taller. </a:t>
            </a:r>
            <a:endParaRPr lang="en-US" dirty="0">
              <a:latin typeface="Arial" pitchFamily="34" charset="0"/>
              <a:cs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Each actor had about six wax masks; one when he was to appear happy, sad, etc.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 actor is therefore someone who spoke from behind a mask or false face. The Greek word for this is HUPOCRITES, where we get Hypocrite.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HUPOCRITES is someone who has two faces or is two-faced.  Peter put on the mask of legalism to please the Jews and therefore he became a hypocrite.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was bad enough but the Antioch Jewish believers did the same thing so the church became full of hypocrites! </a:t>
            </a:r>
            <a:endParaRPr lang="en-US" dirty="0">
              <a:latin typeface="Arial" pitchFamily="34" charset="0"/>
              <a:cs typeface="Arial" pitchFamily="34"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Another sad thing that occurred was that Barnabas went along with Peter. He too became a hypocrite.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Barnabas, along with Paul, was one of the great grace champions of all time.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Later on, in </a:t>
            </a:r>
            <a:r>
              <a:rPr lang="en-US" b="1" dirty="0" smtClean="0">
                <a:solidFill>
                  <a:srgbClr val="C00000"/>
                </a:solidFill>
                <a:latin typeface="Arial" pitchFamily="34" charset="0"/>
                <a:cs typeface="Arial" pitchFamily="34" charset="0"/>
              </a:rPr>
              <a:t>Acts 15:35</a:t>
            </a:r>
            <a:r>
              <a:rPr lang="en-US" dirty="0" smtClean="0">
                <a:latin typeface="Arial" pitchFamily="34" charset="0"/>
                <a:cs typeface="Arial" pitchFamily="34" charset="0"/>
              </a:rPr>
              <a:t>, we see Barnabas had recovered and took a strong stand for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launched on their first missionary journey from Antioch. They returned to the church and continued teaching the grace gospel.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Barnabas took the fearful Mark with him when Paul refused. Mark had deserted when they came to </a:t>
            </a:r>
            <a:r>
              <a:rPr lang="en-US" dirty="0" err="1" smtClean="0">
                <a:latin typeface="Arial" pitchFamily="34" charset="0"/>
                <a:cs typeface="Arial" pitchFamily="34" charset="0"/>
              </a:rPr>
              <a:t>Pamphilia</a:t>
            </a:r>
            <a:r>
              <a:rPr lang="en-US" dirty="0" smtClean="0">
                <a:latin typeface="Arial" pitchFamily="34" charset="0"/>
                <a:cs typeface="Arial" pitchFamily="34" charset="0"/>
              </a:rPr>
              <a:t> on the first journey due his fear of disease and the pirates.</a:t>
            </a:r>
            <a:endParaRPr lang="en-US" dirty="0">
              <a:latin typeface="Arial" pitchFamily="34" charset="0"/>
              <a:cs typeface="Arial" pitchFamily="34"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But now in </a:t>
            </a:r>
            <a:r>
              <a:rPr lang="en-US" b="1" dirty="0" smtClean="0">
                <a:solidFill>
                  <a:srgbClr val="C00000"/>
                </a:solidFill>
                <a:latin typeface="Arial" pitchFamily="34" charset="0"/>
                <a:cs typeface="Arial" pitchFamily="34" charset="0"/>
              </a:rPr>
              <a:t>Acts 15:35 </a:t>
            </a:r>
            <a:r>
              <a:rPr lang="en-US" dirty="0" smtClean="0">
                <a:latin typeface="Arial" pitchFamily="34" charset="0"/>
                <a:cs typeface="Arial" pitchFamily="34" charset="0"/>
              </a:rPr>
              <a:t>Mark had recovered and Barnabas steps up and takes the young man with him. When a man confesses his sin and gets back on the right track then no one should hold it against him.</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Acts 15:37 </a:t>
            </a:r>
            <a:r>
              <a:rPr lang="en-US" dirty="0" smtClean="0">
                <a:latin typeface="Arial" pitchFamily="34" charset="0"/>
                <a:cs typeface="Arial" pitchFamily="34" charset="0"/>
              </a:rPr>
              <a:t>Barnabas stands up for Mark. This was a great grace moment for Barnabas for it kept Mark from becoming disillusioned and bitter.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a result Mark would become one of the greatest witnesses of the first century. He wrote the Gospel of Mark.</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was wrong about Mark and later on admitted t in </a:t>
            </a:r>
            <a:r>
              <a:rPr lang="en-US" b="1" dirty="0" smtClean="0">
                <a:solidFill>
                  <a:srgbClr val="C00000"/>
                </a:solidFill>
                <a:latin typeface="Arial" pitchFamily="34" charset="0"/>
                <a:cs typeface="Arial" pitchFamily="34" charset="0"/>
              </a:rPr>
              <a:t>Colossians 4 </a:t>
            </a:r>
            <a:r>
              <a:rPr lang="en-US" dirty="0" smtClean="0">
                <a:latin typeface="Arial" pitchFamily="34" charset="0"/>
                <a:cs typeface="Arial" pitchFamily="34" charset="0"/>
              </a:rPr>
              <a:t>and </a:t>
            </a:r>
            <a:r>
              <a:rPr lang="en-US" b="1" dirty="0" smtClean="0">
                <a:solidFill>
                  <a:srgbClr val="C00000"/>
                </a:solidFill>
                <a:latin typeface="Arial" pitchFamily="34" charset="0"/>
                <a:cs typeface="Arial" pitchFamily="34" charset="0"/>
              </a:rPr>
              <a:t>2 Timothy 4. </a:t>
            </a:r>
          </a:p>
          <a:p>
            <a:endParaRPr lang="en-US" dirty="0">
              <a:latin typeface="Arial" pitchFamily="34" charset="0"/>
              <a:cs typeface="Arial" pitchFamily="34"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u="sng" dirty="0" smtClean="0">
                <a:latin typeface="Arial" pitchFamily="34" charset="0"/>
                <a:cs typeface="Arial" pitchFamily="34" charset="0"/>
              </a:rPr>
              <a:t>Point: </a:t>
            </a:r>
            <a:r>
              <a:rPr lang="en-US" dirty="0" smtClean="0">
                <a:latin typeface="Arial" pitchFamily="34" charset="0"/>
                <a:cs typeface="Arial" pitchFamily="34" charset="0"/>
              </a:rPr>
              <a:t>Paul failed in </a:t>
            </a:r>
            <a:r>
              <a:rPr lang="en-US" b="1" dirty="0" smtClean="0">
                <a:solidFill>
                  <a:srgbClr val="C00000"/>
                </a:solidFill>
                <a:latin typeface="Arial" pitchFamily="34" charset="0"/>
                <a:cs typeface="Arial" pitchFamily="34" charset="0"/>
              </a:rPr>
              <a:t>Acts 15 </a:t>
            </a:r>
            <a:r>
              <a:rPr lang="en-US" dirty="0" smtClean="0">
                <a:latin typeface="Arial" pitchFamily="34" charset="0"/>
                <a:cs typeface="Arial" pitchFamily="34" charset="0"/>
              </a:rPr>
              <a:t>and Barnabas failed in </a:t>
            </a:r>
            <a:r>
              <a:rPr lang="en-US" b="1" dirty="0" smtClean="0">
                <a:solidFill>
                  <a:srgbClr val="C00000"/>
                </a:solidFill>
                <a:latin typeface="Arial" pitchFamily="34" charset="0"/>
                <a:cs typeface="Arial" pitchFamily="34" charset="0"/>
              </a:rPr>
              <a:t>Gal. 2</a:t>
            </a:r>
            <a:r>
              <a:rPr lang="en-US" dirty="0" smtClean="0">
                <a:latin typeface="Arial" pitchFamily="34" charset="0"/>
                <a:cs typeface="Arial" pitchFamily="34" charset="0"/>
              </a:rPr>
              <a:t>. Even those who understand grace the best will sometimes fail and need our help.</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Legalism is the worst enemy of the grace believer. No one is free from its subtle attack.</a:t>
            </a:r>
          </a:p>
          <a:p>
            <a:endParaRPr lang="en-US" dirty="0" smtClean="0">
              <a:latin typeface="Arial" pitchFamily="34" charset="0"/>
              <a:cs typeface="Arial" pitchFamily="34" charset="0"/>
            </a:endParaRPr>
          </a:p>
          <a:p>
            <a:pPr>
              <a:buNone/>
            </a:pPr>
            <a:r>
              <a:rPr lang="en-US" b="1" dirty="0" smtClean="0">
                <a:latin typeface="Arial" pitchFamily="34" charset="0"/>
                <a:cs typeface="Arial" pitchFamily="34" charset="0"/>
              </a:rPr>
              <a:t>Continued Tests a Believer Must Pass</a:t>
            </a:r>
            <a:r>
              <a:rPr lang="en-US" dirty="0" smtClean="0">
                <a:latin typeface="Arial" pitchFamily="34" charset="0"/>
                <a:cs typeface="Arial" pitchFamily="34" charset="0"/>
              </a:rPr>
              <a:t>:</a:t>
            </a:r>
          </a:p>
          <a:p>
            <a:r>
              <a:rPr lang="en-US" dirty="0" smtClean="0">
                <a:latin typeface="Arial" pitchFamily="34" charset="0"/>
                <a:cs typeface="Arial" pitchFamily="34" charset="0"/>
              </a:rPr>
              <a:t>Positional Identification Test – Are all believers saved the same way?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Doctrine Test – What doctrine do I need to believe to mature?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Church Test – What church should I attend to get the most God has to offer me? Do I attend a church for the entertainment or for the truth? Do I want a pastor who feeds the sheep or entertains the goats?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Separation Test – To separate from past legalisms and not allow them to shame you into returning to them. Legalism never quits trying to regain control over you. Will I remain faithful to truth or return to legalism?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Endurance Test – Remain with God’s Word and grace teaching in spite of pressures. On what basis am I living my life today? Grace or Legalism.</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Galatians 2:14-21 </a:t>
            </a:r>
            <a:r>
              <a:rPr lang="en-US" dirty="0" smtClean="0">
                <a:latin typeface="Arial" pitchFamily="34" charset="0"/>
                <a:cs typeface="Arial" pitchFamily="34" charset="0"/>
              </a:rPr>
              <a:t>Paul speaks and breaks the back of legalism in the Antioch church. Paul rebukes the five denials of Peter:</a:t>
            </a:r>
          </a:p>
          <a:p>
            <a:r>
              <a:rPr lang="en-US" b="1" dirty="0" smtClean="0">
                <a:solidFill>
                  <a:srgbClr val="0070C0"/>
                </a:solidFill>
                <a:latin typeface="Arial" pitchFamily="34" charset="0"/>
                <a:cs typeface="Arial" pitchFamily="34" charset="0"/>
              </a:rPr>
              <a:t>2:14</a:t>
            </a:r>
            <a:r>
              <a:rPr lang="en-US" dirty="0" smtClean="0">
                <a:latin typeface="Arial" pitchFamily="34" charset="0"/>
                <a:cs typeface="Arial" pitchFamily="34" charset="0"/>
              </a:rPr>
              <a:t> Peter denied the unity of the church.</a:t>
            </a:r>
          </a:p>
          <a:p>
            <a:r>
              <a:rPr lang="en-US" b="1" dirty="0" smtClean="0">
                <a:solidFill>
                  <a:srgbClr val="0070C0"/>
                </a:solidFill>
                <a:latin typeface="Arial" pitchFamily="34" charset="0"/>
                <a:cs typeface="Arial" pitchFamily="34" charset="0"/>
              </a:rPr>
              <a:t>2:15-16</a:t>
            </a:r>
            <a:r>
              <a:rPr lang="en-US" dirty="0" smtClean="0">
                <a:latin typeface="Arial" pitchFamily="34" charset="0"/>
                <a:cs typeface="Arial" pitchFamily="34" charset="0"/>
              </a:rPr>
              <a:t> Peter denied justification by faith alone</a:t>
            </a:r>
          </a:p>
          <a:p>
            <a:r>
              <a:rPr lang="en-US" b="1" dirty="0" smtClean="0">
                <a:solidFill>
                  <a:srgbClr val="0070C0"/>
                </a:solidFill>
                <a:latin typeface="Arial" pitchFamily="34" charset="0"/>
                <a:cs typeface="Arial" pitchFamily="34" charset="0"/>
              </a:rPr>
              <a:t>2:17-18</a:t>
            </a:r>
            <a:r>
              <a:rPr lang="en-US" dirty="0" smtClean="0">
                <a:latin typeface="Arial" pitchFamily="34" charset="0"/>
                <a:cs typeface="Arial" pitchFamily="34" charset="0"/>
              </a:rPr>
              <a:t> Peter denied freedom from the Mosaic Law</a:t>
            </a:r>
          </a:p>
          <a:p>
            <a:r>
              <a:rPr lang="en-US" b="1" dirty="0" smtClean="0">
                <a:solidFill>
                  <a:srgbClr val="0070C0"/>
                </a:solidFill>
                <a:latin typeface="Arial" pitchFamily="34" charset="0"/>
                <a:cs typeface="Arial" pitchFamily="34" charset="0"/>
              </a:rPr>
              <a:t>2:19-20</a:t>
            </a:r>
            <a:r>
              <a:rPr lang="en-US" dirty="0" smtClean="0">
                <a:latin typeface="Arial" pitchFamily="34" charset="0"/>
                <a:cs typeface="Arial" pitchFamily="34" charset="0"/>
              </a:rPr>
              <a:t> Peter denied the character of Christ produced in us</a:t>
            </a:r>
          </a:p>
          <a:p>
            <a:r>
              <a:rPr lang="en-US" b="1" dirty="0" smtClean="0">
                <a:solidFill>
                  <a:srgbClr val="0070C0"/>
                </a:solidFill>
                <a:latin typeface="Arial" pitchFamily="34" charset="0"/>
                <a:cs typeface="Arial" pitchFamily="34" charset="0"/>
              </a:rPr>
              <a:t>2:21</a:t>
            </a:r>
            <a:r>
              <a:rPr lang="en-US" dirty="0" smtClean="0">
                <a:latin typeface="Arial" pitchFamily="34" charset="0"/>
                <a:cs typeface="Arial" pitchFamily="34" charset="0"/>
              </a:rPr>
              <a:t> Peter denied the grace of God</a:t>
            </a:r>
          </a:p>
          <a:p>
            <a:endParaRPr lang="en-US" dirty="0" smtClean="0">
              <a:latin typeface="Arial" pitchFamily="34" charset="0"/>
              <a:cs typeface="Arial" pitchFamily="34"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latin typeface="Arial" pitchFamily="34" charset="0"/>
                <a:cs typeface="Arial" pitchFamily="34" charset="0"/>
              </a:rPr>
              <a:t>Peter denied the unity of the Church.</a:t>
            </a:r>
          </a:p>
          <a:p>
            <a:r>
              <a:rPr lang="en-US" b="1" dirty="0" smtClean="0">
                <a:solidFill>
                  <a:srgbClr val="0070C0"/>
                </a:solidFill>
                <a:latin typeface="Arial" pitchFamily="34" charset="0"/>
                <a:cs typeface="Arial" pitchFamily="34" charset="0"/>
              </a:rPr>
              <a:t>Galatians 2:14 “But when I saw that they were not straightforward about the truth of the gospel, I said to </a:t>
            </a:r>
            <a:r>
              <a:rPr lang="en-US" b="1" dirty="0" err="1" smtClean="0">
                <a:solidFill>
                  <a:srgbClr val="0070C0"/>
                </a:solidFill>
                <a:latin typeface="Arial" pitchFamily="34" charset="0"/>
                <a:cs typeface="Arial" pitchFamily="34" charset="0"/>
              </a:rPr>
              <a:t>Cephas</a:t>
            </a:r>
            <a:r>
              <a:rPr lang="en-US" b="1" dirty="0" smtClean="0">
                <a:solidFill>
                  <a:srgbClr val="0070C0"/>
                </a:solidFill>
                <a:latin typeface="Arial" pitchFamily="34" charset="0"/>
                <a:cs typeface="Arial" pitchFamily="34" charset="0"/>
              </a:rPr>
              <a:t> in the presence of all, ‘If you, being a Jew, live like the Gentiles and not like the Jews, how is it that you compel the Gentiles to live like Jews?</a:t>
            </a:r>
          </a:p>
          <a:p>
            <a:endParaRPr lang="en-US" dirty="0" smtClean="0"/>
          </a:p>
          <a:p>
            <a:r>
              <a:rPr lang="en-US" b="1" dirty="0" smtClean="0">
                <a:solidFill>
                  <a:srgbClr val="0070C0"/>
                </a:solidFill>
                <a:latin typeface="Arial" pitchFamily="34" charset="0"/>
                <a:cs typeface="Arial" pitchFamily="34" charset="0"/>
              </a:rPr>
              <a:t>“But when I saw that they were not straightforward about the truth of the gospel </a:t>
            </a:r>
            <a:r>
              <a:rPr lang="en-US" dirty="0" smtClean="0">
                <a:latin typeface="Arial" pitchFamily="34" charset="0"/>
                <a:cs typeface="Arial" pitchFamily="34" charset="0"/>
              </a:rPr>
              <a:t>(HORAO –AAIndic – Paul understood the hypocrisy of Peter) (OUK ORTHOPODOUSIN – PAIndic – did not walk straight line, where we get the word Orthopedic). To walk in a straight manner in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 walk in a straight line is to obey the Word of God, legalism is a crooked line or deviation from God’s Word.</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Legalism is not a straight line so it depends upon experiences, rationalism, emotionalism, or traditionalism but never on sound doctrine.</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Paul was not a person who would allow the truth to be trampled on and remain silent.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was shocked to see Peter side with the legalists and he was wounded to see Barnabas go along with them.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had been at the Jerusalem conference and had agreed with Paul’s gospel and that Gentiles should not be circumcised and keep the Mosaic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is not being controlled by the Word of God but is now being controlled by his fear of men!  It was a disgrace!</a:t>
            </a:r>
          </a:p>
          <a:p>
            <a:endParaRPr lang="en-US" dirty="0" smtClean="0">
              <a:latin typeface="Arial" pitchFamily="34" charset="0"/>
              <a:cs typeface="Arial"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“I said to </a:t>
            </a:r>
            <a:r>
              <a:rPr lang="en-US" b="1" dirty="0" err="1" smtClean="0">
                <a:solidFill>
                  <a:srgbClr val="0070C0"/>
                </a:solidFill>
                <a:latin typeface="Arial" pitchFamily="34" charset="0"/>
                <a:cs typeface="Arial" pitchFamily="34" charset="0"/>
              </a:rPr>
              <a:t>Cephas</a:t>
            </a:r>
            <a:r>
              <a:rPr lang="en-US" b="1" dirty="0" smtClean="0">
                <a:solidFill>
                  <a:srgbClr val="0070C0"/>
                </a:solidFill>
                <a:latin typeface="Arial" pitchFamily="34" charset="0"/>
                <a:cs typeface="Arial" pitchFamily="34" charset="0"/>
              </a:rPr>
              <a:t> in the presence of all, ‘If you, being a Jew, live like the Gentiles and not like the Jews, how is it that you compel the Gentiles to live like Jews?</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Paul preaches a sermon to the whole church and publicly rebukes Peter!  Peter publicly exposed his desertion of the truth so he had to be publicly rebuked!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only time in history we have an APOSTLE REBUKING ANOTHER APOSTLE!</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Just like Paul’s former name was Saul, so Peter’s former name was </a:t>
            </a:r>
            <a:r>
              <a:rPr lang="en-US" dirty="0" err="1" smtClean="0">
                <a:latin typeface="Arial" pitchFamily="34" charset="0"/>
                <a:cs typeface="Arial" pitchFamily="34" charset="0"/>
              </a:rPr>
              <a:t>Cephas</a:t>
            </a:r>
            <a:r>
              <a:rPr lang="en-US" dirty="0" smtClean="0">
                <a:latin typeface="Arial" pitchFamily="34" charset="0"/>
                <a:cs typeface="Arial" pitchFamily="34" charset="0"/>
              </a:rPr>
              <a:t>. Jesus assigned them new names and new missions in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wants Peter to be reminded of this so he challenges Peter’s legalism.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Acts 15:2  “When therefore Paul and Barnabas had no small discussion and disputation with them, they determined that Paul and Barnabas and certain others of them, should go up to Jerusalem to the apostles and elders about this question.”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Why Jerusalem? Because this legalism originated in the Jerusalem church and these people had come from Jerusalem to minister in Antioch and were teaching salvation by circumcision.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and Barnabas challenged them as any pastor should do when someone gets in his pulpit and starts teaching false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were sent to Jerusalem to settle the controversy over whether the Gentiles should be required to be circumcised and keep the customs of Moses.</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b="1" dirty="0" smtClean="0">
                <a:solidFill>
                  <a:srgbClr val="0070C0"/>
                </a:solidFill>
                <a:latin typeface="Arial" pitchFamily="34" charset="0"/>
                <a:cs typeface="Arial" pitchFamily="34" charset="0"/>
              </a:rPr>
              <a:t>“if you, being a Jew” </a:t>
            </a:r>
            <a:r>
              <a:rPr lang="en-US" dirty="0" smtClean="0">
                <a:latin typeface="Arial" pitchFamily="34" charset="0"/>
                <a:cs typeface="Arial" pitchFamily="34" charset="0"/>
              </a:rPr>
              <a:t>(EI SU IOUDAIOS HUPARCHON – PAPtc + first class condition =  being a Jew since birth and you are).</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“live like the Gentiles and not like the Jews” </a:t>
            </a:r>
            <a:r>
              <a:rPr lang="en-US" dirty="0" smtClean="0">
                <a:latin typeface="Arial" pitchFamily="34" charset="0"/>
                <a:cs typeface="Arial" pitchFamily="34" charset="0"/>
              </a:rPr>
              <a:t>– (ORTHOPODEO - PAI- to walk uprightly under grace and not under Mosaic Law.  ETHIKOS – live after the manner of Gentiles) + (OUK IOUDAIKOS  ZES from ZOE to live like a Jew, adverb, </a:t>
            </a:r>
            <a:r>
              <a:rPr lang="en-US" b="1" dirty="0" smtClean="0">
                <a:solidFill>
                  <a:srgbClr val="0070C0"/>
                </a:solidFill>
                <a:latin typeface="Arial" pitchFamily="34" charset="0"/>
                <a:cs typeface="Arial" pitchFamily="34" charset="0"/>
              </a:rPr>
              <a:t>“and not like the Jews”.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says, ‘If you are a Jew and you are, living like a Gentile, and you are’, so Paul is hitting him between the eyes that Peter is living like a Gentile not as a Jew.</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Point: </a:t>
            </a:r>
            <a:r>
              <a:rPr lang="en-US" dirty="0" smtClean="0">
                <a:latin typeface="Arial" pitchFamily="34" charset="0"/>
                <a:cs typeface="Arial" pitchFamily="34" charset="0"/>
              </a:rPr>
              <a:t>If Peter was wrong for living like a Jew, then he was wrong the first part of his life before he was saved. </a:t>
            </a:r>
            <a:endParaRPr lang="en-US" dirty="0">
              <a:latin typeface="Arial" pitchFamily="34" charset="0"/>
              <a:cs typeface="Arial" pitchFamily="34"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u="sng" dirty="0" smtClean="0">
                <a:latin typeface="Arial" pitchFamily="34" charset="0"/>
                <a:cs typeface="Arial" pitchFamily="34" charset="0"/>
              </a:rPr>
              <a:t>Point 2</a:t>
            </a:r>
            <a:r>
              <a:rPr lang="en-US" dirty="0" smtClean="0">
                <a:latin typeface="Arial" pitchFamily="34" charset="0"/>
                <a:cs typeface="Arial" pitchFamily="34" charset="0"/>
              </a:rPr>
              <a:t>: If Peter was wrong in living like a Gentile, the he was wrong in the later part of his life after he was saved.</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Question: </a:t>
            </a:r>
            <a:r>
              <a:rPr lang="en-US" dirty="0" smtClean="0">
                <a:latin typeface="Arial" pitchFamily="34" charset="0"/>
                <a:cs typeface="Arial" pitchFamily="34" charset="0"/>
              </a:rPr>
              <a:t>So which part of Peter’s life was wrong? Paul is telling Peter to make up his mind when he was wrong.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Was Peter wrong before he was saved when he lived under the Mosaic Law or is he wrong now in GOING BACK TO THE MOSAIC LAW after being saved and living like a Gentile?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asks: “Peter were you wrong under grace, were you wrong under the Law?”  It is impossible to live both ways, it is one or the other.</a:t>
            </a:r>
            <a:endParaRPr lang="en-US" dirty="0">
              <a:latin typeface="Arial" pitchFamily="34" charset="0"/>
              <a:cs typeface="Arial" pitchFamily="34"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Peter is either wrong in leaving the Law in the first place or he’s wrong in going back to it in the second place.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Now, Peter, which way are you wrong?</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“how is it that you compel the Gentiles to live like Jews? </a:t>
            </a:r>
            <a:r>
              <a:rPr lang="en-US" dirty="0" smtClean="0">
                <a:latin typeface="Arial" pitchFamily="34" charset="0"/>
                <a:cs typeface="Arial" pitchFamily="34" charset="0"/>
              </a:rPr>
              <a:t>(TA ETHNE- the Gentiles) ( ANAKAZEIS – PAIndic to compel) (IOUDAIZEIN –PAInfin – to </a:t>
            </a:r>
            <a:r>
              <a:rPr lang="en-US" dirty="0" err="1" smtClean="0">
                <a:latin typeface="Arial" pitchFamily="34" charset="0"/>
                <a:cs typeface="Arial" pitchFamily="34" charset="0"/>
              </a:rPr>
              <a:t>Judaize</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‘Ok, Peter, since you left Judaism to become a Christian, but now have decided to return to Judaism (one of them is wrong), now why do you compel Gentiles who never were under the Law to live under the Law which you admitted is wrong by leaving it.’ </a:t>
            </a:r>
            <a:endParaRPr lang="en-US" dirty="0">
              <a:latin typeface="Arial" pitchFamily="34" charset="0"/>
              <a:cs typeface="Arial"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Is it right for Peter to try to get others into the very thing that he has left? NO.</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he was right in leaving the Law and he was, then why is he trying to get everyone else involved in the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Peter finds himself trapped in Paul’s logic.</a:t>
            </a:r>
          </a:p>
          <a:p>
            <a:endParaRPr lang="en-US" dirty="0" smtClean="0">
              <a:latin typeface="Arial" pitchFamily="34" charset="0"/>
              <a:cs typeface="Arial" pitchFamily="34" charset="0"/>
            </a:endParaRPr>
          </a:p>
          <a:p>
            <a:pPr>
              <a:buNone/>
            </a:pPr>
            <a:r>
              <a:rPr lang="en-US" b="1" dirty="0" smtClean="0">
                <a:latin typeface="Arial" pitchFamily="34" charset="0"/>
                <a:cs typeface="Arial" pitchFamily="34" charset="0"/>
              </a:rPr>
              <a:t>Peter denied Justification by faith alone, 2:15-16:</a:t>
            </a:r>
          </a:p>
          <a:p>
            <a:r>
              <a:rPr lang="en-US" b="1" dirty="0" smtClean="0">
                <a:solidFill>
                  <a:srgbClr val="0070C0"/>
                </a:solidFill>
                <a:latin typeface="Arial" pitchFamily="34" charset="0"/>
                <a:cs typeface="Arial" pitchFamily="34" charset="0"/>
              </a:rPr>
              <a:t>Galatians 2:15 “We are Jews by nature, and not sinners from among the Gentiles,” </a:t>
            </a:r>
            <a:r>
              <a:rPr lang="en-US" dirty="0" smtClean="0">
                <a:latin typeface="Arial" pitchFamily="34" charset="0"/>
                <a:cs typeface="Arial" pitchFamily="34" charset="0"/>
              </a:rPr>
              <a:t>(PHUSEI by nature, natural born Jews who were given the privilege of writing the Bible and then being God’s missionary agency to the world, </a:t>
            </a:r>
            <a:r>
              <a:rPr lang="en-US" b="1" dirty="0" smtClean="0">
                <a:solidFill>
                  <a:srgbClr val="C00000"/>
                </a:solidFill>
                <a:latin typeface="Arial" pitchFamily="34" charset="0"/>
                <a:cs typeface="Arial" pitchFamily="34" charset="0"/>
              </a:rPr>
              <a:t>Rom 3:1-2, 9:4-5</a:t>
            </a:r>
            <a:r>
              <a:rPr lang="en-US" dirty="0" smtClean="0">
                <a:latin typeface="Arial" pitchFamily="34" charset="0"/>
                <a:cs typeface="Arial" pitchFamily="34" charset="0"/>
              </a:rPr>
              <a:t>). (OUK EX ETHNON HAMARTOLOI – not sinners from among the Gentiles).</a:t>
            </a:r>
          </a:p>
          <a:p>
            <a:endParaRPr lang="en-US" b="1" dirty="0" smtClean="0">
              <a:solidFill>
                <a:srgbClr val="0070C0"/>
              </a:solidFill>
              <a:latin typeface="Arial" pitchFamily="34" charset="0"/>
              <a:cs typeface="Arial" pitchFamily="34" charset="0"/>
            </a:endParaRPr>
          </a:p>
          <a:p>
            <a:endParaRPr lang="en-US" b="1" dirty="0" smtClean="0">
              <a:solidFill>
                <a:srgbClr val="0070C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normAutofit lnSpcReduction="10000"/>
          </a:bodyPr>
          <a:lstStyle/>
          <a:p>
            <a:r>
              <a:rPr lang="en-US" dirty="0" smtClean="0">
                <a:latin typeface="Arial" pitchFamily="34" charset="0"/>
                <a:cs typeface="Arial" pitchFamily="34" charset="0"/>
              </a:rPr>
              <a:t>Pharisees referred to Gentiles as sinners because they did not practice the Mosaic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Peter is full of self righteousness he will react to what Paul says then reject it.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Peter is humbled before God and submissive to His will then he will confess his sin and get back on the grace track.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The plan of grace is larger and more important than our personal pride and privacy.</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Application</a:t>
            </a:r>
            <a:r>
              <a:rPr lang="en-US" dirty="0" smtClean="0">
                <a:latin typeface="Arial" pitchFamily="34" charset="0"/>
                <a:cs typeface="Arial" pitchFamily="34" charset="0"/>
              </a:rPr>
              <a:t>: Apply truth to yourself first and not to others. Do not judge others, judge yourself and make the necessary adjustments. </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dirty="0" smtClean="0">
                <a:latin typeface="Arial" pitchFamily="34" charset="0"/>
                <a:cs typeface="Arial" pitchFamily="34" charset="0"/>
              </a:rPr>
              <a:t>Paul, Barnabas and Peter </a:t>
            </a:r>
            <a:r>
              <a:rPr lang="en-US" b="1" dirty="0" smtClean="0">
                <a:solidFill>
                  <a:srgbClr val="0070C0"/>
                </a:solidFill>
                <a:latin typeface="Arial" pitchFamily="34" charset="0"/>
                <a:cs typeface="Arial" pitchFamily="34" charset="0"/>
              </a:rPr>
              <a:t>“we” </a:t>
            </a:r>
            <a:r>
              <a:rPr lang="en-US" dirty="0" smtClean="0">
                <a:latin typeface="Arial" pitchFamily="34" charset="0"/>
                <a:cs typeface="Arial" pitchFamily="34" charset="0"/>
              </a:rPr>
              <a:t>know that a man is not justified by the works of the Law so why put Gentiles under it?</a:t>
            </a:r>
          </a:p>
          <a:p>
            <a:endParaRPr lang="en-US" dirty="0" smtClean="0">
              <a:latin typeface="Arial" pitchFamily="34" charset="0"/>
              <a:cs typeface="Arial" pitchFamily="34" charset="0"/>
            </a:endParaRPr>
          </a:p>
          <a:p>
            <a:pPr>
              <a:buNone/>
            </a:pPr>
            <a:r>
              <a:rPr lang="en-US" b="1" dirty="0" smtClean="0">
                <a:latin typeface="Arial" pitchFamily="34" charset="0"/>
                <a:cs typeface="Arial" pitchFamily="34" charset="0"/>
              </a:rPr>
              <a:t> What was the purpose of the Mosaic Law? </a:t>
            </a:r>
            <a:r>
              <a:rPr lang="en-US" dirty="0" smtClean="0">
                <a:latin typeface="Arial" pitchFamily="34" charset="0"/>
                <a:cs typeface="Arial" pitchFamily="34" charset="0"/>
              </a:rPr>
              <a:t>6 points.</a:t>
            </a:r>
          </a:p>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1. The content of the Mosaic Law:</a:t>
            </a:r>
          </a:p>
          <a:p>
            <a:r>
              <a:rPr lang="en-US" dirty="0" smtClean="0">
                <a:latin typeface="Arial" pitchFamily="34" charset="0"/>
                <a:cs typeface="Arial" pitchFamily="34" charset="0"/>
              </a:rPr>
              <a:t>Found in the </a:t>
            </a:r>
            <a:r>
              <a:rPr lang="en-US" dirty="0" err="1" smtClean="0">
                <a:latin typeface="Arial" pitchFamily="34" charset="0"/>
                <a:cs typeface="Arial" pitchFamily="34" charset="0"/>
              </a:rPr>
              <a:t>Pentetuch</a:t>
            </a:r>
            <a:r>
              <a:rPr lang="en-US" dirty="0" smtClean="0">
                <a:latin typeface="Arial" pitchFamily="34" charset="0"/>
                <a:cs typeface="Arial" pitchFamily="34" charset="0"/>
              </a:rPr>
              <a:t>, first five books of Bible. It has three parts.</a:t>
            </a:r>
          </a:p>
          <a:p>
            <a:endParaRPr lang="en-US" b="1" dirty="0" smtClean="0">
              <a:latin typeface="Arial" pitchFamily="34" charset="0"/>
              <a:cs typeface="Arial" pitchFamily="34" charset="0"/>
            </a:endParaRPr>
          </a:p>
          <a:p>
            <a:r>
              <a:rPr lang="en-US" b="1" dirty="0" smtClean="0">
                <a:latin typeface="Arial" pitchFamily="34" charset="0"/>
                <a:cs typeface="Arial" pitchFamily="34" charset="0"/>
              </a:rPr>
              <a:t>Codex #1 </a:t>
            </a:r>
            <a:r>
              <a:rPr lang="en-US" dirty="0" smtClean="0">
                <a:latin typeface="Arial" pitchFamily="34" charset="0"/>
                <a:cs typeface="Arial" pitchFamily="34" charset="0"/>
              </a:rPr>
              <a:t>– </a:t>
            </a:r>
            <a:r>
              <a:rPr lang="en-US" b="1" dirty="0" smtClean="0">
                <a:latin typeface="Arial" pitchFamily="34" charset="0"/>
                <a:cs typeface="Arial" pitchFamily="34" charset="0"/>
              </a:rPr>
              <a:t>Moral Law </a:t>
            </a:r>
            <a:r>
              <a:rPr lang="en-US" dirty="0" smtClean="0">
                <a:latin typeface="Arial" pitchFamily="34" charset="0"/>
                <a:cs typeface="Arial" pitchFamily="34" charset="0"/>
              </a:rPr>
              <a:t>– 10 Commandments – proves man is a bankrupt sinner and in need of a Savior.</a:t>
            </a:r>
          </a:p>
          <a:p>
            <a:endParaRPr lang="en-US" b="1" dirty="0" smtClean="0">
              <a:latin typeface="Arial" pitchFamily="34" charset="0"/>
              <a:cs typeface="Arial" pitchFamily="34" charset="0"/>
            </a:endParaRPr>
          </a:p>
          <a:p>
            <a:r>
              <a:rPr lang="en-US" b="1" dirty="0" smtClean="0">
                <a:latin typeface="Arial" pitchFamily="34" charset="0"/>
                <a:cs typeface="Arial" pitchFamily="34" charset="0"/>
              </a:rPr>
              <a:t>Codex #2 </a:t>
            </a:r>
            <a:r>
              <a:rPr lang="en-US" dirty="0" smtClean="0">
                <a:latin typeface="Arial" pitchFamily="34" charset="0"/>
                <a:cs typeface="Arial" pitchFamily="34" charset="0"/>
              </a:rPr>
              <a:t>– </a:t>
            </a:r>
            <a:r>
              <a:rPr lang="en-US" b="1" dirty="0" smtClean="0">
                <a:latin typeface="Arial" pitchFamily="34" charset="0"/>
                <a:cs typeface="Arial" pitchFamily="34" charset="0"/>
              </a:rPr>
              <a:t>Shadow Christology </a:t>
            </a:r>
            <a:r>
              <a:rPr lang="en-US" dirty="0" smtClean="0">
                <a:latin typeface="Arial" pitchFamily="34" charset="0"/>
                <a:cs typeface="Arial" pitchFamily="34" charset="0"/>
              </a:rPr>
              <a:t>– anticipates the coming of Christ given through holy days, Passover, Firstfruits, </a:t>
            </a:r>
            <a:r>
              <a:rPr lang="en-US" dirty="0" err="1" smtClean="0">
                <a:latin typeface="Arial" pitchFamily="34" charset="0"/>
                <a:cs typeface="Arial" pitchFamily="34" charset="0"/>
              </a:rPr>
              <a:t>Unleaven</a:t>
            </a:r>
            <a:r>
              <a:rPr lang="en-US" dirty="0" smtClean="0">
                <a:latin typeface="Arial" pitchFamily="34" charset="0"/>
                <a:cs typeface="Arial" pitchFamily="34" charset="0"/>
              </a:rPr>
              <a:t> Bread, Levitical Offerings, Levitical Priesthood). The solution of man’s problem in Codex #1 is Codex #2.</a:t>
            </a:r>
          </a:p>
          <a:p>
            <a:endParaRPr lang="en-US" dirty="0">
              <a:latin typeface="Arial" pitchFamily="34" charset="0"/>
              <a:cs typeface="Arial" pitchFamily="34"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latin typeface="Arial" pitchFamily="34" charset="0"/>
                <a:cs typeface="Arial" pitchFamily="34" charset="0"/>
              </a:rPr>
              <a:t>Codex #3 </a:t>
            </a:r>
            <a:r>
              <a:rPr lang="en-US" dirty="0" smtClean="0">
                <a:latin typeface="Arial" pitchFamily="34" charset="0"/>
                <a:cs typeface="Arial" pitchFamily="34" charset="0"/>
              </a:rPr>
              <a:t>– </a:t>
            </a:r>
            <a:r>
              <a:rPr lang="en-US" b="1" dirty="0" smtClean="0">
                <a:latin typeface="Arial" pitchFamily="34" charset="0"/>
                <a:cs typeface="Arial" pitchFamily="34" charset="0"/>
              </a:rPr>
              <a:t>Social and Civil Law</a:t>
            </a:r>
          </a:p>
          <a:p>
            <a:endParaRPr lang="en-US" dirty="0" smtClean="0"/>
          </a:p>
          <a:p>
            <a:pPr hangingPunct="0"/>
            <a:r>
              <a:rPr lang="en-US" dirty="0" smtClean="0">
                <a:latin typeface="Arial" pitchFamily="34" charset="0"/>
                <a:cs typeface="Arial" pitchFamily="34" charset="0"/>
              </a:rPr>
              <a:t>2. The Mosaic Law was given to ISRAEL ONLY, it was never given to Gentiles. It was given to the nation Israel specifically — </a:t>
            </a:r>
            <a:r>
              <a:rPr lang="en-US" b="1" dirty="0" smtClean="0">
                <a:solidFill>
                  <a:srgbClr val="C00000"/>
                </a:solidFill>
                <a:latin typeface="Arial" pitchFamily="34" charset="0"/>
                <a:cs typeface="Arial" pitchFamily="34" charset="0"/>
              </a:rPr>
              <a:t>Exodus 19:3; Leviticus 26:46; Romans 3:19; 9:4. </a:t>
            </a:r>
            <a:r>
              <a:rPr lang="en-US" dirty="0" smtClean="0">
                <a:latin typeface="Arial" pitchFamily="34" charset="0"/>
                <a:cs typeface="Arial" pitchFamily="34" charset="0"/>
              </a:rPr>
              <a:t>The law was not given to Gentiles — </a:t>
            </a:r>
            <a:r>
              <a:rPr lang="en-US" b="1" dirty="0" smtClean="0">
                <a:solidFill>
                  <a:srgbClr val="C00000"/>
                </a:solidFill>
                <a:latin typeface="Arial" pitchFamily="34" charset="0"/>
                <a:cs typeface="Arial" pitchFamily="34" charset="0"/>
              </a:rPr>
              <a:t>Deuteronomy 4:8; Romans 2:12-14</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Christians are specifically not under the law — </a:t>
            </a:r>
            <a:r>
              <a:rPr lang="en-US" b="1" dirty="0" smtClean="0">
                <a:solidFill>
                  <a:srgbClr val="C00000"/>
                </a:solidFill>
                <a:latin typeface="Arial" pitchFamily="34" charset="0"/>
                <a:cs typeface="Arial" pitchFamily="34" charset="0"/>
              </a:rPr>
              <a:t>Acts 15:5, 24; Romans 6:14; Galatians 2:19.</a:t>
            </a:r>
            <a:r>
              <a:rPr lang="en-US" dirty="0" smtClean="0">
                <a:latin typeface="Arial" pitchFamily="34" charset="0"/>
                <a:cs typeface="Arial" pitchFamily="34" charset="0"/>
              </a:rPr>
              <a:t> Why?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Because of </a:t>
            </a:r>
            <a:r>
              <a:rPr lang="en-US" b="1" dirty="0" smtClean="0">
                <a:solidFill>
                  <a:srgbClr val="C00000"/>
                </a:solidFill>
                <a:latin typeface="Arial" pitchFamily="34" charset="0"/>
                <a:cs typeface="Arial" pitchFamily="34" charset="0"/>
              </a:rPr>
              <a:t>Matthew 5:17 </a:t>
            </a:r>
            <a:r>
              <a:rPr lang="en-US" dirty="0" smtClean="0">
                <a:latin typeface="Arial" pitchFamily="34" charset="0"/>
                <a:cs typeface="Arial" pitchFamily="34" charset="0"/>
              </a:rPr>
              <a:t>where Jesus said, </a:t>
            </a:r>
            <a:r>
              <a:rPr lang="en-US" b="1" dirty="0" smtClean="0">
                <a:solidFill>
                  <a:srgbClr val="C00000"/>
                </a:solidFill>
                <a:latin typeface="Arial" pitchFamily="34" charset="0"/>
                <a:cs typeface="Arial" pitchFamily="34" charset="0"/>
              </a:rPr>
              <a:t>“I came to fulfill the law.”</a:t>
            </a:r>
            <a:r>
              <a:rPr lang="en-US" dirty="0" smtClean="0">
                <a:latin typeface="Arial" pitchFamily="34" charset="0"/>
                <a:cs typeface="Arial" pitchFamily="34" charset="0"/>
              </a:rPr>
              <a:t> Here is the Mosaic law begging someone to keep it and Jesus Christ came into the world and kept the law. </a:t>
            </a:r>
          </a:p>
          <a:p>
            <a:pPr hangingPunct="0"/>
            <a:r>
              <a:rPr lang="en-US" dirty="0" smtClean="0">
                <a:latin typeface="Arial" pitchFamily="34" charset="0"/>
                <a:cs typeface="Arial" pitchFamily="34" charset="0"/>
              </a:rPr>
              <a:t>He fulfilled Codex #1 by living a perfect life; </a:t>
            </a:r>
          </a:p>
          <a:p>
            <a:pPr hangingPunct="0"/>
            <a:r>
              <a:rPr lang="en-US" dirty="0" smtClean="0">
                <a:latin typeface="Arial" pitchFamily="34" charset="0"/>
                <a:cs typeface="Arial" pitchFamily="34" charset="0"/>
              </a:rPr>
              <a:t>He fulfilled Codex #2 by dying on the cross, burial, resurrection ascension and session;</a:t>
            </a:r>
          </a:p>
          <a:p>
            <a:pPr hangingPunct="0"/>
            <a:r>
              <a:rPr lang="en-US" dirty="0" smtClean="0">
                <a:latin typeface="Arial" pitchFamily="34" charset="0"/>
                <a:cs typeface="Arial" pitchFamily="34" charset="0"/>
              </a:rPr>
              <a:t> He fulfilled Codex #3 by, again, living a perfect life. </a:t>
            </a:r>
          </a:p>
          <a:p>
            <a:pPr hangingPunct="0"/>
            <a:endParaRPr lang="en-US" dirty="0" smtClean="0">
              <a:latin typeface="Arial" pitchFamily="34" charset="0"/>
              <a:cs typeface="Arial" pitchFamily="34"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So Jesus Christ completed the law; He fulfilled it. Therefore the reason that we are not under the law is because of </a:t>
            </a:r>
            <a:r>
              <a:rPr lang="en-US" b="1" dirty="0" smtClean="0">
                <a:solidFill>
                  <a:srgbClr val="0070C0"/>
                </a:solidFill>
                <a:latin typeface="Arial" pitchFamily="34" charset="0"/>
                <a:cs typeface="Arial" pitchFamily="34" charset="0"/>
              </a:rPr>
              <a:t>Romans 10:4 — “Christ is the end of the law for those who believe” </a:t>
            </a:r>
            <a:r>
              <a:rPr lang="en-US" dirty="0" smtClean="0">
                <a:latin typeface="Arial" pitchFamily="34" charset="0"/>
                <a:cs typeface="Arial" pitchFamily="34" charset="0"/>
              </a:rPr>
              <a:t>— believers only.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as believers are now in union with Christ. Christ is the end of the law, Christ fulfilled the law, we begin where Christ stopped, as it were, we begin beyond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now in union with Christ, therefore we begin where He ended fulfilling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now under a higher law, a super law, which is</a:t>
            </a:r>
            <a:r>
              <a:rPr lang="en-US" b="1" dirty="0" smtClean="0">
                <a:solidFill>
                  <a:srgbClr val="C00000"/>
                </a:solidFill>
                <a:latin typeface="Arial" pitchFamily="34" charset="0"/>
                <a:cs typeface="Arial" pitchFamily="34" charset="0"/>
              </a:rPr>
              <a:t> “the law of the Spirit of life in Christ Jesus”, Romans 8:2-4.</a:t>
            </a:r>
            <a:r>
              <a:rPr lang="en-US" dirty="0" smtClean="0">
                <a:latin typeface="Arial" pitchFamily="34" charset="0"/>
                <a:cs typeface="Arial" pitchFamily="34" charset="0"/>
              </a:rPr>
              <a:t> A new law has been substituted for the Mosaic law. </a:t>
            </a:r>
          </a:p>
          <a:p>
            <a:pPr>
              <a:buNone/>
            </a:pPr>
            <a:r>
              <a:rPr lang="en-US" dirty="0" smtClean="0">
                <a:latin typeface="Arial" pitchFamily="34" charset="0"/>
                <a:cs typeface="Arial" pitchFamily="34" charset="0"/>
              </a:rPr>
              <a:t>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How can the righteousness of the law be fulfilled in us? We cannot keep the law and produce righteousness.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best we can come up with is -r. But the righteousness of the law can be fulfilled in us because Christ fulfilled the law and the character of Christ is produced in us by means of the Indwelling/Filling of the Holy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we are under a </a:t>
            </a:r>
            <a:r>
              <a:rPr lang="en-US" u="sng" dirty="0" smtClean="0">
                <a:latin typeface="Arial" pitchFamily="34" charset="0"/>
                <a:cs typeface="Arial" pitchFamily="34" charset="0"/>
              </a:rPr>
              <a:t>higher law</a:t>
            </a:r>
            <a:r>
              <a:rPr lang="en-US" dirty="0" smtClean="0">
                <a:latin typeface="Arial" pitchFamily="34" charset="0"/>
                <a:cs typeface="Arial" pitchFamily="34" charset="0"/>
              </a:rPr>
              <a:t>, the law of the indwelling Holy Spirit, which is much higher than the Mosaic law. Christ has abrogated the law by fulfilling it and we now move to a higher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was on the outside, the Holy Spirit is on the inside. It takes something on the inside to produce the Christian way of life, and that something is someone — the Holy Spirit.</a:t>
            </a:r>
            <a:r>
              <a:rPr lang="en-US" b="1" dirty="0" smtClean="0">
                <a:solidFill>
                  <a:srgbClr val="C0000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Galatians 5:22,23 — “But the fruit of the Spirit is love, joy, peace, long-suffering … against such there is no law.”</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The higher law removes any other law.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Mosaic law still has a function with the unbeliever but Christ is the end of the law for those who believe — </a:t>
            </a:r>
            <a:r>
              <a:rPr lang="en-US" b="1" dirty="0" smtClean="0">
                <a:solidFill>
                  <a:srgbClr val="C00000"/>
                </a:solidFill>
                <a:latin typeface="Arial" pitchFamily="34" charset="0"/>
                <a:cs typeface="Arial" pitchFamily="34" charset="0"/>
              </a:rPr>
              <a:t>Romans 10:4</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not under the Mosaic law in any sense of the word. We are under a law which is so much higher that the Mosaic law can in no way ever compare with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under a law of grace, the Mosaic law is a law of works- even Codex #2 where the Lord Jesus Christ worked for 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only gracious part of the Mosaic law is where God works for us. When we have to work for God in our own strength we are dead ducks!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not under the Mosaic law, we are under a law we can keep: the law of the filling of the Spirit which produces the character of Christ.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1099</TotalTime>
  <Words>15829</Words>
  <Application>Microsoft Office PowerPoint</Application>
  <PresentationFormat>On-screen Show (4:3)</PresentationFormat>
  <Paragraphs>1073</Paragraphs>
  <Slides>130</Slides>
  <Notes>0</Notes>
  <HiddenSlides>0</HiddenSlides>
  <MMClips>0</MMClips>
  <ScaleCrop>false</ScaleCrop>
  <HeadingPairs>
    <vt:vector size="4" baseType="variant">
      <vt:variant>
        <vt:lpstr>Theme</vt:lpstr>
      </vt:variant>
      <vt:variant>
        <vt:i4>1</vt:i4>
      </vt:variant>
      <vt:variant>
        <vt:lpstr>Slide Titles</vt:lpstr>
      </vt:variant>
      <vt:variant>
        <vt:i4>130</vt:i4>
      </vt:variant>
    </vt:vector>
  </HeadingPairs>
  <TitlesOfParts>
    <vt:vector size="131" baseType="lpstr">
      <vt:lpstr>Equity</vt:lpstr>
      <vt:lpstr>Galatians 2</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Galatians 2</dc:title>
  <dc:creator>Ron McMurray</dc:creator>
  <cp:lastModifiedBy>Ron McMurray</cp:lastModifiedBy>
  <cp:revision>33</cp:revision>
  <dcterms:created xsi:type="dcterms:W3CDTF">2013-01-26T21:05:23Z</dcterms:created>
  <dcterms:modified xsi:type="dcterms:W3CDTF">2013-04-07T18:38:25Z</dcterms:modified>
</cp:coreProperties>
</file>