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2" r:id="rId20"/>
    <p:sldId id="274" r:id="rId21"/>
    <p:sldId id="283" r:id="rId22"/>
    <p:sldId id="275" r:id="rId23"/>
    <p:sldId id="276" r:id="rId24"/>
    <p:sldId id="284" r:id="rId25"/>
    <p:sldId id="277" r:id="rId26"/>
    <p:sldId id="278" r:id="rId27"/>
    <p:sldId id="279" r:id="rId28"/>
    <p:sldId id="280" r:id="rId29"/>
    <p:sldId id="281" r:id="rId30"/>
    <p:sldId id="285" r:id="rId31"/>
    <p:sldId id="286" r:id="rId32"/>
    <p:sldId id="287" r:id="rId33"/>
    <p:sldId id="288" r:id="rId34"/>
    <p:sldId id="305"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 id="308" r:id="rId53"/>
    <p:sldId id="309" r:id="rId54"/>
    <p:sldId id="310" r:id="rId55"/>
    <p:sldId id="311" r:id="rId56"/>
    <p:sldId id="312" r:id="rId57"/>
    <p:sldId id="313" r:id="rId58"/>
    <p:sldId id="314" r:id="rId59"/>
    <p:sldId id="347" r:id="rId60"/>
    <p:sldId id="315" r:id="rId61"/>
    <p:sldId id="316" r:id="rId62"/>
    <p:sldId id="348" r:id="rId63"/>
    <p:sldId id="349" r:id="rId64"/>
    <p:sldId id="317" r:id="rId65"/>
    <p:sldId id="318" r:id="rId66"/>
    <p:sldId id="319" r:id="rId67"/>
    <p:sldId id="320" r:id="rId68"/>
    <p:sldId id="321" r:id="rId69"/>
    <p:sldId id="322" r:id="rId70"/>
    <p:sldId id="345" r:id="rId71"/>
    <p:sldId id="346"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50" r:id="rId86"/>
    <p:sldId id="336" r:id="rId87"/>
    <p:sldId id="337" r:id="rId88"/>
    <p:sldId id="338" r:id="rId89"/>
    <p:sldId id="339" r:id="rId90"/>
    <p:sldId id="340" r:id="rId91"/>
    <p:sldId id="341" r:id="rId92"/>
    <p:sldId id="342" r:id="rId93"/>
    <p:sldId id="343" r:id="rId94"/>
    <p:sldId id="344" r:id="rId95"/>
    <p:sldId id="351" r:id="rId96"/>
    <p:sldId id="352" r:id="rId97"/>
    <p:sldId id="353" r:id="rId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FC81CBE-36A2-4B74-9EBE-E2B8D6418594}" type="datetimeFigureOut">
              <a:rPr lang="en-US" smtClean="0"/>
              <a:pPr/>
              <a:t>8/24/2013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02EC986-FDAA-4EFC-B764-E724860ECF2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C81CBE-36A2-4B74-9EBE-E2B8D6418594}" type="datetimeFigureOut">
              <a:rPr lang="en-US" smtClean="0"/>
              <a:pPr/>
              <a:t>8/24/2013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EC986-FDAA-4EFC-B764-E724860ECF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C81CBE-36A2-4B74-9EBE-E2B8D6418594}" type="datetimeFigureOut">
              <a:rPr lang="en-US" smtClean="0"/>
              <a:pPr/>
              <a:t>8/24/2013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EC986-FDAA-4EFC-B764-E724860ECF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FC81CBE-36A2-4B74-9EBE-E2B8D6418594}" type="datetimeFigureOut">
              <a:rPr lang="en-US" smtClean="0"/>
              <a:pPr/>
              <a:t>8/24/2013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EC986-FDAA-4EFC-B764-E724860ECF2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C81CBE-36A2-4B74-9EBE-E2B8D6418594}" type="datetimeFigureOut">
              <a:rPr lang="en-US" smtClean="0"/>
              <a:pPr/>
              <a:t>8/24/2013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02EC986-FDAA-4EFC-B764-E724860ECF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FC81CBE-36A2-4B74-9EBE-E2B8D6418594}" type="datetimeFigureOut">
              <a:rPr lang="en-US" smtClean="0"/>
              <a:pPr/>
              <a:t>8/24/2013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EC986-FDAA-4EFC-B764-E724860ECF2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FC81CBE-36A2-4B74-9EBE-E2B8D6418594}" type="datetimeFigureOut">
              <a:rPr lang="en-US" smtClean="0"/>
              <a:pPr/>
              <a:t>8/24/2013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2EC986-FDAA-4EFC-B764-E724860ECF2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C81CBE-36A2-4B74-9EBE-E2B8D6418594}" type="datetimeFigureOut">
              <a:rPr lang="en-US" smtClean="0"/>
              <a:pPr/>
              <a:t>8/24/2013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2EC986-FDAA-4EFC-B764-E724860ECF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81CBE-36A2-4B74-9EBE-E2B8D6418594}" type="datetimeFigureOut">
              <a:rPr lang="en-US" smtClean="0"/>
              <a:pPr/>
              <a:t>8/24/2013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2EC986-FDAA-4EFC-B764-E724860ECF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C81CBE-36A2-4B74-9EBE-E2B8D6418594}" type="datetimeFigureOut">
              <a:rPr lang="en-US" smtClean="0"/>
              <a:pPr/>
              <a:t>8/24/2013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EC986-FDAA-4EFC-B764-E724860ECF2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C81CBE-36A2-4B74-9EBE-E2B8D6418594}" type="datetimeFigureOut">
              <a:rPr lang="en-US" smtClean="0"/>
              <a:pPr/>
              <a:t>8/24/2013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02EC986-FDAA-4EFC-B764-E724860ECF2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FC81CBE-36A2-4B74-9EBE-E2B8D6418594}" type="datetimeFigureOut">
              <a:rPr lang="en-US" smtClean="0"/>
              <a:pPr/>
              <a:t>8/24/2013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02EC986-FDAA-4EFC-B764-E724860ECF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724400"/>
            <a:ext cx="6400800" cy="1600200"/>
          </a:xfrm>
        </p:spPr>
        <p:txBody>
          <a:bodyPr/>
          <a:lstStyle/>
          <a:p>
            <a:r>
              <a:rPr lang="en-US" dirty="0" smtClean="0">
                <a:latin typeface="Arial" pitchFamily="34" charset="0"/>
                <a:cs typeface="Arial" pitchFamily="34" charset="0"/>
              </a:rPr>
              <a:t>Grace Bible Church of Pullman</a:t>
            </a:r>
          </a:p>
          <a:p>
            <a:endParaRPr lang="en-US" dirty="0" smtClean="0">
              <a:latin typeface="Arial" pitchFamily="34" charset="0"/>
              <a:cs typeface="Arial" pitchFamily="34" charset="0"/>
            </a:endParaRPr>
          </a:p>
          <a:p>
            <a:r>
              <a:rPr lang="en-US" sz="2400" dirty="0" smtClean="0">
                <a:latin typeface="Arial" pitchFamily="34" charset="0"/>
                <a:cs typeface="Arial" pitchFamily="34" charset="0"/>
              </a:rPr>
              <a:t>Pastor-Teacher, Ron McMurray</a:t>
            </a:r>
            <a:endParaRPr lang="en-US" sz="2400" dirty="0">
              <a:latin typeface="Arial" pitchFamily="34" charset="0"/>
              <a:cs typeface="Arial" pitchFamily="34" charset="0"/>
            </a:endParaRPr>
          </a:p>
        </p:txBody>
      </p:sp>
      <p:sp>
        <p:nvSpPr>
          <p:cNvPr id="2" name="Title 1"/>
          <p:cNvSpPr>
            <a:spLocks noGrp="1"/>
          </p:cNvSpPr>
          <p:nvPr>
            <p:ph type="ctrTitle"/>
          </p:nvPr>
        </p:nvSpPr>
        <p:spPr/>
        <p:txBody>
          <a:bodyPr/>
          <a:lstStyle/>
          <a:p>
            <a:r>
              <a:rPr lang="en-US" b="1" dirty="0" smtClean="0">
                <a:latin typeface="Arial" pitchFamily="34" charset="0"/>
                <a:cs typeface="Arial" pitchFamily="34" charset="0"/>
              </a:rPr>
              <a:t>Galatians 4</a:t>
            </a:r>
            <a:endParaRPr lang="en-US" b="1"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So the law escorts us to the cross but it can’t take us any further. Now we have two other words to describe the slave during the minority of the heir: tutors and governors. These three words all describe the Mosaic law. </a:t>
            </a:r>
          </a:p>
          <a:p>
            <a:pPr hangingPunct="0"/>
            <a:endParaRPr lang="en-US" dirty="0" smtClean="0"/>
          </a:p>
          <a:p>
            <a:pPr hangingPunct="0"/>
            <a:r>
              <a:rPr lang="en-US" b="1" dirty="0" smtClean="0">
                <a:solidFill>
                  <a:srgbClr val="0070C0"/>
                </a:solidFill>
                <a:latin typeface="Arial" pitchFamily="34" charset="0"/>
                <a:cs typeface="Arial" pitchFamily="34" charset="0"/>
              </a:rPr>
              <a:t>“is under guardians and managers” </a:t>
            </a:r>
            <a:r>
              <a:rPr lang="en-US" dirty="0" smtClean="0">
                <a:latin typeface="Arial" pitchFamily="34" charset="0"/>
                <a:cs typeface="Arial" pitchFamily="34" charset="0"/>
              </a:rPr>
              <a:t>— PAIndic – EIMI -  keeps on being.</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“under </a:t>
            </a:r>
            <a:r>
              <a:rPr lang="en-US" dirty="0" smtClean="0">
                <a:latin typeface="Arial" pitchFamily="34" charset="0"/>
                <a:cs typeface="Arial" pitchFamily="34" charset="0"/>
              </a:rPr>
              <a:t>[under the authority of, under the control of] </a:t>
            </a:r>
            <a:r>
              <a:rPr lang="en-US" b="1" dirty="0" smtClean="0">
                <a:solidFill>
                  <a:srgbClr val="0070C0"/>
                </a:solidFill>
                <a:latin typeface="Arial" pitchFamily="34" charset="0"/>
                <a:cs typeface="Arial" pitchFamily="34" charset="0"/>
              </a:rPr>
              <a:t>tutors and governors” </a:t>
            </a:r>
            <a:r>
              <a:rPr lang="en-US" dirty="0" smtClean="0">
                <a:latin typeface="Arial" pitchFamily="34" charset="0"/>
                <a:cs typeface="Arial" pitchFamily="34" charset="0"/>
              </a:rPr>
              <a:t>— the tutor was a slave who had charge of the person of the heir during the period of his minority.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was sometimes called the guardian of the heir, in the sense of a body guard. And, again, the Mosaic law is a body guard to the unbelieving segment of the human 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Mosaic law teaches the human race how to dress, i.e. how to conduct themselves as far as morality is concerned.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Then the word “guardians” is a slave who had charge of the property of the heir, he administered the estate of the child.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Again, a reference to the Mosaic law: a child in minority, before age fourteen, was no better off than a slave; </a:t>
            </a:r>
            <a:r>
              <a:rPr lang="en-US" b="1" dirty="0" smtClean="0">
                <a:solidFill>
                  <a:srgbClr val="0070C0"/>
                </a:solidFill>
                <a:latin typeface="Arial" pitchFamily="34" charset="0"/>
                <a:cs typeface="Arial" pitchFamily="34" charset="0"/>
              </a:rPr>
              <a:t>“until the date set by the father.”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t>
            </a:r>
            <a:r>
              <a:rPr lang="en-US" b="1" dirty="0" smtClean="0">
                <a:solidFill>
                  <a:srgbClr val="0070C0"/>
                </a:solidFill>
                <a:latin typeface="Arial" pitchFamily="34" charset="0"/>
                <a:cs typeface="Arial" pitchFamily="34" charset="0"/>
              </a:rPr>
              <a:t>“date set” </a:t>
            </a:r>
            <a:r>
              <a:rPr lang="en-US" dirty="0" smtClean="0">
                <a:latin typeface="Arial" pitchFamily="34" charset="0"/>
                <a:cs typeface="Arial" pitchFamily="34" charset="0"/>
              </a:rPr>
              <a:t>is a noun (PROTHESMIAS), not a verb. It refers to the ceremony of adoption when the family are all gathered together and the son receives from his father the robe of manhood and he then becomes a full-fledged adult.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released from his tutor, from his slaves, and he has all the privileges of an adult.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“by the father” </a:t>
            </a:r>
            <a:r>
              <a:rPr lang="en-US" dirty="0" smtClean="0">
                <a:latin typeface="Arial" pitchFamily="34" charset="0"/>
                <a:cs typeface="Arial" pitchFamily="34" charset="0"/>
              </a:rPr>
              <a:t>- the father was the one who made the decision as to when the ceremony of adoption would take place.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the Father has appointed a time of adoption for us and the time takes place the moment we believe in the Lord Jesus Christ, when we receive Him as our savior.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that moment of time we enter into union with Christ and we become adult sons positionally. We are called </a:t>
            </a:r>
            <a:r>
              <a:rPr lang="en-US" b="1" dirty="0" smtClean="0">
                <a:solidFill>
                  <a:srgbClr val="0070C0"/>
                </a:solidFill>
                <a:latin typeface="Arial" pitchFamily="34" charset="0"/>
                <a:cs typeface="Arial" pitchFamily="34" charset="0"/>
              </a:rPr>
              <a:t>“sons of God”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Galatians 3:26</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4:3</a:t>
            </a:r>
            <a:r>
              <a:rPr lang="en-US" dirty="0" smtClean="0">
                <a:latin typeface="Arial" pitchFamily="34" charset="0"/>
                <a:cs typeface="Arial" pitchFamily="34" charset="0"/>
              </a:rPr>
              <a:t> gives one more look at the past of the adopted one</a:t>
            </a:r>
            <a:r>
              <a:rPr lang="en-US" b="1" dirty="0" smtClean="0">
                <a:solidFill>
                  <a:srgbClr val="0070C0"/>
                </a:solidFill>
                <a:latin typeface="Arial" pitchFamily="34" charset="0"/>
                <a:cs typeface="Arial" pitchFamily="34" charset="0"/>
              </a:rPr>
              <a:t>. “So, also we, while we were children, were held in bondage under the elemental things of the world.”</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“Even so we, when we were children.” </a:t>
            </a:r>
            <a:r>
              <a:rPr lang="en-US" dirty="0" smtClean="0">
                <a:latin typeface="Arial" pitchFamily="34" charset="0"/>
                <a:cs typeface="Arial" pitchFamily="34" charset="0"/>
              </a:rPr>
              <a:t>Now we have a different word. Instead of the word for adult sons the word children means little babies, children in minority, children under fourteen.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“Were” </a:t>
            </a:r>
            <a:r>
              <a:rPr lang="en-US" dirty="0" smtClean="0">
                <a:latin typeface="Arial" pitchFamily="34" charset="0"/>
                <a:cs typeface="Arial" pitchFamily="34" charset="0"/>
              </a:rPr>
              <a:t>– EIMI – Pf Pass Indic -we were constantly children in the past; </a:t>
            </a:r>
            <a:r>
              <a:rPr lang="en-US" b="1" dirty="0" smtClean="0">
                <a:solidFill>
                  <a:srgbClr val="0070C0"/>
                </a:solidFill>
                <a:latin typeface="Arial" pitchFamily="34" charset="0"/>
                <a:cs typeface="Arial" pitchFamily="34" charset="0"/>
              </a:rPr>
              <a:t>“we were in bondage.” </a:t>
            </a:r>
            <a:r>
              <a:rPr lang="en-US" dirty="0" smtClean="0">
                <a:latin typeface="Arial" pitchFamily="34" charset="0"/>
                <a:cs typeface="Arial" pitchFamily="34" charset="0"/>
              </a:rPr>
              <a:t>This is one word in the Greek. It is a perfect tense referring to a permanent status until changed by something unusual, such as the adoption.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remained in that particular status until salvation; </a:t>
            </a:r>
            <a:r>
              <a:rPr lang="en-US" b="1" dirty="0" smtClean="0">
                <a:solidFill>
                  <a:srgbClr val="0070C0"/>
                </a:solidFill>
                <a:latin typeface="Arial" pitchFamily="34" charset="0"/>
                <a:cs typeface="Arial" pitchFamily="34" charset="0"/>
              </a:rPr>
              <a:t>“under </a:t>
            </a:r>
            <a:r>
              <a:rPr lang="en-US" dirty="0" smtClean="0">
                <a:latin typeface="Arial" pitchFamily="34" charset="0"/>
                <a:cs typeface="Arial" pitchFamily="34" charset="0"/>
              </a:rPr>
              <a:t>[under the authority of, control of] </a:t>
            </a:r>
            <a:r>
              <a:rPr lang="en-US" b="1" dirty="0" smtClean="0">
                <a:solidFill>
                  <a:srgbClr val="0070C0"/>
                </a:solidFill>
                <a:latin typeface="Arial" pitchFamily="34" charset="0"/>
                <a:cs typeface="Arial" pitchFamily="34" charset="0"/>
              </a:rPr>
              <a:t>the elements of the world.”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elements of the world refer to the restrainers of the world such as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Until we accept Christ as savior we are under the human restraints which God has provided for the human race to protect the human 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elements of the law, then, refers to the Mosaic law. Legalism comes in and says to go back to the law.</a:t>
            </a:r>
          </a:p>
          <a:p>
            <a:pPr hangingPunct="0"/>
            <a:endParaRPr lang="en-US" dirty="0" smtClean="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 Paul wants the Galatians to see that by going back to the Mosaic law they are returning to childhood.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4:4-5</a:t>
            </a:r>
            <a:r>
              <a:rPr lang="en-US" dirty="0" smtClean="0">
                <a:latin typeface="Arial" pitchFamily="34" charset="0"/>
                <a:cs typeface="Arial" pitchFamily="34" charset="0"/>
              </a:rPr>
              <a:t> the foundation of adoption. </a:t>
            </a:r>
          </a:p>
          <a:p>
            <a:pPr hangingPunct="0"/>
            <a:endParaRPr lang="en-US" dirty="0" smtClean="0"/>
          </a:p>
          <a:p>
            <a:r>
              <a:rPr lang="en-US" b="1" dirty="0" smtClean="0">
                <a:solidFill>
                  <a:srgbClr val="0070C0"/>
                </a:solidFill>
                <a:latin typeface="Arial" pitchFamily="34" charset="0"/>
                <a:cs typeface="Arial" pitchFamily="34" charset="0"/>
              </a:rPr>
              <a:t>4:4  “But when the fullness of time was come.” </a:t>
            </a:r>
            <a:r>
              <a:rPr lang="en-US" dirty="0" smtClean="0">
                <a:latin typeface="Arial" pitchFamily="34" charset="0"/>
                <a:cs typeface="Arial" pitchFamily="34" charset="0"/>
              </a:rPr>
              <a:t>The fullness of time means that God picked the perfect time for the virgin birth of Jesus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the Father waited until the perfect time in history. What is the perfect time?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the Father waited until every system of legalism, every religious system, had proven itself false, proven itself bankrupt and unable to provide anything for the human 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every religious system which has been developed since the cross is merely a repetition of some system that existed before. </a:t>
            </a:r>
          </a:p>
          <a:p>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The last to prove itself bankrupt was Judaism, and therefore the fullness of time is that point in the history of the human race when all systems of works and all systems of religion had proven themselves bankrupt and unable to provide salvation, eternal life, regeneration, forgiveness and cleansing of sin, for the human race.</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 “Was come” </a:t>
            </a:r>
            <a:r>
              <a:rPr lang="en-US" dirty="0" smtClean="0">
                <a:latin typeface="Arial" pitchFamily="34" charset="0"/>
                <a:cs typeface="Arial" pitchFamily="34" charset="0"/>
              </a:rPr>
              <a:t>is aorist tense, a point of time. The fullness of time produced itself by exhausting and bankrupting every conceivable type of religious system.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fullness of time means something else too. It means that </a:t>
            </a:r>
            <a:r>
              <a:rPr lang="en-US" i="1" dirty="0" err="1" smtClean="0">
                <a:latin typeface="Arial" pitchFamily="34" charset="0"/>
                <a:cs typeface="Arial" pitchFamily="34" charset="0"/>
              </a:rPr>
              <a:t>Pax</a:t>
            </a:r>
            <a:r>
              <a:rPr lang="en-US" i="1" dirty="0" smtClean="0">
                <a:latin typeface="Arial" pitchFamily="34" charset="0"/>
                <a:cs typeface="Arial" pitchFamily="34" charset="0"/>
              </a:rPr>
              <a:t> </a:t>
            </a:r>
            <a:r>
              <a:rPr lang="en-US" i="1" dirty="0" err="1" smtClean="0">
                <a:latin typeface="Arial" pitchFamily="34" charset="0"/>
                <a:cs typeface="Arial" pitchFamily="34" charset="0"/>
              </a:rPr>
              <a:t>Romana</a:t>
            </a:r>
            <a:r>
              <a:rPr lang="en-US" i="1" dirty="0" smtClean="0">
                <a:latin typeface="Arial" pitchFamily="34" charset="0"/>
                <a:cs typeface="Arial" pitchFamily="34" charset="0"/>
              </a:rPr>
              <a:t>,</a:t>
            </a:r>
            <a:r>
              <a:rPr lang="en-US" dirty="0" smtClean="0">
                <a:latin typeface="Arial" pitchFamily="34" charset="0"/>
                <a:cs typeface="Arial" pitchFamily="34" charset="0"/>
              </a:rPr>
              <a:t> the peace provided by Rome, had reached its peak.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were many things that </a:t>
            </a:r>
            <a:r>
              <a:rPr lang="en-US" i="1" dirty="0" err="1" smtClean="0">
                <a:latin typeface="Arial" pitchFamily="34" charset="0"/>
                <a:cs typeface="Arial" pitchFamily="34" charset="0"/>
              </a:rPr>
              <a:t>Pax</a:t>
            </a:r>
            <a:r>
              <a:rPr lang="en-US" i="1" dirty="0" smtClean="0">
                <a:latin typeface="Arial" pitchFamily="34" charset="0"/>
                <a:cs typeface="Arial" pitchFamily="34" charset="0"/>
              </a:rPr>
              <a:t> </a:t>
            </a:r>
            <a:r>
              <a:rPr lang="en-US" i="1" dirty="0" err="1" smtClean="0">
                <a:latin typeface="Arial" pitchFamily="34" charset="0"/>
                <a:cs typeface="Arial" pitchFamily="34" charset="0"/>
              </a:rPr>
              <a:t>Romana</a:t>
            </a:r>
            <a:r>
              <a:rPr lang="en-US" dirty="0" smtClean="0">
                <a:latin typeface="Arial" pitchFamily="34" charset="0"/>
                <a:cs typeface="Arial" pitchFamily="34" charset="0"/>
              </a:rPr>
              <a:t> had provided. First of all, the Romans had just completed a great system of communication. They built some of the finest roads the world has ever known and they set up a revolutionary system of communications for that day.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second great advantage was that at this time </a:t>
            </a:r>
            <a:r>
              <a:rPr lang="en-US" i="1" dirty="0" err="1" smtClean="0">
                <a:latin typeface="Arial" pitchFamily="34" charset="0"/>
                <a:cs typeface="Arial" pitchFamily="34" charset="0"/>
              </a:rPr>
              <a:t>Pax</a:t>
            </a:r>
            <a:r>
              <a:rPr lang="en-US" i="1" dirty="0" smtClean="0">
                <a:latin typeface="Arial" pitchFamily="34" charset="0"/>
                <a:cs typeface="Arial" pitchFamily="34" charset="0"/>
              </a:rPr>
              <a:t> </a:t>
            </a:r>
            <a:r>
              <a:rPr lang="en-US" i="1" dirty="0" err="1" smtClean="0">
                <a:latin typeface="Arial" pitchFamily="34" charset="0"/>
                <a:cs typeface="Arial" pitchFamily="34" charset="0"/>
              </a:rPr>
              <a:t>Romana</a:t>
            </a:r>
            <a:r>
              <a:rPr lang="en-US" dirty="0" smtClean="0">
                <a:latin typeface="Arial" pitchFamily="34" charset="0"/>
                <a:cs typeface="Arial" pitchFamily="34" charset="0"/>
              </a:rPr>
              <a:t> had provided an administrative legal language — Latin, but a universal language of culture, Koine Greek.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this was the perfect time for Jesus Christ to be born of a virgin, to come into the world, from the standpoint of linguistic communication.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Koine Greek was the universal language of the world at that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also a time of great advantage from another standpoint. The Romans had reached the peak of their military power.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God has ordained that the human race can only have a maximum amount of peace until Christ comes through strong military power in the hands of those who are beneficent.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also an ideal time from another standpoint. There was a minimum amount of Satanic activity in the realm of miracles. Satan is a miracle worker.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was a tremendous amount of disease and ill health in Palestine and therefore there were a maximum amount of suffering people.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at the time that Messiah entered His public ministry His credit card was to be miracles, and there was a wide field for the execution of miracles to demonstrate that Christ was the Messiah, the savior of the world.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So, </a:t>
            </a:r>
            <a:r>
              <a:rPr lang="en-US" b="1" dirty="0" smtClean="0">
                <a:solidFill>
                  <a:srgbClr val="0070C0"/>
                </a:solidFill>
                <a:latin typeface="Arial" pitchFamily="34" charset="0"/>
                <a:cs typeface="Arial" pitchFamily="34" charset="0"/>
              </a:rPr>
              <a:t>“But when the fullness of time was come, God </a:t>
            </a:r>
            <a:r>
              <a:rPr lang="en-US" dirty="0" smtClean="0">
                <a:latin typeface="Arial" pitchFamily="34" charset="0"/>
                <a:cs typeface="Arial" pitchFamily="34" charset="0"/>
              </a:rPr>
              <a:t>[the Father, the author of the divine plan] </a:t>
            </a:r>
            <a:r>
              <a:rPr lang="en-US" b="1" dirty="0" smtClean="0">
                <a:solidFill>
                  <a:srgbClr val="0070C0"/>
                </a:solidFill>
                <a:latin typeface="Arial" pitchFamily="34" charset="0"/>
                <a:cs typeface="Arial" pitchFamily="34" charset="0"/>
              </a:rPr>
              <a:t>sent forth” </a:t>
            </a:r>
            <a:r>
              <a:rPr lang="en-US" dirty="0" smtClean="0">
                <a:latin typeface="Arial" pitchFamily="34" charset="0"/>
                <a:cs typeface="Arial" pitchFamily="34" charset="0"/>
              </a:rPr>
              <a:t>— aorist tense: in a point of time, in the fullness of time, at the right time, He sent forth. PLEROMA fullness, time completed, due time.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a:t>
            </a:r>
            <a:r>
              <a:rPr lang="en-US" b="1" dirty="0" smtClean="0">
                <a:solidFill>
                  <a:srgbClr val="0070C0"/>
                </a:solidFill>
                <a:latin typeface="Arial" pitchFamily="34" charset="0"/>
                <a:cs typeface="Arial" pitchFamily="34" charset="0"/>
              </a:rPr>
              <a:t>‘sent forth” </a:t>
            </a:r>
            <a:r>
              <a:rPr lang="en-US" dirty="0" smtClean="0">
                <a:latin typeface="Arial" pitchFamily="34" charset="0"/>
                <a:cs typeface="Arial" pitchFamily="34" charset="0"/>
              </a:rPr>
              <a:t>is the Greek word which means to send on a mission. God determined when all was fully prepared, at the right moment, He sent forth His Son (</a:t>
            </a:r>
            <a:r>
              <a:rPr lang="en-US" b="1" dirty="0" smtClean="0">
                <a:solidFill>
                  <a:srgbClr val="C00000"/>
                </a:solidFill>
                <a:latin typeface="Arial" pitchFamily="34" charset="0"/>
                <a:cs typeface="Arial" pitchFamily="34" charset="0"/>
              </a:rPr>
              <a:t>Eph 1:10</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the Son had a specific mission, the provision of eternal salvation; </a:t>
            </a:r>
            <a:r>
              <a:rPr lang="en-US" b="1" dirty="0" smtClean="0">
                <a:solidFill>
                  <a:srgbClr val="0070C0"/>
                </a:solidFill>
                <a:latin typeface="Arial" pitchFamily="34" charset="0"/>
                <a:cs typeface="Arial" pitchFamily="34" charset="0"/>
              </a:rPr>
              <a:t>“his Son </a:t>
            </a:r>
            <a:r>
              <a:rPr lang="en-US" dirty="0" smtClean="0">
                <a:latin typeface="Arial" pitchFamily="34" charset="0"/>
                <a:cs typeface="Arial" pitchFamily="34" charset="0"/>
              </a:rPr>
              <a:t>[UIOI</a:t>
            </a:r>
            <a:r>
              <a:rPr lang="en-US" i="1" dirty="0" smtClean="0">
                <a:latin typeface="Arial" pitchFamily="34" charset="0"/>
                <a:cs typeface="Arial" pitchFamily="34" charset="0"/>
              </a:rPr>
              <a:t> </a:t>
            </a:r>
            <a:r>
              <a:rPr lang="en-US" dirty="0" smtClean="0">
                <a:latin typeface="Arial" pitchFamily="34" charset="0"/>
                <a:cs typeface="Arial" pitchFamily="34" charset="0"/>
              </a:rPr>
              <a:t>adult son: His deity], </a:t>
            </a:r>
            <a:r>
              <a:rPr lang="en-US" b="1" dirty="0" smtClean="0">
                <a:solidFill>
                  <a:srgbClr val="0070C0"/>
                </a:solidFill>
                <a:latin typeface="Arial" pitchFamily="34" charset="0"/>
                <a:cs typeface="Arial" pitchFamily="34" charset="0"/>
              </a:rPr>
              <a:t>born out of a woman </a:t>
            </a:r>
            <a:r>
              <a:rPr lang="en-US" dirty="0" smtClean="0">
                <a:latin typeface="Arial" pitchFamily="34" charset="0"/>
                <a:cs typeface="Arial" pitchFamily="34" charset="0"/>
              </a:rPr>
              <a:t>[His humanity, direct Son of God, </a:t>
            </a:r>
            <a:r>
              <a:rPr lang="en-US" b="1" dirty="0" smtClean="0">
                <a:solidFill>
                  <a:srgbClr val="C00000"/>
                </a:solidFill>
                <a:latin typeface="Arial" pitchFamily="34" charset="0"/>
                <a:cs typeface="Arial" pitchFamily="34" charset="0"/>
              </a:rPr>
              <a:t>Matt 1:35</a:t>
            </a:r>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had to be born of a woman ( </a:t>
            </a:r>
            <a:r>
              <a:rPr lang="en-US" b="1" dirty="0" smtClean="0">
                <a:solidFill>
                  <a:srgbClr val="C00000"/>
                </a:solidFill>
                <a:latin typeface="Arial" pitchFamily="34" charset="0"/>
                <a:cs typeface="Arial" pitchFamily="34" charset="0"/>
              </a:rPr>
              <a:t>Heb 2:14, 17-18, 4:15, 1 Tim 2:5</a:t>
            </a:r>
            <a:r>
              <a:rPr lang="en-US" dirty="0" smtClean="0">
                <a:latin typeface="Arial" pitchFamily="34" charset="0"/>
                <a:cs typeface="Arial" pitchFamily="34" charset="0"/>
              </a:rPr>
              <a:t>).</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1. Birth of Christ was perfectly synchronized with OT prophecy.</a:t>
            </a:r>
          </a:p>
          <a:p>
            <a:pPr hangingPunct="0">
              <a:buNone/>
            </a:pPr>
            <a:r>
              <a:rPr lang="en-US" dirty="0" smtClean="0">
                <a:latin typeface="Arial" pitchFamily="34" charset="0"/>
                <a:cs typeface="Arial" pitchFamily="34" charset="0"/>
              </a:rPr>
              <a:t> </a:t>
            </a:r>
          </a:p>
          <a:p>
            <a:pPr hangingPunct="0">
              <a:buNone/>
            </a:pPr>
            <a:endParaRPr lang="en-US" dirty="0" smtClean="0">
              <a:latin typeface="Arial" pitchFamily="34" charset="0"/>
              <a:cs typeface="Arial" pitchFamily="34" charset="0"/>
            </a:endParaRPr>
          </a:p>
          <a:p>
            <a:pPr hangingPunct="0">
              <a:buNone/>
            </a:pP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fontScale="92500"/>
          </a:bodyPr>
          <a:lstStyle/>
          <a:p>
            <a:r>
              <a:rPr lang="en-US" dirty="0" smtClean="0">
                <a:latin typeface="Arial" pitchFamily="34" charset="0"/>
                <a:cs typeface="Arial" pitchFamily="34" charset="0"/>
              </a:rPr>
              <a:t> 2. He was at the right place at the right time to minutely fulfill each prediction.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3. Some of the predictions fulfilled were: birth in Bethlehem (</a:t>
            </a:r>
            <a:r>
              <a:rPr lang="en-US" b="1" dirty="0" smtClean="0">
                <a:solidFill>
                  <a:srgbClr val="C00000"/>
                </a:solidFill>
                <a:latin typeface="Arial" pitchFamily="34" charset="0"/>
                <a:cs typeface="Arial" pitchFamily="34" charset="0"/>
              </a:rPr>
              <a:t>Matt 2:5-6</a:t>
            </a:r>
            <a:r>
              <a:rPr lang="en-US" dirty="0" smtClean="0">
                <a:latin typeface="Arial" pitchFamily="34" charset="0"/>
                <a:cs typeface="Arial" pitchFamily="34" charset="0"/>
              </a:rPr>
              <a:t>), His being called out of Egypt (</a:t>
            </a:r>
            <a:r>
              <a:rPr lang="en-US" b="1" dirty="0" smtClean="0">
                <a:solidFill>
                  <a:srgbClr val="C00000"/>
                </a:solidFill>
                <a:latin typeface="Arial" pitchFamily="34" charset="0"/>
                <a:cs typeface="Arial" pitchFamily="34" charset="0"/>
              </a:rPr>
              <a:t>Matt 2:15</a:t>
            </a:r>
            <a:r>
              <a:rPr lang="en-US" dirty="0" smtClean="0">
                <a:latin typeface="Arial" pitchFamily="34" charset="0"/>
                <a:cs typeface="Arial" pitchFamily="34" charset="0"/>
              </a:rPr>
              <a:t>), and mourning for the children Herod murdered in Bethlehem (</a:t>
            </a:r>
            <a:r>
              <a:rPr lang="en-US" b="1" dirty="0" smtClean="0">
                <a:solidFill>
                  <a:srgbClr val="C00000"/>
                </a:solidFill>
                <a:latin typeface="Arial" pitchFamily="34" charset="0"/>
                <a:cs typeface="Arial" pitchFamily="34" charset="0"/>
              </a:rPr>
              <a:t>Matt 2:17-18</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in His humanity He was subject to the law and He fulfilled the law perfectly — </a:t>
            </a:r>
            <a:r>
              <a:rPr lang="en-US" b="1" dirty="0" smtClean="0">
                <a:solidFill>
                  <a:srgbClr val="C00000"/>
                </a:solidFill>
                <a:latin typeface="Arial" pitchFamily="34" charset="0"/>
                <a:cs typeface="Arial" pitchFamily="34" charset="0"/>
              </a:rPr>
              <a:t>Matthew 5:17</a:t>
            </a:r>
            <a:r>
              <a:rPr lang="en-US" dirty="0" smtClean="0">
                <a:latin typeface="Arial" pitchFamily="34" charset="0"/>
                <a:cs typeface="Arial" pitchFamily="34" charset="0"/>
              </a:rPr>
              <a:t>. His mother and her husband obeyed the Law (</a:t>
            </a:r>
            <a:r>
              <a:rPr lang="en-US" b="1" dirty="0" smtClean="0">
                <a:solidFill>
                  <a:srgbClr val="C00000"/>
                </a:solidFill>
                <a:latin typeface="Arial" pitchFamily="34" charset="0"/>
                <a:cs typeface="Arial" pitchFamily="34" charset="0"/>
              </a:rPr>
              <a:t>Luke 2:39</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fulfilled it by living up to it perfectly (</a:t>
            </a:r>
            <a:r>
              <a:rPr lang="en-US" b="1" dirty="0" smtClean="0">
                <a:solidFill>
                  <a:srgbClr val="C00000"/>
                </a:solidFill>
                <a:latin typeface="Arial" pitchFamily="34" charset="0"/>
                <a:cs typeface="Arial" pitchFamily="34" charset="0"/>
              </a:rPr>
              <a:t>Luke 24:44</a:t>
            </a:r>
            <a:r>
              <a:rPr lang="en-US" dirty="0" smtClean="0">
                <a:latin typeface="Arial" pitchFamily="34" charset="0"/>
                <a:cs typeface="Arial" pitchFamily="34" charset="0"/>
              </a:rPr>
              <a:t>). Because He fulfilled it in the power of the Spirit in the realm of His humanity believers are not under the law — </a:t>
            </a:r>
            <a:r>
              <a:rPr lang="en-US" b="1" dirty="0" smtClean="0">
                <a:solidFill>
                  <a:srgbClr val="C00000"/>
                </a:solidFill>
                <a:latin typeface="Arial" pitchFamily="34" charset="0"/>
                <a:cs typeface="Arial" pitchFamily="34" charset="0"/>
              </a:rPr>
              <a:t>Romans 10:4 </a:t>
            </a:r>
            <a:r>
              <a:rPr lang="en-US" dirty="0" smtClean="0">
                <a:latin typeface="Arial" pitchFamily="34" charset="0"/>
                <a:cs typeface="Arial" pitchFamily="34" charset="0"/>
              </a:rPr>
              <a:t>(Christ is the end of the Law through His substitutionary death).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latin typeface="Arial" pitchFamily="34" charset="0"/>
                <a:cs typeface="Arial" pitchFamily="34" charset="0"/>
              </a:rPr>
              <a:t>Subject of Galatians 4 is the principle of grace. </a:t>
            </a:r>
          </a:p>
          <a:p>
            <a:pPr hangingPunct="0"/>
            <a:r>
              <a:rPr lang="en-US" b="1" dirty="0" smtClean="0">
                <a:solidFill>
                  <a:srgbClr val="0070C0"/>
                </a:solidFill>
                <a:latin typeface="Arial" pitchFamily="34" charset="0"/>
                <a:cs typeface="Arial" pitchFamily="34" charset="0"/>
              </a:rPr>
              <a:t>4:1-7</a:t>
            </a:r>
            <a:r>
              <a:rPr lang="en-US" dirty="0" smtClean="0">
                <a:latin typeface="Arial" pitchFamily="34" charset="0"/>
                <a:cs typeface="Arial" pitchFamily="34" charset="0"/>
              </a:rPr>
              <a:t> we have the position of grace</a:t>
            </a:r>
          </a:p>
          <a:p>
            <a:pPr hangingPunct="0"/>
            <a:r>
              <a:rPr lang="en-US" b="1" dirty="0" smtClean="0">
                <a:solidFill>
                  <a:srgbClr val="0070C0"/>
                </a:solidFill>
                <a:latin typeface="Arial" pitchFamily="34" charset="0"/>
                <a:cs typeface="Arial" pitchFamily="34" charset="0"/>
              </a:rPr>
              <a:t>4:8-20</a:t>
            </a:r>
            <a:r>
              <a:rPr lang="en-US" dirty="0" smtClean="0">
                <a:latin typeface="Arial" pitchFamily="34" charset="0"/>
                <a:cs typeface="Arial" pitchFamily="34" charset="0"/>
              </a:rPr>
              <a:t>, the permanence of grace</a:t>
            </a:r>
          </a:p>
          <a:p>
            <a:pPr hangingPunct="0"/>
            <a:r>
              <a:rPr lang="en-US" b="1" dirty="0" smtClean="0">
                <a:solidFill>
                  <a:srgbClr val="0070C0"/>
                </a:solidFill>
                <a:latin typeface="Arial" pitchFamily="34" charset="0"/>
                <a:cs typeface="Arial" pitchFamily="34" charset="0"/>
              </a:rPr>
              <a:t>4:21-31</a:t>
            </a:r>
            <a:r>
              <a:rPr lang="en-US" dirty="0" smtClean="0">
                <a:latin typeface="Arial" pitchFamily="34" charset="0"/>
                <a:cs typeface="Arial" pitchFamily="34" charset="0"/>
              </a:rPr>
              <a:t>, the allegory of grace.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4:1-7</a:t>
            </a:r>
            <a:r>
              <a:rPr lang="en-US" dirty="0" smtClean="0">
                <a:latin typeface="Arial" pitchFamily="34" charset="0"/>
                <a:cs typeface="Arial" pitchFamily="34" charset="0"/>
              </a:rPr>
              <a:t>, the position of grace, every believer is an adult son as from the moment of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Christ is said to be UIOI which means “adult son.” Christ is an adult Son and always was.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the same time, when we enter into temporal fellowship with God in time (bottom circle), we start out as a TEKNOI, a child. </a:t>
            </a:r>
          </a:p>
          <a:p>
            <a:pPr hangingPunct="0"/>
            <a:endParaRPr lang="en-US" dirty="0" smtClean="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4:5 — “To redeem them that were under the law” </a:t>
            </a:r>
            <a:r>
              <a:rPr lang="en-US" dirty="0" smtClean="0">
                <a:latin typeface="Arial" pitchFamily="34" charset="0"/>
                <a:cs typeface="Arial" pitchFamily="34" charset="0"/>
              </a:rPr>
              <a:t>— the purpose of coming into the human race was to redeem. He was born under the Law to redeem those under the Law.</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“To redeem” – </a:t>
            </a:r>
            <a:r>
              <a:rPr lang="en-US" dirty="0" smtClean="0">
                <a:latin typeface="Arial" pitchFamily="34" charset="0"/>
                <a:cs typeface="Arial" pitchFamily="34" charset="0"/>
              </a:rPr>
              <a:t>EXAGORAZO</a:t>
            </a:r>
            <a:r>
              <a:rPr lang="en-US" b="1" dirty="0" smtClean="0">
                <a:solidFill>
                  <a:srgbClr val="0070C0"/>
                </a:solidFill>
                <a:latin typeface="Arial" pitchFamily="34" charset="0"/>
                <a:cs typeface="Arial" pitchFamily="34" charset="0"/>
              </a:rPr>
              <a:t> </a:t>
            </a:r>
            <a:r>
              <a:rPr lang="en-US" dirty="0" err="1" smtClean="0">
                <a:latin typeface="Arial" pitchFamily="34" charset="0"/>
                <a:cs typeface="Arial" pitchFamily="34" charset="0"/>
              </a:rPr>
              <a:t>iN</a:t>
            </a:r>
            <a:r>
              <a:rPr lang="en-US" dirty="0" smtClean="0">
                <a:latin typeface="Arial" pitchFamily="34" charset="0"/>
                <a:cs typeface="Arial" pitchFamily="34" charset="0"/>
              </a:rPr>
              <a:t> an aorist tense: once and for all redeemed. When you receive Christ as savior you are once and for all purchased from the Law. You can never go back into the slave market of sin (</a:t>
            </a:r>
            <a:r>
              <a:rPr lang="en-US" b="1" dirty="0" smtClean="0">
                <a:solidFill>
                  <a:srgbClr val="C00000"/>
                </a:solidFill>
                <a:latin typeface="Arial" pitchFamily="34" charset="0"/>
                <a:cs typeface="Arial" pitchFamily="34" charset="0"/>
              </a:rPr>
              <a:t>Gal 3:3, 1 Pet 1:18-19</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“them” </a:t>
            </a:r>
            <a:r>
              <a:rPr lang="en-US" dirty="0" smtClean="0">
                <a:latin typeface="Arial" pitchFamily="34" charset="0"/>
                <a:cs typeface="Arial" pitchFamily="34" charset="0"/>
              </a:rPr>
              <a:t>refers to the human race. Christ died for the entire human race, not for some, not for the elect, but for all people who are born into this world</a:t>
            </a:r>
            <a:r>
              <a:rPr lang="en-US" b="1" dirty="0" smtClean="0">
                <a:solidFill>
                  <a:srgbClr val="0070C0"/>
                </a:solidFill>
                <a:latin typeface="Arial" pitchFamily="34" charset="0"/>
                <a:cs typeface="Arial" pitchFamily="34" charset="0"/>
              </a:rPr>
              <a:t>; “that were under the law” </a:t>
            </a:r>
            <a:r>
              <a:rPr lang="en-US" dirty="0" smtClean="0">
                <a:latin typeface="Arial" pitchFamily="34" charset="0"/>
                <a:cs typeface="Arial" pitchFamily="34" charset="0"/>
              </a:rPr>
              <a:t>— the entire human race is born under the law</a:t>
            </a:r>
            <a:r>
              <a:rPr lang="en-US" b="1" dirty="0" smtClean="0">
                <a:solidFill>
                  <a:srgbClr val="0070C0"/>
                </a:solidFill>
                <a:latin typeface="Arial" pitchFamily="34" charset="0"/>
                <a:cs typeface="Arial" pitchFamily="34" charset="0"/>
              </a:rPr>
              <a:t>; “that we might receive the adoption of sons.” </a:t>
            </a:r>
            <a:r>
              <a:rPr lang="en-US" dirty="0" smtClean="0">
                <a:latin typeface="Arial" pitchFamily="34" charset="0"/>
                <a:cs typeface="Arial" pitchFamily="34" charset="0"/>
              </a:rPr>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only way to be redeemed from the Law and its curse (</a:t>
            </a:r>
            <a:r>
              <a:rPr lang="en-US" b="1" dirty="0" smtClean="0">
                <a:solidFill>
                  <a:srgbClr val="C00000"/>
                </a:solidFill>
                <a:latin typeface="Arial" pitchFamily="34" charset="0"/>
                <a:cs typeface="Arial" pitchFamily="34" charset="0"/>
              </a:rPr>
              <a:t>3:10, 1 Cor 15:56</a:t>
            </a:r>
            <a:r>
              <a:rPr lang="en-US" dirty="0" smtClean="0">
                <a:latin typeface="Arial" pitchFamily="34" charset="0"/>
                <a:cs typeface="Arial" pitchFamily="34" charset="0"/>
              </a:rPr>
              <a:t>) and that is through faith-identification with the death of Him who bore the curse of the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sonship position is not something we acquire for ourselves, but it is given to us, it is that which we </a:t>
            </a:r>
            <a:r>
              <a:rPr lang="en-US" u="sng" dirty="0" smtClean="0">
                <a:latin typeface="Arial" pitchFamily="34" charset="0"/>
                <a:cs typeface="Arial" pitchFamily="34" charset="0"/>
              </a:rPr>
              <a:t>receive from God </a:t>
            </a:r>
            <a:r>
              <a:rPr lang="en-US" dirty="0" smtClean="0">
                <a:latin typeface="Arial" pitchFamily="34" charset="0"/>
                <a:cs typeface="Arial" pitchFamily="34" charset="0"/>
              </a:rPr>
              <a:t>(APOLAMBANO).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foreordains believers to a position as sons through Jesus Christ by means of the Holy Spirit (</a:t>
            </a:r>
            <a:r>
              <a:rPr lang="en-US" b="1" dirty="0" smtClean="0">
                <a:solidFill>
                  <a:srgbClr val="C00000"/>
                </a:solidFill>
                <a:latin typeface="Arial" pitchFamily="34" charset="0"/>
                <a:cs typeface="Arial" pitchFamily="34" charset="0"/>
              </a:rPr>
              <a:t>Rom 8:15</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Those Jews who accepted Christ as their Messiah were adopted as sons of God.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4:6</a:t>
            </a:r>
            <a:r>
              <a:rPr lang="en-US" dirty="0" smtClean="0">
                <a:latin typeface="Arial" pitchFamily="34" charset="0"/>
                <a:cs typeface="Arial" pitchFamily="34" charset="0"/>
              </a:rPr>
              <a:t> — the reality of adoption. </a:t>
            </a:r>
            <a:r>
              <a:rPr lang="en-US" b="1" dirty="0" smtClean="0">
                <a:solidFill>
                  <a:srgbClr val="0070C0"/>
                </a:solidFill>
                <a:latin typeface="Arial" pitchFamily="34" charset="0"/>
                <a:cs typeface="Arial" pitchFamily="34" charset="0"/>
              </a:rPr>
              <a:t>“And because you are sons.” </a:t>
            </a:r>
            <a:r>
              <a:rPr lang="en-US" dirty="0" smtClean="0">
                <a:latin typeface="Arial" pitchFamily="34" charset="0"/>
                <a:cs typeface="Arial" pitchFamily="34" charset="0"/>
              </a:rPr>
              <a:t>This was addressed originally to the Galatians and it is addressed to every believer.</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“God hath sent forth the Spirit.” </a:t>
            </a:r>
            <a:r>
              <a:rPr lang="en-US" dirty="0" smtClean="0">
                <a:latin typeface="Arial" pitchFamily="34" charset="0"/>
                <a:cs typeface="Arial" pitchFamily="34" charset="0"/>
              </a:rPr>
              <a:t>Because we are adult sons God has given us the robe of manhood, the Holy Spirit indwelling us.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“Sent forth” </a:t>
            </a:r>
            <a:r>
              <a:rPr lang="en-US" dirty="0" smtClean="0">
                <a:latin typeface="Arial" pitchFamily="34" charset="0"/>
                <a:cs typeface="Arial" pitchFamily="34" charset="0"/>
              </a:rPr>
              <a:t>is aorist tense, once and for all sent forth. And again, this means to send forth on a mission (same word as in vs. 4).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Only God the Holy Spirit can execute the Christian way of life. No one can do it in the energy of the flesh.</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“God hath sent forth the Spirit of his Son” </a:t>
            </a:r>
            <a:r>
              <a:rPr lang="en-US" dirty="0" smtClean="0">
                <a:latin typeface="Arial" pitchFamily="34" charset="0"/>
                <a:cs typeface="Arial" pitchFamily="34" charset="0"/>
              </a:rPr>
              <a:t>— Why does he call it the Spirit of his Son? This is a functional title.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he were talking emphasizing His person he would say Holy Spirit, the title of the third person of the Trinity which emphasizes His person, that He is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a:t>
            </a:r>
            <a:r>
              <a:rPr lang="en-US" b="1" dirty="0" smtClean="0">
                <a:solidFill>
                  <a:srgbClr val="0070C0"/>
                </a:solidFill>
                <a:latin typeface="Arial" pitchFamily="34" charset="0"/>
                <a:cs typeface="Arial" pitchFamily="34" charset="0"/>
              </a:rPr>
              <a:t>“Spirit of” </a:t>
            </a:r>
            <a:r>
              <a:rPr lang="en-US" dirty="0" smtClean="0">
                <a:latin typeface="Arial" pitchFamily="34" charset="0"/>
                <a:cs typeface="Arial" pitchFamily="34" charset="0"/>
              </a:rPr>
              <a:t>always emphasizes a function: Spirit of truth.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is the Holy Spirit who teaches us doctrine; Spirit of grace — it is the Holy Spirit who provides for the Christian life. Here we have </a:t>
            </a:r>
            <a:r>
              <a:rPr lang="en-US" b="1" dirty="0" smtClean="0">
                <a:solidFill>
                  <a:srgbClr val="0070C0"/>
                </a:solidFill>
                <a:latin typeface="Arial" pitchFamily="34" charset="0"/>
                <a:cs typeface="Arial" pitchFamily="34" charset="0"/>
              </a:rPr>
              <a:t>“Spirit of his Son.” </a:t>
            </a:r>
            <a:r>
              <a:rPr lang="en-US" dirty="0" smtClean="0">
                <a:latin typeface="Arial" pitchFamily="34" charset="0"/>
                <a:cs typeface="Arial" pitchFamily="34" charset="0"/>
              </a:rPr>
              <a:t>It is the Holy Spirit who glorifies the Son — </a:t>
            </a:r>
            <a:r>
              <a:rPr lang="en-US" b="1" dirty="0" smtClean="0">
                <a:solidFill>
                  <a:srgbClr val="C00000"/>
                </a:solidFill>
                <a:latin typeface="Arial" pitchFamily="34" charset="0"/>
                <a:cs typeface="Arial" pitchFamily="34" charset="0"/>
              </a:rPr>
              <a:t>John 16:14.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“into your hearts” </a:t>
            </a:r>
            <a:r>
              <a:rPr lang="en-US" dirty="0" smtClean="0">
                <a:latin typeface="Arial" pitchFamily="34" charset="0"/>
                <a:cs typeface="Arial" pitchFamily="34" charset="0"/>
              </a:rPr>
              <a:t>— in your inner life. And as a result we are able to keep on </a:t>
            </a:r>
            <a:r>
              <a:rPr lang="en-US" b="1" dirty="0" smtClean="0">
                <a:solidFill>
                  <a:srgbClr val="0070C0"/>
                </a:solidFill>
                <a:latin typeface="Arial" pitchFamily="34" charset="0"/>
                <a:cs typeface="Arial" pitchFamily="34" charset="0"/>
              </a:rPr>
              <a:t>“crying, Abba, Father.” </a:t>
            </a:r>
            <a:r>
              <a:rPr lang="en-US" dirty="0" smtClean="0">
                <a:latin typeface="Arial" pitchFamily="34" charset="0"/>
                <a:cs typeface="Arial" pitchFamily="34" charset="0"/>
              </a:rPr>
              <a:t>“Abba” is an Aramaic word for </a:t>
            </a:r>
            <a:r>
              <a:rPr lang="en-US" b="1" dirty="0" smtClean="0">
                <a:solidFill>
                  <a:srgbClr val="0070C0"/>
                </a:solidFill>
                <a:latin typeface="Arial" pitchFamily="34" charset="0"/>
                <a:cs typeface="Arial" pitchFamily="34" charset="0"/>
              </a:rPr>
              <a:t>“Father.”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 Holy Spirit causes us to cry </a:t>
            </a:r>
            <a:r>
              <a:rPr lang="en-US" b="1" dirty="0" smtClean="0">
                <a:solidFill>
                  <a:srgbClr val="0070C0"/>
                </a:solidFill>
                <a:latin typeface="Arial" pitchFamily="34" charset="0"/>
                <a:cs typeface="Arial" pitchFamily="34" charset="0"/>
              </a:rPr>
              <a:t>Father, Father</a:t>
            </a:r>
            <a:r>
              <a:rPr lang="en-US" dirty="0" smtClean="0">
                <a:latin typeface="Arial" pitchFamily="34" charset="0"/>
                <a:cs typeface="Arial" pitchFamily="34" charset="0"/>
              </a:rPr>
              <a:t>. In other words, it is the Holy Spirit who makes our heirship and our sonship a reality.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The Holy Spirit bears witness with our spirits that God is our Father (</a:t>
            </a:r>
            <a:r>
              <a:rPr lang="en-US" b="1" dirty="0" smtClean="0">
                <a:solidFill>
                  <a:srgbClr val="C00000"/>
                </a:solidFill>
                <a:latin typeface="Arial" pitchFamily="34" charset="0"/>
                <a:cs typeface="Arial" pitchFamily="34" charset="0"/>
              </a:rPr>
              <a:t>Rom 8:15</a:t>
            </a:r>
            <a:r>
              <a:rPr lang="en-US" dirty="0" smtClean="0">
                <a:latin typeface="Arial" pitchFamily="34" charset="0"/>
                <a:cs typeface="Arial" pitchFamily="34" charset="0"/>
              </a:rPr>
              <a:t>). This inner witness gives us assurance of our salvation, that we are a child of God (</a:t>
            </a:r>
            <a:r>
              <a:rPr lang="en-US" b="1" dirty="0" smtClean="0">
                <a:solidFill>
                  <a:srgbClr val="C00000"/>
                </a:solidFill>
                <a:latin typeface="Arial" pitchFamily="34" charset="0"/>
                <a:cs typeface="Arial" pitchFamily="34" charset="0"/>
              </a:rPr>
              <a:t>Rom 8:17</a:t>
            </a:r>
            <a:r>
              <a:rPr lang="en-US" dirty="0" smtClean="0">
                <a:latin typeface="Arial" pitchFamily="34" charset="0"/>
                <a:cs typeface="Arial" pitchFamily="34" charset="0"/>
              </a:rPr>
              <a:t>).</a:t>
            </a:r>
          </a:p>
          <a:p>
            <a:pPr>
              <a:buNone/>
            </a:pPr>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4:7</a:t>
            </a:r>
            <a:r>
              <a:rPr lang="en-US" dirty="0" smtClean="0">
                <a:latin typeface="Arial" pitchFamily="34" charset="0"/>
                <a:cs typeface="Arial" pitchFamily="34" charset="0"/>
              </a:rPr>
              <a:t> — the result of adoption— no longer in bondage to the Mosaic law; </a:t>
            </a:r>
            <a:r>
              <a:rPr lang="en-US" b="1" dirty="0" smtClean="0">
                <a:solidFill>
                  <a:srgbClr val="0070C0"/>
                </a:solidFill>
                <a:latin typeface="Arial" pitchFamily="34" charset="0"/>
                <a:cs typeface="Arial" pitchFamily="34" charset="0"/>
              </a:rPr>
              <a:t>. “So that you are no longer a slave but a son; and if a son, also an heir through God.”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lnSpcReduction="10000"/>
          </a:bodyPr>
          <a:lstStyle/>
          <a:p>
            <a:pPr hangingPunct="0"/>
            <a:r>
              <a:rPr lang="en-US" b="1" dirty="0" smtClean="0">
                <a:solidFill>
                  <a:srgbClr val="0070C0"/>
                </a:solidFill>
                <a:latin typeface="Arial" pitchFamily="34" charset="0"/>
                <a:cs typeface="Arial" pitchFamily="34" charset="0"/>
              </a:rPr>
              <a:t>“but an adult son; and if an adult son </a:t>
            </a:r>
            <a:r>
              <a:rPr lang="en-US" dirty="0" smtClean="0">
                <a:latin typeface="Arial" pitchFamily="34" charset="0"/>
                <a:cs typeface="Arial" pitchFamily="34" charset="0"/>
              </a:rPr>
              <a:t>[and we are</a:t>
            </a:r>
            <a:r>
              <a:rPr lang="en-US" b="1" dirty="0" smtClean="0">
                <a:solidFill>
                  <a:srgbClr val="0070C0"/>
                </a:solidFill>
                <a:latin typeface="Arial" pitchFamily="34" charset="0"/>
                <a:cs typeface="Arial" pitchFamily="34" charset="0"/>
              </a:rPr>
              <a:t>], then an heir of God through Christ.” </a:t>
            </a:r>
            <a:r>
              <a:rPr lang="en-US" dirty="0" smtClean="0">
                <a:latin typeface="Arial" pitchFamily="34" charset="0"/>
                <a:cs typeface="Arial" pitchFamily="34" charset="0"/>
              </a:rPr>
              <a:t>The point that Paul is going to make is that if you are the heir of God, live under God’s provision.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Live under the bank account which God has provided and that bank account is not the Mosaic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Why go back to the slave and ask him for a few pennies when you can write any amount that you want from the Father’s check account. </a:t>
            </a:r>
          </a:p>
          <a:p>
            <a:pPr hangingPunct="0">
              <a:buNone/>
            </a:pPr>
            <a:endParaRPr lang="en-US" dirty="0" smtClean="0">
              <a:latin typeface="Arial" pitchFamily="34" charset="0"/>
              <a:cs typeface="Arial" pitchFamily="34" charset="0"/>
            </a:endParaRPr>
          </a:p>
          <a:p>
            <a:pPr hangingPunct="0">
              <a:buNone/>
            </a:pPr>
            <a:r>
              <a:rPr lang="en-US" b="1" dirty="0" smtClean="0">
                <a:latin typeface="Arial" pitchFamily="34" charset="0"/>
                <a:cs typeface="Arial" pitchFamily="34" charset="0"/>
              </a:rPr>
              <a:t>The Doctrine of Heirship</a:t>
            </a:r>
          </a:p>
          <a:p>
            <a:pPr hangingPunct="0"/>
            <a:r>
              <a:rPr lang="en-US" dirty="0" smtClean="0">
                <a:latin typeface="Arial" pitchFamily="34" charset="0"/>
                <a:cs typeface="Arial" pitchFamily="34" charset="0"/>
              </a:rPr>
              <a:t>1. Christ is the heir of all things — </a:t>
            </a:r>
            <a:r>
              <a:rPr lang="en-US" b="1" dirty="0" smtClean="0">
                <a:solidFill>
                  <a:srgbClr val="C00000"/>
                </a:solidFill>
                <a:latin typeface="Arial" pitchFamily="34" charset="0"/>
                <a:cs typeface="Arial" pitchFamily="34" charset="0"/>
              </a:rPr>
              <a:t>Hebrews 1:2. </a:t>
            </a:r>
          </a:p>
          <a:p>
            <a:pPr hangingPunct="0"/>
            <a:r>
              <a:rPr lang="en-US" dirty="0" smtClean="0">
                <a:latin typeface="Arial" pitchFamily="34" charset="0"/>
                <a:cs typeface="Arial" pitchFamily="34" charset="0"/>
              </a:rPr>
              <a:t>2. Heirship is based on sonship — </a:t>
            </a:r>
            <a:r>
              <a:rPr lang="en-US" b="1" dirty="0" smtClean="0">
                <a:solidFill>
                  <a:srgbClr val="C00000"/>
                </a:solidFill>
                <a:latin typeface="Arial" pitchFamily="34" charset="0"/>
                <a:cs typeface="Arial" pitchFamily="34" charset="0"/>
              </a:rPr>
              <a:t>Romans 8:16,17.</a:t>
            </a:r>
          </a:p>
          <a:p>
            <a:pPr hangingPunct="0"/>
            <a:r>
              <a:rPr lang="en-US" dirty="0" smtClean="0">
                <a:latin typeface="Arial" pitchFamily="34" charset="0"/>
                <a:cs typeface="Arial" pitchFamily="34" charset="0"/>
              </a:rPr>
              <a:t>3. Heirship demands eternal life — </a:t>
            </a:r>
            <a:r>
              <a:rPr lang="en-US" b="1" dirty="0" smtClean="0">
                <a:solidFill>
                  <a:srgbClr val="C00000"/>
                </a:solidFill>
                <a:latin typeface="Arial" pitchFamily="34" charset="0"/>
                <a:cs typeface="Arial" pitchFamily="34" charset="0"/>
              </a:rPr>
              <a:t>Titus 3:7.</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4. Heirship means to share the destiny of Christ - </a:t>
            </a:r>
            <a:r>
              <a:rPr lang="en-US" b="1" dirty="0" smtClean="0">
                <a:solidFill>
                  <a:srgbClr val="C00000"/>
                </a:solidFill>
                <a:latin typeface="Arial" pitchFamily="34" charset="0"/>
                <a:cs typeface="Arial" pitchFamily="34" charset="0"/>
              </a:rPr>
              <a:t>Ephesians 1:11</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Heirship is based on election — </a:t>
            </a:r>
            <a:r>
              <a:rPr lang="en-US" b="1" dirty="0" smtClean="0">
                <a:solidFill>
                  <a:srgbClr val="C00000"/>
                </a:solidFill>
                <a:latin typeface="Arial" pitchFamily="34" charset="0"/>
                <a:cs typeface="Arial" pitchFamily="34" charset="0"/>
              </a:rPr>
              <a:t>Hebrews 9:15.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Heirship means eternal security — </a:t>
            </a:r>
            <a:r>
              <a:rPr lang="en-US" b="1" dirty="0" smtClean="0">
                <a:solidFill>
                  <a:srgbClr val="C00000"/>
                </a:solidFill>
                <a:latin typeface="Arial" pitchFamily="34" charset="0"/>
                <a:cs typeface="Arial" pitchFamily="34" charset="0"/>
              </a:rPr>
              <a:t>1 Peter 1:4,5.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Heirship is based on concept grace, we don’t earn or deserve it — </a:t>
            </a:r>
            <a:r>
              <a:rPr lang="en-US" b="1" dirty="0" smtClean="0">
                <a:solidFill>
                  <a:srgbClr val="C00000"/>
                </a:solidFill>
                <a:latin typeface="Arial" pitchFamily="34" charset="0"/>
                <a:cs typeface="Arial" pitchFamily="34" charset="0"/>
              </a:rPr>
              <a:t>Galatians 3:29.</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Holy Spirit is the down payment on our inheritance — </a:t>
            </a:r>
            <a:r>
              <a:rPr lang="en-US" b="1" dirty="0" smtClean="0">
                <a:solidFill>
                  <a:srgbClr val="C00000"/>
                </a:solidFill>
                <a:latin typeface="Arial" pitchFamily="34" charset="0"/>
                <a:cs typeface="Arial" pitchFamily="34" charset="0"/>
              </a:rPr>
              <a:t>Ephesians 1:14; Galatians 4:6.</a:t>
            </a:r>
            <a:r>
              <a:rPr lang="en-US" dirty="0" smtClean="0">
                <a:latin typeface="Arial" pitchFamily="34" charset="0"/>
                <a:cs typeface="Arial" pitchFamily="34" charset="0"/>
              </a:rPr>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fontScale="92500" lnSpcReduction="10000"/>
          </a:bodyPr>
          <a:lstStyle/>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4:8</a:t>
            </a:r>
            <a:r>
              <a:rPr lang="en-US" dirty="0" smtClean="0">
                <a:latin typeface="Arial" pitchFamily="34" charset="0"/>
                <a:cs typeface="Arial" pitchFamily="34" charset="0"/>
              </a:rPr>
              <a:t> and following: helps and hindrances to grace. In verses 8-11 we have our first hindrance: religion hinders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section deals with the greatest enemy to grace — religion and the product of religion which is known as legalism.</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4:8 — “but then indeed not knowing God, you were enslaved to those who by nature are not gods.”</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“not knowing” </a:t>
            </a:r>
            <a:r>
              <a:rPr lang="en-US" dirty="0" smtClean="0">
                <a:latin typeface="Arial" pitchFamily="34" charset="0"/>
                <a:cs typeface="Arial" pitchFamily="34" charset="0"/>
              </a:rPr>
              <a:t>– Perfect tense – when Galatians were unbelievers they did not know God personally or through His Word.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don’t get closer to the Lord apart from knowledge of His Word. </a:t>
            </a:r>
            <a:r>
              <a:rPr lang="en-US" b="1" dirty="0" smtClean="0">
                <a:solidFill>
                  <a:srgbClr val="C00000"/>
                </a:solidFill>
                <a:latin typeface="Arial" pitchFamily="34" charset="0"/>
                <a:cs typeface="Arial" pitchFamily="34" charset="0"/>
              </a:rPr>
              <a:t>1 Corinthians 2:16 </a:t>
            </a:r>
            <a:r>
              <a:rPr lang="en-US" dirty="0" smtClean="0">
                <a:latin typeface="Arial" pitchFamily="34" charset="0"/>
                <a:cs typeface="Arial" pitchFamily="34" charset="0"/>
              </a:rPr>
              <a:t>says, </a:t>
            </a:r>
            <a:r>
              <a:rPr lang="en-US" b="1" dirty="0" smtClean="0">
                <a:solidFill>
                  <a:srgbClr val="C00000"/>
                </a:solidFill>
                <a:latin typeface="Arial" pitchFamily="34" charset="0"/>
                <a:cs typeface="Arial" pitchFamily="34" charset="0"/>
              </a:rPr>
              <a:t>“We have the mind of Christ.” </a:t>
            </a:r>
            <a:r>
              <a:rPr lang="en-US" dirty="0" smtClean="0">
                <a:latin typeface="Arial" pitchFamily="34" charset="0"/>
                <a:cs typeface="Arial" pitchFamily="34" charset="0"/>
              </a:rPr>
              <a:t>The Bible is the mind of Christ.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You do not get to know a person until you know how they think.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 one gets to know the Lord until he knows His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no such thing as drawing close to the Lord through some emotional experience.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from knowledge of doctrine that we come to know the Lord, and you can’t even know the Lord until you accept Christ as savior because you are not even equipped to know spiritual phenomena until you believe.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This refers to the status quo of these Galatians when they were unbelievers. Here is something that happened to them before they were saved.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ignorant of God before they were saved. In that status we read</a:t>
            </a:r>
            <a:r>
              <a:rPr lang="en-US" b="1" dirty="0" smtClean="0">
                <a:solidFill>
                  <a:srgbClr val="00206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“you are enslaved to those who by nature are not gods.”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The words </a:t>
            </a:r>
            <a:r>
              <a:rPr lang="en-US" b="1" dirty="0" smtClean="0">
                <a:solidFill>
                  <a:srgbClr val="0070C0"/>
                </a:solidFill>
                <a:latin typeface="Arial" pitchFamily="34" charset="0"/>
                <a:cs typeface="Arial" pitchFamily="34" charset="0"/>
              </a:rPr>
              <a:t>‘you are enslaved” </a:t>
            </a:r>
            <a:r>
              <a:rPr lang="en-US" dirty="0" smtClean="0">
                <a:latin typeface="Arial" pitchFamily="34" charset="0"/>
                <a:cs typeface="Arial" pitchFamily="34" charset="0"/>
              </a:rPr>
              <a:t>or </a:t>
            </a:r>
            <a:r>
              <a:rPr lang="en-US" b="1" dirty="0" smtClean="0">
                <a:solidFill>
                  <a:srgbClr val="0070C0"/>
                </a:solidFill>
                <a:latin typeface="Arial" pitchFamily="34" charset="0"/>
                <a:cs typeface="Arial" pitchFamily="34" charset="0"/>
              </a:rPr>
              <a:t>‘you were in bondage unto them’,</a:t>
            </a:r>
            <a:r>
              <a:rPr lang="en-US" b="1" dirty="0" smtClean="0">
                <a:solidFill>
                  <a:srgbClr val="00206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is a reference to the heathen gods which were worshipped.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had no information with regard to God but they had a lot of information about Jupiter or Zeus, etc.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The background for these first seven verses is the doctrine of adoption.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“adoption” means one thing today but back in the time when the New Testament was written it meant something entirely different.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Adoption to us today means placing someone outside of the blood ties legally into a family.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child who is not a natural child of the family, someone else’s child, is placed into the family. That is not what adoption means in the Bible.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As long as we have modern day adoption in mind we will never understand the concept which is coming up in the next few verses	</a:t>
            </a: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dirty="0" smtClean="0">
                <a:latin typeface="Arial" pitchFamily="34" charset="0"/>
                <a:cs typeface="Arial" pitchFamily="34" charset="0"/>
              </a:rPr>
              <a:t>They knew a lot about the pantheon of heathenism and Satan himself was behind all of this idolatry.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Behind every idol was demonism - </a:t>
            </a:r>
            <a:r>
              <a:rPr lang="en-US" b="1" dirty="0" smtClean="0">
                <a:solidFill>
                  <a:srgbClr val="C00000"/>
                </a:solidFill>
                <a:latin typeface="Arial" pitchFamily="34" charset="0"/>
                <a:cs typeface="Arial" pitchFamily="34" charset="0"/>
              </a:rPr>
              <a:t>1 Corinthians 10:16-21;      2 Corinthians 11:13-15.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 purpose of these heathen religions </a:t>
            </a:r>
            <a:r>
              <a:rPr lang="en-US" u="sng" dirty="0" smtClean="0">
                <a:latin typeface="Arial" pitchFamily="34" charset="0"/>
                <a:cs typeface="Arial" pitchFamily="34" charset="0"/>
              </a:rPr>
              <a:t>was to blind the minds of the human race </a:t>
            </a:r>
            <a:r>
              <a:rPr lang="en-US" dirty="0" smtClean="0">
                <a:latin typeface="Arial" pitchFamily="34" charset="0"/>
                <a:cs typeface="Arial" pitchFamily="34" charset="0"/>
              </a:rPr>
              <a:t>with regard to the person of Christ.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now these Galatians have accepted Christ as savior and under the teaching of the apostle Paul they broke free from all of the heathenism which had entangled them before.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were no longer in bondage to heathenism, to these false gods. But what had they done?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They leave one trap, polytheism, and they fall right into another trap, the religion of Judaism.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Legalistic monotheism is the trap they fall into. They just went from one kind of a religion to another.</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“by nature” </a:t>
            </a:r>
            <a:r>
              <a:rPr lang="en-US" dirty="0" smtClean="0">
                <a:latin typeface="Arial" pitchFamily="34" charset="0"/>
                <a:cs typeface="Arial" pitchFamily="34" charset="0"/>
              </a:rPr>
              <a:t>is literally </a:t>
            </a:r>
            <a:r>
              <a:rPr lang="en-US" b="1" dirty="0" smtClean="0">
                <a:solidFill>
                  <a:srgbClr val="0070C0"/>
                </a:solidFill>
                <a:latin typeface="Arial" pitchFamily="34" charset="0"/>
                <a:cs typeface="Arial" pitchFamily="34" charset="0"/>
              </a:rPr>
              <a:t>‘by essence are not gods.” </a:t>
            </a:r>
            <a:r>
              <a:rPr lang="en-US" dirty="0" smtClean="0">
                <a:latin typeface="Arial" pitchFamily="34" charset="0"/>
                <a:cs typeface="Arial" pitchFamily="34" charset="0"/>
              </a:rPr>
              <a:t>You call them gods but they are not gods in essence.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essence they are just idols they are figments of the imagination or they are the result of demon activity. </a:t>
            </a:r>
          </a:p>
          <a:p>
            <a:endParaRPr lang="en-US" b="1" dirty="0" smtClean="0">
              <a:solidFill>
                <a:srgbClr val="00206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4:9 — “But now that you have come to know God, or rather to be known by God, how is it that you turn back again to the weak and worthless elemental things, to which you desire to be enslaved all over again”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“come to know God” </a:t>
            </a:r>
            <a:r>
              <a:rPr lang="en-US" dirty="0" smtClean="0">
                <a:latin typeface="Arial" pitchFamily="34" charset="0"/>
                <a:cs typeface="Arial" pitchFamily="34" charset="0"/>
              </a:rPr>
              <a:t>— to know from experience.  OIDA  AAIndic - They have now accepted Christ as savior and as a result they have learned doctrine from Paul, they have applied this doctrine to their experience in the past with the result that they had a good start in the Christian life; they now know from experience of study.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have now picked up a do-it-yourself kit from the Mosaic law; “</a:t>
            </a:r>
            <a:r>
              <a:rPr lang="en-US" b="1" dirty="0" smtClean="0">
                <a:solidFill>
                  <a:srgbClr val="0070C0"/>
                </a:solidFill>
                <a:latin typeface="Arial" pitchFamily="34" charset="0"/>
                <a:cs typeface="Arial" pitchFamily="34" charset="0"/>
              </a:rPr>
              <a:t>how is it that you turn back again to the weak and worthless elemental things, to which you desire to be enslaved all over again”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r>
              <a:rPr lang="en-US" dirty="0" smtClean="0">
                <a:latin typeface="Arial" pitchFamily="34" charset="0"/>
                <a:cs typeface="Arial" pitchFamily="34" charset="0"/>
              </a:rPr>
              <a:t>Paul can’t understand how they could turn again to the weak and beggarly elements.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 </a:t>
            </a:r>
            <a:r>
              <a:rPr lang="en-US" b="1" dirty="0" smtClean="0">
                <a:solidFill>
                  <a:srgbClr val="0070C0"/>
                </a:solidFill>
                <a:latin typeface="Arial" pitchFamily="34" charset="0"/>
                <a:cs typeface="Arial" pitchFamily="34" charset="0"/>
              </a:rPr>
              <a:t>“turn back again” </a:t>
            </a:r>
            <a:r>
              <a:rPr lang="en-US" dirty="0" smtClean="0">
                <a:latin typeface="Arial" pitchFamily="34" charset="0"/>
                <a:cs typeface="Arial" pitchFamily="34" charset="0"/>
              </a:rPr>
              <a:t>-  is PAIndic - means they are in the process of turning. They are in the process of leaving the principles of grace, leaving the doctrines of the Word, and they are in the process of going to legalism, going to spirituality by means of energy of the flesh, by means of the law.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77000"/>
          </a:xfrm>
        </p:spPr>
        <p:txBody>
          <a:bodyPr>
            <a:normAutofit lnSpcReduction="10000"/>
          </a:bodyPr>
          <a:lstStyle/>
          <a:p>
            <a:r>
              <a:rPr lang="en-US" dirty="0" smtClean="0">
                <a:latin typeface="Arial" pitchFamily="34" charset="0"/>
                <a:cs typeface="Arial" pitchFamily="34" charset="0"/>
              </a:rPr>
              <a:t>The Greek word </a:t>
            </a:r>
            <a:r>
              <a:rPr lang="en-US" b="1" dirty="0" smtClean="0">
                <a:solidFill>
                  <a:srgbClr val="0070C0"/>
                </a:solidFill>
                <a:latin typeface="Arial" pitchFamily="34" charset="0"/>
                <a:cs typeface="Arial" pitchFamily="34" charset="0"/>
              </a:rPr>
              <a:t>“weak” </a:t>
            </a:r>
            <a:r>
              <a:rPr lang="en-US" dirty="0" smtClean="0">
                <a:latin typeface="Arial" pitchFamily="34" charset="0"/>
                <a:cs typeface="Arial" pitchFamily="34" charset="0"/>
              </a:rPr>
              <a:t>means that these elements to which they are turning have no power to save. The law cannot save.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a:t>
            </a:r>
            <a:r>
              <a:rPr lang="en-US" b="1" dirty="0" smtClean="0">
                <a:solidFill>
                  <a:srgbClr val="0070C0"/>
                </a:solidFill>
                <a:latin typeface="Arial" pitchFamily="34" charset="0"/>
                <a:cs typeface="Arial" pitchFamily="34" charset="0"/>
              </a:rPr>
              <a:t>“worthless” </a:t>
            </a:r>
            <a:r>
              <a:rPr lang="en-US" dirty="0" smtClean="0">
                <a:latin typeface="Arial" pitchFamily="34" charset="0"/>
                <a:cs typeface="Arial" pitchFamily="34" charset="0"/>
              </a:rPr>
              <a:t>means no power to provide capital, no power to provide riches, no power to provide wealth.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description of Judaism, legalism under the Mosaic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Judaism is called weak here because it cannot save; it is called worthless because it cannot produce blessing in time.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can’t produce inner happiness or power or stability or peace or anything else.</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pPr hangingPunct="0"/>
            <a:r>
              <a:rPr lang="en-US" u="sng" dirty="0" smtClean="0">
                <a:latin typeface="Arial" pitchFamily="34" charset="0"/>
                <a:cs typeface="Arial" pitchFamily="34" charset="0"/>
              </a:rPr>
              <a:t>Application: </a:t>
            </a:r>
            <a:r>
              <a:rPr lang="en-US" dirty="0" smtClean="0">
                <a:latin typeface="Arial" pitchFamily="34" charset="0"/>
                <a:cs typeface="Arial" pitchFamily="34" charset="0"/>
              </a:rPr>
              <a:t>Some believers under grace teaching become upset with the pastor or members of the congregation and turn back to legalism and Mosaic Law.</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which you desire to be enslaved all over again” – </a:t>
            </a:r>
            <a:r>
              <a:rPr lang="en-US" dirty="0" smtClean="0">
                <a:latin typeface="Arial" pitchFamily="34" charset="0"/>
                <a:cs typeface="Arial" pitchFamily="34" charset="0"/>
              </a:rPr>
              <a:t>PAIndic of ‘desire’ and means they keep on lusting again to be in slavery. Some  believers react to a pastors personality or teaching method or church issue and choose to return to slavery of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for ‘desire’ is a Greek word which means volition based on emotion.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Some people live by their emotions and therefore their desires come from their emotional patterns. He says then, “ye keep on desiring to be once and for all in bondage” — aorist tense.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4:10 — “You observe days and months and seasons and years.” </a:t>
            </a:r>
            <a:r>
              <a:rPr lang="en-US" dirty="0" smtClean="0">
                <a:latin typeface="Arial" pitchFamily="34" charset="0"/>
                <a:cs typeface="Arial" pitchFamily="34" charset="0"/>
              </a:rPr>
              <a:t>(sign of legalism)</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“You observe,” </a:t>
            </a:r>
            <a:r>
              <a:rPr lang="en-US" dirty="0" smtClean="0">
                <a:latin typeface="Arial" pitchFamily="34" charset="0"/>
                <a:cs typeface="Arial" pitchFamily="34" charset="0"/>
              </a:rPr>
              <a:t>– PMIndic -  means that they are in the process of going into this particular rat 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Middle voice means they have actually chosen this for themselves and thus moved into apostasy.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have left one trap — heathenism which is a religious trap — and they have moved into another religious trap — Judaism.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Paul tells them something about their bondage. Here is their fourfold bondage described: the observation of </a:t>
            </a:r>
            <a:r>
              <a:rPr lang="en-US" b="1" dirty="0" smtClean="0">
                <a:solidFill>
                  <a:srgbClr val="0070C0"/>
                </a:solidFill>
                <a:latin typeface="Arial" pitchFamily="34" charset="0"/>
                <a:cs typeface="Arial" pitchFamily="34" charset="0"/>
              </a:rPr>
              <a:t>“days and months, and seasons, and years.”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‘days’, </a:t>
            </a:r>
            <a:r>
              <a:rPr lang="en-US" dirty="0" smtClean="0">
                <a:latin typeface="Arial" pitchFamily="34" charset="0"/>
                <a:cs typeface="Arial" pitchFamily="34" charset="0"/>
              </a:rPr>
              <a:t>referring to the Sabbath. They have become Sabbath keepers now.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b="1" dirty="0" smtClean="0">
                <a:solidFill>
                  <a:srgbClr val="0070C0"/>
                </a:solidFill>
                <a:latin typeface="Arial" pitchFamily="34" charset="0"/>
                <a:cs typeface="Arial" pitchFamily="34" charset="0"/>
              </a:rPr>
              <a:t>“months” </a:t>
            </a:r>
            <a:r>
              <a:rPr lang="en-US" dirty="0" smtClean="0">
                <a:latin typeface="Arial" pitchFamily="34" charset="0"/>
                <a:cs typeface="Arial" pitchFamily="34" charset="0"/>
              </a:rPr>
              <a:t>-  refers to the four fasts of the seventy years captivity. When the Jews went into Babylon they observed four particular fasts, holy days.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first was the fast of the fourth month which recalled the capture of Jerusalem in the reign of Zedekiah - </a:t>
            </a:r>
            <a:r>
              <a:rPr lang="en-US" b="1" dirty="0" smtClean="0">
                <a:solidFill>
                  <a:srgbClr val="C00000"/>
                </a:solidFill>
                <a:latin typeface="Arial" pitchFamily="34" charset="0"/>
                <a:cs typeface="Arial" pitchFamily="34" charset="0"/>
              </a:rPr>
              <a:t>Jeremiah 39:2</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their was second in the fifth month called the ‘fast of the fifth month’ and it recalled the destruction of Jerusalem by fire — </a:t>
            </a:r>
            <a:r>
              <a:rPr lang="en-US" b="1" dirty="0" smtClean="0">
                <a:solidFill>
                  <a:srgbClr val="C00000"/>
                </a:solidFill>
                <a:latin typeface="Arial" pitchFamily="34" charset="0"/>
                <a:cs typeface="Arial" pitchFamily="34" charset="0"/>
              </a:rPr>
              <a:t>Jeremiah 52:12,13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a ‘fast of the seventh month’ which recalled the murder of </a:t>
            </a:r>
            <a:r>
              <a:rPr lang="en-US" dirty="0" err="1" smtClean="0">
                <a:latin typeface="Arial" pitchFamily="34" charset="0"/>
                <a:cs typeface="Arial" pitchFamily="34" charset="0"/>
              </a:rPr>
              <a:t>Gedeliah</a:t>
            </a:r>
            <a:r>
              <a:rPr lang="en-US" dirty="0" smtClean="0">
                <a:latin typeface="Arial" pitchFamily="34" charset="0"/>
                <a:cs typeface="Arial" pitchFamily="34" charset="0"/>
              </a:rPr>
              <a:t>, the governor of the remnant — </a:t>
            </a:r>
            <a:r>
              <a:rPr lang="en-US" b="1" dirty="0" smtClean="0">
                <a:solidFill>
                  <a:srgbClr val="C00000"/>
                </a:solidFill>
                <a:latin typeface="Arial" pitchFamily="34" charset="0"/>
                <a:cs typeface="Arial" pitchFamily="34" charset="0"/>
              </a:rPr>
              <a:t>Jeremiah 41:1.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fourth fast was the ‘fast of the tenth month’ which recalled Nebuchadnezzar’s siege of Jerusalem — </a:t>
            </a:r>
            <a:r>
              <a:rPr lang="en-US" b="1" dirty="0" smtClean="0">
                <a:solidFill>
                  <a:srgbClr val="C00000"/>
                </a:solidFill>
                <a:latin typeface="Arial" pitchFamily="34" charset="0"/>
                <a:cs typeface="Arial" pitchFamily="34" charset="0"/>
              </a:rPr>
              <a:t>Jeremiah 39:1</a:t>
            </a:r>
            <a:r>
              <a:rPr lang="en-US" dirty="0" smtClean="0">
                <a:solidFill>
                  <a:srgbClr val="C00000"/>
                </a:solidFill>
                <a:latin typeface="Arial" pitchFamily="34" charset="0"/>
                <a:cs typeface="Arial" pitchFamily="34" charset="0"/>
              </a:rPr>
              <a:t>.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Galatians are also observing seasons, referring to the feasts.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feasts in the Old Testament had a very important purpose and they were a bona fide function in the days of Israel.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u="sng" dirty="0" smtClean="0">
                <a:latin typeface="Arial" pitchFamily="34" charset="0"/>
                <a:cs typeface="Arial" pitchFamily="34" charset="0"/>
              </a:rPr>
              <a:t>Passover</a:t>
            </a:r>
            <a:r>
              <a:rPr lang="en-US" dirty="0" smtClean="0">
                <a:latin typeface="Arial" pitchFamily="34" charset="0"/>
                <a:cs typeface="Arial" pitchFamily="34" charset="0"/>
              </a:rPr>
              <a:t> spoke of Christ dying on the cross for the sins of the world and the observation of the Passover was very significant.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had the Passover and the Passover speaks of the principle of redemption, reconciliation, and so 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After the Passover there was the feast of </a:t>
            </a:r>
            <a:r>
              <a:rPr lang="en-US" u="sng" dirty="0" smtClean="0">
                <a:latin typeface="Arial" pitchFamily="34" charset="0"/>
                <a:cs typeface="Arial" pitchFamily="34" charset="0"/>
              </a:rPr>
              <a:t>unleavened bread. </a:t>
            </a:r>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92500" lnSpcReduction="10000"/>
          </a:bodyPr>
          <a:lstStyle/>
          <a:p>
            <a:pPr hangingPunct="0"/>
            <a:r>
              <a:rPr lang="en-US" u="sng" dirty="0" smtClean="0">
                <a:latin typeface="Arial" pitchFamily="34" charset="0"/>
                <a:cs typeface="Arial" pitchFamily="34" charset="0"/>
              </a:rPr>
              <a:t>Unleavened bread </a:t>
            </a:r>
            <a:r>
              <a:rPr lang="en-US" dirty="0" smtClean="0">
                <a:latin typeface="Arial" pitchFamily="34" charset="0"/>
                <a:cs typeface="Arial" pitchFamily="34" charset="0"/>
              </a:rPr>
              <a:t>was a picture of fellowship with Christ in time — temporal fellowship.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Then they had the </a:t>
            </a:r>
            <a:r>
              <a:rPr lang="en-US" u="sng" dirty="0" smtClean="0">
                <a:latin typeface="Arial" pitchFamily="34" charset="0"/>
                <a:cs typeface="Arial" pitchFamily="34" charset="0"/>
              </a:rPr>
              <a:t>first fruits </a:t>
            </a:r>
            <a:r>
              <a:rPr lang="en-US" dirty="0" smtClean="0">
                <a:latin typeface="Arial" pitchFamily="34" charset="0"/>
                <a:cs typeface="Arial" pitchFamily="34" charset="0"/>
              </a:rPr>
              <a:t>in the middle of that. It depicted the resurrection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went through certain activities at that time which were very significant  but now they had been taken over by religion and they had lost all their significance by simply observing them for spirituality or, in some cases, even for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Then there was the </a:t>
            </a:r>
            <a:r>
              <a:rPr lang="en-US" u="sng" dirty="0" smtClean="0">
                <a:latin typeface="Arial" pitchFamily="34" charset="0"/>
                <a:cs typeface="Arial" pitchFamily="34" charset="0"/>
              </a:rPr>
              <a:t>feast of trumpets</a:t>
            </a:r>
            <a:r>
              <a:rPr lang="en-US" dirty="0" smtClean="0">
                <a:latin typeface="Arial" pitchFamily="34" charset="0"/>
                <a:cs typeface="Arial" pitchFamily="34" charset="0"/>
              </a:rPr>
              <a:t>, the </a:t>
            </a:r>
            <a:r>
              <a:rPr lang="en-US" u="sng" dirty="0" smtClean="0">
                <a:latin typeface="Arial" pitchFamily="34" charset="0"/>
                <a:cs typeface="Arial" pitchFamily="34" charset="0"/>
              </a:rPr>
              <a:t>atonement and the tabernacles</a:t>
            </a:r>
            <a:r>
              <a:rPr lang="en-US" dirty="0" smtClean="0">
                <a:latin typeface="Arial" pitchFamily="34" charset="0"/>
                <a:cs typeface="Arial" pitchFamily="34" charset="0"/>
              </a:rPr>
              <a:t>, the eschatological feasts that dealt with the second advent of Christ and with the Millennial reign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they were observing seasons, which was the seven year feast cycle which the Jews had in the past - the Levitical feasts.</a:t>
            </a:r>
          </a:p>
          <a:p>
            <a:endParaRPr lang="en-US"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Then, finally they observed years.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4:11— “I fear for you, that perhaps I have labored over you in vain.”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fear for you” </a:t>
            </a:r>
            <a:r>
              <a:rPr lang="en-US" dirty="0" smtClean="0">
                <a:latin typeface="Arial" pitchFamily="34" charset="0"/>
                <a:cs typeface="Arial" pitchFamily="34" charset="0"/>
              </a:rPr>
              <a:t>– PHOBEO – PMIndic - in the middle voice it means I myself am afraid, which means you aren’t.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 case of where they are too dumb to be afraid, too ignorant of the right doctrine.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have labored over you in vain” </a:t>
            </a:r>
            <a:r>
              <a:rPr lang="en-US" dirty="0" smtClean="0">
                <a:latin typeface="Arial" pitchFamily="34" charset="0"/>
                <a:cs typeface="Arial" pitchFamily="34" charset="0"/>
              </a:rPr>
              <a:t>– Pf Aindic -  to labor until exhaustion. This is the type of labor that doesn’t come by digging ditches, it comes by studying until your brains fry. </a:t>
            </a:r>
          </a:p>
          <a:p>
            <a:pPr hangingPunct="0">
              <a:buNone/>
            </a:pPr>
            <a:endParaRPr lang="en-US"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word for adoption in the Greek is a compound word made up of two words — UIOI (a son), and THESIS (a placing), which means to place someone in the family who is already in the family to recognize them as an adult son — UIOTHESIA (</a:t>
            </a:r>
            <a:r>
              <a:rPr lang="en-US" b="1" dirty="0" smtClean="0">
                <a:solidFill>
                  <a:srgbClr val="0070C0"/>
                </a:solidFill>
                <a:latin typeface="Arial" pitchFamily="34" charset="0"/>
                <a:cs typeface="Arial" pitchFamily="34" charset="0"/>
              </a:rPr>
              <a:t>Galatians 4:5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background is very simple. A boy in a Roman family was no better off than a slave until he became fourteen.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Until then he was a TEKNOI, which meant that he was under tutors, administrators, and under the pedagogue.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Sometime after the fourteenth birthday of the Roman boy in the time of the New Testament, throughout the Roman empire, there was a ceremony in the home.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father gathered all of the family together and said that his son was no longer a TEKNOI but was now a UIOI, an adult son. </a:t>
            </a:r>
          </a:p>
          <a:p>
            <a:endParaRPr lang="en-US" dirty="0" smtClean="0">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a:bodyPr>
          <a:lstStyle/>
          <a:p>
            <a:r>
              <a:rPr lang="en-US" b="1" dirty="0" smtClean="0">
                <a:solidFill>
                  <a:srgbClr val="0070C0"/>
                </a:solidFill>
                <a:latin typeface="Arial" pitchFamily="34" charset="0"/>
                <a:cs typeface="Arial" pitchFamily="34" charset="0"/>
              </a:rPr>
              <a:t>4:12 “I beg of you, brethren, become as I am, for I also have become as you are. You had done me no wrong.”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Doctrine helps grace. Middle voice: I beseech you for my benefit.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For his benefit he is now using the word beseech because he has previously stated in </a:t>
            </a:r>
            <a:r>
              <a:rPr lang="en-US" b="1" dirty="0" smtClean="0">
                <a:solidFill>
                  <a:srgbClr val="0070C0"/>
                </a:solidFill>
                <a:latin typeface="Arial" pitchFamily="34" charset="0"/>
                <a:cs typeface="Arial" pitchFamily="34" charset="0"/>
              </a:rPr>
              <a:t>verse 11 ‘I am afraid that I have labored in vain”,</a:t>
            </a:r>
            <a:r>
              <a:rPr lang="en-US" dirty="0" smtClean="0">
                <a:latin typeface="Arial" pitchFamily="34" charset="0"/>
                <a:cs typeface="Arial" pitchFamily="34" charset="0"/>
              </a:rPr>
              <a:t> I beg of you for my benefit;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“for I also have become as you are.” </a:t>
            </a:r>
            <a:r>
              <a:rPr lang="en-US" dirty="0" smtClean="0">
                <a:latin typeface="Arial" pitchFamily="34" charset="0"/>
                <a:cs typeface="Arial" pitchFamily="34" charset="0"/>
              </a:rPr>
              <a:t>– PMImpv -  get back with doctrine. Paul started in grace, </a:t>
            </a:r>
            <a:r>
              <a:rPr lang="en-US" b="1" dirty="0" smtClean="0">
                <a:solidFill>
                  <a:srgbClr val="C00000"/>
                </a:solidFill>
                <a:latin typeface="Arial" pitchFamily="34" charset="0"/>
                <a:cs typeface="Arial" pitchFamily="34" charset="0"/>
              </a:rPr>
              <a:t>1 Timothy 1:12-16</a:t>
            </a:r>
            <a:r>
              <a:rPr lang="en-US" dirty="0" smtClean="0">
                <a:latin typeface="Arial" pitchFamily="34" charset="0"/>
                <a:cs typeface="Arial" pitchFamily="34" charset="0"/>
              </a:rPr>
              <a:t>; he continues in grace, </a:t>
            </a:r>
            <a:r>
              <a:rPr lang="en-US" b="1" dirty="0" smtClean="0">
                <a:solidFill>
                  <a:srgbClr val="C00000"/>
                </a:solidFill>
                <a:latin typeface="Arial" pitchFamily="34" charset="0"/>
                <a:cs typeface="Arial" pitchFamily="34" charset="0"/>
              </a:rPr>
              <a:t>1 Corinthians 15:7-10</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doesn’t change horses in the middle of the stream.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400800"/>
          </a:xfrm>
        </p:spPr>
        <p:txBody>
          <a:bodyPr>
            <a:normAutofit/>
          </a:bodyPr>
          <a:lstStyle/>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“you have done me no wrong” </a:t>
            </a:r>
            <a:r>
              <a:rPr lang="en-US" dirty="0" smtClean="0">
                <a:latin typeface="Arial" pitchFamily="34" charset="0"/>
                <a:cs typeface="Arial" pitchFamily="34" charset="0"/>
              </a:rPr>
              <a:t>-  He is saying, I am not the issue. Paul is not hurt. The issue is not a personality by the name of Paul; doctrine is the issue.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Aorist tense refers to this point of time of apostasy you are not hurting me, you are going contrary to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legalism is not simply a personal attack upon Paul though, of course, the Judaizers did that.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Rather it is an attack upon the doctrine of God’s Word, as well as God’s plan. When he says</a:t>
            </a:r>
            <a:r>
              <a:rPr lang="en-US" b="1" dirty="0" smtClean="0">
                <a:solidFill>
                  <a:srgbClr val="0070C0"/>
                </a:solidFill>
                <a:latin typeface="Arial" pitchFamily="34" charset="0"/>
                <a:cs typeface="Arial" pitchFamily="34" charset="0"/>
              </a:rPr>
              <a:t>, “Become as I” </a:t>
            </a:r>
            <a:r>
              <a:rPr lang="en-US" dirty="0" smtClean="0">
                <a:latin typeface="Arial" pitchFamily="34" charset="0"/>
                <a:cs typeface="Arial" pitchFamily="34" charset="0"/>
              </a:rPr>
              <a:t>he is saying get back to doctrine; get back to the principle of grace.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553200"/>
          </a:xfrm>
        </p:spPr>
        <p:txBody>
          <a:bodyPr>
            <a:normAutofit/>
          </a:bodyPr>
          <a:lstStyle/>
          <a:p>
            <a:r>
              <a:rPr lang="en-US" b="1" dirty="0" smtClean="0">
                <a:solidFill>
                  <a:srgbClr val="0070C0"/>
                </a:solidFill>
                <a:latin typeface="Arial" pitchFamily="34" charset="0"/>
                <a:cs typeface="Arial" pitchFamily="34" charset="0"/>
              </a:rPr>
              <a:t>4:13 </a:t>
            </a:r>
            <a:r>
              <a:rPr lang="en-US" dirty="0" smtClean="0">
                <a:latin typeface="Arial" pitchFamily="34" charset="0"/>
                <a:cs typeface="Arial" pitchFamily="34" charset="0"/>
              </a:rPr>
              <a:t>— Paul’s handicap. </a:t>
            </a:r>
            <a:r>
              <a:rPr lang="en-US" b="1" dirty="0" smtClean="0">
                <a:solidFill>
                  <a:srgbClr val="0070C0"/>
                </a:solidFill>
                <a:latin typeface="Arial" pitchFamily="34" charset="0"/>
                <a:cs typeface="Arial" pitchFamily="34" charset="0"/>
              </a:rPr>
              <a:t>“but you know that it was because of a bodily illness that I preached the gospel to you the first time;”</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“You know” </a:t>
            </a:r>
            <a:r>
              <a:rPr lang="en-US" dirty="0" smtClean="0">
                <a:latin typeface="Arial" pitchFamily="34" charset="0"/>
                <a:cs typeface="Arial" pitchFamily="34" charset="0"/>
              </a:rPr>
              <a:t>—  they have learned the truth from Paul in the past but are pushing it away.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“because of a bodily illness” - DIA plus the accusative]  — this is a reference to Paul’s chronic eye trouble, mentioned in </a:t>
            </a:r>
            <a:r>
              <a:rPr lang="en-US" b="1" dirty="0" smtClean="0">
                <a:solidFill>
                  <a:srgbClr val="0070C0"/>
                </a:solidFill>
                <a:latin typeface="Arial" pitchFamily="34" charset="0"/>
                <a:cs typeface="Arial" pitchFamily="34" charset="0"/>
              </a:rPr>
              <a:t>Galatians 4:15 and 6:11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handicap made Paul realize that he was dependent on the grace of God rather than his human ability — </a:t>
            </a:r>
            <a:r>
              <a:rPr lang="en-US" b="1" dirty="0" smtClean="0">
                <a:solidFill>
                  <a:srgbClr val="0070C0"/>
                </a:solidFill>
                <a:latin typeface="Arial" pitchFamily="34" charset="0"/>
                <a:cs typeface="Arial" pitchFamily="34" charset="0"/>
              </a:rPr>
              <a:t>“I preached the gospel to you the first time</a:t>
            </a:r>
            <a:r>
              <a:rPr lang="en-US" dirty="0" smtClean="0">
                <a:latin typeface="Arial" pitchFamily="34" charset="0"/>
                <a:cs typeface="Arial" pitchFamily="34" charset="0"/>
              </a:rPr>
              <a:t> [the first contact].” </a:t>
            </a:r>
          </a:p>
          <a:p>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4:14</a:t>
            </a:r>
            <a:r>
              <a:rPr lang="en-US" dirty="0" smtClean="0">
                <a:latin typeface="Arial" pitchFamily="34" charset="0"/>
                <a:cs typeface="Arial" pitchFamily="34" charset="0"/>
              </a:rPr>
              <a:t> - human viewpoint hinders grace</a:t>
            </a:r>
            <a:r>
              <a:rPr lang="en-US" b="1" dirty="0" smtClean="0">
                <a:solidFill>
                  <a:srgbClr val="0070C0"/>
                </a:solidFill>
                <a:latin typeface="Arial" pitchFamily="34" charset="0"/>
                <a:cs typeface="Arial" pitchFamily="34" charset="0"/>
              </a:rPr>
              <a:t>. “And that which has a trial to you in my bodily condition you did not despise or loathe, but you received me as an angel of God, as Christ Jesus Himself.”</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“trial to you” </a:t>
            </a:r>
            <a:r>
              <a:rPr lang="en-US" dirty="0" smtClean="0">
                <a:latin typeface="Arial" pitchFamily="34" charset="0"/>
                <a:cs typeface="Arial" pitchFamily="34" charset="0"/>
              </a:rPr>
              <a:t>-  Paul wasn’t tempted, they were; </a:t>
            </a:r>
            <a:r>
              <a:rPr lang="en-US" b="1" dirty="0" smtClean="0">
                <a:solidFill>
                  <a:srgbClr val="0070C0"/>
                </a:solidFill>
                <a:latin typeface="Arial" pitchFamily="34" charset="0"/>
                <a:cs typeface="Arial" pitchFamily="34" charset="0"/>
              </a:rPr>
              <a:t>“in my bodily condition” </a:t>
            </a:r>
            <a:r>
              <a:rPr lang="en-US" dirty="0" smtClean="0">
                <a:latin typeface="Arial" pitchFamily="34" charset="0"/>
                <a:cs typeface="Arial" pitchFamily="34" charset="0"/>
              </a:rPr>
              <a:t>-  Their temptation was that it was very difficult to listen to Paul because he looked so awful.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Paul’s physical appearance plus his repulsive eye troubles made him a horrible orator as far as looks were concerned and therefore they were tempted not to listen, it was that bad.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human viewpoint. The principle is that human viewpoint hinders grace.  </a:t>
            </a:r>
            <a:r>
              <a:rPr lang="en-US" b="1" dirty="0" smtClean="0">
                <a:solidFill>
                  <a:srgbClr val="0070C0"/>
                </a:solidFill>
                <a:latin typeface="Arial" pitchFamily="34" charset="0"/>
                <a:cs typeface="Arial" pitchFamily="34" charset="0"/>
              </a:rPr>
              <a:t>“you did not despise or loathe” </a:t>
            </a:r>
            <a:r>
              <a:rPr lang="en-US" dirty="0" smtClean="0">
                <a:latin typeface="Arial" pitchFamily="34" charset="0"/>
                <a:cs typeface="Arial" pitchFamily="34" charset="0"/>
              </a:rPr>
              <a:t>-  which means you didn’t make light of it, you didn’t set me at naught because of my repulsive appearance;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“loathe”  </a:t>
            </a:r>
            <a:r>
              <a:rPr lang="en-US" dirty="0" smtClean="0">
                <a:latin typeface="Arial" pitchFamily="34" charset="0"/>
                <a:cs typeface="Arial" pitchFamily="34" charset="0"/>
              </a:rPr>
              <a:t>— the word means to spit out, to spew out;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“but you  received me as an angel of God.” </a:t>
            </a:r>
            <a:r>
              <a:rPr lang="en-US" dirty="0" smtClean="0">
                <a:latin typeface="Arial" pitchFamily="34" charset="0"/>
                <a:cs typeface="Arial" pitchFamily="34" charset="0"/>
              </a:rPr>
              <a:t>The word “angel” here means messenger.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grace of God and the content of his message was what was great about Paul’s message.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in spite of the fact that he was a very poor public speaker and had none of the equipment of a great orator he was received as the god of speech — </a:t>
            </a:r>
            <a:r>
              <a:rPr lang="en-US" dirty="0" err="1" smtClean="0">
                <a:latin typeface="Arial" pitchFamily="34" charset="0"/>
                <a:cs typeface="Arial" pitchFamily="34" charset="0"/>
              </a:rPr>
              <a:t>Hermese</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Now there is a little sarcasm behind this. The real good public speakers were the Judaizers.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They were great salesmen, eloquent and persuasive. They have persuaded the Galatians to adopt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had actually courted the Galatians with a great degree of success and Paul now reminds them they are foolish.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4:15 and 16 </a:t>
            </a:r>
            <a:r>
              <a:rPr lang="en-US" dirty="0" smtClean="0">
                <a:latin typeface="Arial" pitchFamily="34" charset="0"/>
                <a:cs typeface="Arial" pitchFamily="34" charset="0"/>
              </a:rPr>
              <a:t>— instability and fickleness also hinder grace.</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4:15 “Where then is that sense of blessing you had? For I bear you witness, that if possible, you would have plucked out your eyes and given them to me.” </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lnSpcReduction="10000"/>
          </a:bodyPr>
          <a:lstStyle/>
          <a:p>
            <a:r>
              <a:rPr lang="en-US" b="1" dirty="0" smtClean="0">
                <a:solidFill>
                  <a:srgbClr val="0070C0"/>
                </a:solidFill>
                <a:latin typeface="Arial" pitchFamily="34" charset="0"/>
                <a:cs typeface="Arial" pitchFamily="34" charset="0"/>
              </a:rPr>
              <a:t>4:15 — “Where then is that sense of blessing you had?   </a:t>
            </a:r>
            <a:r>
              <a:rPr lang="en-US" dirty="0" smtClean="0">
                <a:latin typeface="Arial" pitchFamily="34" charset="0"/>
                <a:cs typeface="Arial" pitchFamily="34" charset="0"/>
              </a:rPr>
              <a:t>It has gone. You lost your blessing when you departed from grace.</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 Principle: </a:t>
            </a:r>
            <a:r>
              <a:rPr lang="en-US" dirty="0" smtClean="0">
                <a:latin typeface="Arial" pitchFamily="34" charset="0"/>
                <a:cs typeface="Arial" pitchFamily="34" charset="0"/>
              </a:rPr>
              <a:t>God only blesses through the doctrine of grace, through the concept of grace, and God does not bless through any other concept.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Grace means what God provides apart from human merit, apart from human ability. When a believer becomes involved with legalism he dedicates himself to perpetual misery.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“for I bear you witness” or “I stand as a witness that if possible (</a:t>
            </a:r>
            <a:r>
              <a:rPr lang="en-US" dirty="0" smtClean="0">
                <a:latin typeface="Arial" pitchFamily="34" charset="0"/>
                <a:cs typeface="Arial" pitchFamily="34" charset="0"/>
              </a:rPr>
              <a:t>second class condition: but it isn’t).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would have plucked out your eyes and given them to me” -  Why? Because in the past when they heard grace they responded, they received Christ as saviour.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They broke from the bondage of heathenism. Grace took them out of slavery to heathenism and made them regenerate individuals.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reminds them of their attitude to him as a result of him teaching them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would have pulled out their own eyes and given them to Paul if it had been possible.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And now they have changed completely; now they despise Paul; now they have adopted the attitude of the Judaizers toward him.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Instability and fickleness hinder grace. They no longer listen to the message of divine doctrine or adopt the divine viewpoint. They have no use for grace, they are too busy working under religiosity.</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4:16 — “Have I therefore become your enemy by telling you the truth?”</a:t>
            </a:r>
          </a:p>
          <a:p>
            <a:pPr hangingPunct="0"/>
            <a:endParaRPr lang="en-US"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Notice what he says: I speak the truth; I tell you the truth, or actually, I keep on telling you the truth —) present active participle).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Everything that he has said so far is true and everything that he will continue to say to the Galatians is true.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4:17 and 18: flattery hinders grace.        </a:t>
            </a:r>
          </a:p>
          <a:p>
            <a:pPr hangingPunct="0"/>
            <a:r>
              <a:rPr lang="en-US" b="1" dirty="0" smtClean="0">
                <a:solidFill>
                  <a:srgbClr val="0070C0"/>
                </a:solidFill>
                <a:latin typeface="Arial" pitchFamily="34" charset="0"/>
                <a:cs typeface="Arial" pitchFamily="34" charset="0"/>
              </a:rPr>
              <a:t>4:17  — “They eagerly seek you, not commendably, but they wish to shut you out, in order that you may seek them.”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legalistic Judaizers seek the place of Paul among the Galatians. They want to be number one with the Galatians.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 The present tense means the action is in the process. God’s business is done through divine power, not through human pressure methods.</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“not commendably” </a:t>
            </a:r>
            <a:r>
              <a:rPr lang="en-US" dirty="0" smtClean="0">
                <a:latin typeface="Arial" pitchFamily="34" charset="0"/>
                <a:cs typeface="Arial" pitchFamily="34" charset="0"/>
              </a:rPr>
              <a:t>-  the adverb plus the negative means not truly, not honestly, not justly.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they would separate you from me [Paul], so that I can’t teach you grace.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order that you may seek them” </a:t>
            </a:r>
            <a:r>
              <a:rPr lang="en-US" dirty="0" smtClean="0">
                <a:latin typeface="Arial" pitchFamily="34" charset="0"/>
                <a:cs typeface="Arial" pitchFamily="34" charset="0"/>
              </a:rPr>
              <a:t>- They want to get you away from me so that they can do a good job of leading you into legalism. They have done everything they can to discredit Paul.</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He then put on his son a special Roman robe which was usually white and trimmed in purple or crimson. It was called the robe of manhood.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moment the father placed this robe around the boys shoulders this boy could now administer his own funds, he could choose his own wife, he could serve in military life, he could serve in the senate.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had all of the responsibilities of an adult.</a:t>
            </a:r>
          </a:p>
          <a:p>
            <a:endParaRPr lang="en-US" dirty="0" smtClean="0"/>
          </a:p>
          <a:p>
            <a:r>
              <a:rPr lang="en-US" dirty="0" smtClean="0">
                <a:latin typeface="Arial" pitchFamily="34" charset="0"/>
                <a:cs typeface="Arial" pitchFamily="34" charset="0"/>
              </a:rPr>
              <a:t>When you accept Christ as saviour positionally you are an adult son immediately. This is positionally; you are in union with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doctrine of adoption. Entering into union with Christ you share His sonship, and Christ is an adult son, a mature son.</a:t>
            </a:r>
            <a:endParaRPr lang="en-US" dirty="0">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4:18 — “But it is good always to be eagerly sought in a commendable manner, and not only when I am present with you.”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“eagerly sought” </a:t>
            </a:r>
            <a:r>
              <a:rPr lang="en-US" dirty="0" smtClean="0">
                <a:latin typeface="Arial" pitchFamily="34" charset="0"/>
                <a:cs typeface="Arial" pitchFamily="34" charset="0"/>
              </a:rPr>
              <a:t>- Present passive infinitive. The infinitive expresses Paul’s purpose; </a:t>
            </a:r>
            <a:r>
              <a:rPr lang="en-US" b="1" dirty="0" smtClean="0">
                <a:solidFill>
                  <a:srgbClr val="0070C0"/>
                </a:solidFill>
                <a:latin typeface="Arial" pitchFamily="34" charset="0"/>
                <a:cs typeface="Arial" pitchFamily="34" charset="0"/>
              </a:rPr>
              <a:t>“and not only when I am present with you.”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When Paul is absent they should have those who teach the truth, not the Judaizers, not the legalists. When Paul is present he courts them through grace, through doctrine.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4:19 — </a:t>
            </a:r>
            <a:r>
              <a:rPr lang="en-US" dirty="0" smtClean="0">
                <a:latin typeface="Arial" pitchFamily="34" charset="0"/>
                <a:cs typeface="Arial" pitchFamily="34" charset="0"/>
              </a:rPr>
              <a:t>the filling of the Spirit helps grace</a:t>
            </a:r>
            <a:r>
              <a:rPr lang="en-US" b="1" dirty="0" smtClean="0">
                <a:solidFill>
                  <a:srgbClr val="0070C0"/>
                </a:solidFill>
                <a:latin typeface="Arial" pitchFamily="34" charset="0"/>
                <a:cs typeface="Arial" pitchFamily="34" charset="0"/>
              </a:rPr>
              <a:t>. “My children with whom I am again in labor until Christ is formed in you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“My  children” </a:t>
            </a:r>
            <a:r>
              <a:rPr lang="en-US" dirty="0" smtClean="0">
                <a:latin typeface="Arial" pitchFamily="34" charset="0"/>
                <a:cs typeface="Arial" pitchFamily="34" charset="0"/>
              </a:rPr>
              <a:t>(my little born again ones).” Paul reminds them that he led them to the Lord, and they haven’t advanced much since that time. They are still immature.</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 “I labor” </a:t>
            </a:r>
            <a:r>
              <a:rPr lang="en-US" dirty="0" smtClean="0">
                <a:latin typeface="Arial" pitchFamily="34" charset="0"/>
                <a:cs typeface="Arial" pitchFamily="34" charset="0"/>
              </a:rPr>
              <a:t>means to be in birth pangs. It means that Paul is under extreme pressure, he is in great agony over this situation.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“until”, </a:t>
            </a:r>
            <a:r>
              <a:rPr lang="en-US" dirty="0" smtClean="0">
                <a:latin typeface="Arial" pitchFamily="34" charset="0"/>
                <a:cs typeface="Arial" pitchFamily="34" charset="0"/>
              </a:rPr>
              <a:t>introduces a future temporal clause in the Greek. It hasn’t happened yet.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“Christ is formed in you.” </a:t>
            </a:r>
            <a:r>
              <a:rPr lang="en-US" dirty="0" smtClean="0">
                <a:latin typeface="Arial" pitchFamily="34" charset="0"/>
                <a:cs typeface="Arial" pitchFamily="34" charset="0"/>
              </a:rPr>
              <a:t>What does this mean? There are three phases which are parallel — </a:t>
            </a:r>
            <a:r>
              <a:rPr lang="en-US" b="1" dirty="0" smtClean="0">
                <a:solidFill>
                  <a:srgbClr val="C00000"/>
                </a:solidFill>
                <a:latin typeface="Arial" pitchFamily="34" charset="0"/>
                <a:cs typeface="Arial" pitchFamily="34" charset="0"/>
              </a:rPr>
              <a:t>Ephesians 3:16,17 </a:t>
            </a:r>
            <a:r>
              <a:rPr lang="en-US" dirty="0" smtClean="0">
                <a:latin typeface="Arial" pitchFamily="34" charset="0"/>
                <a:cs typeface="Arial" pitchFamily="34" charset="0"/>
              </a:rPr>
              <a:t>which says in the Greek, ‘Christ is at home in your life [or body]’; </a:t>
            </a:r>
            <a:r>
              <a:rPr lang="en-US" b="1" dirty="0" smtClean="0">
                <a:solidFill>
                  <a:srgbClr val="C00000"/>
                </a:solidFill>
                <a:latin typeface="Arial" pitchFamily="34" charset="0"/>
                <a:cs typeface="Arial" pitchFamily="34" charset="0"/>
              </a:rPr>
              <a:t>Philippians 1:20</a:t>
            </a:r>
            <a:r>
              <a:rPr lang="en-US" dirty="0" smtClean="0">
                <a:latin typeface="Arial" pitchFamily="34" charset="0"/>
                <a:cs typeface="Arial" pitchFamily="34" charset="0"/>
              </a:rPr>
              <a:t>, ‘Christ is glorified in your body’; </a:t>
            </a:r>
            <a:r>
              <a:rPr lang="en-US" b="1" dirty="0" smtClean="0">
                <a:solidFill>
                  <a:srgbClr val="C00000"/>
                </a:solidFill>
                <a:latin typeface="Arial" pitchFamily="34" charset="0"/>
                <a:cs typeface="Arial" pitchFamily="34" charset="0"/>
              </a:rPr>
              <a:t>Galatians 4:19</a:t>
            </a:r>
            <a:r>
              <a:rPr lang="en-US" dirty="0" smtClean="0">
                <a:latin typeface="Arial" pitchFamily="34" charset="0"/>
                <a:cs typeface="Arial" pitchFamily="34" charset="0"/>
              </a:rPr>
              <a:t>, ‘Christ is formed inside of you’.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How is Christ formed in you? The Holy Spirit sustained the humanity of Christ during His earthly ministry and formed in the humanity of Christ specific character (divine powersphere).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specific character will be covered in the fifth chapter. This was the character of Christ formed in them by the Holy Spirit.  </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Only the Holy Spirit can produce these characteristics in them.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“is formed” </a:t>
            </a:r>
            <a:r>
              <a:rPr lang="en-US" dirty="0" smtClean="0">
                <a:latin typeface="Arial" pitchFamily="34" charset="0"/>
                <a:cs typeface="Arial" pitchFamily="34" charset="0"/>
              </a:rPr>
              <a:t>is an aorist tense: in a point of time when they are filled with the Spirit.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Passive voice: they receive this formation, they do not work for it, earn it, or deserve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subjunctive mood is potential. It depends on whether they are filled with the Spirit or not.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particular verb has an interesting etymology which comes down to mean a form which expresses itself in a likeness or in an essence.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It is the </a:t>
            </a:r>
            <a:r>
              <a:rPr lang="en-US" u="sng" dirty="0" smtClean="0">
                <a:latin typeface="Arial" pitchFamily="34" charset="0"/>
                <a:cs typeface="Arial" pitchFamily="34" charset="0"/>
              </a:rPr>
              <a:t>essence of Christ </a:t>
            </a:r>
            <a:r>
              <a:rPr lang="en-US" dirty="0" smtClean="0">
                <a:latin typeface="Arial" pitchFamily="34" charset="0"/>
                <a:cs typeface="Arial" pitchFamily="34" charset="0"/>
              </a:rPr>
              <a:t>formed in us. This means that the Holy Spirit facilitates the method of grace for phase two. </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r>
              <a:rPr lang="en-US" dirty="0" smtClean="0"/>
              <a:t>  </a:t>
            </a:r>
            <a:r>
              <a:rPr lang="en-US" b="1" dirty="0" smtClean="0">
                <a:latin typeface="Arial" pitchFamily="34" charset="0"/>
                <a:cs typeface="Arial" pitchFamily="34" charset="0"/>
              </a:rPr>
              <a:t> Seven points of spirituality, or Christ being formed in you</a:t>
            </a:r>
          </a:p>
          <a:p>
            <a:pPr hangingPunct="0"/>
            <a:r>
              <a:rPr lang="en-US" dirty="0" smtClean="0">
                <a:latin typeface="Arial" pitchFamily="34" charset="0"/>
                <a:cs typeface="Arial" pitchFamily="34" charset="0"/>
              </a:rPr>
              <a:t>1. Christ fulfilled the law. He fulfilled Codex #1 by living a perfect life; Codex #2 by dying on the cross; Codex #3 by observing it perfectly. He fulfilled it in the power of the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Therefore Christ is the end of the law for believers. Believers are not under the Mosaic law - </a:t>
            </a:r>
            <a:r>
              <a:rPr lang="en-US" b="1" dirty="0" smtClean="0">
                <a:solidFill>
                  <a:srgbClr val="C00000"/>
                </a:solidFill>
                <a:latin typeface="Arial" pitchFamily="34" charset="0"/>
                <a:cs typeface="Arial" pitchFamily="34" charset="0"/>
              </a:rPr>
              <a:t>Romans 10:4.</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But we are not lawless, we have a new law, a higher law, a supernatural law — </a:t>
            </a:r>
            <a:r>
              <a:rPr lang="en-US" b="1" dirty="0" smtClean="0">
                <a:solidFill>
                  <a:srgbClr val="C00000"/>
                </a:solidFill>
                <a:latin typeface="Arial" pitchFamily="34" charset="0"/>
                <a:cs typeface="Arial" pitchFamily="34" charset="0"/>
              </a:rPr>
              <a:t>Rom 8:2-4.</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new law is accompanied by a new commandment — </a:t>
            </a:r>
            <a:r>
              <a:rPr lang="en-US" b="1" dirty="0" smtClean="0">
                <a:solidFill>
                  <a:srgbClr val="C00000"/>
                </a:solidFill>
                <a:latin typeface="Arial" pitchFamily="34" charset="0"/>
                <a:cs typeface="Arial" pitchFamily="34" charset="0"/>
              </a:rPr>
              <a:t>Ephesians 5:18, “Be habitually filled with the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purpose of this new law is to glorify Christ and to produce His character in believers by means of the Holy Spirit — </a:t>
            </a:r>
            <a:r>
              <a:rPr lang="en-US" b="1" dirty="0" smtClean="0">
                <a:solidFill>
                  <a:srgbClr val="C00000"/>
                </a:solidFill>
                <a:latin typeface="Arial" pitchFamily="34" charset="0"/>
                <a:cs typeface="Arial" pitchFamily="34" charset="0"/>
              </a:rPr>
              <a:t>Galatians 4:19</a:t>
            </a:r>
            <a:r>
              <a:rPr lang="en-US" b="1" dirty="0" smtClean="0">
                <a:latin typeface="Arial" pitchFamily="34" charset="0"/>
                <a:cs typeface="Arial" pitchFamily="34" charset="0"/>
              </a:rPr>
              <a:t>.</a:t>
            </a:r>
          </a:p>
          <a:p>
            <a:pPr hangingPunct="0"/>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6. The Holy Spirit is the one who glorifies Christ in phase two — </a:t>
            </a:r>
            <a:r>
              <a:rPr lang="en-US" b="1" dirty="0" smtClean="0">
                <a:solidFill>
                  <a:srgbClr val="C00000"/>
                </a:solidFill>
                <a:latin typeface="Arial" pitchFamily="34" charset="0"/>
                <a:cs typeface="Arial" pitchFamily="34" charset="0"/>
              </a:rPr>
              <a:t>John 16:14; 7:39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the only one who can glorify Christ is the Holy Spirit. When we are filled with the Spirit we glorify Christ because of the one who controls us.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Operation glorification takes place inside of the believer  </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1 </a:t>
            </a:r>
            <a:r>
              <a:rPr lang="en-US" b="1" dirty="0" smtClean="0">
                <a:solidFill>
                  <a:srgbClr val="C00000"/>
                </a:solidFill>
                <a:latin typeface="Arial" pitchFamily="34" charset="0"/>
                <a:cs typeface="Arial" pitchFamily="34" charset="0"/>
              </a:rPr>
              <a:t>Cor. 3:16; 6:19,20.</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Galatians 4:20 and 21 </a:t>
            </a:r>
            <a:r>
              <a:rPr lang="en-US" dirty="0" smtClean="0">
                <a:latin typeface="Arial" pitchFamily="34" charset="0"/>
                <a:cs typeface="Arial" pitchFamily="34" charset="0"/>
              </a:rPr>
              <a:t>— a contrast of desires. </a:t>
            </a:r>
          </a:p>
          <a:p>
            <a:pPr hangingPunct="0"/>
            <a:r>
              <a:rPr lang="en-US" b="1" dirty="0" smtClean="0">
                <a:solidFill>
                  <a:srgbClr val="0070C0"/>
                </a:solidFill>
                <a:latin typeface="Arial" pitchFamily="34" charset="0"/>
                <a:cs typeface="Arial" pitchFamily="34" charset="0"/>
              </a:rPr>
              <a:t>4:20 “But I could wish to be present with you now and to change my tone, for I am perplexed about you.”</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4:21 “Tell me, you who want to be under Law, do you not listen to the Law</a:t>
            </a:r>
            <a:r>
              <a:rPr lang="en-US" b="1" dirty="0" smtClean="0">
                <a:solidFill>
                  <a:srgbClr val="0070C0"/>
                </a:solidFill>
                <a:latin typeface="Arial" pitchFamily="34" charset="0"/>
                <a:cs typeface="Arial" pitchFamily="34" charset="0"/>
              </a:rPr>
              <a:t>?”</a:t>
            </a:r>
            <a:r>
              <a:rPr lang="en-US" dirty="0" smtClean="0">
                <a:latin typeface="Arial" pitchFamily="34" charset="0"/>
                <a:cs typeface="Arial" pitchFamily="34" charset="0"/>
              </a:rPr>
              <a:t>We </a:t>
            </a:r>
            <a:r>
              <a:rPr lang="en-US" dirty="0" smtClean="0">
                <a:latin typeface="Arial" pitchFamily="34" charset="0"/>
                <a:cs typeface="Arial" pitchFamily="34" charset="0"/>
              </a:rPr>
              <a:t>have Paul’s desire in verse 20 and then the Galatian desire in verse 21. </a:t>
            </a:r>
          </a:p>
          <a:p>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lnSpcReduction="10000"/>
          </a:bodyPr>
          <a:lstStyle/>
          <a:p>
            <a:pPr hangingPunct="0"/>
            <a:r>
              <a:rPr lang="en-US" dirty="0" smtClean="0">
                <a:latin typeface="Arial" pitchFamily="34" charset="0"/>
                <a:cs typeface="Arial" pitchFamily="34" charset="0"/>
              </a:rPr>
              <a:t>Paul says, </a:t>
            </a:r>
            <a:r>
              <a:rPr lang="en-US" b="1" dirty="0" smtClean="0">
                <a:solidFill>
                  <a:srgbClr val="0070C0"/>
                </a:solidFill>
                <a:latin typeface="Arial" pitchFamily="34" charset="0"/>
                <a:cs typeface="Arial" pitchFamily="34" charset="0"/>
              </a:rPr>
              <a:t>“I could wish to be present with you”</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“wish to be present” </a:t>
            </a:r>
            <a:r>
              <a:rPr lang="en-US" dirty="0" smtClean="0">
                <a:latin typeface="Arial" pitchFamily="34" charset="0"/>
                <a:cs typeface="Arial" pitchFamily="34" charset="0"/>
              </a:rPr>
              <a:t>– ETHELON - The imperfect tense is continuous action in past time. Ever since he left them and found out that they had succumbed to legalism he wanted to get back and to be with them.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was a desire which came from his emotions but not a desire which comes from rationalism.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In other words, he knew that it was God’s will for him to be elsewhere and doing other things, nevertheless emotionally he wanted to be with the Galatians in order that he might straighten out this matter of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wanted to be with the Galatians because to be with them would be to straighten out their problems and their apostasy.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“to change my tone” </a:t>
            </a:r>
            <a:r>
              <a:rPr lang="en-US" dirty="0" smtClean="0">
                <a:latin typeface="Arial" pitchFamily="34" charset="0"/>
                <a:cs typeface="Arial" pitchFamily="34" charset="0"/>
              </a:rPr>
              <a:t>-  ALLAXAI -  ‘change’ means to transform it. His voice in the epistle is rough and very tough, and he can transform it and make it very soft and very pleasant by their being straightened out.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point is that if he was with them he could straighten them out in a hurry and then change his voice.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he is absent he has to keep pounding the table and shouting.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it is a good thing that he did because here is one of the greatest dissertations in the Word of God on the problem of legalism and the existence of the Judaizers. </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“for I am perplexed about you” </a:t>
            </a:r>
            <a:r>
              <a:rPr lang="en-US" dirty="0" smtClean="0">
                <a:latin typeface="Arial" pitchFamily="34" charset="0"/>
                <a:cs typeface="Arial" pitchFamily="34" charset="0"/>
              </a:rPr>
              <a:t>— APOREO - present tense which means he is continuously in doubt. There is nothing that has happened yet to change his doubt.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we get to the sixth chapter we will see that he anticipates that things will be changed.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middle voice means that Paul is personally benefited by doubting the Galatians. It is to his benefit to be suspicious and doubting of them because this means he can clarify and straighten out the situation.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Obviously Paul’s desire and God’s will were two different things, and the big application from verse 20 is the fact that often, not always, our desires and God’s will may be two entirely different things.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This can only be straightened out by doctrine, by knowing the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 far as Paul was concerned his desire was to be with them, but God’s will was for him to be ministering in another place so he would have to write this so that 2000 years later we would have this dissertation existing in God’s Word on the subject of legalism. So all things work together for good.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4:21 — “Tell me,” </a:t>
            </a:r>
            <a:r>
              <a:rPr lang="en-US" dirty="0" smtClean="0">
                <a:latin typeface="Arial" pitchFamily="34" charset="0"/>
                <a:cs typeface="Arial" pitchFamily="34" charset="0"/>
              </a:rPr>
              <a:t>— PAImpv - keep on telling me; “</a:t>
            </a:r>
            <a:r>
              <a:rPr lang="en-US" b="1" dirty="0" smtClean="0">
                <a:solidFill>
                  <a:srgbClr val="0070C0"/>
                </a:solidFill>
                <a:latin typeface="Arial" pitchFamily="34" charset="0"/>
                <a:cs typeface="Arial" pitchFamily="34" charset="0"/>
              </a:rPr>
              <a:t>you who want to be under the Law” </a:t>
            </a:r>
            <a:r>
              <a:rPr lang="en-US" dirty="0" smtClean="0">
                <a:latin typeface="Arial" pitchFamily="34" charset="0"/>
                <a:cs typeface="Arial" pitchFamily="34" charset="0"/>
              </a:rPr>
              <a:t>– HUPO NOMON - a PAPtc - it expresses the desire which comes from their emotional pattern. Some of the Galatians are addressed here, those desiring to be under Law. </a:t>
            </a:r>
          </a:p>
          <a:p>
            <a:endParaRPr lang="en-US" dirty="0" smtClean="0">
              <a:latin typeface="Arial" pitchFamily="34" charset="0"/>
              <a:cs typeface="Arial" pitchFamily="34" charset="0"/>
            </a:endParaRPr>
          </a:p>
          <a:p>
            <a:endParaRPr lang="en-US" b="1" dirty="0" smtClean="0">
              <a:solidFill>
                <a:srgbClr val="0070C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It is a continuous desire, present tense; </a:t>
            </a:r>
            <a:r>
              <a:rPr lang="en-US" b="1" dirty="0" smtClean="0">
                <a:solidFill>
                  <a:srgbClr val="0070C0"/>
                </a:solidFill>
                <a:latin typeface="Arial" pitchFamily="34" charset="0"/>
                <a:cs typeface="Arial" pitchFamily="34" charset="0"/>
              </a:rPr>
              <a:t>‘to be’ </a:t>
            </a:r>
            <a:r>
              <a:rPr lang="en-US" dirty="0" smtClean="0">
                <a:latin typeface="Arial" pitchFamily="34" charset="0"/>
                <a:cs typeface="Arial" pitchFamily="34" charset="0"/>
              </a:rPr>
              <a:t>is a present active infinitive, and again we have purpose. It is their purpose to be under the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It is not only a desire but a desire which has been crystallized into a positive purpose; </a:t>
            </a:r>
            <a:r>
              <a:rPr lang="en-US" b="1" dirty="0" smtClean="0">
                <a:solidFill>
                  <a:srgbClr val="0070C0"/>
                </a:solidFill>
                <a:latin typeface="Arial" pitchFamily="34" charset="0"/>
                <a:cs typeface="Arial" pitchFamily="34" charset="0"/>
              </a:rPr>
              <a:t>“under,” </a:t>
            </a:r>
            <a:r>
              <a:rPr lang="en-US" dirty="0" smtClean="0">
                <a:latin typeface="Arial" pitchFamily="34" charset="0"/>
                <a:cs typeface="Arial" pitchFamily="34" charset="0"/>
              </a:rPr>
              <a:t>the preposition of authority or dominion, and we translate it </a:t>
            </a:r>
            <a:r>
              <a:rPr lang="en-US" b="1" dirty="0" smtClean="0">
                <a:solidFill>
                  <a:srgbClr val="0070C0"/>
                </a:solidFill>
                <a:latin typeface="Arial" pitchFamily="34" charset="0"/>
                <a:cs typeface="Arial" pitchFamily="34" charset="0"/>
              </a:rPr>
              <a:t>“under the dominion of” or “under the authority of” the law.</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To leave Grace Living and go back under the Mosaic Law is to surrender to legalism!</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That is why the believer is not under the Mosaic Law. The law is the tutor, the administrator, the pedagogue, all of whom were slaves and the child is under the slaves.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in the doctrine of adoption the unbeliever is said to be a </a:t>
            </a:r>
            <a:r>
              <a:rPr lang="en-US" i="1" dirty="0" smtClean="0">
                <a:latin typeface="Arial" pitchFamily="34" charset="0"/>
                <a:cs typeface="Arial" pitchFamily="34" charset="0"/>
              </a:rPr>
              <a:t>TEKNOI</a:t>
            </a:r>
            <a:r>
              <a:rPr lang="en-US" dirty="0" smtClean="0">
                <a:latin typeface="Arial" pitchFamily="34" charset="0"/>
                <a:cs typeface="Arial" pitchFamily="34" charset="0"/>
              </a:rPr>
              <a:t>, a child. He is under the law, and the unbeliever should be under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law restrains him; the law teaches him; the law keeps him in order.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the believer is not under the law, he is no longer under the slaves, the believer positionally becomes a UIOI, an adult son. </a:t>
            </a:r>
          </a:p>
          <a:p>
            <a:endParaRPr lang="en-US" dirty="0" smtClean="0">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“do you not listen to the law?” </a:t>
            </a:r>
            <a:r>
              <a:rPr lang="en-US" dirty="0" smtClean="0">
                <a:latin typeface="Arial" pitchFamily="34" charset="0"/>
                <a:cs typeface="Arial" pitchFamily="34" charset="0"/>
              </a:rPr>
              <a:t>- In the Greek this means to hear and to understand. It is one thing to hear, it is something else to understand.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Judaizers had been teaching the law to them and he says, Do you understand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 you realize its implications? Do you see how it is absolutely contrary to all that is involved in the concept of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Can you see the difference? Can you see that you are getting into something that is contrary to the Word of God?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Now he is going to illustrate. The Judaizers had been teaching them all about Abraham, so he is going to take advantage of that fact and tell them about Abraham.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verses 22 and 23 we have the historical incident. The allegory is based upon something that really happened.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not pure allegory in that fictitious things are set up and then allegorized.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these things literally, historically, actually happened, and from these literal historical events we have an allegory.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4:22 — “For it is written” </a:t>
            </a:r>
            <a:r>
              <a:rPr lang="en-US" dirty="0" smtClean="0">
                <a:latin typeface="Arial" pitchFamily="34" charset="0"/>
                <a:cs typeface="Arial" pitchFamily="34" charset="0"/>
              </a:rPr>
              <a:t>— perfect tense. It stands written in the past with the result that it continues to be written forever.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dirty="0" smtClean="0">
                <a:latin typeface="Arial" pitchFamily="34" charset="0"/>
                <a:cs typeface="Arial" pitchFamily="34" charset="0"/>
              </a:rPr>
              <a:t>The passive voice is included here to show that ultimately we receive divine revelation. We do not earn it or deserve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fact that we have the completed </a:t>
            </a:r>
            <a:r>
              <a:rPr lang="en-US" dirty="0" smtClean="0">
                <a:latin typeface="Arial" pitchFamily="34" charset="0"/>
                <a:cs typeface="Arial" pitchFamily="34" charset="0"/>
              </a:rPr>
              <a:t>Canon </a:t>
            </a:r>
            <a:r>
              <a:rPr lang="en-US" dirty="0" smtClean="0">
                <a:latin typeface="Arial" pitchFamily="34" charset="0"/>
                <a:cs typeface="Arial" pitchFamily="34" charset="0"/>
              </a:rPr>
              <a:t>of scripture is grace.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“that Abraham had two sons.” </a:t>
            </a:r>
            <a:r>
              <a:rPr lang="en-US" dirty="0" smtClean="0">
                <a:latin typeface="Arial" pitchFamily="34" charset="0"/>
                <a:cs typeface="Arial" pitchFamily="34" charset="0"/>
              </a:rPr>
              <a:t>There was a vast difference between the two sons. This was an actual historical incident.</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 “the one by a bondwoman” </a:t>
            </a:r>
            <a:r>
              <a:rPr lang="en-US" dirty="0" smtClean="0">
                <a:latin typeface="Arial" pitchFamily="34" charset="0"/>
                <a:cs typeface="Arial" pitchFamily="34" charset="0"/>
              </a:rPr>
              <a:t>The word ‘by’ is a Greek preposition for source: one from the source of a bondwoman or a slave. </a:t>
            </a:r>
            <a:r>
              <a:rPr lang="en-US" b="1" dirty="0" smtClean="0">
                <a:solidFill>
                  <a:srgbClr val="C00000"/>
                </a:solidFill>
                <a:latin typeface="Arial" pitchFamily="34" charset="0"/>
                <a:cs typeface="Arial" pitchFamily="34" charset="0"/>
              </a:rPr>
              <a:t>Genesis 16</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sz="3600" b="1" dirty="0" smtClean="0"/>
              <a:t>Grace vs. Law</a:t>
            </a:r>
            <a:endParaRPr lang="en-US" sz="3600" b="1" dirty="0"/>
          </a:p>
        </p:txBody>
      </p:sp>
      <p:sp>
        <p:nvSpPr>
          <p:cNvPr id="3" name="Content Placeholder 2"/>
          <p:cNvSpPr>
            <a:spLocks noGrp="1"/>
          </p:cNvSpPr>
          <p:nvPr>
            <p:ph sz="quarter" idx="1"/>
          </p:nvPr>
        </p:nvSpPr>
        <p:spPr>
          <a:xfrm>
            <a:off x="228600" y="1066800"/>
            <a:ext cx="8915400" cy="5791200"/>
          </a:xfrm>
        </p:spPr>
        <p:txBody>
          <a:bodyPr/>
          <a:lstStyle/>
          <a:p>
            <a:pPr algn="ctr">
              <a:buNone/>
            </a:pPr>
            <a:r>
              <a:rPr lang="en-US" b="1" dirty="0" smtClean="0"/>
              <a:t>ABRAHAM</a:t>
            </a:r>
          </a:p>
          <a:p>
            <a:pPr>
              <a:buNone/>
            </a:pPr>
            <a:r>
              <a:rPr lang="en-US" b="1" dirty="0" smtClean="0"/>
              <a:t>      </a:t>
            </a:r>
          </a:p>
          <a:p>
            <a:pPr>
              <a:buNone/>
            </a:pPr>
            <a:r>
              <a:rPr lang="en-US" b="1" dirty="0" smtClean="0"/>
              <a:t>BONDWOMAN                                             </a:t>
            </a:r>
            <a:r>
              <a:rPr lang="en-US" b="1" dirty="0" smtClean="0">
                <a:solidFill>
                  <a:srgbClr val="0070C0"/>
                </a:solidFill>
              </a:rPr>
              <a:t>FREEWOMAN</a:t>
            </a:r>
          </a:p>
          <a:p>
            <a:pPr>
              <a:buNone/>
            </a:pPr>
            <a:r>
              <a:rPr lang="en-US" b="1" dirty="0" smtClean="0"/>
              <a:t>      HAGAR                                                            </a:t>
            </a:r>
            <a:r>
              <a:rPr lang="en-US" b="1" dirty="0" smtClean="0">
                <a:solidFill>
                  <a:srgbClr val="0070C0"/>
                </a:solidFill>
              </a:rPr>
              <a:t>SARAH</a:t>
            </a:r>
          </a:p>
          <a:p>
            <a:pPr>
              <a:buNone/>
            </a:pPr>
            <a:r>
              <a:rPr lang="en-US" b="1" dirty="0" smtClean="0"/>
              <a:t>      FLESH                                                          </a:t>
            </a:r>
            <a:r>
              <a:rPr lang="en-US" b="1" dirty="0" smtClean="0">
                <a:solidFill>
                  <a:srgbClr val="0070C0"/>
                </a:solidFill>
              </a:rPr>
              <a:t>THE PROMISE</a:t>
            </a:r>
          </a:p>
          <a:p>
            <a:pPr>
              <a:buNone/>
            </a:pPr>
            <a:r>
              <a:rPr lang="en-US" b="1" dirty="0" smtClean="0"/>
              <a:t>    ISHMAEL                                                           </a:t>
            </a:r>
            <a:r>
              <a:rPr lang="en-US" b="1" dirty="0" smtClean="0">
                <a:solidFill>
                  <a:srgbClr val="0070C0"/>
                </a:solidFill>
              </a:rPr>
              <a:t>ISAAC</a:t>
            </a:r>
          </a:p>
          <a:p>
            <a:pPr>
              <a:buNone/>
            </a:pPr>
            <a:endParaRPr lang="en-US" b="1" dirty="0" smtClean="0"/>
          </a:p>
          <a:p>
            <a:pPr>
              <a:buNone/>
            </a:pPr>
            <a:r>
              <a:rPr lang="en-US" b="1" dirty="0" smtClean="0"/>
              <a:t>     MOSAIC LAW                                       </a:t>
            </a:r>
            <a:r>
              <a:rPr lang="en-US" b="1" dirty="0" smtClean="0">
                <a:solidFill>
                  <a:srgbClr val="0070C0"/>
                </a:solidFill>
              </a:rPr>
              <a:t>SPIRITUAL REBIRTH</a:t>
            </a:r>
          </a:p>
          <a:p>
            <a:pPr>
              <a:buNone/>
            </a:pPr>
            <a:r>
              <a:rPr lang="en-US" b="1" dirty="0" smtClean="0">
                <a:solidFill>
                  <a:srgbClr val="0070C0"/>
                </a:solidFill>
              </a:rPr>
              <a:t>     </a:t>
            </a:r>
            <a:r>
              <a:rPr lang="en-US" b="1" dirty="0" smtClean="0"/>
              <a:t>MT. SINAI                                             </a:t>
            </a:r>
            <a:endParaRPr lang="en-US" b="1" dirty="0" smtClean="0">
              <a:solidFill>
                <a:srgbClr val="0070C0"/>
              </a:solidFill>
            </a:endParaRPr>
          </a:p>
          <a:p>
            <a:pPr>
              <a:buNone/>
            </a:pPr>
            <a:r>
              <a:rPr lang="en-US" b="1" dirty="0" smtClean="0">
                <a:solidFill>
                  <a:srgbClr val="0070C0"/>
                </a:solidFill>
              </a:rPr>
              <a:t>   </a:t>
            </a:r>
            <a:r>
              <a:rPr lang="en-US" b="1" dirty="0" smtClean="0"/>
              <a:t>EARTHLY JERUSLAEM                       </a:t>
            </a:r>
            <a:r>
              <a:rPr lang="en-US" b="1" dirty="0" smtClean="0">
                <a:solidFill>
                  <a:srgbClr val="0070C0"/>
                </a:solidFill>
              </a:rPr>
              <a:t>HEAVENLY JERUSALEM</a:t>
            </a:r>
          </a:p>
          <a:p>
            <a:pPr>
              <a:buNone/>
            </a:pPr>
            <a:r>
              <a:rPr lang="en-US" b="1" dirty="0" smtClean="0">
                <a:solidFill>
                  <a:srgbClr val="0070C0"/>
                </a:solidFill>
              </a:rPr>
              <a:t>    </a:t>
            </a:r>
            <a:r>
              <a:rPr lang="en-US" b="1" dirty="0" smtClean="0"/>
              <a:t> SLAVES                                                            </a:t>
            </a:r>
            <a:r>
              <a:rPr lang="en-US" b="1" dirty="0" smtClean="0">
                <a:solidFill>
                  <a:srgbClr val="0070C0"/>
                </a:solidFill>
              </a:rPr>
              <a:t>FREE</a:t>
            </a:r>
            <a:endParaRPr lang="en-US" b="1" dirty="0">
              <a:solidFill>
                <a:srgbClr val="0070C0"/>
              </a:solidFill>
            </a:endParaRPr>
          </a:p>
        </p:txBody>
      </p:sp>
      <p:cxnSp>
        <p:nvCxnSpPr>
          <p:cNvPr id="6" name="Straight Arrow Connector 5"/>
          <p:cNvCxnSpPr/>
          <p:nvPr/>
        </p:nvCxnSpPr>
        <p:spPr>
          <a:xfrm flipH="1">
            <a:off x="2590800" y="1524000"/>
            <a:ext cx="144780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a:off x="5410200" y="1447800"/>
            <a:ext cx="1219200" cy="4572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Ishmael was born technically a slave, even though he is the son of Abraham, because his mother is a slave.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Ishmael in the allegory is going to represent the human solutions to man’s problems, i.e. legalism, that which the Judaizers had been teaching, that man can do it himself.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contrary to the Word of God. Then we read</a:t>
            </a:r>
            <a:r>
              <a:rPr lang="en-US" b="1" dirty="0" smtClean="0">
                <a:solidFill>
                  <a:srgbClr val="0070C0"/>
                </a:solidFill>
                <a:latin typeface="Arial" pitchFamily="34" charset="0"/>
                <a:cs typeface="Arial" pitchFamily="34" charset="0"/>
              </a:rPr>
              <a:t>, “and one by the free woman</a:t>
            </a:r>
            <a:r>
              <a:rPr lang="en-US" dirty="0" smtClean="0">
                <a:latin typeface="Arial" pitchFamily="34" charset="0"/>
                <a:cs typeface="Arial" pitchFamily="34" charset="0"/>
              </a:rPr>
              <a:t> [ Sarah’s son was Isaac] ” — literally.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brings us down to the historical principle: How did Isaac get into the world? We have to recognize that not only did </a:t>
            </a:r>
            <a:r>
              <a:rPr lang="en-US" u="sng" dirty="0" smtClean="0">
                <a:latin typeface="Arial" pitchFamily="34" charset="0"/>
                <a:cs typeface="Arial" pitchFamily="34" charset="0"/>
              </a:rPr>
              <a:t>Isaac come into the world in a supernatural manner but later on he had a supernatural birth. </a:t>
            </a:r>
          </a:p>
          <a:p>
            <a:pPr>
              <a:buNone/>
            </a:pPr>
            <a:endParaRPr lang="en-US"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In order to get a little more information on the historical aspect before we hit the allegorical concept we must go back now to Romans.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first passage is </a:t>
            </a:r>
            <a:r>
              <a:rPr lang="en-US" b="1" dirty="0" smtClean="0">
                <a:solidFill>
                  <a:srgbClr val="C00000"/>
                </a:solidFill>
                <a:latin typeface="Arial" pitchFamily="34" charset="0"/>
                <a:cs typeface="Arial" pitchFamily="34" charset="0"/>
              </a:rPr>
              <a:t>Romans 4:16</a:t>
            </a:r>
            <a:r>
              <a:rPr lang="en-US" dirty="0" smtClean="0">
                <a:latin typeface="Arial" pitchFamily="34" charset="0"/>
                <a:cs typeface="Arial" pitchFamily="34" charset="0"/>
              </a:rPr>
              <a:t>. Abraham had a son named Ishmael and Abraham at this point was looking at Ishmael as the solution to his problem — the fulfillment of the Abrahamic covenant.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the time that verse 16 opens up Sarah is 90 years old and barren. </a:t>
            </a:r>
            <a:r>
              <a:rPr lang="en-US" b="1" dirty="0" smtClean="0">
                <a:solidFill>
                  <a:srgbClr val="C00000"/>
                </a:solidFill>
                <a:latin typeface="Arial" pitchFamily="34" charset="0"/>
                <a:cs typeface="Arial" pitchFamily="34" charset="0"/>
              </a:rPr>
              <a:t>“Therefore, it is out of the source of faith, that by grace, to the end that the promise might be stabilized to all the seed; not to that only which is of the law, but to that also which is out of the source of the faith of Abraham, who is the father of us all </a:t>
            </a:r>
            <a:r>
              <a:rPr lang="en-US" dirty="0" smtClean="0">
                <a:latin typeface="Arial" pitchFamily="34" charset="0"/>
                <a:cs typeface="Arial" pitchFamily="34" charset="0"/>
              </a:rPr>
              <a:t>[he is the pattern].”</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 4:17  — (“As it stands written, I have made thee a father of many nations </a:t>
            </a:r>
            <a:r>
              <a:rPr lang="en-US" dirty="0" smtClean="0">
                <a:latin typeface="Arial" pitchFamily="34" charset="0"/>
                <a:cs typeface="Arial" pitchFamily="34" charset="0"/>
              </a:rPr>
              <a:t>[Quotation from Genesis 17:5], — the only hope for Abraham and Sarah was this promise.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Up until this time Abraham’s name was Abram, which means father of high and windy places. Now it was changed to Abraham which means father of many nations,</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“before him whom he believed, even God, who makes alive the dead.” </a:t>
            </a:r>
            <a:r>
              <a:rPr lang="en-US" dirty="0" smtClean="0">
                <a:latin typeface="Arial" pitchFamily="34" charset="0"/>
                <a:cs typeface="Arial" pitchFamily="34" charset="0"/>
              </a:rPr>
              <a:t>This is not talking about resurrection.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Abraham is 99 years old, therefore he is no longer able to have children. And because Sarah is also unable to have children it is impossible for them to have children.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dead means the deadness of their reproductive organs; </a:t>
            </a:r>
            <a:r>
              <a:rPr lang="en-US" b="1" dirty="0" smtClean="0">
                <a:solidFill>
                  <a:srgbClr val="C00000"/>
                </a:solidFill>
                <a:latin typeface="Arial" pitchFamily="34" charset="0"/>
                <a:cs typeface="Arial" pitchFamily="34" charset="0"/>
              </a:rPr>
              <a:t>“and [God] calls </a:t>
            </a:r>
            <a:r>
              <a:rPr lang="en-US" dirty="0" smtClean="0">
                <a:latin typeface="Arial" pitchFamily="34" charset="0"/>
                <a:cs typeface="Arial" pitchFamily="34" charset="0"/>
              </a:rPr>
              <a:t>[in spite of that] </a:t>
            </a:r>
            <a:r>
              <a:rPr lang="en-US" b="1" dirty="0" smtClean="0">
                <a:solidFill>
                  <a:srgbClr val="C00000"/>
                </a:solidFill>
                <a:latin typeface="Arial" pitchFamily="34" charset="0"/>
                <a:cs typeface="Arial" pitchFamily="34" charset="0"/>
              </a:rPr>
              <a:t>those things which are not, as though they were.”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C00000"/>
                </a:solidFill>
                <a:latin typeface="Arial" pitchFamily="34" charset="0"/>
                <a:cs typeface="Arial" pitchFamily="34" charset="0"/>
              </a:rPr>
              <a:t>Rom 4:18 — “Who against hope” </a:t>
            </a:r>
            <a:r>
              <a:rPr lang="en-US" dirty="0" smtClean="0">
                <a:latin typeface="Arial" pitchFamily="34" charset="0"/>
                <a:cs typeface="Arial" pitchFamily="34" charset="0"/>
              </a:rPr>
              <a:t>— a phrase for the human viewpoint. It was humanly impossible</a:t>
            </a:r>
            <a:r>
              <a:rPr lang="en-US" b="1" dirty="0" smtClean="0">
                <a:solidFill>
                  <a:srgbClr val="C00000"/>
                </a:solidFill>
                <a:latin typeface="Arial" pitchFamily="34" charset="0"/>
                <a:cs typeface="Arial" pitchFamily="34" charset="0"/>
              </a:rPr>
              <a:t>; “believed in hope, that he might become the father of many nations, according to the norm of that which was spoken, So shall they seed be.”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 4:19 — “And being not weak in faith, he considered not his own body now dead.” </a:t>
            </a:r>
            <a:r>
              <a:rPr lang="en-US" dirty="0" smtClean="0">
                <a:latin typeface="Arial" pitchFamily="34" charset="0"/>
                <a:cs typeface="Arial" pitchFamily="34" charset="0"/>
              </a:rPr>
              <a:t>In other words, he did not take cognizance of his hopeless human situation</a:t>
            </a:r>
            <a:r>
              <a:rPr lang="en-US" b="1" dirty="0" smtClean="0">
                <a:solidFill>
                  <a:srgbClr val="C00000"/>
                </a:solidFill>
                <a:latin typeface="Arial" pitchFamily="34" charset="0"/>
                <a:cs typeface="Arial" pitchFamily="34" charset="0"/>
              </a:rPr>
              <a:t>; “when he was about a hundred years old, neither yet the deadness of Sarah’s womb.”</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 4:20 — “He staggered not because of the promises of God.” </a:t>
            </a:r>
            <a:r>
              <a:rPr lang="en-US" dirty="0" smtClean="0">
                <a:latin typeface="Arial" pitchFamily="34" charset="0"/>
                <a:cs typeface="Arial" pitchFamily="34" charset="0"/>
              </a:rPr>
              <a:t>The promises of God stabilized instead of staggered him; </a:t>
            </a:r>
            <a:r>
              <a:rPr lang="en-US" b="1" dirty="0" smtClean="0">
                <a:solidFill>
                  <a:srgbClr val="C00000"/>
                </a:solidFill>
                <a:latin typeface="Arial" pitchFamily="34" charset="0"/>
                <a:cs typeface="Arial" pitchFamily="34" charset="0"/>
              </a:rPr>
              <a:t>“through unbelief, but was strong by means of faith, giving glory to God.”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 4:21 — “And being fully persuaded that, what God had promised, he [God] was able also to perform.” </a:t>
            </a:r>
            <a:r>
              <a:rPr lang="en-US" dirty="0" smtClean="0">
                <a:latin typeface="Arial" pitchFamily="34" charset="0"/>
                <a:cs typeface="Arial" pitchFamily="34" charset="0"/>
              </a:rPr>
              <a:t>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That is how Isaac came into the world. God provided again the reproductive organs in response to their faith, and therefore Isaac came into the world. </a:t>
            </a:r>
          </a:p>
          <a:p>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Romans 9:6 — “Not as though the word of God hath taken no effect. For they are not all Israel, who are of Israel” </a:t>
            </a:r>
            <a:r>
              <a:rPr lang="en-US" dirty="0" smtClean="0">
                <a:latin typeface="Arial" pitchFamily="34" charset="0"/>
                <a:cs typeface="Arial" pitchFamily="34" charset="0"/>
              </a:rPr>
              <a:t>— Abraham was the first Jew but he was a Gentile before he was a Jew.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Jewish race starts with Abraham and it did not go down through his eldest son, Ishmael. It went down through Isaac. Why? Because Isaac was </a:t>
            </a:r>
            <a:r>
              <a:rPr lang="en-US" u="sng" dirty="0" smtClean="0">
                <a:latin typeface="Arial" pitchFamily="34" charset="0"/>
                <a:cs typeface="Arial" pitchFamily="34" charset="0"/>
              </a:rPr>
              <a:t>born again. </a:t>
            </a:r>
          </a:p>
          <a:p>
            <a:pPr hangingPunct="0"/>
            <a:endParaRPr lang="en-US" dirty="0" smtClean="0">
              <a:latin typeface="Arial" pitchFamily="34" charset="0"/>
              <a:cs typeface="Arial" pitchFamily="34" charset="0"/>
            </a:endParaRPr>
          </a:p>
          <a:p>
            <a:pPr hangingPunct="0"/>
            <a:r>
              <a:rPr lang="en-US" u="sng" dirty="0" smtClean="0">
                <a:latin typeface="Arial" pitchFamily="34" charset="0"/>
                <a:cs typeface="Arial" pitchFamily="34" charset="0"/>
              </a:rPr>
              <a:t>The secret to the Jewish race </a:t>
            </a:r>
            <a:r>
              <a:rPr lang="en-US" dirty="0" smtClean="0">
                <a:latin typeface="Arial" pitchFamily="34" charset="0"/>
                <a:cs typeface="Arial" pitchFamily="34" charset="0"/>
              </a:rPr>
              <a:t>was not the physical birth which was emphasized by the Judaizers, the secret to the Jewish race </a:t>
            </a:r>
            <a:r>
              <a:rPr lang="en-US" u="sng" dirty="0" smtClean="0">
                <a:latin typeface="Arial" pitchFamily="34" charset="0"/>
                <a:cs typeface="Arial" pitchFamily="34" charset="0"/>
              </a:rPr>
              <a:t>was to be born again</a:t>
            </a:r>
            <a:r>
              <a:rPr lang="en-US" dirty="0" smtClean="0">
                <a:latin typeface="Arial" pitchFamily="34" charset="0"/>
                <a:cs typeface="Arial" pitchFamily="34" charset="0"/>
              </a:rPr>
              <a:t>. Ishmael was eliminated from the Jewish race for one reason: he was an unbeliever.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Galatians 4:23 </a:t>
            </a:r>
            <a:r>
              <a:rPr lang="en-US" dirty="0" smtClean="0">
                <a:latin typeface="Arial" pitchFamily="34" charset="0"/>
                <a:cs typeface="Arial" pitchFamily="34" charset="0"/>
              </a:rPr>
              <a:t>— two historical births</a:t>
            </a:r>
            <a:r>
              <a:rPr lang="en-US" b="1" dirty="0" smtClean="0">
                <a:solidFill>
                  <a:srgbClr val="0070C0"/>
                </a:solidFill>
                <a:latin typeface="Arial" pitchFamily="34" charset="0"/>
                <a:cs typeface="Arial" pitchFamily="34" charset="0"/>
              </a:rPr>
              <a:t>. “But the son by the bondwoman was born according to the flesh, and the son by the free woman through the promise.”</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flesh” </a:t>
            </a:r>
            <a:r>
              <a:rPr lang="en-US" dirty="0" smtClean="0">
                <a:latin typeface="Arial" pitchFamily="34" charset="0"/>
                <a:cs typeface="Arial" pitchFamily="34" charset="0"/>
              </a:rPr>
              <a:t>— SARKA - the preposition ‘after’ means according the norm or standard of the flesh. In other words, Ishmael had a natural birth but that is the end of it. That is the only birth he ever had.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not God’s will that Abraham should impregnate Hagar but he did it in response to Sarah’s lack of faith in God that He would give her a son ( </a:t>
            </a:r>
            <a:r>
              <a:rPr lang="en-US" b="1" dirty="0" smtClean="0">
                <a:solidFill>
                  <a:srgbClr val="C00000"/>
                </a:solidFill>
                <a:latin typeface="Arial" pitchFamily="34" charset="0"/>
                <a:cs typeface="Arial" pitchFamily="34" charset="0"/>
              </a:rPr>
              <a:t>Gen 16:2-3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birth of Ishmael was the result of a brief faltering of Abraham’s faith and Sarah (</a:t>
            </a:r>
            <a:r>
              <a:rPr lang="en-US" b="1" dirty="0" smtClean="0">
                <a:solidFill>
                  <a:srgbClr val="C00000"/>
                </a:solidFill>
                <a:latin typeface="Arial" pitchFamily="34" charset="0"/>
                <a:cs typeface="Arial" pitchFamily="34" charset="0"/>
              </a:rPr>
              <a:t>Gen 15:4-5, 16:2</a:t>
            </a:r>
            <a:r>
              <a:rPr lang="en-US" dirty="0" smtClean="0">
                <a:latin typeface="Arial" pitchFamily="34" charset="0"/>
                <a:cs typeface="Arial" pitchFamily="34" charset="0"/>
              </a:rPr>
              <a:t>) therefore a failure to believe God and was the basis for the birth according to the flesh.</a:t>
            </a:r>
          </a:p>
          <a:p>
            <a:pPr hangingPunct="0"/>
            <a:endParaRPr lang="en-US" dirty="0" smtClean="0">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This happens at the moment of salvation. Positionally, as of the moment of salvation, we receive the robe of manhood.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We are adult sons and therefore not under the law. The Galatian believers were trying to </a:t>
            </a:r>
            <a:r>
              <a:rPr lang="en-US" u="sng" dirty="0" smtClean="0">
                <a:latin typeface="Arial" pitchFamily="34" charset="0"/>
                <a:cs typeface="Arial" pitchFamily="34" charset="0"/>
              </a:rPr>
              <a:t>get rid of the robe of manhood and put on a child’s robe.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 — “Now I say, as long as the heir is a child, he does not differ at all from a slave although he is owner of everything.” </a:t>
            </a:r>
            <a:r>
              <a:rPr lang="en-US" dirty="0" smtClean="0">
                <a:latin typeface="Arial" pitchFamily="34" charset="0"/>
                <a:cs typeface="Arial" pitchFamily="34" charset="0"/>
              </a:rPr>
              <a:t>LEGO DE – PAIndic -  I keep on repeating this.</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“as long as the heir </a:t>
            </a:r>
            <a:r>
              <a:rPr lang="en-US" dirty="0" smtClean="0">
                <a:latin typeface="Arial" pitchFamily="34" charset="0"/>
                <a:cs typeface="Arial" pitchFamily="34" charset="0"/>
              </a:rPr>
              <a:t>[the bona fide son in the family] </a:t>
            </a:r>
            <a:r>
              <a:rPr lang="en-US" b="1" dirty="0" smtClean="0">
                <a:solidFill>
                  <a:srgbClr val="0070C0"/>
                </a:solidFill>
                <a:latin typeface="Arial" pitchFamily="34" charset="0"/>
                <a:cs typeface="Arial" pitchFamily="34" charset="0"/>
              </a:rPr>
              <a:t>he keeps being a child.” </a:t>
            </a:r>
            <a:r>
              <a:rPr lang="en-US" dirty="0" smtClean="0">
                <a:latin typeface="Arial" pitchFamily="34" charset="0"/>
                <a:cs typeface="Arial" pitchFamily="34" charset="0"/>
              </a:rPr>
              <a:t>The word for child is KLERONOMOUS (heir) NEPIOS (child) a child who can’t speak, a child on his mother’s breast.</a:t>
            </a:r>
          </a:p>
          <a:p>
            <a:pPr hangingPunct="0"/>
            <a:endParaRPr lang="en-US" dirty="0" smtClean="0">
              <a:latin typeface="Arial" pitchFamily="34" charset="0"/>
              <a:cs typeface="Arial"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629400"/>
          </a:xfrm>
        </p:spPr>
        <p:txBody>
          <a:bodyPr>
            <a:normAutofit lnSpcReduction="10000"/>
          </a:bodyPr>
          <a:lstStyle/>
          <a:p>
            <a:pPr hangingPunct="0"/>
            <a:r>
              <a:rPr lang="en-US" dirty="0" smtClean="0">
                <a:latin typeface="Arial" pitchFamily="34" charset="0"/>
                <a:cs typeface="Arial" pitchFamily="34" charset="0"/>
              </a:rPr>
              <a:t>The conception of Sarah was the direct result of the Lord’s intervention; it was the fulfillment of the promise made to Abraham (</a:t>
            </a:r>
            <a:r>
              <a:rPr lang="en-US" b="1" dirty="0" smtClean="0">
                <a:solidFill>
                  <a:srgbClr val="C00000"/>
                </a:solidFill>
                <a:latin typeface="Arial" pitchFamily="34" charset="0"/>
                <a:cs typeface="Arial" pitchFamily="34" charset="0"/>
              </a:rPr>
              <a:t>Gen 15:4-6, 17:19-21, 21:1-2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Sarah’s conception and birth of Isaac was not according to the natural physical order of reproduction, for Sarah was 90 years old, far beyond reproduction age (</a:t>
            </a:r>
            <a:r>
              <a:rPr lang="en-US" b="1" dirty="0" smtClean="0">
                <a:solidFill>
                  <a:srgbClr val="C00000"/>
                </a:solidFill>
                <a:latin typeface="Arial" pitchFamily="34" charset="0"/>
                <a:cs typeface="Arial" pitchFamily="34" charset="0"/>
              </a:rPr>
              <a:t>Gen 17:17, 18:11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inception of the nation of Israel was through God’s promise. The fulfillment of this promise involved that extraordinary birth of Isaac, which literally makes Israel a very special miracle nation.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Israel was not to be under legal bondage; however, only the elect have laid hold of this liberty and freedom in Christ ( </a:t>
            </a:r>
            <a:r>
              <a:rPr lang="en-US" b="1" dirty="0" smtClean="0">
                <a:solidFill>
                  <a:srgbClr val="C00000"/>
                </a:solidFill>
                <a:latin typeface="Arial" pitchFamily="34" charset="0"/>
                <a:cs typeface="Arial" pitchFamily="34" charset="0"/>
              </a:rPr>
              <a:t>Rom 9:6-18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r>
              <a:rPr lang="en-US" dirty="0" smtClean="0">
                <a:latin typeface="Arial" pitchFamily="34" charset="0"/>
                <a:cs typeface="Arial" pitchFamily="34" charset="0"/>
              </a:rPr>
              <a:t>He lived his whole life according to the standard of the flesh because he was never born again. </a:t>
            </a:r>
            <a:r>
              <a:rPr lang="en-US" b="1" dirty="0" smtClean="0">
                <a:solidFill>
                  <a:srgbClr val="0070C0"/>
                </a:solidFill>
                <a:latin typeface="Arial" pitchFamily="34" charset="0"/>
                <a:cs typeface="Arial" pitchFamily="34" charset="0"/>
              </a:rPr>
              <a:t>“by the “bondwoman” </a:t>
            </a:r>
            <a:r>
              <a:rPr lang="en-US" dirty="0" smtClean="0">
                <a:latin typeface="Arial" pitchFamily="34" charset="0"/>
                <a:cs typeface="Arial" pitchFamily="34" charset="0"/>
              </a:rPr>
              <a:t>– EK TES PAIDISKES (physical birth).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By way of contrast the birth of </a:t>
            </a:r>
            <a:r>
              <a:rPr lang="en-US" u="sng" dirty="0" smtClean="0">
                <a:latin typeface="Arial" pitchFamily="34" charset="0"/>
                <a:cs typeface="Arial" pitchFamily="34" charset="0"/>
              </a:rPr>
              <a:t>Isaac </a:t>
            </a:r>
            <a:r>
              <a:rPr lang="en-US" dirty="0" smtClean="0">
                <a:latin typeface="Arial" pitchFamily="34" charset="0"/>
                <a:cs typeface="Arial" pitchFamily="34" charset="0"/>
              </a:rPr>
              <a:t>was supernatural, dependent on God’s Word and God’s power, and here we have the illustration of grace; </a:t>
            </a:r>
            <a:r>
              <a:rPr lang="en-US" b="1" dirty="0" smtClean="0">
                <a:solidFill>
                  <a:srgbClr val="0070C0"/>
                </a:solidFill>
                <a:latin typeface="Arial" pitchFamily="34" charset="0"/>
                <a:cs typeface="Arial" pitchFamily="34" charset="0"/>
              </a:rPr>
              <a:t>“but </a:t>
            </a:r>
            <a:r>
              <a:rPr lang="en-US" dirty="0" smtClean="0">
                <a:latin typeface="Arial" pitchFamily="34" charset="0"/>
                <a:cs typeface="Arial" pitchFamily="34" charset="0"/>
              </a:rPr>
              <a:t>[by way of contrast] </a:t>
            </a:r>
            <a:r>
              <a:rPr lang="en-US" b="1" dirty="0" smtClean="0">
                <a:solidFill>
                  <a:srgbClr val="0070C0"/>
                </a:solidFill>
                <a:latin typeface="Arial" pitchFamily="34" charset="0"/>
                <a:cs typeface="Arial" pitchFamily="34" charset="0"/>
              </a:rPr>
              <a:t>he of the free woman</a:t>
            </a:r>
            <a:r>
              <a:rPr lang="en-US" dirty="0" smtClean="0">
                <a:latin typeface="Arial" pitchFamily="34" charset="0"/>
                <a:cs typeface="Arial" pitchFamily="34" charset="0"/>
              </a:rPr>
              <a:t> [ELEUTHERAS] </a:t>
            </a:r>
            <a:r>
              <a:rPr lang="en-US" b="1" dirty="0" smtClean="0">
                <a:solidFill>
                  <a:srgbClr val="0070C0"/>
                </a:solidFill>
                <a:latin typeface="Arial" pitchFamily="34" charset="0"/>
                <a:cs typeface="Arial" pitchFamily="34" charset="0"/>
              </a:rPr>
              <a:t>by the promise”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 “by the promise” – </a:t>
            </a:r>
            <a:r>
              <a:rPr lang="en-US" dirty="0" smtClean="0">
                <a:latin typeface="Arial" pitchFamily="34" charset="0"/>
                <a:cs typeface="Arial" pitchFamily="34" charset="0"/>
              </a:rPr>
              <a:t>DIA TES EPAGGELIAS -  is another preposition entirely. It is DIA plus the genitive and it means </a:t>
            </a:r>
            <a:r>
              <a:rPr lang="en-US" b="1" dirty="0" smtClean="0">
                <a:solidFill>
                  <a:srgbClr val="0070C0"/>
                </a:solidFill>
                <a:latin typeface="Arial" pitchFamily="34" charset="0"/>
                <a:cs typeface="Arial" pitchFamily="34" charset="0"/>
              </a:rPr>
              <a:t>‘by instrumentality of the promise.’ </a:t>
            </a:r>
            <a:r>
              <a:rPr lang="en-US" dirty="0" smtClean="0">
                <a:latin typeface="Arial" pitchFamily="34" charset="0"/>
                <a:cs typeface="Arial" pitchFamily="34" charset="0"/>
              </a:rPr>
              <a:t>(spiritual rebirth)</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So the birth of Isaac depended upon the grace of God and the promise of God rather than on man’s works.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birth of Isaac depended on who and what God was; the birth of Ishmael depended on who and what Abraham and Hagar were. </a:t>
            </a:r>
          </a:p>
          <a:p>
            <a:pPr hangingPunct="0">
              <a:buNone/>
            </a:pPr>
            <a:r>
              <a:rPr lang="en-US" dirty="0" smtClean="0">
                <a:latin typeface="Arial" pitchFamily="34" charset="0"/>
                <a:cs typeface="Arial" pitchFamily="34" charset="0"/>
              </a:rPr>
              <a:t>	</a:t>
            </a:r>
          </a:p>
          <a:p>
            <a:r>
              <a:rPr lang="en-US" b="1" dirty="0" smtClean="0">
                <a:solidFill>
                  <a:srgbClr val="0070C0"/>
                </a:solidFill>
                <a:latin typeface="Arial" pitchFamily="34" charset="0"/>
                <a:cs typeface="Arial" pitchFamily="34" charset="0"/>
              </a:rPr>
              <a:t>4:24-27</a:t>
            </a:r>
            <a:r>
              <a:rPr lang="en-US" dirty="0" smtClean="0">
                <a:latin typeface="Arial" pitchFamily="34" charset="0"/>
                <a:cs typeface="Arial" pitchFamily="34" charset="0"/>
              </a:rPr>
              <a:t>  - The allegory between the bondwoman and the freewoman.  This is the key to identifying the true Jew.</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4:24 – “This is allegorically speaking for these women are two covenants, one proceeding from Mount Sinai bearing children who are to be slaves, she is Hagar.” </a:t>
            </a:r>
            <a:endParaRPr lang="en-US" b="1" dirty="0">
              <a:solidFill>
                <a:srgbClr val="0070C0"/>
              </a:solidFill>
              <a:latin typeface="Arial" pitchFamily="34" charset="0"/>
              <a:cs typeface="Arial"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Verse 24 — </a:t>
            </a:r>
            <a:r>
              <a:rPr lang="en-US" b="1" dirty="0" smtClean="0">
                <a:solidFill>
                  <a:srgbClr val="0070C0"/>
                </a:solidFill>
                <a:latin typeface="Arial" pitchFamily="34" charset="0"/>
                <a:cs typeface="Arial" pitchFamily="34" charset="0"/>
              </a:rPr>
              <a:t>“allegorically speaking,” - </a:t>
            </a:r>
            <a:r>
              <a:rPr lang="en-US" dirty="0" smtClean="0">
                <a:latin typeface="Arial" pitchFamily="34" charset="0"/>
                <a:cs typeface="Arial" pitchFamily="34" charset="0"/>
              </a:rPr>
              <a:t>this allegory is based upon something that literally and historically happened. It means a record of literal events that have symbolical spiritual significance.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 have an allegory which is not based on something literal then where do you stop this in the analysis of God’s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you could make the Bible say anything you want, and Paul would never permit such a thing to happen.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the Holy Spirit who directed Paul’s mind wouldn’t permit it. Even in the allegories of the scripture they are based on something that literally happened, with one exception: a parable.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A parable is an allegory or an analogy which is based on something which is fictitious.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 parable you never have a proper name, you have “a certain man”, “a householder,” “a king,” etc. This is one way in which you can distinguish between a parable and an historical analogy. </a:t>
            </a:r>
          </a:p>
          <a:p>
            <a:endParaRPr lang="en-US" dirty="0" smtClean="0"/>
          </a:p>
          <a:p>
            <a:r>
              <a:rPr lang="en-US" b="1" dirty="0" smtClean="0">
                <a:solidFill>
                  <a:srgbClr val="0070C0"/>
                </a:solidFill>
                <a:latin typeface="Arial" pitchFamily="34" charset="0"/>
                <a:cs typeface="Arial" pitchFamily="34" charset="0"/>
              </a:rPr>
              <a:t>“allegorically speaking”</a:t>
            </a:r>
            <a:r>
              <a:rPr lang="en-US" dirty="0" smtClean="0">
                <a:latin typeface="Arial" pitchFamily="34" charset="0"/>
                <a:cs typeface="Arial" pitchFamily="34" charset="0"/>
              </a:rPr>
              <a:t> – PPPtc – ALLEGOROUMENA – </a:t>
            </a:r>
          </a:p>
          <a:p>
            <a:pPr>
              <a:buNone/>
            </a:pPr>
            <a:r>
              <a:rPr lang="en-US" dirty="0" smtClean="0">
                <a:latin typeface="Arial" pitchFamily="34" charset="0"/>
                <a:cs typeface="Arial" pitchFamily="34" charset="0"/>
              </a:rPr>
              <a:t>     based on a true historical account in the Bible.</a:t>
            </a:r>
          </a:p>
          <a:p>
            <a:pPr>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“for these </a:t>
            </a:r>
            <a:r>
              <a:rPr lang="en-US" dirty="0" smtClean="0">
                <a:latin typeface="Arial" pitchFamily="34" charset="0"/>
                <a:cs typeface="Arial" pitchFamily="34" charset="0"/>
              </a:rPr>
              <a:t>[these two men] </a:t>
            </a:r>
            <a:r>
              <a:rPr lang="en-US" b="1" dirty="0" smtClean="0">
                <a:solidFill>
                  <a:srgbClr val="0070C0"/>
                </a:solidFill>
                <a:latin typeface="Arial" pitchFamily="34" charset="0"/>
                <a:cs typeface="Arial" pitchFamily="34" charset="0"/>
              </a:rPr>
              <a:t>are the two covenants </a:t>
            </a:r>
            <a:r>
              <a:rPr lang="en-US" dirty="0" smtClean="0">
                <a:latin typeface="Arial" pitchFamily="34" charset="0"/>
                <a:cs typeface="Arial" pitchFamily="34" charset="0"/>
              </a:rPr>
              <a:t>[law and grace].” The allegory now emphasizes a contrast.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two covenants are going to be brought out in a very interesting contrast, first by a mountain in a geographical location and then a city in another geographical location.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 two covenants are law and grace; </a:t>
            </a:r>
            <a:r>
              <a:rPr lang="en-US" b="1" dirty="0" smtClean="0">
                <a:solidFill>
                  <a:srgbClr val="0070C0"/>
                </a:solidFill>
                <a:latin typeface="Arial" pitchFamily="34" charset="0"/>
                <a:cs typeface="Arial" pitchFamily="34" charset="0"/>
              </a:rPr>
              <a:t>“the one from the mount Sinai.”</a:t>
            </a:r>
          </a:p>
          <a:p>
            <a:pPr hangingPunct="0"/>
            <a:endParaRPr lang="en-US" dirty="0" smtClean="0"/>
          </a:p>
          <a:p>
            <a:pPr hangingPunct="0"/>
            <a:r>
              <a:rPr lang="en-US" dirty="0" smtClean="0">
                <a:latin typeface="Arial" pitchFamily="34" charset="0"/>
                <a:cs typeface="Arial" pitchFamily="34" charset="0"/>
              </a:rPr>
              <a:t>The first is Mount Sinai which is noted in the allegory as well as literally. Mount Sinai is outside of the land, not inside of the land.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Slave Hagar represents the covenant of the Law that God gave to Moses on Mt. Sinai (</a:t>
            </a:r>
            <a:r>
              <a:rPr lang="en-US" b="1" dirty="0" smtClean="0">
                <a:solidFill>
                  <a:srgbClr val="C00000"/>
                </a:solidFill>
                <a:latin typeface="Arial" pitchFamily="34" charset="0"/>
                <a:cs typeface="Arial" pitchFamily="34" charset="0"/>
              </a:rPr>
              <a:t>Exo 19:4-6, 20:1-17</a:t>
            </a:r>
            <a:r>
              <a:rPr lang="en-US" dirty="0" smtClean="0">
                <a:latin typeface="Arial" pitchFamily="34" charset="0"/>
                <a:cs typeface="Arial" pitchFamily="34" charset="0"/>
              </a:rPr>
              <a:t>). Her children are born under Mosaic Law and legal slavery.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 only is it outside of the land but it is in the land of cursing, the land of Ishmael — Arabia.</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Whereas Zion is inside of Jerusalem, inside of the land, the place of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immediately we have a contrast between cursing and blessing. The law can only curse you; grace can only bless you. </a:t>
            </a:r>
          </a:p>
          <a:p>
            <a:pPr hangingPunct="0"/>
            <a:endParaRPr lang="en-US" dirty="0" smtClean="0">
              <a:latin typeface="Arial" pitchFamily="34" charset="0"/>
              <a:cs typeface="Arial"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It is impossible for grace to curse you; it is impossible for the law to bless you. Yet the Galatians are about to slide into the law. In fact, they have one foot in already.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have one foot on Mount Sinai and they have one foot in Zion. They can’t stay that way because if they are in a little bit of legalism they are in the whole thing — a little leaven leavens the whole lump. </a:t>
            </a:r>
          </a:p>
          <a:p>
            <a:pPr hangingPunct="0">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“one proceeding from Mount Sinai” </a:t>
            </a:r>
            <a:r>
              <a:rPr lang="en-US" dirty="0" smtClean="0">
                <a:latin typeface="Arial" pitchFamily="34" charset="0"/>
                <a:cs typeface="Arial" pitchFamily="34" charset="0"/>
              </a:rPr>
              <a:t>is a preposition connoting ultimate source, not intermediate source or temporary source. The ultimate source of the Mosaic law is Sinai.</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“bearing children who are to be slaves, she is Hagar” </a:t>
            </a:r>
            <a:r>
              <a:rPr lang="en-US" dirty="0" smtClean="0">
                <a:latin typeface="Arial" pitchFamily="34" charset="0"/>
                <a:cs typeface="Arial" pitchFamily="34" charset="0"/>
              </a:rPr>
              <a:t>– GENAO – PAPtc - giving birth to slaves.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allegory says that the Mosaic law gives birth to bondage, and the present tense and the participle says the Mosaic law keeps on giving birth to bondage.</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If you put a foot in the Mosaic law you are back in slavery. You have been redeemed (</a:t>
            </a:r>
            <a:r>
              <a:rPr lang="en-US" b="1" dirty="0" smtClean="0">
                <a:solidFill>
                  <a:srgbClr val="0070C0"/>
                </a:solidFill>
                <a:latin typeface="Arial" pitchFamily="34" charset="0"/>
                <a:cs typeface="Arial" pitchFamily="34" charset="0"/>
              </a:rPr>
              <a:t>Galatians 3:13</a:t>
            </a:r>
            <a:r>
              <a:rPr lang="en-US" dirty="0" smtClean="0">
                <a:latin typeface="Arial" pitchFamily="34" charset="0"/>
                <a:cs typeface="Arial" pitchFamily="34" charset="0"/>
              </a:rPr>
              <a:t>) from the cursing of the law and now you are going right back into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the analogy we have the phrase, </a:t>
            </a:r>
            <a:r>
              <a:rPr lang="en-US" b="1" dirty="0" smtClean="0">
                <a:solidFill>
                  <a:srgbClr val="0070C0"/>
                </a:solidFill>
                <a:latin typeface="Arial" pitchFamily="34" charset="0"/>
                <a:cs typeface="Arial" pitchFamily="34" charset="0"/>
              </a:rPr>
              <a:t>“she is Hagar.” </a:t>
            </a:r>
            <a:r>
              <a:rPr lang="en-US" dirty="0" smtClean="0">
                <a:latin typeface="Arial" pitchFamily="34" charset="0"/>
                <a:cs typeface="Arial" pitchFamily="34" charset="0"/>
              </a:rPr>
              <a:t>Hagar represents the law and the law can only produce slaves. Hagar was a slave; Hagar produced a slave. </a:t>
            </a:r>
          </a:p>
          <a:p>
            <a:endParaRPr lang="en-US" dirty="0" smtClean="0"/>
          </a:p>
          <a:p>
            <a:r>
              <a:rPr lang="en-US" b="1" dirty="0" smtClean="0">
                <a:solidFill>
                  <a:srgbClr val="0070C0"/>
                </a:solidFill>
                <a:latin typeface="Arial" pitchFamily="34" charset="0"/>
                <a:cs typeface="Arial" pitchFamily="34" charset="0"/>
              </a:rPr>
              <a:t>4:25  “Now this Hagar is Mount Sinai in Arabia and corresponds to the present Jerusalem, for she is in slavery with her children”.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now have two </a:t>
            </a:r>
            <a:r>
              <a:rPr lang="en-US" dirty="0" err="1" smtClean="0">
                <a:latin typeface="Arial" pitchFamily="34" charset="0"/>
                <a:cs typeface="Arial" pitchFamily="34" charset="0"/>
              </a:rPr>
              <a:t>Jerusalems</a:t>
            </a:r>
            <a:r>
              <a:rPr lang="en-US" dirty="0" smtClean="0">
                <a:latin typeface="Arial" pitchFamily="34" charset="0"/>
                <a:cs typeface="Arial" pitchFamily="34" charset="0"/>
              </a:rPr>
              <a:t>. (In verse 24 we have two covenants).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very interesting analogy and to follow it you have to realize that what has happened to the Jew.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Judaizers advocated going back to the law. They came from Jerusalem. (</a:t>
            </a:r>
            <a:r>
              <a:rPr lang="en-US" b="1" dirty="0" smtClean="0">
                <a:solidFill>
                  <a:srgbClr val="C00000"/>
                </a:solidFill>
                <a:latin typeface="Arial" pitchFamily="34" charset="0"/>
                <a:cs typeface="Arial" pitchFamily="34" charset="0"/>
              </a:rPr>
              <a:t>Acts 21:20, Gal 2:12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has happened to the Jews in Jerusalem, outside of the born again ones? </a:t>
            </a:r>
          </a:p>
          <a:p>
            <a:pPr>
              <a:buNone/>
            </a:pPr>
            <a:r>
              <a:rPr lang="en-US" dirty="0" smtClean="0">
                <a:latin typeface="Arial" pitchFamily="34" charset="0"/>
                <a:cs typeface="Arial" pitchFamily="34" charset="0"/>
              </a:rPr>
              <a:t>         Judaism has become decadent because they have taken Sinai and transferred it into Jerusalem. Now you have Jerusalem in bondage, shackled by Sinai.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then we have another Jerusalem, a heavenly Jerusalem. Paul is saying to the Galatians that when they believed in Christ they wound up in the heavenly Jerusalem, so what on earth to they want to go back to the old earthly Jerusalem for?</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 What did the Jews take from Sinai? The Mosaic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took the Mosaic law into Jerusalem and it helped them up to a point but there came a time when the Mosaic law was twisted and distorted, and it became a </a:t>
            </a:r>
            <a:r>
              <a:rPr lang="en-US" u="sng" dirty="0" smtClean="0">
                <a:latin typeface="Arial" pitchFamily="34" charset="0"/>
                <a:cs typeface="Arial" pitchFamily="34" charset="0"/>
              </a:rPr>
              <a:t>means of slavery.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Jesus Christ came in the fullness of time religion was bankrupt — the scribes, the Pharisees, the </a:t>
            </a:r>
            <a:r>
              <a:rPr lang="en-US" dirty="0" err="1" smtClean="0">
                <a:latin typeface="Arial" pitchFamily="34" charset="0"/>
                <a:cs typeface="Arial" pitchFamily="34" charset="0"/>
              </a:rPr>
              <a:t>Saduccees</a:t>
            </a:r>
            <a:r>
              <a:rPr lang="en-US" dirty="0" smtClean="0">
                <a:latin typeface="Arial" pitchFamily="34" charset="0"/>
                <a:cs typeface="Arial" pitchFamily="34" charset="0"/>
              </a:rPr>
              <a:t> were the products of Judaism and the Mosaic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Yet now these Galatians who had been liberated from the law </a:t>
            </a:r>
            <a:r>
              <a:rPr lang="en-US" u="sng" dirty="0" smtClean="0">
                <a:latin typeface="Arial" pitchFamily="34" charset="0"/>
                <a:cs typeface="Arial" pitchFamily="34" charset="0"/>
              </a:rPr>
              <a:t>wanted to go right back into it.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“does not differ at all from a slave” </a:t>
            </a:r>
            <a:r>
              <a:rPr lang="en-US" dirty="0" smtClean="0">
                <a:latin typeface="Arial" pitchFamily="34" charset="0"/>
                <a:cs typeface="Arial" pitchFamily="34" charset="0"/>
              </a:rPr>
              <a:t>– OUDEN DIAPHEREI -  Even though he will someday own all of the family estates and have charge of the family purse strings, as long as he is a child he does not differ from a slave. In the analogy this is the </a:t>
            </a:r>
            <a:r>
              <a:rPr lang="en-US" u="sng" dirty="0" smtClean="0">
                <a:latin typeface="Arial" pitchFamily="34" charset="0"/>
                <a:cs typeface="Arial" pitchFamily="34" charset="0"/>
              </a:rPr>
              <a:t>unbelieve</a:t>
            </a:r>
            <a:r>
              <a:rPr lang="en-US" dirty="0" smtClean="0">
                <a:latin typeface="Arial" pitchFamily="34" charset="0"/>
                <a:cs typeface="Arial" pitchFamily="34" charset="0"/>
              </a:rPr>
              <a:t>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long as an unbeliever is an unbeliever he is under the Mosaic law. He is no better off than a bond slave.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unbeliever is treated like an immature person in this analogy.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While the adult is old enough to be responsible for his actions and to make his decisions the child, the unbeliever, needs protection and instruction from the Mosaic law.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“Now this Hagar is Mount Sinai in Arabia” </a:t>
            </a:r>
            <a:r>
              <a:rPr lang="en-US" dirty="0" smtClean="0">
                <a:latin typeface="Arial" pitchFamily="34" charset="0"/>
                <a:cs typeface="Arial" pitchFamily="34" charset="0"/>
              </a:rPr>
              <a:t>– Greek says, “The now Hagar, Mount Sinai is in Arabia”.</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Arabia is a long way from the land of promise. Anyone who identified with Arabia is a long way from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Galatians now have a foot in Arabia, the land of bondage. Those who abandon grace for the law wind up in Arabia,</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“and corresponds to the present Jerusalem” </a:t>
            </a:r>
            <a:r>
              <a:rPr lang="en-US" dirty="0" smtClean="0">
                <a:latin typeface="Arial" pitchFamily="34" charset="0"/>
                <a:cs typeface="Arial" pitchFamily="34" charset="0"/>
              </a:rPr>
              <a:t>– SUSTOICHEI DE TE NUN IEROUSALEM -  Because the law was the heart and center of religious modus operandi in Jerusalem at this time.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“for she is in slavery with her children” </a:t>
            </a:r>
            <a:r>
              <a:rPr lang="en-US" dirty="0" smtClean="0">
                <a:latin typeface="Arial" pitchFamily="34" charset="0"/>
                <a:cs typeface="Arial" pitchFamily="34" charset="0"/>
              </a:rPr>
              <a:t>– DOULEO – PAIndic – physical descendents of Abraham are in slavery. The Jerusalem which now is has moved over to Arabia. TEKNON is children, not adult sons in Christ (UIOS).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What is Paul saying? The religion of Judaism, headquarters Jerusalem, </a:t>
            </a:r>
            <a:r>
              <a:rPr lang="en-US" u="sng" dirty="0" smtClean="0">
                <a:latin typeface="Arial" pitchFamily="34" charset="0"/>
                <a:cs typeface="Arial" pitchFamily="34" charset="0"/>
              </a:rPr>
              <a:t>is no longer a bona fide holy city.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have become so legalistic over the past 400 years that they have taken their Jerusalem which now is and they’ve put it out in Arabia, or they </a:t>
            </a:r>
            <a:r>
              <a:rPr lang="en-US" u="sng" dirty="0" smtClean="0">
                <a:latin typeface="Arial" pitchFamily="34" charset="0"/>
                <a:cs typeface="Arial" pitchFamily="34" charset="0"/>
              </a:rPr>
              <a:t>have turned Jerusalem into Arabia. </a:t>
            </a:r>
          </a:p>
          <a:p>
            <a:endParaRPr lang="en-US" u="sng" dirty="0" smtClean="0">
              <a:latin typeface="Arial" pitchFamily="34" charset="0"/>
              <a:cs typeface="Arial" pitchFamily="34" charset="0"/>
            </a:endParaRPr>
          </a:p>
          <a:p>
            <a:pPr hangingPunct="0"/>
            <a:r>
              <a:rPr lang="en-US" dirty="0" smtClean="0">
                <a:latin typeface="Arial" pitchFamily="34" charset="0"/>
                <a:cs typeface="Arial" pitchFamily="34" charset="0"/>
              </a:rPr>
              <a:t>The now or present Jerusalem: </a:t>
            </a:r>
          </a:p>
          <a:p>
            <a:pPr hangingPunct="0">
              <a:buNone/>
            </a:pPr>
            <a:r>
              <a:rPr lang="en-US" dirty="0" smtClean="0">
                <a:latin typeface="Arial" pitchFamily="34" charset="0"/>
                <a:cs typeface="Arial" pitchFamily="34" charset="0"/>
              </a:rPr>
              <a:t>     1. It was in bondage to sin; </a:t>
            </a:r>
          </a:p>
          <a:p>
            <a:pPr hangingPunct="0">
              <a:buNone/>
            </a:pPr>
            <a:r>
              <a:rPr lang="en-US" dirty="0" smtClean="0">
                <a:latin typeface="Arial" pitchFamily="34" charset="0"/>
                <a:cs typeface="Arial" pitchFamily="34" charset="0"/>
              </a:rPr>
              <a:t>     2. It was in bondage to the Mosaic law; 	</a:t>
            </a:r>
          </a:p>
          <a:p>
            <a:pPr hangingPunct="0">
              <a:buNone/>
            </a:pPr>
            <a:r>
              <a:rPr lang="en-US" dirty="0" smtClean="0">
                <a:latin typeface="Arial" pitchFamily="34" charset="0"/>
                <a:cs typeface="Arial" pitchFamily="34" charset="0"/>
              </a:rPr>
              <a:t>     3. It was in bondage to its religious leaders;</a:t>
            </a:r>
          </a:p>
          <a:p>
            <a:pPr hangingPunct="0">
              <a:buNone/>
            </a:pPr>
            <a:r>
              <a:rPr lang="en-US" dirty="0" smtClean="0">
                <a:latin typeface="Arial" pitchFamily="34" charset="0"/>
                <a:cs typeface="Arial" pitchFamily="34" charset="0"/>
              </a:rPr>
              <a:t>     4. It was in bondage to the Roman empire.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Galatians are trying to put themselves under the same bondage that the Judaizers had been putting themselves in for 400 years,</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a:bodyPr>
          <a:lstStyle/>
          <a:p>
            <a:pPr hangingPunct="0"/>
            <a:r>
              <a:rPr lang="en-US" dirty="0" smtClean="0">
                <a:latin typeface="Arial" pitchFamily="34" charset="0"/>
                <a:cs typeface="Arial" pitchFamily="34" charset="0"/>
              </a:rPr>
              <a:t>TEKNON is a Greek word which refers to the natural children of Abraham in contrast to the spiritual children of Abraham which would be UIOS. </a:t>
            </a:r>
          </a:p>
          <a:p>
            <a:pPr hangingPunct="0">
              <a:buNone/>
            </a:pPr>
            <a:r>
              <a:rPr lang="en-US" dirty="0" smtClean="0">
                <a:latin typeface="Arial" pitchFamily="34" charset="0"/>
                <a:cs typeface="Arial" pitchFamily="34" charset="0"/>
              </a:rPr>
              <a:t> </a:t>
            </a:r>
          </a:p>
          <a:p>
            <a:r>
              <a:rPr lang="en-US" b="1" dirty="0" smtClean="0">
                <a:solidFill>
                  <a:srgbClr val="0070C0"/>
                </a:solidFill>
                <a:latin typeface="Arial" pitchFamily="34" charset="0"/>
                <a:cs typeface="Arial" pitchFamily="34" charset="0"/>
              </a:rPr>
              <a:t>Gal 4:26 – “but the Jerusalem above is free, she is our mother.”  </a:t>
            </a:r>
            <a:r>
              <a:rPr lang="en-US" dirty="0" smtClean="0">
                <a:latin typeface="Arial" pitchFamily="34" charset="0"/>
                <a:cs typeface="Arial" pitchFamily="34" charset="0"/>
              </a:rPr>
              <a:t>ELEUTHERA - free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the law has taken over earthly Jerusalem there is no an heavenly Jerusalem in their thinking.  Earthly Jerusalem has been taken over by legalism and it has infiltrated the Jerusalem church.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Jerusalem is no longer headquarters of Christianity. It lost out to Antioch.</a:t>
            </a:r>
          </a:p>
          <a:p>
            <a:endParaRPr lang="en-US" dirty="0" smtClean="0"/>
          </a:p>
          <a:p>
            <a:endParaRPr lang="en-US" dirty="0" smtClean="0"/>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 heavenly Jerusalem is </a:t>
            </a:r>
            <a:r>
              <a:rPr lang="en-US" b="1" dirty="0" smtClean="0">
                <a:solidFill>
                  <a:srgbClr val="0070C0"/>
                </a:solidFill>
                <a:latin typeface="Arial" pitchFamily="34" charset="0"/>
                <a:cs typeface="Arial" pitchFamily="34" charset="0"/>
              </a:rPr>
              <a:t>“above is free”. </a:t>
            </a:r>
            <a:r>
              <a:rPr lang="en-US" dirty="0" smtClean="0">
                <a:latin typeface="Arial" pitchFamily="34" charset="0"/>
                <a:cs typeface="Arial" pitchFamily="34" charset="0"/>
              </a:rPr>
              <a:t>It is a reference to the Church </a:t>
            </a:r>
            <a:r>
              <a:rPr lang="en-US" u="sng" dirty="0" smtClean="0">
                <a:latin typeface="Arial" pitchFamily="34" charset="0"/>
                <a:cs typeface="Arial" pitchFamily="34" charset="0"/>
              </a:rPr>
              <a:t>not the new Jerusalem of </a:t>
            </a:r>
            <a:r>
              <a:rPr lang="en-US" b="1" u="sng" dirty="0" smtClean="0">
                <a:solidFill>
                  <a:srgbClr val="C00000"/>
                </a:solidFill>
                <a:latin typeface="Arial" pitchFamily="34" charset="0"/>
                <a:cs typeface="Arial" pitchFamily="34" charset="0"/>
              </a:rPr>
              <a:t>Rev 3:12, 21:1</a:t>
            </a:r>
            <a:r>
              <a:rPr lang="en-US" dirty="0" smtClean="0">
                <a:latin typeface="Arial" pitchFamily="34" charset="0"/>
                <a:cs typeface="Arial" pitchFamily="34" charset="0"/>
              </a:rPr>
              <a:t>. The Church began on the Day of Pentecost, hence Jerusalem is used to refer to the Church (</a:t>
            </a:r>
            <a:r>
              <a:rPr lang="en-US" b="1" dirty="0" smtClean="0">
                <a:solidFill>
                  <a:srgbClr val="C00000"/>
                </a:solidFill>
                <a:latin typeface="Arial" pitchFamily="34" charset="0"/>
                <a:cs typeface="Arial" pitchFamily="34" charset="0"/>
              </a:rPr>
              <a:t>Phil 3:14, Col 3:1-2</a:t>
            </a:r>
            <a:r>
              <a:rPr lang="en-US" dirty="0" smtClean="0">
                <a:latin typeface="Arial" pitchFamily="34" charset="0"/>
                <a:cs typeface="Arial" pitchFamily="34" charset="0"/>
              </a:rPr>
              <a:t>).</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The first Jerusalem: the Jews of Paul’s day in bondage to legalism: the Mosaic law.</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second Jerusalem was under freedom and blessing of God’s grace and it refers to the Church, those who were born again, those who appropriated grace at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the analogy we have the Galatians with one foot in heavenly Jerusalem and one foot in the now Jerusalem, and this will not work. </a:t>
            </a:r>
            <a:r>
              <a:rPr lang="en-US" u="sng" dirty="0" smtClean="0">
                <a:latin typeface="Arial" pitchFamily="34" charset="0"/>
                <a:cs typeface="Arial" pitchFamily="34" charset="0"/>
              </a:rPr>
              <a:t>The worst enemy of the Church is legalism. </a:t>
            </a:r>
          </a:p>
          <a:p>
            <a:endParaRPr lang="en-US" u="sng" dirty="0" smtClean="0">
              <a:latin typeface="Arial" pitchFamily="34" charset="0"/>
              <a:cs typeface="Arial" pitchFamily="34" charset="0"/>
            </a:endParaRP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“the above Jerusalem free” </a:t>
            </a:r>
            <a:r>
              <a:rPr lang="en-US" dirty="0" smtClean="0">
                <a:latin typeface="Arial" pitchFamily="34" charset="0"/>
                <a:cs typeface="Arial" pitchFamily="34" charset="0"/>
              </a:rPr>
              <a:t>—It is not only a noun here but it is a singular noun and it gathers up into one point all of the concepts of grace which lead to the same road — freedom.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Grace always leads to freedom. It is very interesting that the gender is feminine; </a:t>
            </a:r>
            <a:r>
              <a:rPr lang="en-US" b="1" dirty="0" smtClean="0">
                <a:solidFill>
                  <a:srgbClr val="0070C0"/>
                </a:solidFill>
                <a:latin typeface="Arial" pitchFamily="34" charset="0"/>
                <a:cs typeface="Arial" pitchFamily="34" charset="0"/>
              </a:rPr>
              <a:t>“she is our mother” </a:t>
            </a:r>
            <a:r>
              <a:rPr lang="en-US" dirty="0" smtClean="0">
                <a:latin typeface="Arial" pitchFamily="34" charset="0"/>
                <a:cs typeface="Arial" pitchFamily="34" charset="0"/>
              </a:rPr>
              <a:t>—  PAIndic -  means mother city, the place where the believer has his heavenly citizenship;  means all believers.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Gal 4:27  </a:t>
            </a:r>
            <a:r>
              <a:rPr lang="en-US" dirty="0" smtClean="0">
                <a:latin typeface="Arial" pitchFamily="34" charset="0"/>
                <a:cs typeface="Arial" pitchFamily="34" charset="0"/>
              </a:rPr>
              <a:t>— the application. The application is now a quotation from </a:t>
            </a:r>
            <a:r>
              <a:rPr lang="en-US" b="1" dirty="0" smtClean="0">
                <a:solidFill>
                  <a:srgbClr val="C00000"/>
                </a:solidFill>
                <a:latin typeface="Arial" pitchFamily="34" charset="0"/>
                <a:cs typeface="Arial" pitchFamily="34" charset="0"/>
              </a:rPr>
              <a:t>Isaiah 54:1</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“For it is written, Rejoice, barren woman who does not bear, break forth and shout, you who are not in labor, for more are the children of the desolate, than of the one who has a husband.”</a:t>
            </a:r>
          </a:p>
          <a:p>
            <a:endParaRPr lang="en-US" dirty="0" smtClean="0">
              <a:latin typeface="Arial" pitchFamily="34" charset="0"/>
              <a:cs typeface="Arial" pitchFamily="34" charset="0"/>
            </a:endParaRPr>
          </a:p>
          <a:p>
            <a:endParaRPr lang="en-US" b="1" dirty="0" smtClean="0">
              <a:solidFill>
                <a:srgbClr val="0070C0"/>
              </a:solidFill>
              <a:latin typeface="Arial" pitchFamily="34" charset="0"/>
              <a:cs typeface="Arial" pitchFamily="34"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The second Jerusalem, the Church, has more children than the first Jerusalem which is legalism.</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“It is written” </a:t>
            </a:r>
            <a:r>
              <a:rPr lang="en-US" dirty="0" smtClean="0">
                <a:latin typeface="Arial" pitchFamily="34" charset="0"/>
                <a:cs typeface="Arial" pitchFamily="34" charset="0"/>
              </a:rPr>
              <a:t>— Pf Pass - the writing is received from God, it stands forever: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“Rejoice, barren woman.” </a:t>
            </a:r>
            <a:r>
              <a:rPr lang="en-US" dirty="0" smtClean="0">
                <a:latin typeface="Arial" pitchFamily="34" charset="0"/>
                <a:cs typeface="Arial" pitchFamily="34" charset="0"/>
              </a:rPr>
              <a:t>Aor Impv – EUPHRANTHETI - Rejoice means to have inner happiness, means rejoice once and for all. it is a passive imperative, it is a joy we receive from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passive voice is the voice of grace.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Everything that comes to us by grace we receive it, we don’t earn it, we don’t deserve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this would be translated, </a:t>
            </a:r>
            <a:r>
              <a:rPr lang="en-US" b="1" dirty="0" smtClean="0">
                <a:solidFill>
                  <a:srgbClr val="0070C0"/>
                </a:solidFill>
                <a:latin typeface="Arial" pitchFamily="34" charset="0"/>
                <a:cs typeface="Arial" pitchFamily="34" charset="0"/>
              </a:rPr>
              <a:t>“Receive inner happiness”. </a:t>
            </a:r>
            <a:r>
              <a:rPr lang="en-US" dirty="0" smtClean="0">
                <a:latin typeface="Arial" pitchFamily="34" charset="0"/>
                <a:cs typeface="Arial" pitchFamily="34" charset="0"/>
              </a:rPr>
              <a:t>Now who is the barren one? When </a:t>
            </a:r>
            <a:r>
              <a:rPr lang="en-US" b="1" dirty="0" smtClean="0">
                <a:solidFill>
                  <a:srgbClr val="C00000"/>
                </a:solidFill>
                <a:latin typeface="Arial" pitchFamily="34" charset="0"/>
                <a:cs typeface="Arial" pitchFamily="34" charset="0"/>
              </a:rPr>
              <a:t>Isaiah 54:1 </a:t>
            </a:r>
            <a:r>
              <a:rPr lang="en-US" dirty="0" smtClean="0">
                <a:latin typeface="Arial" pitchFamily="34" charset="0"/>
                <a:cs typeface="Arial" pitchFamily="34" charset="0"/>
              </a:rPr>
              <a:t>speaks of barren he is speaking about Israel about to be restored in the future.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uses this phrase in application to the Church. Here he regards Sarah as the one who is hopelessly barren in a hopeless situation, and therefore in a hopeless situation you must have outside help.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The outside help is grace. </a:t>
            </a:r>
            <a:r>
              <a:rPr lang="en-US" b="1" dirty="0" smtClean="0">
                <a:solidFill>
                  <a:srgbClr val="C00000"/>
                </a:solidFill>
                <a:latin typeface="Arial" pitchFamily="34" charset="0"/>
                <a:cs typeface="Arial" pitchFamily="34" charset="0"/>
              </a:rPr>
              <a:t>“Rejoice barren woman” </a:t>
            </a:r>
            <a:r>
              <a:rPr lang="en-US" dirty="0" smtClean="0">
                <a:latin typeface="Arial" pitchFamily="34" charset="0"/>
                <a:cs typeface="Arial" pitchFamily="34" charset="0"/>
              </a:rPr>
              <a:t>means those who are helpless. You can never serve the Lord until you know that you are helpless and must use what God has provided. The Galatians do not know this, obviously.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“who does not bear” </a:t>
            </a:r>
            <a:r>
              <a:rPr lang="en-US" dirty="0" smtClean="0">
                <a:latin typeface="Arial" pitchFamily="34" charset="0"/>
                <a:cs typeface="Arial" pitchFamily="34" charset="0"/>
              </a:rPr>
              <a:t>– PAPtc – OU TIKTOUSA - you keep on not bearing, a hopeless situation. Hopelessness and helplessness is the basis of grace.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God does not help those who help themselves, that is a cliché which is not found in the Bible. </a:t>
            </a:r>
          </a:p>
          <a:p>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Question: How could Sarah keep on having inner happiness if she was in a hopeless situation? </a:t>
            </a:r>
          </a:p>
          <a:p>
            <a:pPr>
              <a:buNone/>
            </a:pPr>
            <a:r>
              <a:rPr lang="en-US" dirty="0" smtClean="0">
                <a:latin typeface="Arial" pitchFamily="34" charset="0"/>
                <a:cs typeface="Arial" pitchFamily="34" charset="0"/>
              </a:rPr>
              <a:t>        Because she had the Word and the Word spells out divine provision, divine deliverance, divine faithfulness.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 “break forth and shout” </a:t>
            </a:r>
            <a:r>
              <a:rPr lang="en-US" dirty="0" smtClean="0">
                <a:latin typeface="Arial" pitchFamily="34" charset="0"/>
                <a:cs typeface="Arial" pitchFamily="34" charset="0"/>
              </a:rPr>
              <a:t>– HREXON - word “break forth” means to shatter or to break in pieces or to rend. This is what happens to a person who is under the law. They are shattered.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“Shout” </a:t>
            </a:r>
            <a:r>
              <a:rPr lang="en-US" dirty="0" smtClean="0">
                <a:latin typeface="Arial" pitchFamily="34" charset="0"/>
                <a:cs typeface="Arial" pitchFamily="34" charset="0"/>
              </a:rPr>
              <a:t>– AAImpv – BOESON - is the wail of those who are under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 person is under the law in a point of time they might as well cry, they have perpetuated in their life misery.</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“you who are not in labor” </a:t>
            </a:r>
            <a:r>
              <a:rPr lang="en-US" dirty="0" smtClean="0">
                <a:latin typeface="Arial" pitchFamily="34" charset="0"/>
                <a:cs typeface="Arial" pitchFamily="34" charset="0"/>
              </a:rPr>
              <a:t>– OU ODINOUSA -  to make an effort to bring forth that which is spiritual. You can’t do it, it has to be done by God. You are not in the throws of childbirth. Why? because you are trying to do it in your own strength.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Notice </a:t>
            </a:r>
            <a:r>
              <a:rPr lang="en-US" b="1" dirty="0" smtClean="0">
                <a:solidFill>
                  <a:srgbClr val="C00000"/>
                </a:solidFill>
                <a:latin typeface="Arial" pitchFamily="34" charset="0"/>
                <a:cs typeface="Arial" pitchFamily="34" charset="0"/>
              </a:rPr>
              <a:t>Romans 9:30 — “What shall we say then? That the Gentiles, which did not pursue righteousness” </a:t>
            </a:r>
            <a:r>
              <a:rPr lang="en-US" dirty="0" smtClean="0">
                <a:latin typeface="Arial" pitchFamily="34" charset="0"/>
                <a:cs typeface="Arial" pitchFamily="34" charset="0"/>
              </a:rPr>
              <a:t>— they didn’t try to keep the law to be saved;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“have attained righteousness.” </a:t>
            </a:r>
            <a:r>
              <a:rPr lang="en-US" dirty="0" smtClean="0">
                <a:latin typeface="Arial" pitchFamily="34" charset="0"/>
                <a:cs typeface="Arial" pitchFamily="34" charset="0"/>
              </a:rPr>
              <a:t>They didn’t try to keep the law yet they have once and for all attained righteousness, </a:t>
            </a:r>
            <a:r>
              <a:rPr lang="en-US" b="1" dirty="0" smtClean="0">
                <a:solidFill>
                  <a:srgbClr val="C00000"/>
                </a:solidFill>
                <a:latin typeface="Arial" pitchFamily="34" charset="0"/>
                <a:cs typeface="Arial" pitchFamily="34" charset="0"/>
              </a:rPr>
              <a:t>“even the righteousness which is by faith”.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 9:31 — “But Israel, which pursued righteousness based on the law.” </a:t>
            </a:r>
            <a:r>
              <a:rPr lang="en-US" dirty="0" smtClean="0">
                <a:latin typeface="Arial" pitchFamily="34" charset="0"/>
                <a:cs typeface="Arial" pitchFamily="34" charset="0"/>
              </a:rPr>
              <a:t>That’s why they couldn’t travail. They kept bursting out and trying but they couldn’t bare. Why? because they pursued righteousness of the law; “did not attain to the law of righteousness.”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Judaizers are trying to get the Galatians who have received the robe of manhood and put them back under the law.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“owner” (KURIOS) here means the legal owner. Even though he is the legal owner of all, until he receives his adoption he is still a child.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4:2 “but he is under guardians and managers until the date set by the father.”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During his minority the heir needs protection. He receives protection by governors and tutors. EPITROPOUS guardians, OIKONOMOUS stewards.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0070C0"/>
                </a:solidFill>
                <a:latin typeface="Arial" pitchFamily="34" charset="0"/>
                <a:cs typeface="Arial" pitchFamily="34" charset="0"/>
              </a:rPr>
              <a:t>Gal 3:24 </a:t>
            </a:r>
            <a:r>
              <a:rPr lang="en-US" dirty="0" smtClean="0">
                <a:latin typeface="Arial" pitchFamily="34" charset="0"/>
                <a:cs typeface="Arial" pitchFamily="34" charset="0"/>
              </a:rPr>
              <a:t>we found that the law was our schoolmaster — pedagogue, which means a slave which took the children to and from school.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b="1" dirty="0" smtClean="0">
                <a:solidFill>
                  <a:srgbClr val="C00000"/>
                </a:solidFill>
                <a:latin typeface="Arial" pitchFamily="34" charset="0"/>
                <a:cs typeface="Arial" pitchFamily="34" charset="0"/>
              </a:rPr>
              <a:t>Rom 9:32 </a:t>
            </a:r>
            <a:r>
              <a:rPr lang="en-US" b="1" dirty="0" smtClean="0">
                <a:solidFill>
                  <a:srgbClr val="C00000"/>
                </a:solidFill>
                <a:latin typeface="Arial" pitchFamily="34" charset="0"/>
                <a:cs typeface="Arial" pitchFamily="34" charset="0"/>
              </a:rPr>
              <a:t>— “Why? Because they sought it not by faith but, as it were, by the works of the law, For they stumbled at the stumbling stone”, </a:t>
            </a:r>
            <a:r>
              <a:rPr lang="en-US" dirty="0" smtClean="0">
                <a:latin typeface="Arial" pitchFamily="34" charset="0"/>
                <a:cs typeface="Arial" pitchFamily="34" charset="0"/>
              </a:rPr>
              <a:t>and so on. They tried and the cried but they couldn’t travail, they couldn’t produce.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a:t>
            </a:r>
            <a:r>
              <a:rPr lang="en-US" dirty="0" smtClean="0">
                <a:latin typeface="Arial" pitchFamily="34" charset="0"/>
                <a:cs typeface="Arial" pitchFamily="34" charset="0"/>
              </a:rPr>
              <a:t>here is the contrast in the middle of </a:t>
            </a:r>
            <a:r>
              <a:rPr lang="en-US" b="1" dirty="0" smtClean="0">
                <a:solidFill>
                  <a:srgbClr val="0070C0"/>
                </a:solidFill>
                <a:latin typeface="Arial" pitchFamily="34" charset="0"/>
                <a:cs typeface="Arial" pitchFamily="34" charset="0"/>
              </a:rPr>
              <a:t>Galatians 4:27 </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“for </a:t>
            </a:r>
            <a:r>
              <a:rPr lang="en-US" b="1" dirty="0" smtClean="0">
                <a:solidFill>
                  <a:srgbClr val="0070C0"/>
                </a:solidFill>
                <a:latin typeface="Arial" pitchFamily="34" charset="0"/>
                <a:cs typeface="Arial" pitchFamily="34" charset="0"/>
              </a:rPr>
              <a:t>more are the children of the desolate, than of the one who has a husband </a:t>
            </a:r>
            <a:r>
              <a:rPr lang="en-US" dirty="0" smtClean="0">
                <a:latin typeface="Arial" pitchFamily="34" charset="0"/>
                <a:cs typeface="Arial" pitchFamily="34" charset="0"/>
              </a:rPr>
              <a:t>(referring to Israel</a:t>
            </a:r>
            <a:r>
              <a:rPr lang="en-US" b="1" dirty="0" smtClean="0">
                <a:solidFill>
                  <a:srgbClr val="0070C0"/>
                </a:solidFill>
                <a:latin typeface="Arial" pitchFamily="34" charset="0"/>
                <a:cs typeface="Arial" pitchFamily="34" charset="0"/>
              </a:rPr>
              <a:t>).”</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a:t>
            </a:r>
            <a:r>
              <a:rPr lang="en-US" dirty="0" smtClean="0">
                <a:latin typeface="Arial" pitchFamily="34" charset="0"/>
                <a:cs typeface="Arial" pitchFamily="34" charset="0"/>
              </a:rPr>
              <a:t>desolate is applied here to the church.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Sarah’s </a:t>
            </a:r>
            <a:r>
              <a:rPr lang="en-US" dirty="0" smtClean="0">
                <a:latin typeface="Arial" pitchFamily="34" charset="0"/>
                <a:cs typeface="Arial" pitchFamily="34" charset="0"/>
              </a:rPr>
              <a:t>prolonged barrenness is used as the analogy to the supernatural character of the new birth.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The </a:t>
            </a:r>
            <a:r>
              <a:rPr lang="en-US" dirty="0" smtClean="0">
                <a:latin typeface="Arial" pitchFamily="34" charset="0"/>
                <a:cs typeface="Arial" pitchFamily="34" charset="0"/>
              </a:rPr>
              <a:t>principle of grace is a hopeless situation which can only be remedied by 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Notice </a:t>
            </a:r>
            <a:r>
              <a:rPr lang="en-US" dirty="0" smtClean="0">
                <a:latin typeface="Arial" pitchFamily="34" charset="0"/>
                <a:cs typeface="Arial" pitchFamily="34" charset="0"/>
              </a:rPr>
              <a:t>that “the </a:t>
            </a:r>
            <a:r>
              <a:rPr lang="en-US" dirty="0" smtClean="0">
                <a:latin typeface="Arial" pitchFamily="34" charset="0"/>
                <a:cs typeface="Arial" pitchFamily="34" charset="0"/>
              </a:rPr>
              <a:t>children of the desolate” (church) than Israel.  </a:t>
            </a:r>
            <a:r>
              <a:rPr lang="en-US" b="1" dirty="0" smtClean="0">
                <a:latin typeface="Arial" pitchFamily="34" charset="0"/>
                <a:cs typeface="Arial" pitchFamily="34" charset="0"/>
              </a:rPr>
              <a:t>Many </a:t>
            </a:r>
            <a:r>
              <a:rPr lang="en-US" b="1" dirty="0" smtClean="0">
                <a:latin typeface="Arial" pitchFamily="34" charset="0"/>
                <a:cs typeface="Arial" pitchFamily="34" charset="0"/>
              </a:rPr>
              <a:t>more children means grace produces but legalism cannot</a:t>
            </a:r>
            <a:r>
              <a:rPr lang="en-US" b="1" dirty="0" smtClean="0">
                <a:latin typeface="Arial" pitchFamily="34" charset="0"/>
                <a:cs typeface="Arial" pitchFamily="34" charset="0"/>
              </a:rPr>
              <a:t>.</a:t>
            </a:r>
          </a:p>
          <a:p>
            <a:endParaRPr lang="en-US" b="1"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Galatians 4:28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application</a:t>
            </a:r>
            <a:r>
              <a:rPr lang="en-US" b="1" dirty="0" smtClean="0">
                <a:solidFill>
                  <a:srgbClr val="0070C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“And you brethern </a:t>
            </a:r>
            <a:r>
              <a:rPr lang="en-US" dirty="0" smtClean="0">
                <a:latin typeface="Arial" pitchFamily="34" charset="0"/>
                <a:cs typeface="Arial" pitchFamily="34" charset="0"/>
              </a:rPr>
              <a:t>(believers), </a:t>
            </a:r>
            <a:r>
              <a:rPr lang="en-US" b="1" dirty="0" smtClean="0">
                <a:solidFill>
                  <a:srgbClr val="0070C0"/>
                </a:solidFill>
                <a:latin typeface="Arial" pitchFamily="34" charset="0"/>
                <a:cs typeface="Arial" pitchFamily="34" charset="0"/>
              </a:rPr>
              <a:t>like Isaac, are children of promise.”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Isaac </a:t>
            </a:r>
            <a:r>
              <a:rPr lang="en-US" dirty="0" smtClean="0">
                <a:latin typeface="Arial" pitchFamily="34" charset="0"/>
                <a:cs typeface="Arial" pitchFamily="34" charset="0"/>
              </a:rPr>
              <a:t>was child who came by promise; we are children by promise</a:t>
            </a:r>
            <a:r>
              <a:rPr lang="en-US" dirty="0" smtClean="0">
                <a:latin typeface="Arial" pitchFamily="34" charset="0"/>
                <a:cs typeface="Arial" pitchFamily="34" charset="0"/>
              </a:rPr>
              <a:t>. </a:t>
            </a:r>
            <a:r>
              <a:rPr lang="en-US" dirty="0" smtClean="0">
                <a:latin typeface="Arial" pitchFamily="34" charset="0"/>
                <a:cs typeface="Arial" pitchFamily="34" charset="0"/>
              </a:rPr>
              <a:t>It is better translated</a:t>
            </a:r>
            <a:r>
              <a:rPr lang="en-US" b="1" dirty="0" smtClean="0">
                <a:solidFill>
                  <a:srgbClr val="0070C0"/>
                </a:solidFill>
                <a:latin typeface="Arial" pitchFamily="34" charset="0"/>
                <a:cs typeface="Arial" pitchFamily="34" charset="0"/>
              </a:rPr>
              <a:t>: “But we and only we, brethren, according to the standard of Isaac, are the children of promise.” </a:t>
            </a:r>
            <a:endParaRPr lang="en-US" b="1" dirty="0" smtClean="0">
              <a:solidFill>
                <a:srgbClr val="0070C0"/>
              </a:solidFill>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a:t>
            </a:r>
            <a:r>
              <a:rPr lang="en-US" dirty="0" smtClean="0">
                <a:latin typeface="Arial" pitchFamily="34" charset="0"/>
                <a:cs typeface="Arial" pitchFamily="34" charset="0"/>
              </a:rPr>
              <a:t>word </a:t>
            </a:r>
            <a:r>
              <a:rPr lang="en-US" b="1" dirty="0" smtClean="0">
                <a:solidFill>
                  <a:srgbClr val="0070C0"/>
                </a:solidFill>
                <a:latin typeface="Arial" pitchFamily="34" charset="0"/>
                <a:cs typeface="Arial" pitchFamily="34" charset="0"/>
              </a:rPr>
              <a:t>‘children’ </a:t>
            </a:r>
            <a:r>
              <a:rPr lang="en-US" dirty="0" smtClean="0">
                <a:latin typeface="Arial" pitchFamily="34" charset="0"/>
                <a:cs typeface="Arial" pitchFamily="34" charset="0"/>
              </a:rPr>
              <a:t>here are the born ones of promise, which is toe be born again. </a:t>
            </a:r>
          </a:p>
          <a:p>
            <a:pPr hangingPunct="0"/>
            <a:endParaRPr lang="en-US" dirty="0" smtClean="0"/>
          </a:p>
          <a:p>
            <a:pPr hangingPunct="0"/>
            <a:endParaRPr lang="en-US" dirty="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Gal 4:29-30 </a:t>
            </a:r>
            <a:r>
              <a:rPr lang="en-US" dirty="0" smtClean="0">
                <a:latin typeface="Arial" pitchFamily="34" charset="0"/>
                <a:cs typeface="Arial" pitchFamily="34" charset="0"/>
              </a:rPr>
              <a:t>— two different attitudes.</a:t>
            </a:r>
          </a:p>
          <a:p>
            <a:pPr hangingPunct="0"/>
            <a:r>
              <a:rPr lang="en-US" b="1" dirty="0" smtClean="0">
                <a:solidFill>
                  <a:srgbClr val="0070C0"/>
                </a:solidFill>
                <a:latin typeface="Arial" pitchFamily="34" charset="0"/>
                <a:cs typeface="Arial" pitchFamily="34" charset="0"/>
              </a:rPr>
              <a:t>4:29 — </a:t>
            </a:r>
            <a:r>
              <a:rPr lang="en-US" dirty="0" smtClean="0">
                <a:latin typeface="Arial" pitchFamily="34" charset="0"/>
                <a:cs typeface="Arial" pitchFamily="34" charset="0"/>
              </a:rPr>
              <a:t>the attitude of legalism toward grace</a:t>
            </a:r>
            <a:r>
              <a:rPr lang="en-US" b="1" dirty="0" smtClean="0">
                <a:solidFill>
                  <a:srgbClr val="0070C0"/>
                </a:solidFill>
                <a:latin typeface="Arial" pitchFamily="34" charset="0"/>
                <a:cs typeface="Arial" pitchFamily="34" charset="0"/>
              </a:rPr>
              <a:t>. “But as at that time he who was born according to the flesh persecuted him who was born according to the Spirit, so it is now also,.”</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“As at that time he who was born according to the flesh” </a:t>
            </a:r>
            <a:r>
              <a:rPr lang="en-US" dirty="0" smtClean="0">
                <a:latin typeface="Arial" pitchFamily="34" charset="0"/>
                <a:cs typeface="Arial" pitchFamily="34" charset="0"/>
              </a:rPr>
              <a:t>refers to Ishmael who persecuted Isaac.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mocked </a:t>
            </a:r>
            <a:r>
              <a:rPr lang="en-US" dirty="0" smtClean="0">
                <a:latin typeface="Arial" pitchFamily="34" charset="0"/>
                <a:cs typeface="Arial" pitchFamily="34" charset="0"/>
              </a:rPr>
              <a:t>Isaac. J</a:t>
            </a:r>
            <a:r>
              <a:rPr lang="en-US" dirty="0" smtClean="0">
                <a:latin typeface="Arial" pitchFamily="34" charset="0"/>
                <a:cs typeface="Arial" pitchFamily="34" charset="0"/>
              </a:rPr>
              <a:t>ust </a:t>
            </a:r>
            <a:r>
              <a:rPr lang="en-US" dirty="0" smtClean="0">
                <a:latin typeface="Arial" pitchFamily="34" charset="0"/>
                <a:cs typeface="Arial" pitchFamily="34" charset="0"/>
              </a:rPr>
              <a:t>as Ishmael persecuted Isaac so legalism always persecutes grace. This is the history of the </a:t>
            </a:r>
            <a:r>
              <a:rPr lang="en-US" dirty="0" smtClean="0">
                <a:latin typeface="Arial" pitchFamily="34" charset="0"/>
                <a:cs typeface="Arial" pitchFamily="34" charset="0"/>
              </a:rPr>
              <a:t>Middle Ages</a:t>
            </a:r>
            <a:r>
              <a:rPr lang="en-US" dirty="0" smtClean="0">
                <a:latin typeface="Arial" pitchFamily="34" charset="0"/>
                <a:cs typeface="Arial" pitchFamily="34" charset="0"/>
              </a:rPr>
              <a:t>. </a:t>
            </a:r>
            <a:r>
              <a:rPr lang="en-US" dirty="0" smtClean="0">
                <a:latin typeface="Arial" pitchFamily="34" charset="0"/>
                <a:cs typeface="Arial" pitchFamily="34" charset="0"/>
              </a:rPr>
              <a:t>That is the story of Islam persecuting Christians in Iran, Iraq, and Afghanistan.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a:t>
            </a:r>
            <a:r>
              <a:rPr lang="en-US" dirty="0" smtClean="0">
                <a:latin typeface="Arial" pitchFamily="34" charset="0"/>
                <a:cs typeface="Arial" pitchFamily="34" charset="0"/>
              </a:rPr>
              <a:t>the </a:t>
            </a:r>
            <a:r>
              <a:rPr lang="en-US" dirty="0" smtClean="0">
                <a:latin typeface="Arial" pitchFamily="34" charset="0"/>
                <a:cs typeface="Arial" pitchFamily="34" charset="0"/>
              </a:rPr>
              <a:t>Middle Ages, </a:t>
            </a:r>
            <a:r>
              <a:rPr lang="en-US" dirty="0" smtClean="0">
                <a:latin typeface="Arial" pitchFamily="34" charset="0"/>
                <a:cs typeface="Arial" pitchFamily="34" charset="0"/>
              </a:rPr>
              <a:t>Romanism was legalism and legalism persecuted grace wherever it found it. That is why history refers to it as the </a:t>
            </a:r>
            <a:r>
              <a:rPr lang="en-US" dirty="0" smtClean="0">
                <a:latin typeface="Arial" pitchFamily="34" charset="0"/>
                <a:cs typeface="Arial" pitchFamily="34" charset="0"/>
              </a:rPr>
              <a:t>Dark Ages</a:t>
            </a:r>
            <a:r>
              <a:rPr lang="en-US" dirty="0" smtClean="0">
                <a:latin typeface="Arial" pitchFamily="34" charset="0"/>
                <a:cs typeface="Arial" pitchFamily="34" charset="0"/>
              </a:rPr>
              <a:t>.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For four hundred years they had the darkest ages simply because legalism was in the saddle persecuting grace wherever it found grace (read: </a:t>
            </a:r>
            <a:r>
              <a:rPr lang="en-US" i="1" dirty="0" smtClean="0">
                <a:latin typeface="Arial" pitchFamily="34" charset="0"/>
                <a:cs typeface="Arial" pitchFamily="34" charset="0"/>
              </a:rPr>
              <a:t>Foxe’s Book of Martyrs</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Romanism </a:t>
            </a:r>
            <a:r>
              <a:rPr lang="en-US" dirty="0" smtClean="0">
                <a:latin typeface="Arial" pitchFamily="34" charset="0"/>
                <a:cs typeface="Arial" pitchFamily="34" charset="0"/>
              </a:rPr>
              <a:t>had four hundred years of the most vicious persecution the world has ever known, persecuting those who stuck to the Bible.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t>
            </a:r>
            <a:r>
              <a:rPr lang="en-US" dirty="0" smtClean="0">
                <a:latin typeface="Arial" pitchFamily="34" charset="0"/>
                <a:cs typeface="Arial" pitchFamily="34" charset="0"/>
              </a:rPr>
              <a:t>word </a:t>
            </a:r>
            <a:r>
              <a:rPr lang="en-US" b="1" dirty="0" smtClean="0">
                <a:solidFill>
                  <a:srgbClr val="0070C0"/>
                </a:solidFill>
                <a:latin typeface="Arial" pitchFamily="34" charset="0"/>
                <a:cs typeface="Arial" pitchFamily="34" charset="0"/>
              </a:rPr>
              <a:t>“persecuted” </a:t>
            </a:r>
            <a:r>
              <a:rPr lang="en-US" dirty="0" smtClean="0">
                <a:latin typeface="Arial" pitchFamily="34" charset="0"/>
                <a:cs typeface="Arial" pitchFamily="34" charset="0"/>
              </a:rPr>
              <a:t>in verse 29 is imperfect linear </a:t>
            </a:r>
            <a:r>
              <a:rPr lang="en-US" dirty="0" smtClean="0">
                <a:latin typeface="Arial" pitchFamily="34" charset="0"/>
                <a:cs typeface="Arial" pitchFamily="34" charset="0"/>
              </a:rPr>
              <a:t>action </a:t>
            </a:r>
            <a:r>
              <a:rPr lang="en-US" dirty="0" smtClean="0">
                <a:solidFill>
                  <a:srgbClr val="0070C0"/>
                </a:solidFill>
                <a:latin typeface="Arial" pitchFamily="34" charset="0"/>
                <a:cs typeface="Arial" pitchFamily="34" charset="0"/>
              </a:rPr>
              <a:t>— </a:t>
            </a:r>
            <a:r>
              <a:rPr lang="en-US" b="1" dirty="0" smtClean="0">
                <a:solidFill>
                  <a:srgbClr val="0070C0"/>
                </a:solidFill>
                <a:latin typeface="Arial" pitchFamily="34" charset="0"/>
                <a:cs typeface="Arial" pitchFamily="34" charset="0"/>
              </a:rPr>
              <a:t>“kept on persecuting.” </a:t>
            </a:r>
            <a:endParaRPr lang="en-US" b="1" dirty="0" smtClean="0">
              <a:solidFill>
                <a:srgbClr val="0070C0"/>
              </a:solidFill>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Right </a:t>
            </a:r>
            <a:r>
              <a:rPr lang="en-US" dirty="0" smtClean="0">
                <a:latin typeface="Arial" pitchFamily="34" charset="0"/>
                <a:cs typeface="Arial" pitchFamily="34" charset="0"/>
              </a:rPr>
              <a:t>now, in this day and age, there are legalists who are persecuting grace, who are maligning grace, who are running down grace. Wherever you find legalism you find </a:t>
            </a:r>
            <a:r>
              <a:rPr lang="en-US" u="sng" dirty="0" smtClean="0">
                <a:latin typeface="Arial" pitchFamily="34" charset="0"/>
                <a:cs typeface="Arial" pitchFamily="34" charset="0"/>
              </a:rPr>
              <a:t>legalism trying to bully grace</a:t>
            </a:r>
            <a:r>
              <a:rPr lang="en-US" dirty="0" smtClean="0">
                <a:latin typeface="Arial" pitchFamily="34" charset="0"/>
                <a:cs typeface="Arial" pitchFamily="34" charset="0"/>
              </a:rPr>
              <a:t>. </a:t>
            </a:r>
            <a:r>
              <a:rPr lang="en-US" dirty="0" smtClean="0"/>
              <a:t>	</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Gal 4:30 </a:t>
            </a:r>
            <a:r>
              <a:rPr lang="en-US" dirty="0" smtClean="0">
                <a:latin typeface="Arial" pitchFamily="34" charset="0"/>
                <a:cs typeface="Arial" pitchFamily="34" charset="0"/>
              </a:rPr>
              <a:t>— the attitude of grace toward legalism. </a:t>
            </a:r>
            <a:r>
              <a:rPr lang="en-US" b="1" dirty="0" smtClean="0">
                <a:solidFill>
                  <a:srgbClr val="0070C0"/>
                </a:solidFill>
                <a:latin typeface="Arial" pitchFamily="34" charset="0"/>
                <a:cs typeface="Arial" pitchFamily="34" charset="0"/>
              </a:rPr>
              <a:t>“But what does the Scripture say? Cast out the bondwoman and her son, for the son of the bondwoman shall not be an heir with the son of the free woman.”</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“Scripture say?”  </a:t>
            </a:r>
            <a:r>
              <a:rPr lang="en-US" dirty="0" smtClean="0">
                <a:latin typeface="Arial" pitchFamily="34" charset="0"/>
                <a:cs typeface="Arial" pitchFamily="34" charset="0"/>
              </a:rPr>
              <a:t>— a reference to </a:t>
            </a:r>
            <a:r>
              <a:rPr lang="en-US" b="1" dirty="0" smtClean="0">
                <a:solidFill>
                  <a:srgbClr val="C00000"/>
                </a:solidFill>
                <a:latin typeface="Arial" pitchFamily="34" charset="0"/>
                <a:cs typeface="Arial" pitchFamily="34" charset="0"/>
              </a:rPr>
              <a:t>Genesis 21:9,10</a:t>
            </a:r>
            <a:r>
              <a:rPr lang="en-US" dirty="0" smtClean="0">
                <a:latin typeface="Arial" pitchFamily="34" charset="0"/>
                <a:cs typeface="Arial" pitchFamily="34" charset="0"/>
              </a:rPr>
              <a:t>. What should be the attitude of grace toward legalism</a:t>
            </a:r>
            <a:r>
              <a:rPr lang="en-US" b="1" dirty="0" smtClean="0">
                <a:solidFill>
                  <a:srgbClr val="0070C0"/>
                </a:solidFill>
                <a:latin typeface="Arial" pitchFamily="34" charset="0"/>
                <a:cs typeface="Arial" pitchFamily="34" charset="0"/>
              </a:rPr>
              <a:t>? “Cast out the bondwoman and her son.” </a:t>
            </a:r>
            <a:endParaRPr lang="en-US" b="1" dirty="0" smtClean="0">
              <a:solidFill>
                <a:srgbClr val="0070C0"/>
              </a:solidFill>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t>
            </a:r>
            <a:r>
              <a:rPr lang="en-US" dirty="0" smtClean="0">
                <a:latin typeface="Arial" pitchFamily="34" charset="0"/>
                <a:cs typeface="Arial" pitchFamily="34" charset="0"/>
              </a:rPr>
              <a:t>attitude should be one of </a:t>
            </a:r>
            <a:r>
              <a:rPr lang="en-US" b="1" u="sng" dirty="0" smtClean="0">
                <a:latin typeface="Arial" pitchFamily="34" charset="0"/>
                <a:cs typeface="Arial" pitchFamily="34" charset="0"/>
              </a:rPr>
              <a:t>separation</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‘Cast out’ </a:t>
            </a:r>
            <a:r>
              <a:rPr lang="en-US" dirty="0" smtClean="0">
                <a:latin typeface="Arial" pitchFamily="34" charset="0"/>
                <a:cs typeface="Arial" pitchFamily="34" charset="0"/>
              </a:rPr>
              <a:t>is an </a:t>
            </a:r>
            <a:r>
              <a:rPr lang="en-US" dirty="0" smtClean="0">
                <a:latin typeface="Arial" pitchFamily="34" charset="0"/>
                <a:cs typeface="Arial" pitchFamily="34" charset="0"/>
              </a:rPr>
              <a:t>AAImpv –EKBALLO -  </a:t>
            </a:r>
            <a:r>
              <a:rPr lang="en-US" dirty="0" smtClean="0">
                <a:latin typeface="Arial" pitchFamily="34" charset="0"/>
                <a:cs typeface="Arial" pitchFamily="34" charset="0"/>
              </a:rPr>
              <a:t>in a point of time when it is discovered; the imperative is an order.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a:t>
            </a:r>
            <a:r>
              <a:rPr lang="en-US" dirty="0" smtClean="0">
                <a:latin typeface="Arial" pitchFamily="34" charset="0"/>
                <a:cs typeface="Arial" pitchFamily="34" charset="0"/>
              </a:rPr>
              <a:t>means to cast out in the sense of separating them from you. </a:t>
            </a:r>
            <a:r>
              <a:rPr lang="en-US" b="1" dirty="0" smtClean="0">
                <a:latin typeface="Arial" pitchFamily="34" charset="0"/>
                <a:cs typeface="Arial" pitchFamily="34" charset="0"/>
              </a:rPr>
              <a:t>Separation</a:t>
            </a:r>
            <a:r>
              <a:rPr lang="en-US" dirty="0" smtClean="0">
                <a:latin typeface="Arial" pitchFamily="34" charset="0"/>
                <a:cs typeface="Arial" pitchFamily="34" charset="0"/>
              </a:rPr>
              <a:t> is the attitude of grace toward legalism; </a:t>
            </a:r>
            <a:r>
              <a:rPr lang="en-US" b="1" dirty="0" smtClean="0">
                <a:latin typeface="Arial" pitchFamily="34" charset="0"/>
                <a:cs typeface="Arial" pitchFamily="34" charset="0"/>
              </a:rPr>
              <a:t>persecution</a:t>
            </a:r>
            <a:r>
              <a:rPr lang="en-US" dirty="0" smtClean="0">
                <a:latin typeface="Arial" pitchFamily="34" charset="0"/>
                <a:cs typeface="Arial" pitchFamily="34" charset="0"/>
              </a:rPr>
              <a:t> is the attitude of legalism toward grace.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And there is one obvious principle from these two verses: Law and grace cannot coexist and more than communism and free enterprise can coexist.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Why</a:t>
            </a:r>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 “For the son of the bondwoman shall not be heir with the son of the free woman.</a:t>
            </a:r>
            <a:r>
              <a:rPr lang="en-US" dirty="0" smtClean="0">
                <a:latin typeface="Arial" pitchFamily="34" charset="0"/>
                <a:cs typeface="Arial" pitchFamily="34" charset="0"/>
              </a:rPr>
              <a:t>” They cannot coexist.</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Gal 4:31 </a:t>
            </a:r>
            <a:r>
              <a:rPr lang="en-US" b="1" dirty="0" smtClean="0">
                <a:solidFill>
                  <a:srgbClr val="0070C0"/>
                </a:solidFill>
                <a:latin typeface="Arial" pitchFamily="34" charset="0"/>
                <a:cs typeface="Arial" pitchFamily="34" charset="0"/>
              </a:rPr>
              <a:t>— “So then, brethren, we are not </a:t>
            </a:r>
            <a:r>
              <a:rPr lang="en-US" b="1" dirty="0" smtClean="0">
                <a:solidFill>
                  <a:srgbClr val="0070C0"/>
                </a:solidFill>
                <a:latin typeface="Arial" pitchFamily="34" charset="0"/>
                <a:cs typeface="Arial" pitchFamily="34" charset="0"/>
              </a:rPr>
              <a:t>children </a:t>
            </a:r>
            <a:r>
              <a:rPr lang="en-US" b="1" dirty="0" smtClean="0">
                <a:solidFill>
                  <a:srgbClr val="0070C0"/>
                </a:solidFill>
                <a:latin typeface="Arial" pitchFamily="34" charset="0"/>
                <a:cs typeface="Arial" pitchFamily="34" charset="0"/>
              </a:rPr>
              <a:t>of the bondwoman, but of the </a:t>
            </a:r>
            <a:r>
              <a:rPr lang="en-US" b="1" dirty="0" smtClean="0">
                <a:solidFill>
                  <a:srgbClr val="0070C0"/>
                </a:solidFill>
                <a:latin typeface="Arial" pitchFamily="34" charset="0"/>
                <a:cs typeface="Arial" pitchFamily="34" charset="0"/>
              </a:rPr>
              <a:t>freewoman.”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t>
            </a:r>
            <a:r>
              <a:rPr lang="en-US" dirty="0" smtClean="0">
                <a:latin typeface="Arial" pitchFamily="34" charset="0"/>
                <a:cs typeface="Arial" pitchFamily="34" charset="0"/>
              </a:rPr>
              <a:t>So then’ is literally, </a:t>
            </a:r>
            <a:r>
              <a:rPr lang="en-US" b="1" dirty="0" smtClean="0">
                <a:solidFill>
                  <a:srgbClr val="0070C0"/>
                </a:solidFill>
                <a:latin typeface="Arial" pitchFamily="34" charset="0"/>
                <a:cs typeface="Arial" pitchFamily="34" charset="0"/>
              </a:rPr>
              <a:t>“therefore”. </a:t>
            </a:r>
            <a:r>
              <a:rPr lang="en-US" dirty="0" smtClean="0">
                <a:latin typeface="Arial" pitchFamily="34" charset="0"/>
                <a:cs typeface="Arial" pitchFamily="34" charset="0"/>
              </a:rPr>
              <a:t>Believers are children of the free.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Believers</a:t>
            </a:r>
            <a:r>
              <a:rPr lang="en-US" dirty="0" smtClean="0">
                <a:latin typeface="Arial" pitchFamily="34" charset="0"/>
                <a:cs typeface="Arial" pitchFamily="34" charset="0"/>
              </a:rPr>
              <a:t>, therefore, who put one foot into legalism line up with the unbeliever in </a:t>
            </a:r>
            <a:r>
              <a:rPr lang="en-US" u="sng" dirty="0" smtClean="0">
                <a:latin typeface="Arial" pitchFamily="34" charset="0"/>
                <a:cs typeface="Arial" pitchFamily="34" charset="0"/>
              </a:rPr>
              <a:t>persecuting the Church</a:t>
            </a:r>
            <a:r>
              <a:rPr lang="en-US" dirty="0" smtClean="0">
                <a:latin typeface="Arial" pitchFamily="34" charset="0"/>
                <a:cs typeface="Arial" pitchFamily="34" charset="0"/>
              </a:rPr>
              <a:t>. It has been happening for centuries. </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Law and grace cannot coexist; legalism cannot inherit with grace; there is not eternal inheritance for legalism.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Believers </a:t>
            </a:r>
            <a:r>
              <a:rPr lang="en-US" dirty="0" smtClean="0">
                <a:latin typeface="Arial" pitchFamily="34" charset="0"/>
                <a:cs typeface="Arial" pitchFamily="34" charset="0"/>
              </a:rPr>
              <a:t>are under grace and therefore they must stay away from legalism. But that doesn’t mean they do.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Lack </a:t>
            </a:r>
            <a:r>
              <a:rPr lang="en-US" dirty="0" smtClean="0">
                <a:latin typeface="Arial" pitchFamily="34" charset="0"/>
                <a:cs typeface="Arial" pitchFamily="34" charset="0"/>
              </a:rPr>
              <a:t>of understanding of doctrine means lack of discernment, lack of discernment means that believers will fall into legalism every </a:t>
            </a:r>
            <a:r>
              <a:rPr lang="en-US" dirty="0" smtClean="0">
                <a:latin typeface="Arial" pitchFamily="34" charset="0"/>
                <a:cs typeface="Arial" pitchFamily="34" charset="0"/>
              </a:rPr>
              <a:t>time (tradition, legalistic church rules, biases, preferences, ritualism, feast days, etc. ).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a:t>
            </a:r>
            <a:r>
              <a:rPr lang="en-US" dirty="0" smtClean="0">
                <a:latin typeface="Arial" pitchFamily="34" charset="0"/>
                <a:cs typeface="Arial" pitchFamily="34" charset="0"/>
              </a:rPr>
              <a:t>does not give us what we deserve but what Christ deserves.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God gives us what He gives us because of who God is, not because of who we are.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dirty="0" smtClean="0">
                <a:latin typeface="Arial" pitchFamily="34" charset="0"/>
                <a:cs typeface="Arial" pitchFamily="34" charset="0"/>
              </a:rPr>
              <a:t>law can only make us slaves, grace can only make us sons, therefore you Galatians, keep your feet out of legalism.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algn="ctr">
              <a:buNone/>
            </a:pPr>
            <a:r>
              <a:rPr lang="en-US" dirty="0" smtClean="0">
                <a:latin typeface="Arial" pitchFamily="34" charset="0"/>
                <a:cs typeface="Arial" pitchFamily="34" charset="0"/>
              </a:rPr>
              <a:t>End – Galatians 4 </a:t>
            </a:r>
            <a:endParaRPr lang="en-US" dirty="0" smtClean="0">
              <a:latin typeface="Arial" pitchFamily="34" charset="0"/>
              <a:cs typeface="Arial" pitchFamily="34"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633</TotalTime>
  <Words>11663</Words>
  <Application>Microsoft Office PowerPoint</Application>
  <PresentationFormat>On-screen Show (4:3)</PresentationFormat>
  <Paragraphs>812</Paragraphs>
  <Slides>97</Slides>
  <Notes>0</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Equity</vt:lpstr>
      <vt:lpstr>Galatians 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Grace vs. Law</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Galatians 4</dc:title>
  <dc:creator>Ron McMurray</dc:creator>
  <cp:lastModifiedBy>Ron McMurray</cp:lastModifiedBy>
  <cp:revision>25</cp:revision>
  <dcterms:created xsi:type="dcterms:W3CDTF">2013-06-15T15:20:22Z</dcterms:created>
  <dcterms:modified xsi:type="dcterms:W3CDTF">2013-08-24T18:19:39Z</dcterms:modified>
</cp:coreProperties>
</file>