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80" r:id="rId8"/>
    <p:sldId id="262" r:id="rId9"/>
    <p:sldId id="263" r:id="rId10"/>
    <p:sldId id="264" r:id="rId11"/>
    <p:sldId id="289" r:id="rId12"/>
    <p:sldId id="265" r:id="rId13"/>
    <p:sldId id="266" r:id="rId14"/>
    <p:sldId id="267" r:id="rId15"/>
    <p:sldId id="268" r:id="rId16"/>
    <p:sldId id="269" r:id="rId17"/>
    <p:sldId id="270" r:id="rId18"/>
    <p:sldId id="271" r:id="rId19"/>
    <p:sldId id="272" r:id="rId20"/>
    <p:sldId id="279" r:id="rId21"/>
    <p:sldId id="273" r:id="rId22"/>
    <p:sldId id="274" r:id="rId23"/>
    <p:sldId id="282" r:id="rId24"/>
    <p:sldId id="288" r:id="rId25"/>
    <p:sldId id="283" r:id="rId26"/>
    <p:sldId id="284" r:id="rId27"/>
    <p:sldId id="285" r:id="rId28"/>
    <p:sldId id="286" r:id="rId29"/>
    <p:sldId id="287" r:id="rId30"/>
    <p:sldId id="281" r:id="rId31"/>
    <p:sldId id="275" r:id="rId32"/>
    <p:sldId id="276" r:id="rId33"/>
    <p:sldId id="328" r:id="rId34"/>
    <p:sldId id="329" r:id="rId35"/>
    <p:sldId id="330" r:id="rId36"/>
    <p:sldId id="331" r:id="rId37"/>
    <p:sldId id="332" r:id="rId38"/>
    <p:sldId id="277" r:id="rId39"/>
    <p:sldId id="278" r:id="rId40"/>
    <p:sldId id="333"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34" r:id="rId57"/>
    <p:sldId id="305" r:id="rId58"/>
    <p:sldId id="308" r:id="rId59"/>
    <p:sldId id="306" r:id="rId60"/>
    <p:sldId id="307"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327" r:id="rId75"/>
    <p:sldId id="322" r:id="rId76"/>
    <p:sldId id="323" r:id="rId77"/>
    <p:sldId id="324" r:id="rId78"/>
    <p:sldId id="325" r:id="rId79"/>
    <p:sldId id="326" r:id="rId80"/>
    <p:sldId id="335" r:id="rId81"/>
    <p:sldId id="336" r:id="rId82"/>
    <p:sldId id="337" r:id="rId83"/>
    <p:sldId id="338" r:id="rId84"/>
    <p:sldId id="339" r:id="rId85"/>
    <p:sldId id="340" r:id="rId86"/>
    <p:sldId id="341" r:id="rId87"/>
    <p:sldId id="366" r:id="rId88"/>
    <p:sldId id="342" r:id="rId89"/>
    <p:sldId id="343" r:id="rId90"/>
    <p:sldId id="367" r:id="rId91"/>
    <p:sldId id="344" r:id="rId92"/>
    <p:sldId id="368" r:id="rId93"/>
    <p:sldId id="345" r:id="rId94"/>
    <p:sldId id="369" r:id="rId95"/>
    <p:sldId id="370" r:id="rId96"/>
    <p:sldId id="346" r:id="rId97"/>
    <p:sldId id="347" r:id="rId98"/>
    <p:sldId id="348" r:id="rId99"/>
    <p:sldId id="349" r:id="rId100"/>
    <p:sldId id="350" r:id="rId101"/>
    <p:sldId id="351" r:id="rId102"/>
    <p:sldId id="352" r:id="rId103"/>
    <p:sldId id="353" r:id="rId104"/>
    <p:sldId id="354" r:id="rId105"/>
    <p:sldId id="355" r:id="rId106"/>
    <p:sldId id="356" r:id="rId107"/>
    <p:sldId id="357" r:id="rId108"/>
    <p:sldId id="358" r:id="rId109"/>
    <p:sldId id="359" r:id="rId110"/>
    <p:sldId id="360" r:id="rId111"/>
    <p:sldId id="361" r:id="rId112"/>
    <p:sldId id="364" r:id="rId113"/>
    <p:sldId id="362" r:id="rId114"/>
    <p:sldId id="365" r:id="rId115"/>
    <p:sldId id="363" r:id="rId1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4EB397D-E027-49B9-ABCA-B8AA9BC3B9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B397D-E027-49B9-ABCA-B8AA9BC3B92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B397D-E027-49B9-ABCA-B8AA9BC3B9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B69050-5744-4BEE-87FA-CC28CB1E7FEE}" type="datetimeFigureOut">
              <a:rPr lang="en-US" smtClean="0"/>
              <a:pPr/>
              <a:t>10/20/2013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4EB397D-E027-49B9-ABCA-B8AA9BC3B92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B69050-5744-4BEE-87FA-CC28CB1E7FEE}" type="datetimeFigureOut">
              <a:rPr lang="en-US" smtClean="0"/>
              <a:pPr/>
              <a:t>10/20/2013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EB397D-E027-49B9-ABCA-B8AA9BC3B92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Galatians 5</a:t>
            </a:r>
            <a:endParaRPr lang="en-US" dirty="0"/>
          </a:p>
        </p:txBody>
      </p:sp>
      <p:sp>
        <p:nvSpPr>
          <p:cNvPr id="3" name="Subtitle 2"/>
          <p:cNvSpPr>
            <a:spLocks noGrp="1"/>
          </p:cNvSpPr>
          <p:nvPr>
            <p:ph type="subTitle" idx="1"/>
          </p:nvPr>
        </p:nvSpPr>
        <p:spPr>
          <a:xfrm>
            <a:off x="1219200" y="4648200"/>
            <a:ext cx="6400800" cy="1752600"/>
          </a:xfrm>
        </p:spPr>
        <p:txBody>
          <a:bodyPr/>
          <a:lstStyle/>
          <a:p>
            <a:pPr algn="ctr"/>
            <a:r>
              <a:rPr lang="en-US" sz="2800" dirty="0" smtClean="0"/>
              <a:t>Grace Bible Church of Pullman</a:t>
            </a:r>
          </a:p>
          <a:p>
            <a:pPr algn="ctr"/>
            <a:endParaRPr lang="en-US" dirty="0" smtClean="0"/>
          </a:p>
          <a:p>
            <a:pPr algn="ctr"/>
            <a:r>
              <a:rPr lang="en-US" i="1" dirty="0" smtClean="0"/>
              <a:t>Pastor-Teacher, Ron McMurray</a:t>
            </a:r>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endParaRPr lang="en-US" b="1" dirty="0" smtClean="0">
              <a:solidFill>
                <a:srgbClr val="0070C0"/>
              </a:solidFill>
            </a:endParaRPr>
          </a:p>
          <a:p>
            <a:pPr hangingPunct="0"/>
            <a:r>
              <a:rPr lang="en-US" b="1" dirty="0" smtClean="0">
                <a:solidFill>
                  <a:srgbClr val="0070C0"/>
                </a:solidFill>
              </a:rPr>
              <a:t>Gal 5:2-3 </a:t>
            </a:r>
            <a:r>
              <a:rPr lang="en-US" dirty="0" smtClean="0"/>
              <a:t>-  after this warning, Paul begins to draw some parallels with phase one. He starts in by showing them the futility of salvation by works. </a:t>
            </a:r>
          </a:p>
          <a:p>
            <a:pPr hangingPunct="0">
              <a:buNone/>
            </a:pPr>
            <a:r>
              <a:rPr lang="en-US" dirty="0" smtClean="0"/>
              <a:t>      -Verse 2 — circumcision is not a part of the plan of salvation; </a:t>
            </a:r>
          </a:p>
          <a:p>
            <a:pPr hangingPunct="0">
              <a:buNone/>
            </a:pPr>
            <a:r>
              <a:rPr lang="en-US" dirty="0" smtClean="0"/>
              <a:t>       -verse 3 — circumcision places the individual under bondage to the law. </a:t>
            </a:r>
          </a:p>
          <a:p>
            <a:pPr hangingPunct="0"/>
            <a:endParaRPr lang="en-US" dirty="0" smtClean="0"/>
          </a:p>
          <a:p>
            <a:pPr hangingPunct="0"/>
            <a:r>
              <a:rPr lang="en-US" b="1" dirty="0" smtClean="0">
                <a:solidFill>
                  <a:srgbClr val="0070C0"/>
                </a:solidFill>
              </a:rPr>
              <a:t>Gal 5:2 — “Behold, I Paul, say to you that if you receive circumcision, Christ will be of no benefit to you.”</a:t>
            </a:r>
          </a:p>
          <a:p>
            <a:pPr hangingPunct="0"/>
            <a:endParaRPr lang="en-US" dirty="0" smtClean="0"/>
          </a:p>
          <a:p>
            <a:pPr hangingPunct="0"/>
            <a:r>
              <a:rPr lang="en-US" b="1" dirty="0" smtClean="0">
                <a:solidFill>
                  <a:srgbClr val="0070C0"/>
                </a:solidFill>
              </a:rPr>
              <a:t>“say to you” </a:t>
            </a:r>
            <a:r>
              <a:rPr lang="en-US" dirty="0" smtClean="0"/>
              <a:t>– Lego- PAIndic – keep saying to you over and over  as one with authority of an apostle, one whom they respected (</a:t>
            </a:r>
            <a:r>
              <a:rPr lang="en-US" b="1" dirty="0" smtClean="0">
                <a:solidFill>
                  <a:srgbClr val="0070C0"/>
                </a:solidFill>
              </a:rPr>
              <a:t>4:14-15).</a:t>
            </a:r>
          </a:p>
          <a:p>
            <a:pPr hangingPunct="0"/>
            <a:endParaRPr lang="en-US" dirty="0" smtClean="0"/>
          </a:p>
          <a:p>
            <a:pPr hangingPunct="0"/>
            <a:endParaRPr lang="en-US" dirty="0" smtClean="0"/>
          </a:p>
          <a:p>
            <a:pPr hangingPunct="0"/>
            <a:endParaRPr lang="en-US" dirty="0" smtClean="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b="1" dirty="0" smtClean="0">
                <a:solidFill>
                  <a:srgbClr val="0070C0"/>
                </a:solidFill>
              </a:rPr>
              <a:t>5:22 — “But the fruit of the Spirit is love, joy, peace, patience, kindness, goodness, faithfulness,”</a:t>
            </a:r>
          </a:p>
          <a:p>
            <a:pPr hangingPunct="0"/>
            <a:endParaRPr lang="en-US" dirty="0" smtClean="0"/>
          </a:p>
          <a:p>
            <a:pPr hangingPunct="0"/>
            <a:r>
              <a:rPr lang="en-US" b="1" dirty="0" smtClean="0">
                <a:solidFill>
                  <a:srgbClr val="0070C0"/>
                </a:solidFill>
              </a:rPr>
              <a:t>“the fruit” </a:t>
            </a:r>
            <a:r>
              <a:rPr lang="en-US" dirty="0" smtClean="0"/>
              <a:t>— singular, because it refers to the production of one person. This, again, is not the entire production of Christ but it is representative production.</a:t>
            </a:r>
          </a:p>
          <a:p>
            <a:pPr hangingPunct="0"/>
            <a:endParaRPr lang="en-US" dirty="0" smtClean="0"/>
          </a:p>
          <a:p>
            <a:pPr hangingPunct="0"/>
            <a:r>
              <a:rPr lang="en-US" b="1" dirty="0" smtClean="0">
                <a:solidFill>
                  <a:srgbClr val="0070C0"/>
                </a:solidFill>
              </a:rPr>
              <a:t> “Of the Spirit” </a:t>
            </a:r>
            <a:r>
              <a:rPr lang="en-US" dirty="0" smtClean="0"/>
              <a:t>is genitive of source: the fruit which has its source in the Holy Spirit. This fruit was first produced in the humanity of Christ and is now produced in us.</a:t>
            </a:r>
          </a:p>
          <a:p>
            <a:pPr hangingPunct="0">
              <a:buNone/>
            </a:pPr>
            <a:r>
              <a:rPr lang="en-US" dirty="0" smtClean="0"/>
              <a:t> </a:t>
            </a:r>
            <a:endParaRPr lang="en-US" b="1" dirty="0" smtClean="0"/>
          </a:p>
          <a:p>
            <a:pPr hangingPunct="0">
              <a:buNone/>
            </a:pPr>
            <a:r>
              <a:rPr lang="en-US" b="1" dirty="0" smtClean="0"/>
              <a:t>The Doctrine of the Sustaining Ministry of the Holy Spirit</a:t>
            </a:r>
          </a:p>
          <a:p>
            <a:pPr hangingPunct="0"/>
            <a:endParaRPr lang="en-US" dirty="0" smtClean="0"/>
          </a:p>
          <a:p>
            <a:pPr hangingPunct="0"/>
            <a:r>
              <a:rPr lang="en-US" dirty="0" smtClean="0"/>
              <a:t>1. The ministry of the Spirit was prophesied </a:t>
            </a:r>
            <a:r>
              <a:rPr lang="en-US" b="1" dirty="0" smtClean="0">
                <a:solidFill>
                  <a:srgbClr val="C00000"/>
                </a:solidFill>
              </a:rPr>
              <a:t>in Isaiah 11:2,3; 42:1; 61:1,2</a:t>
            </a:r>
            <a:r>
              <a:rPr lang="en-US" dirty="0" smtClean="0"/>
              <a:t>. This was prophesied that the Holy Spirit would indwell the humanity of Christ. </a:t>
            </a:r>
          </a:p>
          <a:p>
            <a:pPr hangingPunct="0"/>
            <a:endParaRPr lang="en-US" dirty="0" smtClean="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2. The Holy Spirit was given without measure to Christ — </a:t>
            </a:r>
            <a:r>
              <a:rPr lang="en-US" b="1" dirty="0" smtClean="0">
                <a:solidFill>
                  <a:srgbClr val="C00000"/>
                </a:solidFill>
              </a:rPr>
              <a:t>John 3:34.</a:t>
            </a:r>
          </a:p>
          <a:p>
            <a:pPr hangingPunct="0"/>
            <a:endParaRPr lang="en-US" dirty="0" smtClean="0"/>
          </a:p>
          <a:p>
            <a:pPr hangingPunct="0"/>
            <a:r>
              <a:rPr lang="en-US" dirty="0" smtClean="0"/>
              <a:t>3. The Holy Spirit is mention in relation to the baptism of Christ </a:t>
            </a:r>
            <a:r>
              <a:rPr lang="en-US" b="1" dirty="0" smtClean="0">
                <a:solidFill>
                  <a:srgbClr val="C00000"/>
                </a:solidFill>
              </a:rPr>
              <a:t>— Matthew 3:16</a:t>
            </a:r>
            <a:r>
              <a:rPr lang="en-US" dirty="0" smtClean="0"/>
              <a:t>. This was to sustain Him during His earthly ministry which was to begin at that point. </a:t>
            </a:r>
          </a:p>
          <a:p>
            <a:pPr hangingPunct="0"/>
            <a:endParaRPr lang="en-US" dirty="0" smtClean="0"/>
          </a:p>
          <a:p>
            <a:pPr hangingPunct="0"/>
            <a:r>
              <a:rPr lang="en-US" dirty="0" smtClean="0"/>
              <a:t>4. The Holy Spirit had a part ion the ministry of our Lord </a:t>
            </a:r>
            <a:r>
              <a:rPr lang="en-US" b="1" dirty="0" smtClean="0">
                <a:solidFill>
                  <a:srgbClr val="C00000"/>
                </a:solidFill>
              </a:rPr>
              <a:t>— Matthew 12:17, 18; Luke 4:14, 15, 18.	</a:t>
            </a:r>
          </a:p>
          <a:p>
            <a:endParaRPr lang="en-US" dirty="0" smtClean="0"/>
          </a:p>
          <a:p>
            <a:r>
              <a:rPr lang="en-US" dirty="0" smtClean="0"/>
              <a:t>5. The ministry of the Holy Spirit is sustaining the person of Christ discontinued at a point on the cross. </a:t>
            </a:r>
          </a:p>
          <a:p>
            <a:endParaRPr lang="en-US" dirty="0" smtClean="0"/>
          </a:p>
          <a:p>
            <a:r>
              <a:rPr lang="en-US" dirty="0" smtClean="0"/>
              <a:t>The Holy Spirit sustained Christ to the cross and on the cross until noon. But when was said to become dark and Jesus cried out, “</a:t>
            </a:r>
            <a:r>
              <a:rPr lang="en-US" dirty="0" err="1" smtClean="0"/>
              <a:t>Eloi</a:t>
            </a:r>
            <a:r>
              <a:rPr lang="en-US" dirty="0" smtClean="0"/>
              <a:t> </a:t>
            </a:r>
            <a:r>
              <a:rPr lang="en-US" dirty="0" err="1" smtClean="0"/>
              <a:t>Eloi</a:t>
            </a:r>
            <a:r>
              <a:rPr lang="en-US" dirty="0" smtClean="0"/>
              <a:t> Lama </a:t>
            </a:r>
            <a:r>
              <a:rPr lang="en-US" dirty="0" err="1" smtClean="0"/>
              <a:t>Sabactheni</a:t>
            </a:r>
            <a:r>
              <a:rPr lang="en-US" dirty="0" smtClean="0"/>
              <a:t>”, at the point the Holy Spirit left Him — </a:t>
            </a:r>
            <a:r>
              <a:rPr lang="en-US" b="1" dirty="0" smtClean="0">
                <a:solidFill>
                  <a:srgbClr val="C00000"/>
                </a:solidFill>
              </a:rPr>
              <a:t>Psalm 22:1 cf. Matthew 27:46</a:t>
            </a:r>
            <a:r>
              <a:rPr lang="en-US" dirty="0" smtClean="0"/>
              <a:t>.</a:t>
            </a:r>
          </a:p>
          <a:p>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lnSpcReduction="10000"/>
          </a:bodyPr>
          <a:lstStyle/>
          <a:p>
            <a:pPr hangingPunct="0"/>
            <a:r>
              <a:rPr lang="en-US" dirty="0" smtClean="0"/>
              <a:t>6. The Holy Spirit had a part in the resurrection of Christ — </a:t>
            </a:r>
            <a:r>
              <a:rPr lang="en-US" b="1" dirty="0" smtClean="0">
                <a:solidFill>
                  <a:srgbClr val="C00000"/>
                </a:solidFill>
              </a:rPr>
              <a:t>Romans 8:11; 1 Peter 3:18</a:t>
            </a:r>
            <a:r>
              <a:rPr lang="en-US" dirty="0" smtClean="0"/>
              <a:t>. </a:t>
            </a:r>
          </a:p>
          <a:p>
            <a:pPr hangingPunct="0">
              <a:buNone/>
            </a:pPr>
            <a:r>
              <a:rPr lang="en-US" dirty="0" smtClean="0"/>
              <a:t> </a:t>
            </a:r>
          </a:p>
          <a:p>
            <a:pPr hangingPunct="0"/>
            <a:r>
              <a:rPr lang="en-US" dirty="0" smtClean="0"/>
              <a:t>There is a transitional concept here: </a:t>
            </a:r>
            <a:r>
              <a:rPr lang="en-US" b="1" dirty="0" smtClean="0">
                <a:solidFill>
                  <a:srgbClr val="0070C0"/>
                </a:solidFill>
              </a:rPr>
              <a:t>“But the fruit of the Spirit” — ‘fruit’ </a:t>
            </a:r>
            <a:r>
              <a:rPr lang="en-US" dirty="0" smtClean="0"/>
              <a:t>is in the singular, referring to the person of Christ; </a:t>
            </a:r>
            <a:r>
              <a:rPr lang="en-US" b="1" dirty="0" smtClean="0">
                <a:solidFill>
                  <a:srgbClr val="0070C0"/>
                </a:solidFill>
              </a:rPr>
              <a:t>“of the Spirit” </a:t>
            </a:r>
            <a:r>
              <a:rPr lang="en-US" dirty="0" smtClean="0"/>
              <a:t>is genitive of source; the Holy Spirit was the source of this production in the humanity of Christ. </a:t>
            </a:r>
          </a:p>
          <a:p>
            <a:pPr hangingPunct="0"/>
            <a:endParaRPr lang="en-US" dirty="0" smtClean="0"/>
          </a:p>
          <a:p>
            <a:pPr hangingPunct="0"/>
            <a:r>
              <a:rPr lang="en-US" u="sng" dirty="0" smtClean="0"/>
              <a:t>The transitional concept: </a:t>
            </a:r>
            <a:r>
              <a:rPr lang="en-US" dirty="0" smtClean="0"/>
              <a:t>Just as the Holy Spirit sustained the humanity of Christ during His earthly ministry, so the indwelling Holy Spirit will sustain the believer during the believer’s earthly ministry. </a:t>
            </a:r>
          </a:p>
          <a:p>
            <a:pPr hangingPunct="0"/>
            <a:endParaRPr lang="en-US" dirty="0" smtClean="0"/>
          </a:p>
          <a:p>
            <a:pPr hangingPunct="0"/>
            <a:r>
              <a:rPr lang="en-US" dirty="0" smtClean="0"/>
              <a:t>The believer’s earthly ministry begins at the moment of salvation and continues until his death. 	</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hangingPunct="0"/>
            <a:r>
              <a:rPr lang="en-US" dirty="0" smtClean="0"/>
              <a:t>There are nine characteristics mentioned. This is not all that is produced but this gives us some idea. There are three categories of the production of the Spirit mentioned in context. </a:t>
            </a:r>
          </a:p>
          <a:p>
            <a:pPr hangingPunct="0"/>
            <a:endParaRPr lang="en-US" dirty="0" smtClean="0"/>
          </a:p>
          <a:p>
            <a:pPr hangingPunct="0"/>
            <a:r>
              <a:rPr lang="en-US" dirty="0" smtClean="0"/>
              <a:t>The first category is self-ward or inward: </a:t>
            </a:r>
            <a:r>
              <a:rPr lang="en-US" b="1" dirty="0" smtClean="0">
                <a:solidFill>
                  <a:srgbClr val="0070C0"/>
                </a:solidFill>
              </a:rPr>
              <a:t>love, joy and peace</a:t>
            </a:r>
            <a:r>
              <a:rPr lang="en-US" dirty="0" smtClean="0"/>
              <a:t>. All three of these are inside of man. </a:t>
            </a:r>
          </a:p>
          <a:p>
            <a:pPr hangingPunct="0"/>
            <a:endParaRPr lang="en-US" dirty="0" smtClean="0"/>
          </a:p>
          <a:p>
            <a:pPr hangingPunct="0"/>
            <a:r>
              <a:rPr lang="en-US" dirty="0" smtClean="0"/>
              <a:t>Love is not something you do, love is something you think. </a:t>
            </a:r>
          </a:p>
          <a:p>
            <a:pPr hangingPunct="0"/>
            <a:endParaRPr lang="en-US" dirty="0" smtClean="0"/>
          </a:p>
          <a:p>
            <a:pPr hangingPunct="0"/>
            <a:r>
              <a:rPr lang="en-US" dirty="0" smtClean="0"/>
              <a:t>Joy is not something you do, joy is something you think. </a:t>
            </a:r>
          </a:p>
          <a:p>
            <a:pPr hangingPunct="0"/>
            <a:endParaRPr lang="en-US" dirty="0" smtClean="0"/>
          </a:p>
          <a:p>
            <a:pPr hangingPunct="0"/>
            <a:r>
              <a:rPr lang="en-US" dirty="0" smtClean="0"/>
              <a:t>Peace is not something you do, peace is something you think. </a:t>
            </a:r>
          </a:p>
          <a:p>
            <a:pPr hangingPunct="0"/>
            <a:endParaRPr lang="en-US" dirty="0" smtClean="0"/>
          </a:p>
          <a:p>
            <a:pPr hangingPunct="0"/>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All three of these are exactly the same in category, each has a slightly different emphasis. </a:t>
            </a:r>
          </a:p>
          <a:p>
            <a:pPr hangingPunct="0"/>
            <a:endParaRPr lang="en-US" dirty="0" smtClean="0"/>
          </a:p>
          <a:p>
            <a:pPr hangingPunct="0"/>
            <a:r>
              <a:rPr lang="en-US" b="1" dirty="0" smtClean="0">
                <a:solidFill>
                  <a:srgbClr val="0070C0"/>
                </a:solidFill>
              </a:rPr>
              <a:t>Love</a:t>
            </a:r>
            <a:r>
              <a:rPr lang="en-US" dirty="0" smtClean="0"/>
              <a:t> is a mental attitude. It may express itself in many ways but love is still a </a:t>
            </a:r>
            <a:r>
              <a:rPr lang="en-US" u="sng" dirty="0" smtClean="0"/>
              <a:t>mental attitude</a:t>
            </a:r>
            <a:r>
              <a:rPr lang="en-US" dirty="0" smtClean="0"/>
              <a:t>. </a:t>
            </a:r>
          </a:p>
          <a:p>
            <a:pPr hangingPunct="0"/>
            <a:endParaRPr lang="en-US" b="1" dirty="0" smtClean="0">
              <a:solidFill>
                <a:srgbClr val="0070C0"/>
              </a:solidFill>
            </a:endParaRPr>
          </a:p>
          <a:p>
            <a:pPr hangingPunct="0"/>
            <a:r>
              <a:rPr lang="en-US" b="1" dirty="0" smtClean="0">
                <a:solidFill>
                  <a:srgbClr val="0070C0"/>
                </a:solidFill>
              </a:rPr>
              <a:t>Love</a:t>
            </a:r>
            <a:r>
              <a:rPr lang="en-US" dirty="0" smtClean="0"/>
              <a:t> is like hate, it is what you think. Joy is inner mental happiness and peace is inner mental stability. </a:t>
            </a:r>
          </a:p>
          <a:p>
            <a:endParaRPr lang="en-US" dirty="0" smtClean="0"/>
          </a:p>
          <a:p>
            <a:r>
              <a:rPr lang="en-US" dirty="0" smtClean="0"/>
              <a:t>The next three are outward or </a:t>
            </a:r>
            <a:r>
              <a:rPr lang="en-US" dirty="0" err="1" smtClean="0"/>
              <a:t>neighborward</a:t>
            </a:r>
            <a:r>
              <a:rPr lang="en-US" dirty="0" smtClean="0"/>
              <a:t> concepts: </a:t>
            </a:r>
            <a:r>
              <a:rPr lang="en-US" b="1" dirty="0" smtClean="0">
                <a:solidFill>
                  <a:srgbClr val="0070C0"/>
                </a:solidFill>
              </a:rPr>
              <a:t>longsuffering, gentleness and goodness</a:t>
            </a:r>
            <a:r>
              <a:rPr lang="en-US" dirty="0" smtClean="0"/>
              <a:t>. </a:t>
            </a:r>
          </a:p>
          <a:p>
            <a:endParaRPr lang="en-US" dirty="0" smtClean="0"/>
          </a:p>
          <a:p>
            <a:r>
              <a:rPr lang="en-US" dirty="0" smtClean="0"/>
              <a:t>These are directed toward other members of the human race. </a:t>
            </a:r>
            <a:r>
              <a:rPr lang="en-US" b="1" dirty="0" smtClean="0">
                <a:solidFill>
                  <a:srgbClr val="0070C0"/>
                </a:solidFill>
              </a:rPr>
              <a:t>Longsuffering</a:t>
            </a:r>
            <a:r>
              <a:rPr lang="en-US" dirty="0" smtClean="0"/>
              <a:t> is steadfastness and patience toward others. </a:t>
            </a:r>
          </a:p>
          <a:p>
            <a:endParaRPr lang="en-US" dirty="0" smtClean="0"/>
          </a:p>
          <a:p>
            <a:endParaRPr lang="en-US" dirty="0" smtClean="0"/>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dirty="0" smtClean="0"/>
              <a:t>It doesn’t means simply to put a cork on your temper, it means much more than that. It means stability of temper. </a:t>
            </a:r>
          </a:p>
          <a:p>
            <a:endParaRPr lang="en-US" b="1" dirty="0" smtClean="0">
              <a:solidFill>
                <a:srgbClr val="0070C0"/>
              </a:solidFill>
            </a:endParaRPr>
          </a:p>
          <a:p>
            <a:r>
              <a:rPr lang="en-US" b="1" dirty="0" smtClean="0">
                <a:solidFill>
                  <a:srgbClr val="0070C0"/>
                </a:solidFill>
              </a:rPr>
              <a:t>Gentleness</a:t>
            </a:r>
            <a:r>
              <a:rPr lang="en-US" dirty="0" smtClean="0">
                <a:solidFill>
                  <a:srgbClr val="0070C0"/>
                </a:solidFill>
              </a:rPr>
              <a:t> </a:t>
            </a:r>
            <a:r>
              <a:rPr lang="en-US" dirty="0" smtClean="0"/>
              <a:t>is the mental attitude of grace which expresses itself in kindness toward others. </a:t>
            </a:r>
          </a:p>
          <a:p>
            <a:endParaRPr lang="en-US" dirty="0" smtClean="0"/>
          </a:p>
          <a:p>
            <a:r>
              <a:rPr lang="en-US" b="1" dirty="0" smtClean="0">
                <a:solidFill>
                  <a:srgbClr val="0070C0"/>
                </a:solidFill>
              </a:rPr>
              <a:t>Gentleness</a:t>
            </a:r>
            <a:r>
              <a:rPr lang="en-US" dirty="0" smtClean="0"/>
              <a:t> can mean several things, it can mean saying the right thing at the right time, saying something that is encouraging or helpful. </a:t>
            </a:r>
          </a:p>
          <a:p>
            <a:endParaRPr lang="en-US" dirty="0" smtClean="0"/>
          </a:p>
          <a:p>
            <a:r>
              <a:rPr lang="en-US" dirty="0" smtClean="0"/>
              <a:t>But there are times when gentleness means to keep your mouth shut if what you say is going to be injurious or slanderous. </a:t>
            </a:r>
            <a:r>
              <a:rPr lang="en-US" b="1" dirty="0" smtClean="0">
                <a:solidFill>
                  <a:srgbClr val="0070C0"/>
                </a:solidFill>
              </a:rPr>
              <a:t>Gentleness </a:t>
            </a:r>
            <a:r>
              <a:rPr lang="en-US" dirty="0" smtClean="0"/>
              <a:t>can be a kind act or kind deed. </a:t>
            </a: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dirty="0" smtClean="0"/>
              <a:t>The word </a:t>
            </a:r>
            <a:r>
              <a:rPr lang="en-US" b="1" dirty="0" smtClean="0">
                <a:solidFill>
                  <a:srgbClr val="0070C0"/>
                </a:solidFill>
              </a:rPr>
              <a:t>“goodness” </a:t>
            </a:r>
            <a:r>
              <a:rPr lang="en-US" dirty="0" smtClean="0"/>
              <a:t>is an overt activity of grace toward someone else that stems from the mental attitude of grace. </a:t>
            </a:r>
          </a:p>
          <a:p>
            <a:endParaRPr lang="en-US" dirty="0" smtClean="0"/>
          </a:p>
          <a:p>
            <a:r>
              <a:rPr lang="en-US" b="1" dirty="0" smtClean="0">
                <a:solidFill>
                  <a:srgbClr val="0070C0"/>
                </a:solidFill>
              </a:rPr>
              <a:t>Goodness</a:t>
            </a:r>
            <a:r>
              <a:rPr lang="en-US" dirty="0" smtClean="0"/>
              <a:t> means to do something which comes from the motivation of grace and only from the motivation of grace. </a:t>
            </a:r>
          </a:p>
          <a:p>
            <a:endParaRPr lang="en-US" dirty="0" smtClean="0"/>
          </a:p>
          <a:p>
            <a:r>
              <a:rPr lang="en-US" dirty="0" smtClean="0"/>
              <a:t>This word means to do something which is beneficial for someone else because of grace. They don’t earn it, they don’t deserve it, you still do it. </a:t>
            </a:r>
          </a:p>
          <a:p>
            <a:endParaRPr lang="en-US" dirty="0" smtClean="0"/>
          </a:p>
          <a:p>
            <a:r>
              <a:rPr lang="en-US" dirty="0" smtClean="0"/>
              <a:t>Sometimes it takes a situation for these things to come out. They are latent, they are there, and they all come out every time that you are filled with the Spirit. </a:t>
            </a:r>
          </a:p>
          <a:p>
            <a:endParaRPr lang="en-US" dirty="0" smtClean="0"/>
          </a:p>
          <a:p>
            <a:r>
              <a:rPr lang="en-US" dirty="0" smtClean="0"/>
              <a:t>These last three can only be brought out by your relationship with others. </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The first three are divorced from relationship with others, but the next three can only be expressed and can only come out in relationship with others. </a:t>
            </a:r>
          </a:p>
          <a:p>
            <a:endParaRPr lang="en-US" dirty="0" smtClean="0"/>
          </a:p>
          <a:p>
            <a:r>
              <a:rPr lang="en-US" dirty="0" smtClean="0"/>
              <a:t>The latter three are stronger and more apparent as we grow from the standpoint of knowledge of the Word.</a:t>
            </a:r>
          </a:p>
          <a:p>
            <a:endParaRPr lang="en-US" dirty="0" smtClean="0"/>
          </a:p>
          <a:p>
            <a:r>
              <a:rPr lang="en-US" dirty="0" smtClean="0"/>
              <a:t>The last three are the Godward or upward three: </a:t>
            </a:r>
            <a:r>
              <a:rPr lang="en-US" b="1" dirty="0" smtClean="0">
                <a:solidFill>
                  <a:srgbClr val="0070C0"/>
                </a:solidFill>
              </a:rPr>
              <a:t>faithfulness, gentleness, self control</a:t>
            </a:r>
            <a:r>
              <a:rPr lang="en-US" dirty="0" smtClean="0"/>
              <a:t>. </a:t>
            </a:r>
          </a:p>
          <a:p>
            <a:endParaRPr lang="en-US" dirty="0" smtClean="0"/>
          </a:p>
          <a:p>
            <a:r>
              <a:rPr lang="en-US" dirty="0" smtClean="0"/>
              <a:t>The word </a:t>
            </a:r>
            <a:r>
              <a:rPr lang="en-US" b="1" dirty="0" smtClean="0">
                <a:solidFill>
                  <a:srgbClr val="0070C0"/>
                </a:solidFill>
              </a:rPr>
              <a:t>“faith” </a:t>
            </a:r>
            <a:r>
              <a:rPr lang="en-US" dirty="0" smtClean="0"/>
              <a:t>actually means faithfulness or the expression of faith — faith-rest in action really. </a:t>
            </a:r>
          </a:p>
          <a:p>
            <a:endParaRPr lang="en-US" dirty="0" smtClean="0"/>
          </a:p>
          <a:p>
            <a:r>
              <a:rPr lang="en-US" dirty="0" smtClean="0"/>
              <a:t>The word </a:t>
            </a:r>
            <a:r>
              <a:rPr lang="en-US" b="1" dirty="0" smtClean="0">
                <a:solidFill>
                  <a:srgbClr val="0070C0"/>
                </a:solidFill>
              </a:rPr>
              <a:t>“gentleness” </a:t>
            </a:r>
            <a:r>
              <a:rPr lang="en-US" dirty="0" smtClean="0"/>
              <a:t>does not mean what most people try to make it mean, and that is self-effacement. </a:t>
            </a:r>
          </a:p>
          <a:p>
            <a:endParaRPr lang="en-US" dirty="0" smtClean="0"/>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dirty="0" smtClean="0"/>
              <a:t>It is a mental attitude of grace, a recognition of the principle of grace, thinking grace; it is realizing grace, knowing grace. </a:t>
            </a:r>
          </a:p>
          <a:p>
            <a:endParaRPr lang="en-US" dirty="0" smtClean="0"/>
          </a:p>
          <a:p>
            <a:r>
              <a:rPr lang="en-US" dirty="0" smtClean="0"/>
              <a:t>It is having no illusions about yourself and not dealing with the human race on the basis of merit. </a:t>
            </a:r>
          </a:p>
          <a:p>
            <a:endParaRPr lang="en-US" dirty="0" smtClean="0"/>
          </a:p>
          <a:p>
            <a:r>
              <a:rPr lang="en-US" b="1" dirty="0" smtClean="0">
                <a:solidFill>
                  <a:srgbClr val="0070C0"/>
                </a:solidFill>
              </a:rPr>
              <a:t>Gentleness </a:t>
            </a:r>
            <a:r>
              <a:rPr lang="en-US" dirty="0" smtClean="0"/>
              <a:t>means to think, to understand before God that you’re not worth anything and neither is anyone else, that we are all here by the grace of God. </a:t>
            </a:r>
          </a:p>
          <a:p>
            <a:endParaRPr lang="en-US" dirty="0" smtClean="0"/>
          </a:p>
          <a:p>
            <a:r>
              <a:rPr lang="en-US" dirty="0" smtClean="0"/>
              <a:t>The word </a:t>
            </a:r>
            <a:r>
              <a:rPr lang="en-US" b="1" dirty="0" smtClean="0">
                <a:solidFill>
                  <a:srgbClr val="0070C0"/>
                </a:solidFill>
              </a:rPr>
              <a:t>“self control” </a:t>
            </a:r>
            <a:r>
              <a:rPr lang="en-US" dirty="0" smtClean="0"/>
              <a:t>means self discipline, control of ones speech and actions. </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b="1" dirty="0" smtClean="0">
                <a:solidFill>
                  <a:srgbClr val="0070C0"/>
                </a:solidFill>
              </a:rPr>
              <a:t> “against such things there is no law” </a:t>
            </a:r>
            <a:r>
              <a:rPr lang="en-US" dirty="0" smtClean="0"/>
              <a:t>— when you have these things in operation, i.e. the filling of the Spirit — </a:t>
            </a:r>
            <a:r>
              <a:rPr lang="en-US" b="1" dirty="0" smtClean="0">
                <a:solidFill>
                  <a:srgbClr val="0070C0"/>
                </a:solidFill>
              </a:rPr>
              <a:t>“there is no law.” </a:t>
            </a:r>
          </a:p>
          <a:p>
            <a:pPr hangingPunct="0"/>
            <a:endParaRPr lang="en-US" b="1" dirty="0" smtClean="0">
              <a:solidFill>
                <a:srgbClr val="0070C0"/>
              </a:solidFill>
            </a:endParaRPr>
          </a:p>
          <a:p>
            <a:pPr hangingPunct="0"/>
            <a:r>
              <a:rPr lang="en-US" dirty="0" smtClean="0"/>
              <a:t>That means the Mosaic law and all the rest of law, because when you are filled with the Spirit you are on a higher plain.</a:t>
            </a:r>
          </a:p>
          <a:p>
            <a:pPr hangingPunct="0"/>
            <a:endParaRPr lang="en-US" dirty="0" smtClean="0"/>
          </a:p>
          <a:p>
            <a:pPr hangingPunct="0"/>
            <a:r>
              <a:rPr lang="en-US" dirty="0" smtClean="0"/>
              <a:t> You are executing a supernatural way of life by supernatural means. That is why </a:t>
            </a:r>
            <a:r>
              <a:rPr lang="en-US" b="1" dirty="0" smtClean="0">
                <a:solidFill>
                  <a:srgbClr val="C00000"/>
                </a:solidFill>
              </a:rPr>
              <a:t>Romans 10:4 </a:t>
            </a:r>
            <a:r>
              <a:rPr lang="en-US" dirty="0" smtClean="0"/>
              <a:t>says that the man who is saved is not under the law. </a:t>
            </a:r>
          </a:p>
          <a:p>
            <a:pPr hangingPunct="0"/>
            <a:endParaRPr lang="en-US" dirty="0" smtClean="0"/>
          </a:p>
          <a:p>
            <a:pPr hangingPunct="0"/>
            <a:r>
              <a:rPr lang="en-US" dirty="0" smtClean="0"/>
              <a:t>Christ is the end of the law for all who believe. That is why the Mosaic law is not a part of the Christian way of life and that is why we have in </a:t>
            </a:r>
            <a:r>
              <a:rPr lang="en-US" b="1" dirty="0" smtClean="0">
                <a:solidFill>
                  <a:srgbClr val="C00000"/>
                </a:solidFill>
              </a:rPr>
              <a:t>Romans 8:2-4 </a:t>
            </a:r>
            <a:r>
              <a:rPr lang="en-US" dirty="0" smtClean="0"/>
              <a:t>we have the new law, the law of the Spirit of life in Christ Jesus.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endParaRPr lang="en-US" b="1" dirty="0" smtClean="0">
              <a:solidFill>
                <a:srgbClr val="0070C0"/>
              </a:solidFill>
            </a:endParaRPr>
          </a:p>
          <a:p>
            <a:pPr hangingPunct="0"/>
            <a:r>
              <a:rPr lang="en-US" b="1" dirty="0" smtClean="0">
                <a:solidFill>
                  <a:srgbClr val="0070C0"/>
                </a:solidFill>
              </a:rPr>
              <a:t> “that if you receive circumcision” </a:t>
            </a:r>
            <a:r>
              <a:rPr lang="en-US" dirty="0" smtClean="0"/>
              <a:t>-  —EAN - ‘if’ is a third class condition indicating that there own volition must be involved. </a:t>
            </a:r>
          </a:p>
          <a:p>
            <a:pPr hangingPunct="0"/>
            <a:endParaRPr lang="en-US" dirty="0" smtClean="0"/>
          </a:p>
          <a:p>
            <a:pPr hangingPunct="0"/>
            <a:r>
              <a:rPr lang="en-US" dirty="0" smtClean="0"/>
              <a:t>Maybe they will and maybe they won’t be circumcised representing complete submission to the Mosaic Law.</a:t>
            </a:r>
          </a:p>
          <a:p>
            <a:pPr hangingPunct="0"/>
            <a:endParaRPr lang="en-US" dirty="0" smtClean="0"/>
          </a:p>
          <a:p>
            <a:pPr hangingPunct="0"/>
            <a:r>
              <a:rPr lang="en-US" dirty="0" smtClean="0"/>
              <a:t>Several things about </a:t>
            </a:r>
            <a:r>
              <a:rPr lang="en-US" b="1" dirty="0" smtClean="0">
                <a:solidFill>
                  <a:srgbClr val="0070C0"/>
                </a:solidFill>
              </a:rPr>
              <a:t>“if You receive circumcision.” </a:t>
            </a:r>
            <a:r>
              <a:rPr lang="en-US" dirty="0" smtClean="0"/>
              <a:t>PERITEMNOMEN – PASubj - First if they do it now it is because of legalism. Law and Grace do not mix. One cancels out the other.</a:t>
            </a:r>
          </a:p>
          <a:p>
            <a:pPr hangingPunct="0"/>
            <a:endParaRPr lang="en-US" dirty="0" smtClean="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b="1" dirty="0" smtClean="0">
                <a:solidFill>
                  <a:srgbClr val="0070C0"/>
                </a:solidFill>
              </a:rPr>
              <a:t>5:24 </a:t>
            </a:r>
            <a:r>
              <a:rPr lang="en-US" dirty="0" smtClean="0"/>
              <a:t>— the victory of retroactive positional truth. </a:t>
            </a:r>
            <a:r>
              <a:rPr lang="en-US" b="1" dirty="0" smtClean="0">
                <a:solidFill>
                  <a:srgbClr val="0070C0"/>
                </a:solidFill>
              </a:rPr>
              <a:t>“Now those who belong to Christ Jesus have crucified the flesh with its passions and desires.”</a:t>
            </a:r>
          </a:p>
          <a:p>
            <a:endParaRPr lang="en-US" dirty="0" smtClean="0"/>
          </a:p>
          <a:p>
            <a:r>
              <a:rPr lang="en-US" dirty="0" smtClean="0"/>
              <a:t>And they that are Christ’s have crucified the flesh.” The key here is </a:t>
            </a:r>
            <a:r>
              <a:rPr lang="en-US" b="1" dirty="0" smtClean="0">
                <a:solidFill>
                  <a:srgbClr val="0070C0"/>
                </a:solidFill>
              </a:rPr>
              <a:t>‘have crucified.’ </a:t>
            </a:r>
          </a:p>
          <a:p>
            <a:endParaRPr lang="en-US" b="1" dirty="0" smtClean="0">
              <a:solidFill>
                <a:srgbClr val="0070C0"/>
              </a:solidFill>
            </a:endParaRPr>
          </a:p>
          <a:p>
            <a:r>
              <a:rPr lang="en-US" dirty="0" smtClean="0"/>
              <a:t>This is aorist tense and it refers to a point of time when we believed. </a:t>
            </a:r>
          </a:p>
          <a:p>
            <a:endParaRPr lang="en-US" dirty="0" smtClean="0"/>
          </a:p>
          <a:p>
            <a:r>
              <a:rPr lang="en-US" dirty="0" smtClean="0"/>
              <a:t>At the moment we believed we have crucified the flesh. It is retroactive positional truth or identification with Christ in His death. </a:t>
            </a:r>
          </a:p>
          <a:p>
            <a:endParaRPr lang="en-US" dirty="0" smtClean="0"/>
          </a:p>
          <a:p>
            <a:r>
              <a:rPr lang="en-US" dirty="0" smtClean="0"/>
              <a:t>The flesh is the old sin nature; </a:t>
            </a:r>
            <a:r>
              <a:rPr lang="en-US" b="1" dirty="0" smtClean="0">
                <a:solidFill>
                  <a:srgbClr val="0070C0"/>
                </a:solidFill>
              </a:rPr>
              <a:t>“passions” — “the passions and the desires thereof.”   </a:t>
            </a:r>
            <a:r>
              <a:rPr lang="en-US" dirty="0" smtClean="0"/>
              <a:t>This is nothing more, nothing less than a fact for all believers. </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t>This is not something we do, this is something that was done for us by virtue of positional truth. </a:t>
            </a:r>
          </a:p>
          <a:p>
            <a:pPr hangingPunct="0"/>
            <a:endParaRPr lang="en-US" dirty="0" smtClean="0"/>
          </a:p>
          <a:p>
            <a:pPr hangingPunct="0"/>
            <a:r>
              <a:rPr lang="en-US" dirty="0" smtClean="0"/>
              <a:t>By virtue of being in union with Christ this was done for us at the moment we believed. We are identified with Christ in His death, Christ died with reference to the old sin nature. </a:t>
            </a:r>
          </a:p>
          <a:p>
            <a:pPr hangingPunct="0"/>
            <a:endParaRPr lang="en-US" dirty="0" smtClean="0"/>
          </a:p>
          <a:p>
            <a:pPr hangingPunct="0"/>
            <a:r>
              <a:rPr lang="en-US" dirty="0" smtClean="0"/>
              <a:t>That is the point of </a:t>
            </a:r>
            <a:r>
              <a:rPr lang="en-US" b="1" dirty="0" smtClean="0">
                <a:solidFill>
                  <a:srgbClr val="C00000"/>
                </a:solidFill>
              </a:rPr>
              <a:t>Romans 6: “Reckon yourselves to be dead unto sin”, </a:t>
            </a:r>
            <a:r>
              <a:rPr lang="en-US" dirty="0" smtClean="0"/>
              <a:t>you don’t try to crucify self because you can’t do it. You can only reckon and reckon means to apply the doctrine of positional truth to the situation. </a:t>
            </a:r>
          </a:p>
          <a:p>
            <a:endParaRPr lang="en-US" dirty="0" smtClean="0"/>
          </a:p>
          <a:p>
            <a:r>
              <a:rPr lang="en-US" b="1" dirty="0" smtClean="0">
                <a:solidFill>
                  <a:srgbClr val="0070C0"/>
                </a:solidFill>
              </a:rPr>
              <a:t>5:25</a:t>
            </a:r>
            <a:r>
              <a:rPr lang="en-US" dirty="0" smtClean="0"/>
              <a:t> — the victory of the Spirit-controlled life. </a:t>
            </a:r>
            <a:r>
              <a:rPr lang="en-US" b="1" dirty="0" smtClean="0">
                <a:solidFill>
                  <a:srgbClr val="0070C0"/>
                </a:solidFill>
              </a:rPr>
              <a:t>“If we live by the Spirit” </a:t>
            </a:r>
            <a:r>
              <a:rPr lang="en-US" dirty="0" smtClean="0"/>
              <a:t>— first class condition; and we do, recognizing the possibility and the probability. </a:t>
            </a:r>
          </a:p>
          <a:p>
            <a:endParaRPr lang="en-US" dirty="0" smtClean="0"/>
          </a:p>
          <a:p>
            <a:endParaRPr lang="en-US" b="1" dirty="0" smtClean="0">
              <a:solidFill>
                <a:srgbClr val="0070C0"/>
              </a:solidFill>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The present indicative active means we keep on living in the Spirit</a:t>
            </a:r>
            <a:r>
              <a:rPr lang="en-US" b="1" dirty="0" smtClean="0">
                <a:solidFill>
                  <a:srgbClr val="0070C0"/>
                </a:solidFill>
              </a:rPr>
              <a:t>, ‘by the Spirit’</a:t>
            </a:r>
            <a:r>
              <a:rPr lang="en-US" dirty="0" smtClean="0"/>
              <a:t> is again instrumental case and it should be translated, </a:t>
            </a:r>
            <a:r>
              <a:rPr lang="en-US" b="1" dirty="0" smtClean="0">
                <a:solidFill>
                  <a:srgbClr val="0070C0"/>
                </a:solidFill>
              </a:rPr>
              <a:t>“If we keep on living by the instrumentality or by means of the Spirit” </a:t>
            </a:r>
          </a:p>
          <a:p>
            <a:endParaRPr lang="en-US" b="1" dirty="0" smtClean="0">
              <a:solidFill>
                <a:srgbClr val="0070C0"/>
              </a:solidFill>
            </a:endParaRPr>
          </a:p>
          <a:p>
            <a:r>
              <a:rPr lang="en-US" b="1" dirty="0" smtClean="0">
                <a:solidFill>
                  <a:srgbClr val="0070C0"/>
                </a:solidFill>
              </a:rPr>
              <a:t> “let us also walk by the  Spirit,” </a:t>
            </a:r>
            <a:r>
              <a:rPr lang="en-US" dirty="0" smtClean="0"/>
              <a:t>but this time we don’t have the word ‘walk’ as we had in verse 16, this time it is ‘march’, </a:t>
            </a:r>
            <a:r>
              <a:rPr lang="en-US" b="1" dirty="0" smtClean="0">
                <a:solidFill>
                  <a:srgbClr val="0070C0"/>
                </a:solidFill>
              </a:rPr>
              <a:t>“let us also march.” </a:t>
            </a:r>
            <a:r>
              <a:rPr lang="en-US" dirty="0" smtClean="0"/>
              <a:t>Present tense: keep on marching; active voice: we do the marching; subjunctive mood is potential, depending on whether you are filled with the Spirit or not. </a:t>
            </a:r>
          </a:p>
          <a:p>
            <a:endParaRPr lang="en-US" dirty="0" smtClean="0"/>
          </a:p>
          <a:p>
            <a:r>
              <a:rPr lang="en-US" dirty="0" smtClean="0"/>
              <a:t>The word means to march or advance in a line of march toward the enemy. </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b="1" dirty="0" smtClean="0">
                <a:solidFill>
                  <a:srgbClr val="0070C0"/>
                </a:solidFill>
              </a:rPr>
              <a:t>“by the Spirit” </a:t>
            </a:r>
            <a:r>
              <a:rPr lang="en-US" dirty="0" smtClean="0"/>
              <a:t>is again instrumental case. So of we live by the Spirit we advance, is what this verse is saying. </a:t>
            </a:r>
          </a:p>
          <a:p>
            <a:pPr hangingPunct="0"/>
            <a:endParaRPr lang="en-US" dirty="0" smtClean="0"/>
          </a:p>
          <a:p>
            <a:pPr hangingPunct="0"/>
            <a:r>
              <a:rPr lang="en-US" dirty="0" smtClean="0"/>
              <a:t>If we live by the old sin nature we run, and we are whipped. How do we run and where are we whipped? </a:t>
            </a:r>
          </a:p>
          <a:p>
            <a:pPr hangingPunct="0"/>
            <a:endParaRPr lang="en-US" dirty="0" smtClean="0"/>
          </a:p>
          <a:p>
            <a:pPr hangingPunct="0"/>
            <a:r>
              <a:rPr lang="en-US" dirty="0" smtClean="0"/>
              <a:t>What is the one great deterrent to being filled with the Spirit? Well that is the whole subject of Galatians — legalism. </a:t>
            </a:r>
          </a:p>
          <a:p>
            <a:pPr hangingPunct="0"/>
            <a:endParaRPr lang="en-US" dirty="0" smtClean="0"/>
          </a:p>
          <a:p>
            <a:pPr hangingPunct="0"/>
            <a:r>
              <a:rPr lang="en-US" b="1" dirty="0" smtClean="0">
                <a:solidFill>
                  <a:srgbClr val="0070C0"/>
                </a:solidFill>
              </a:rPr>
              <a:t>5:26 — “Let us not become boastful, challenging one another, envying one another.”</a:t>
            </a:r>
          </a:p>
          <a:p>
            <a:pPr hangingPunct="0"/>
            <a:endParaRPr lang="en-US" dirty="0" smtClean="0"/>
          </a:p>
          <a:p>
            <a:pPr hangingPunct="0"/>
            <a:r>
              <a:rPr lang="en-US" dirty="0" smtClean="0"/>
              <a:t> The Greek says, </a:t>
            </a:r>
            <a:r>
              <a:rPr lang="en-US" b="1" dirty="0" smtClean="0">
                <a:solidFill>
                  <a:srgbClr val="0070C0"/>
                </a:solidFill>
              </a:rPr>
              <a:t>“Let us not be conceited boasters.” </a:t>
            </a:r>
            <a:r>
              <a:rPr lang="en-US" dirty="0" smtClean="0"/>
              <a:t>What does it mean to be a conceited boaster? </a:t>
            </a:r>
          </a:p>
          <a:p>
            <a:pPr hangingPunct="0"/>
            <a:endParaRPr lang="en-US" dirty="0" smtClean="0"/>
          </a:p>
          <a:p>
            <a:pPr hangingPunct="0"/>
            <a:r>
              <a:rPr lang="en-US" dirty="0" smtClean="0"/>
              <a:t>Do it yourself spirituality, a do-it-yourself kit in the realm of spirituality. </a:t>
            </a:r>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t>There is the negative side: </a:t>
            </a:r>
            <a:r>
              <a:rPr lang="en-US" b="1" dirty="0" smtClean="0">
                <a:solidFill>
                  <a:srgbClr val="0070C0"/>
                </a:solidFill>
              </a:rPr>
              <a:t>“Stop becoming conceited boasters.” </a:t>
            </a:r>
          </a:p>
          <a:p>
            <a:pPr hangingPunct="0"/>
            <a:endParaRPr lang="en-US" b="1" dirty="0" smtClean="0">
              <a:solidFill>
                <a:srgbClr val="0070C0"/>
              </a:solidFill>
            </a:endParaRPr>
          </a:p>
          <a:p>
            <a:pPr hangingPunct="0"/>
            <a:r>
              <a:rPr lang="en-US" dirty="0" smtClean="0"/>
              <a:t>The Galatians are in the process. Why? Because by living under the law [legalism], by trying to be spiritual through the things they do they have moved away from advancing toward the enemy. </a:t>
            </a:r>
          </a:p>
          <a:p>
            <a:pPr hangingPunct="0"/>
            <a:endParaRPr lang="en-US" dirty="0" smtClean="0"/>
          </a:p>
          <a:p>
            <a:pPr hangingPunct="0"/>
            <a:r>
              <a:rPr lang="en-US" dirty="0" smtClean="0"/>
              <a:t>You only advance toward the enemy by the filling of the Spirit. The Galatians are operating on the principle of spirituality by works. </a:t>
            </a:r>
          </a:p>
          <a:p>
            <a:endParaRPr lang="en-US" dirty="0" smtClean="0"/>
          </a:p>
          <a:p>
            <a:r>
              <a:rPr lang="en-US" dirty="0" smtClean="0"/>
              <a:t>There are two participles which follow and they refer to two different groups of Christians in the Galatian church. 	</a:t>
            </a:r>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 first group are provoking one another as a result of not being filled with the Spirit.</a:t>
            </a:r>
          </a:p>
          <a:p>
            <a:pPr hangingPunct="0"/>
            <a:endParaRPr lang="en-US" dirty="0" smtClean="0"/>
          </a:p>
          <a:p>
            <a:pPr hangingPunct="0"/>
            <a:r>
              <a:rPr lang="en-US" dirty="0" smtClean="0"/>
              <a:t> By provoking one another they challenge each other to fighting, they irritate one another.   PAPtc  means they keep on irritating one another (irritating each other as believers). </a:t>
            </a:r>
          </a:p>
          <a:p>
            <a:pPr hangingPunct="0"/>
            <a:endParaRPr lang="en-US" dirty="0" smtClean="0"/>
          </a:p>
          <a:p>
            <a:pPr hangingPunct="0"/>
            <a:r>
              <a:rPr lang="en-US" dirty="0" smtClean="0"/>
              <a:t>The second characteristic is </a:t>
            </a:r>
            <a:r>
              <a:rPr lang="en-US" b="1" dirty="0" smtClean="0">
                <a:solidFill>
                  <a:srgbClr val="0070C0"/>
                </a:solidFill>
              </a:rPr>
              <a:t>“envying one another” </a:t>
            </a:r>
            <a:r>
              <a:rPr lang="en-US" dirty="0" smtClean="0"/>
              <a:t>— the second group. This means jealousy. </a:t>
            </a:r>
          </a:p>
          <a:p>
            <a:pPr hangingPunct="0"/>
            <a:endParaRPr lang="en-US" dirty="0" smtClean="0"/>
          </a:p>
          <a:p>
            <a:pPr hangingPunct="0"/>
            <a:r>
              <a:rPr lang="en-US" dirty="0" smtClean="0"/>
              <a:t>So the principle with which Paul concludes this chapter: The only way to advance against the enemy and be successful is to advance in the Spirit, but you do not do it as long as you operate in the system of spirituality by works.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85000" lnSpcReduction="20000"/>
          </a:bodyPr>
          <a:lstStyle/>
          <a:p>
            <a:pPr hangingPunct="0"/>
            <a:endParaRPr lang="en-US" dirty="0" smtClean="0"/>
          </a:p>
          <a:p>
            <a:pPr hangingPunct="0"/>
            <a:r>
              <a:rPr lang="en-US" sz="3000" dirty="0" smtClean="0"/>
              <a:t>Second, the subjunctive mood means you don’t have to be circumcised — it is potential, maybe you will and maybe you won’t. </a:t>
            </a:r>
          </a:p>
          <a:p>
            <a:pPr hangingPunct="0"/>
            <a:endParaRPr lang="en-US" sz="3000" dirty="0" smtClean="0"/>
          </a:p>
          <a:p>
            <a:pPr hangingPunct="0"/>
            <a:r>
              <a:rPr lang="en-US" sz="3000" dirty="0" smtClean="0"/>
              <a:t>Third the passive voice means that the Galatians will receive something which is not grace. They will receive circumcision, the rite of circumcision. Grace is canceled (</a:t>
            </a:r>
            <a:r>
              <a:rPr lang="en-US" sz="3000" b="1" dirty="0" smtClean="0">
                <a:solidFill>
                  <a:srgbClr val="0070C0"/>
                </a:solidFill>
              </a:rPr>
              <a:t>2:21</a:t>
            </a:r>
            <a:r>
              <a:rPr lang="en-US" sz="3000" dirty="0" smtClean="0"/>
              <a:t>)</a:t>
            </a:r>
          </a:p>
          <a:p>
            <a:pPr hangingPunct="0"/>
            <a:endParaRPr lang="en-US" sz="3000" dirty="0" smtClean="0"/>
          </a:p>
          <a:p>
            <a:pPr hangingPunct="0"/>
            <a:r>
              <a:rPr lang="en-US" sz="3000" dirty="0" smtClean="0"/>
              <a:t>This is something which can be received but is not grace at all; </a:t>
            </a:r>
            <a:r>
              <a:rPr lang="en-US" sz="3000" b="1" dirty="0" smtClean="0">
                <a:solidFill>
                  <a:srgbClr val="0070C0"/>
                </a:solidFill>
              </a:rPr>
              <a:t>“Christ  will be of no benefit to you” </a:t>
            </a:r>
            <a:r>
              <a:rPr lang="en-US" sz="3000" dirty="0" smtClean="0"/>
              <a:t>—( </a:t>
            </a:r>
            <a:r>
              <a:rPr lang="en-US" sz="3000" b="1" dirty="0" smtClean="0">
                <a:solidFill>
                  <a:srgbClr val="0070C0"/>
                </a:solidFill>
              </a:rPr>
              <a:t>‘benefit’ </a:t>
            </a:r>
            <a:r>
              <a:rPr lang="en-US" sz="3000" dirty="0" smtClean="0"/>
              <a:t>–OPHELESEI - means future tense from the point that you were circumcised.) </a:t>
            </a:r>
          </a:p>
          <a:p>
            <a:endParaRPr lang="en-US" sz="3000" dirty="0" smtClean="0"/>
          </a:p>
          <a:p>
            <a:r>
              <a:rPr lang="en-US" sz="3000" dirty="0" smtClean="0"/>
              <a:t>In other words, as long as you refrain from circumcision even though you are tempted to do it for salvation, you have a different picture.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But from the moment that you submit to circumcision Christ will be of no benefit to you. </a:t>
            </a:r>
          </a:p>
          <a:p>
            <a:endParaRPr lang="en-US" dirty="0" smtClean="0"/>
          </a:p>
          <a:p>
            <a:r>
              <a:rPr lang="en-US" dirty="0" smtClean="0"/>
              <a:t> The word </a:t>
            </a:r>
            <a:r>
              <a:rPr lang="en-US" b="1" dirty="0" smtClean="0">
                <a:solidFill>
                  <a:srgbClr val="0070C0"/>
                </a:solidFill>
              </a:rPr>
              <a:t>‘benefit’ </a:t>
            </a:r>
            <a:r>
              <a:rPr lang="en-US" dirty="0" smtClean="0"/>
              <a:t>means to aid, benefit or help. The work of the Lord Jesus Christ is His work, it is efficacious, it propitiated the Father, it is complete in itself, nothing can be added to it. </a:t>
            </a:r>
          </a:p>
          <a:p>
            <a:endParaRPr lang="en-US" dirty="0" smtClean="0"/>
          </a:p>
          <a:p>
            <a:r>
              <a:rPr lang="en-US" dirty="0" smtClean="0"/>
              <a:t>When you do something, like submitting to circumcision, then you have neutralized the possibility of the work of Christ helping you. (</a:t>
            </a:r>
            <a:r>
              <a:rPr lang="en-US" b="1" dirty="0" smtClean="0">
                <a:solidFill>
                  <a:srgbClr val="0070C0"/>
                </a:solidFill>
              </a:rPr>
              <a:t>Gal 2:15</a:t>
            </a:r>
            <a:r>
              <a:rPr lang="en-US" dirty="0" smtClean="0"/>
              <a:t>, </a:t>
            </a:r>
            <a:r>
              <a:rPr lang="en-US" b="1" dirty="0" smtClean="0">
                <a:solidFill>
                  <a:srgbClr val="C00000"/>
                </a:solidFill>
              </a:rPr>
              <a:t>Eph 2:8-9</a:t>
            </a:r>
            <a:r>
              <a:rPr lang="en-US" dirty="0" smtClean="0"/>
              <a:t>).</a:t>
            </a:r>
          </a:p>
          <a:p>
            <a:endParaRPr lang="en-US" dirty="0" smtClean="0"/>
          </a:p>
          <a:p>
            <a:r>
              <a:rPr lang="en-US" dirty="0" smtClean="0"/>
              <a:t>So the principle then: </a:t>
            </a:r>
            <a:r>
              <a:rPr lang="en-US" u="sng" dirty="0" smtClean="0"/>
              <a:t>circumcision or keeping the law is not a part of the salvation package</a:t>
            </a:r>
            <a:r>
              <a:rPr lang="en-US" dirty="0" smtClean="0"/>
              <a:t>. As a matter of fact it hinders the possibility of salvation.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t>Where you have the word </a:t>
            </a:r>
            <a:r>
              <a:rPr lang="en-US" b="1" dirty="0" smtClean="0">
                <a:solidFill>
                  <a:srgbClr val="0070C0"/>
                </a:solidFill>
              </a:rPr>
              <a:t>“circumcision” </a:t>
            </a:r>
            <a:r>
              <a:rPr lang="en-US" dirty="0" smtClean="0"/>
              <a:t>in Galatians you can usually today substitute any principle of salvation by works. </a:t>
            </a:r>
          </a:p>
          <a:p>
            <a:pPr hangingPunct="0"/>
            <a:endParaRPr lang="en-US" dirty="0" smtClean="0"/>
          </a:p>
          <a:p>
            <a:pPr hangingPunct="0"/>
            <a:r>
              <a:rPr lang="en-US" dirty="0" smtClean="0"/>
              <a:t>Probably one of the most common is the idea of being saved by baptism, often called the doctrine of baptismal regeneration. </a:t>
            </a:r>
          </a:p>
          <a:p>
            <a:pPr hangingPunct="0"/>
            <a:endParaRPr lang="en-US" dirty="0" smtClean="0"/>
          </a:p>
          <a:p>
            <a:pPr hangingPunct="0"/>
            <a:r>
              <a:rPr lang="en-US" dirty="0" smtClean="0"/>
              <a:t>But it doesn’t even have to be that, it can be joining a church for salvation, walking down an aisle for salvation, raising your hand for salvation, changing your wicked ways for salvation, and many other things. </a:t>
            </a:r>
          </a:p>
          <a:p>
            <a:pPr hangingPunct="0"/>
            <a:endParaRPr lang="en-US" dirty="0" smtClean="0"/>
          </a:p>
          <a:p>
            <a:pPr hangingPunct="0"/>
            <a:r>
              <a:rPr lang="en-US" u="sng" dirty="0" smtClean="0"/>
              <a:t>Any principle of legalism in salvation, any principle of works, is the concept</a:t>
            </a:r>
            <a:r>
              <a:rPr lang="en-US" dirty="0" smtClean="0"/>
              <a:t>. It just so happens that the Galatian weakness at this time is to submit to circumcision for salvation = bondage.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b="1" dirty="0" smtClean="0">
                <a:solidFill>
                  <a:srgbClr val="0070C0"/>
                </a:solidFill>
              </a:rPr>
              <a:t>Galatians 5:3 – “And I testify again to every man who receives circumcision, that he is under obligation to keep the whole Law.”</a:t>
            </a:r>
          </a:p>
          <a:p>
            <a:endParaRPr lang="en-US" dirty="0" smtClean="0"/>
          </a:p>
          <a:p>
            <a:r>
              <a:rPr lang="en-US" b="1" dirty="0" smtClean="0">
                <a:solidFill>
                  <a:srgbClr val="0070C0"/>
                </a:solidFill>
              </a:rPr>
              <a:t> “And I testify</a:t>
            </a:r>
            <a:r>
              <a:rPr lang="en-US" dirty="0" smtClean="0"/>
              <a:t> [witness] </a:t>
            </a:r>
            <a:r>
              <a:rPr lang="en-US" b="1" dirty="0" smtClean="0">
                <a:solidFill>
                  <a:srgbClr val="0070C0"/>
                </a:solidFill>
              </a:rPr>
              <a:t>again,” - </a:t>
            </a:r>
            <a:r>
              <a:rPr lang="en-US" dirty="0" smtClean="0"/>
              <a:t>Present tense: I keep on pounding this point home; </a:t>
            </a:r>
            <a:r>
              <a:rPr lang="en-US" b="1" dirty="0" smtClean="0">
                <a:solidFill>
                  <a:srgbClr val="0070C0"/>
                </a:solidFill>
              </a:rPr>
              <a:t>“to every man” </a:t>
            </a:r>
            <a:r>
              <a:rPr lang="en-US" dirty="0" smtClean="0"/>
              <a:t>— to every one of you, literally; “who receives circumcision,”  </a:t>
            </a:r>
          </a:p>
          <a:p>
            <a:endParaRPr lang="en-US" dirty="0" smtClean="0"/>
          </a:p>
          <a:p>
            <a:r>
              <a:rPr lang="en-US" b="1" dirty="0" smtClean="0">
                <a:solidFill>
                  <a:srgbClr val="0070C0"/>
                </a:solidFill>
              </a:rPr>
              <a:t>“that he is under  obligation” </a:t>
            </a:r>
            <a:r>
              <a:rPr lang="en-US" dirty="0" smtClean="0"/>
              <a:t>– HOTI - a result clause;  OPHEILETES – under  obligation. (</a:t>
            </a:r>
            <a:r>
              <a:rPr lang="en-US" b="1" dirty="0" smtClean="0">
                <a:solidFill>
                  <a:srgbClr val="0070C0"/>
                </a:solidFill>
              </a:rPr>
              <a:t>Gal 3:10</a:t>
            </a:r>
            <a:r>
              <a:rPr lang="en-US" dirty="0" smtClean="0"/>
              <a:t>)</a:t>
            </a:r>
          </a:p>
          <a:p>
            <a:endParaRPr lang="en-US" dirty="0" smtClean="0"/>
          </a:p>
          <a:p>
            <a:r>
              <a:rPr lang="en-US" b="1" dirty="0" smtClean="0">
                <a:solidFill>
                  <a:srgbClr val="0070C0"/>
                </a:solidFill>
              </a:rPr>
              <a:t>“to keep the whole Law” </a:t>
            </a:r>
            <a:r>
              <a:rPr lang="en-US" dirty="0" smtClean="0"/>
              <a:t>– POIEO – Aorist Infinitive- keep, to do. Here is the result of being circumcised. He is constantly in debt or under obligation to keep ALL the Law. (</a:t>
            </a:r>
            <a:r>
              <a:rPr lang="en-US" b="1" dirty="0" smtClean="0">
                <a:solidFill>
                  <a:srgbClr val="C00000"/>
                </a:solidFill>
              </a:rPr>
              <a:t>Deut 27:26</a:t>
            </a:r>
            <a:r>
              <a:rPr lang="en-US" dirty="0" smtClean="0"/>
              <a:t>, </a:t>
            </a:r>
            <a:r>
              <a:rPr lang="en-US" b="1" dirty="0" smtClean="0">
                <a:solidFill>
                  <a:srgbClr val="0070C0"/>
                </a:solidFill>
              </a:rPr>
              <a:t>Gal 3:10</a:t>
            </a:r>
            <a:r>
              <a:rPr lang="en-US" dirty="0" smtClean="0"/>
              <a: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The  aorist infinitive means at various points of time, once you become a slave to the law, at any moment the law can command you to do something and you must do it. </a:t>
            </a:r>
          </a:p>
          <a:p>
            <a:endParaRPr lang="en-US" dirty="0" smtClean="0"/>
          </a:p>
          <a:p>
            <a:r>
              <a:rPr lang="en-US" dirty="0" smtClean="0"/>
              <a:t>Or the law says you must not do this, and you must not do it. </a:t>
            </a:r>
          </a:p>
          <a:p>
            <a:endParaRPr lang="en-US" dirty="0" smtClean="0"/>
          </a:p>
          <a:p>
            <a:r>
              <a:rPr lang="en-US" dirty="0" smtClean="0"/>
              <a:t>This emphasizes the fact that you are </a:t>
            </a:r>
            <a:r>
              <a:rPr lang="en-US" b="1" u="sng" dirty="0" smtClean="0"/>
              <a:t>always in slavery </a:t>
            </a:r>
            <a:r>
              <a:rPr lang="en-US" dirty="0" smtClean="0"/>
              <a:t>and the law at different points of time will have you doing different things in order </a:t>
            </a:r>
            <a:r>
              <a:rPr lang="en-US" b="1" u="sng" dirty="0" smtClean="0"/>
              <a:t>to remind you that you are a slave</a:t>
            </a:r>
            <a:r>
              <a:rPr lang="en-US" b="1" dirty="0" smtClean="0"/>
              <a:t>. </a:t>
            </a:r>
          </a:p>
          <a:p>
            <a:endParaRPr lang="en-US" dirty="0" smtClean="0"/>
          </a:p>
          <a:p>
            <a:r>
              <a:rPr lang="en-US" dirty="0" smtClean="0"/>
              <a:t>Instead of standing fast in freedom you are constantly running around and doing the bidding of the law.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The law is your master, not the Lord. This is the gist of this change of tense to do </a:t>
            </a:r>
            <a:r>
              <a:rPr lang="en-US" b="1" dirty="0" smtClean="0">
                <a:solidFill>
                  <a:srgbClr val="0070C0"/>
                </a:solidFill>
              </a:rPr>
              <a:t>“the whole law.” </a:t>
            </a:r>
          </a:p>
          <a:p>
            <a:pPr hangingPunct="0"/>
            <a:endParaRPr lang="en-US" dirty="0" smtClean="0"/>
          </a:p>
          <a:p>
            <a:pPr hangingPunct="0"/>
            <a:r>
              <a:rPr lang="en-US" dirty="0" smtClean="0"/>
              <a:t>The whole law means simply </a:t>
            </a:r>
            <a:r>
              <a:rPr lang="en-US" b="1" dirty="0" smtClean="0">
                <a:solidFill>
                  <a:srgbClr val="C00000"/>
                </a:solidFill>
              </a:rPr>
              <a:t>James 2:10</a:t>
            </a:r>
            <a:r>
              <a:rPr lang="en-US" dirty="0" smtClean="0"/>
              <a:t>: if you offend in one point you are guilty of all. </a:t>
            </a:r>
          </a:p>
          <a:p>
            <a:pPr hangingPunct="0"/>
            <a:endParaRPr lang="en-US" dirty="0" smtClean="0"/>
          </a:p>
          <a:p>
            <a:pPr hangingPunct="0"/>
            <a:r>
              <a:rPr lang="en-US" dirty="0" smtClean="0"/>
              <a:t>So the work of Christ on the cross is </a:t>
            </a:r>
            <a:r>
              <a:rPr lang="en-US" u="sng" dirty="0" smtClean="0"/>
              <a:t>profitless if you try to do anything for it. </a:t>
            </a:r>
          </a:p>
          <a:p>
            <a:pPr hangingPunct="0"/>
            <a:endParaRPr lang="en-US" dirty="0" smtClean="0"/>
          </a:p>
          <a:p>
            <a:pPr hangingPunct="0"/>
            <a:r>
              <a:rPr lang="en-US" dirty="0" smtClean="0"/>
              <a:t>Now this means that salvation can come in one of three ways. </a:t>
            </a:r>
          </a:p>
          <a:p>
            <a:pPr hangingPunct="0">
              <a:buNone/>
            </a:pPr>
            <a:r>
              <a:rPr lang="en-US" dirty="0" smtClean="0"/>
              <a:t>      1. The first possibility is that man can do it. That’s negative, no one can ever be saved by his works — </a:t>
            </a:r>
            <a:r>
              <a:rPr lang="en-US" b="1" dirty="0" smtClean="0">
                <a:solidFill>
                  <a:srgbClr val="C00000"/>
                </a:solidFill>
              </a:rPr>
              <a:t>Titus 3:5. </a:t>
            </a:r>
          </a:p>
          <a:p>
            <a:pPr hangingPunct="0">
              <a:buNone/>
            </a:pPr>
            <a:endParaRPr lang="en-US" dirty="0" smtClean="0"/>
          </a:p>
          <a:p>
            <a:pPr hangingPunct="0">
              <a:buNone/>
            </a:pPr>
            <a:r>
              <a:rPr lang="en-US" dirty="0" smtClean="0"/>
              <a:t>      2. The second possibility is that man and God can each have a part in it. This also is negative, because if man can have anything to do with it then it is no longer grace. </a:t>
            </a:r>
          </a:p>
          <a:p>
            <a:pPr hangingPunct="0">
              <a:buNone/>
            </a:pPr>
            <a:endParaRPr lang="en-US" dirty="0" smtClean="0"/>
          </a:p>
          <a:p>
            <a:pPr hangingPunct="0">
              <a:buNone/>
            </a:pPr>
            <a:endParaRPr lang="en-US" dirty="0" smtClean="0"/>
          </a:p>
          <a:p>
            <a:pPr hangingPunct="0">
              <a:buNone/>
            </a:pP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buNone/>
            </a:pPr>
            <a:endParaRPr lang="en-US" dirty="0" smtClean="0"/>
          </a:p>
          <a:p>
            <a:pPr hangingPunct="0"/>
            <a:r>
              <a:rPr lang="en-US" dirty="0" smtClean="0"/>
              <a:t>3. The third possibility is the God must do it, and this is positive. Salvation must be by God alone and that is salvation by grace (</a:t>
            </a:r>
            <a:r>
              <a:rPr lang="en-US" b="1" dirty="0" smtClean="0">
                <a:solidFill>
                  <a:srgbClr val="C00000"/>
                </a:solidFill>
              </a:rPr>
              <a:t>Ephesians 2:8-9</a:t>
            </a:r>
            <a:r>
              <a:rPr lang="en-US" dirty="0" smtClean="0"/>
              <a:t>).</a:t>
            </a:r>
          </a:p>
          <a:p>
            <a:pPr hangingPunct="0"/>
            <a:endParaRPr lang="en-US" dirty="0" smtClean="0"/>
          </a:p>
          <a:p>
            <a:pPr hangingPunct="0"/>
            <a:r>
              <a:rPr lang="en-US" dirty="0" smtClean="0"/>
              <a:t>This same principle applies to spirituality. </a:t>
            </a:r>
            <a:r>
              <a:rPr lang="en-US" u="sng" dirty="0" smtClean="0"/>
              <a:t>If man does anything for spirituality then it is not spirituality</a:t>
            </a:r>
            <a:r>
              <a:rPr lang="en-US" dirty="0" smtClean="0"/>
              <a:t>, it is the operation of the energy of the flesh. </a:t>
            </a:r>
          </a:p>
          <a:p>
            <a:pPr hangingPunct="0"/>
            <a:endParaRPr lang="en-US" dirty="0" smtClean="0"/>
          </a:p>
          <a:p>
            <a:pPr hangingPunct="0"/>
            <a:r>
              <a:rPr lang="en-US" b="1" dirty="0" smtClean="0">
                <a:solidFill>
                  <a:srgbClr val="0070C0"/>
                </a:solidFill>
              </a:rPr>
              <a:t>Gal 5:4 — “You have been severed from Christ, you who are seeking to be justified by law; you have fallen from grace.”</a:t>
            </a:r>
          </a:p>
          <a:p>
            <a:pPr hangingPunct="0"/>
            <a:endParaRPr lang="en-US" dirty="0" smtClean="0"/>
          </a:p>
          <a:p>
            <a:pPr hangingPunct="0">
              <a:buNone/>
            </a:pPr>
            <a:r>
              <a:rPr lang="en-US" b="1" dirty="0" smtClean="0"/>
              <a:t>What does it means to fall from grace? </a:t>
            </a:r>
          </a:p>
          <a:p>
            <a:pPr hangingPunct="0"/>
            <a:r>
              <a:rPr lang="en-US" dirty="0" smtClean="0"/>
              <a:t>First of all when referring to the unbeliever it means to continually work for salvation under a Law system. He is falling from grace.</a:t>
            </a:r>
          </a:p>
          <a:p>
            <a:pPr hangingPunct="0">
              <a:buNone/>
            </a:pPr>
            <a:endParaRPr lang="en-US" dirty="0" smtClean="0"/>
          </a:p>
          <a:p>
            <a:pPr hangingPunct="0">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Second, the Christian falls from grace when he goes back to the Law for spirituality and to keep his salvation. </a:t>
            </a:r>
          </a:p>
          <a:p>
            <a:endParaRPr lang="en-US" dirty="0" smtClean="0"/>
          </a:p>
          <a:p>
            <a:r>
              <a:rPr lang="en-US" dirty="0" smtClean="0"/>
              <a:t>Falling from Grace means reversionism or going back to something formerly rejected as legalism.  What happens to the believer who does this?</a:t>
            </a:r>
          </a:p>
          <a:p>
            <a:endParaRPr lang="en-US" dirty="0" smtClean="0"/>
          </a:p>
          <a:p>
            <a:r>
              <a:rPr lang="en-US" b="1" dirty="0" smtClean="0">
                <a:solidFill>
                  <a:srgbClr val="0070C0"/>
                </a:solidFill>
              </a:rPr>
              <a:t>“you have been severed from Christ” </a:t>
            </a:r>
            <a:r>
              <a:rPr lang="en-US" dirty="0" smtClean="0"/>
              <a:t>— KATERGEOMAI –discharged, ineffectual, severed from  Christ and only Christ.  The unbeliever cannot know Christ through working for salvation. </a:t>
            </a:r>
          </a:p>
          <a:p>
            <a:endParaRPr lang="en-US" dirty="0" smtClean="0"/>
          </a:p>
          <a:p>
            <a:r>
              <a:rPr lang="en-US" dirty="0" smtClean="0"/>
              <a:t>The Christian cannot grow and know Christ or have any divine good works. He cuts himself off from Christ by his legalism. </a:t>
            </a:r>
          </a:p>
          <a:p>
            <a:endParaRPr lang="en-US" dirty="0" smtClean="0"/>
          </a:p>
          <a:p>
            <a:r>
              <a:rPr lang="en-US" b="1" dirty="0" smtClean="0">
                <a:solidFill>
                  <a:srgbClr val="0070C0"/>
                </a:solidFill>
              </a:rPr>
              <a:t>“you who are seeking to be justified by the Law” </a:t>
            </a:r>
            <a:r>
              <a:rPr lang="en-US" dirty="0" smtClean="0"/>
              <a:t>– DIKAIOSUNE – Present tense -  justified, trying to receive God’s righteousness by human good or works.</a:t>
            </a:r>
          </a:p>
          <a:p>
            <a:pPr>
              <a:buNone/>
            </a:pPr>
            <a:endParaRPr lang="en-US" b="1" dirty="0" smtClean="0">
              <a:solidFill>
                <a:srgbClr val="0070C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algn="ctr" hangingPunct="0">
              <a:buNone/>
            </a:pPr>
            <a:endParaRPr lang="en-US" b="1" dirty="0" smtClean="0"/>
          </a:p>
          <a:p>
            <a:pPr algn="ctr" hangingPunct="0">
              <a:buNone/>
            </a:pPr>
            <a:r>
              <a:rPr lang="en-US" b="1" dirty="0" smtClean="0"/>
              <a:t>Galatians – The Magna </a:t>
            </a:r>
            <a:r>
              <a:rPr lang="en-US" b="1" dirty="0" err="1" smtClean="0"/>
              <a:t>Carta</a:t>
            </a:r>
            <a:r>
              <a:rPr lang="en-US" b="1" dirty="0" smtClean="0"/>
              <a:t>  of Christian  Liberty</a:t>
            </a:r>
          </a:p>
          <a:p>
            <a:pPr hangingPunct="0"/>
            <a:endParaRPr lang="en-US" b="1" dirty="0" smtClean="0">
              <a:solidFill>
                <a:srgbClr val="0070C0"/>
              </a:solidFill>
            </a:endParaRPr>
          </a:p>
          <a:p>
            <a:pPr hangingPunct="0"/>
            <a:r>
              <a:rPr lang="en-US" b="1" dirty="0" smtClean="0">
                <a:solidFill>
                  <a:srgbClr val="0070C0"/>
                </a:solidFill>
              </a:rPr>
              <a:t>Galatians 5: 1— “It was for freedom that Christ set us free; therefore keep standing firm and do not  be subject again to a yoke of slavery.”</a:t>
            </a:r>
          </a:p>
          <a:p>
            <a:pPr hangingPunct="0"/>
            <a:endParaRPr lang="en-US" dirty="0" smtClean="0"/>
          </a:p>
          <a:p>
            <a:pPr hangingPunct="0"/>
            <a:r>
              <a:rPr lang="en-US" dirty="0" smtClean="0"/>
              <a:t>First of all, what does it means to be free in the sense of this verse?  </a:t>
            </a:r>
          </a:p>
          <a:p>
            <a:pPr hangingPunct="0"/>
            <a:endParaRPr lang="en-US" dirty="0" smtClean="0"/>
          </a:p>
          <a:p>
            <a:pPr hangingPunct="0"/>
            <a:r>
              <a:rPr lang="en-US" dirty="0" smtClean="0"/>
              <a:t>a. It means to be free from the penalty of sin. That is the plan of salvation, phase one. </a:t>
            </a:r>
          </a:p>
          <a:p>
            <a:pPr hangingPunct="0"/>
            <a:endParaRPr lang="en-US" dirty="0" smtClean="0"/>
          </a:p>
          <a:p>
            <a:pPr hangingPunct="0"/>
            <a:r>
              <a:rPr lang="en-US" dirty="0" smtClean="0"/>
              <a:t>b. Freedom from the power of the sin nature. This, of course refers to phase two. </a:t>
            </a:r>
          </a:p>
          <a:p>
            <a:pPr hangingPunct="0"/>
            <a:endParaRPr lang="en-US" dirty="0" smtClean="0"/>
          </a:p>
          <a:p>
            <a:pPr hangingPunct="0"/>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t>The present tense is used here to show that </a:t>
            </a:r>
            <a:r>
              <a:rPr lang="en-US" u="sng" dirty="0" smtClean="0"/>
              <a:t>justification by the law is a process.</a:t>
            </a:r>
            <a:r>
              <a:rPr lang="en-US" dirty="0" smtClean="0"/>
              <a:t> </a:t>
            </a:r>
          </a:p>
          <a:p>
            <a:endParaRPr lang="en-US" dirty="0" smtClean="0"/>
          </a:p>
          <a:p>
            <a:r>
              <a:rPr lang="en-US" dirty="0" smtClean="0"/>
              <a:t>We would translate this present tense, </a:t>
            </a:r>
            <a:r>
              <a:rPr lang="en-US" b="1" dirty="0" smtClean="0">
                <a:solidFill>
                  <a:srgbClr val="0070C0"/>
                </a:solidFill>
              </a:rPr>
              <a:t>“you are in the process of being justified by the law.” </a:t>
            </a:r>
          </a:p>
          <a:p>
            <a:endParaRPr lang="en-US" b="1" dirty="0" smtClean="0">
              <a:solidFill>
                <a:srgbClr val="0070C0"/>
              </a:solidFill>
            </a:endParaRPr>
          </a:p>
          <a:p>
            <a:r>
              <a:rPr lang="en-US" dirty="0" smtClean="0"/>
              <a:t>Justification by works is a process, and you keep on working and you keep on doing trying to gain salvation. </a:t>
            </a:r>
          </a:p>
          <a:p>
            <a:endParaRPr lang="en-US" dirty="0" smtClean="0"/>
          </a:p>
          <a:p>
            <a:r>
              <a:rPr lang="en-US" dirty="0" smtClean="0"/>
              <a:t>You somehow hope that the doing is effective enough to get you to the “pearly gates.” But the whole thing, of course, is </a:t>
            </a:r>
            <a:r>
              <a:rPr lang="en-US" u="sng" dirty="0" smtClean="0"/>
              <a:t>useless.</a:t>
            </a:r>
            <a:endParaRPr lang="en-US" u="sng"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b="1" dirty="0" smtClean="0">
                <a:solidFill>
                  <a:srgbClr val="0070C0"/>
                </a:solidFill>
              </a:rPr>
              <a:t> “you have fallen from  grace” </a:t>
            </a:r>
            <a:r>
              <a:rPr lang="en-US" dirty="0" smtClean="0"/>
              <a:t>– EXEPESATE – </a:t>
            </a:r>
            <a:r>
              <a:rPr lang="en-US" dirty="0" err="1" smtClean="0"/>
              <a:t>APInd</a:t>
            </a:r>
            <a:r>
              <a:rPr lang="en-US" dirty="0" smtClean="0"/>
              <a:t>- fall out of, fall away from, forsake, forfeit the principle of justification by Grace.  Apart from Christ you have become useless [or unproductive.</a:t>
            </a:r>
          </a:p>
          <a:p>
            <a:endParaRPr lang="en-US" dirty="0" smtClean="0"/>
          </a:p>
          <a:p>
            <a:r>
              <a:rPr lang="en-US" dirty="0" smtClean="0"/>
              <a:t>The passive voice means that you have received uselessness as the principle for your life as an unbeliever.</a:t>
            </a:r>
            <a:endParaRPr lang="en-US" b="1" dirty="0" smtClean="0">
              <a:solidFill>
                <a:srgbClr val="0070C0"/>
              </a:solidFill>
            </a:endParaRPr>
          </a:p>
          <a:p>
            <a:endParaRPr lang="en-US" dirty="0" smtClean="0"/>
          </a:p>
          <a:p>
            <a:r>
              <a:rPr lang="en-US" dirty="0" smtClean="0"/>
              <a:t>The moment a person tries to be justified by the law he separates himself from Christ, the ultimate source of salvation. </a:t>
            </a:r>
          </a:p>
          <a:p>
            <a:endParaRPr lang="en-US" dirty="0" smtClean="0"/>
          </a:p>
          <a:p>
            <a:r>
              <a:rPr lang="en-US" dirty="0" smtClean="0"/>
              <a:t>He has therefore made his entire life and everything connected with it, not matter how fine it may be from the human viewpoint, one hundred per cent useless. </a:t>
            </a:r>
          </a:p>
          <a:p>
            <a:endParaRPr lang="en-US" dirty="0" smtClean="0"/>
          </a:p>
          <a:p>
            <a:r>
              <a:rPr lang="en-US" dirty="0" smtClean="0"/>
              <a:t>Life only becomes </a:t>
            </a:r>
            <a:r>
              <a:rPr lang="en-US" u="sng" dirty="0" smtClean="0"/>
              <a:t>useful</a:t>
            </a:r>
            <a:r>
              <a:rPr lang="en-US" dirty="0" smtClean="0"/>
              <a:t> as of the moment of regeneration and the principle of uselessness pervades until that point.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r>
              <a:rPr lang="en-US" dirty="0" smtClean="0"/>
              <a:t>The moment a person seeks to be justified from the law he </a:t>
            </a:r>
            <a:r>
              <a:rPr lang="en-US" u="sng" dirty="0" smtClean="0"/>
              <a:t>cuts off any possibility of justification by faith in Christ.</a:t>
            </a:r>
          </a:p>
          <a:p>
            <a:endParaRPr lang="en-US" u="sng" dirty="0" smtClean="0"/>
          </a:p>
          <a:p>
            <a:pPr hangingPunct="0"/>
            <a:r>
              <a:rPr lang="en-US" u="sng" dirty="0" smtClean="0"/>
              <a:t>The principle</a:t>
            </a:r>
            <a:r>
              <a:rPr lang="en-US" dirty="0" smtClean="0"/>
              <a:t>: When you seek to be justified by the law it is an endless process and as the previous phrase indicates it is also a useless process .</a:t>
            </a:r>
          </a:p>
          <a:p>
            <a:pPr hangingPunct="0"/>
            <a:endParaRPr lang="en-US" u="sng" dirty="0" smtClean="0"/>
          </a:p>
          <a:p>
            <a:pPr hangingPunct="0"/>
            <a:r>
              <a:rPr lang="en-US" u="sng" dirty="0" smtClean="0"/>
              <a:t>Regarding the Believer</a:t>
            </a:r>
            <a:r>
              <a:rPr lang="en-US" dirty="0" smtClean="0"/>
              <a:t>: “severed/Fallen from Grace = Reversionism.</a:t>
            </a:r>
          </a:p>
          <a:p>
            <a:pPr hangingPunct="0">
              <a:buNone/>
            </a:pPr>
            <a:r>
              <a:rPr lang="en-US" dirty="0" smtClean="0"/>
              <a:t>     1. When believers forsake grace and accept some form of legalism into their lives they are carnal and fall/severed from grace.</a:t>
            </a:r>
          </a:p>
          <a:p>
            <a:pPr hangingPunct="0">
              <a:buNone/>
            </a:pPr>
            <a:endParaRPr lang="en-US" dirty="0" smtClean="0"/>
          </a:p>
          <a:p>
            <a:pPr hangingPunct="0">
              <a:buNone/>
            </a:pPr>
            <a:r>
              <a:rPr lang="en-US" dirty="0" smtClean="0"/>
              <a:t>     2. Christians who live under the power of Mosaic Law or the OSN are fallen/severed from grace.</a:t>
            </a:r>
          </a:p>
          <a:p>
            <a:pPr hangingPunct="0"/>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a:buNone/>
            </a:pPr>
            <a:r>
              <a:rPr lang="en-US" dirty="0" smtClean="0"/>
              <a:t>    3. How serious is it for Christians who “fall/severed away from grace”? </a:t>
            </a:r>
          </a:p>
          <a:p>
            <a:pPr>
              <a:buNone/>
            </a:pPr>
            <a:r>
              <a:rPr lang="en-US" dirty="0" smtClean="0"/>
              <a:t>      -Believers live under </a:t>
            </a:r>
            <a:r>
              <a:rPr lang="en-US" u="sng" dirty="0" smtClean="0"/>
              <a:t>divine discipline</a:t>
            </a:r>
            <a:r>
              <a:rPr lang="en-US" dirty="0" smtClean="0"/>
              <a:t>:  </a:t>
            </a:r>
          </a:p>
          <a:p>
            <a:pPr>
              <a:buNone/>
            </a:pPr>
            <a:r>
              <a:rPr lang="en-US" dirty="0" smtClean="0"/>
              <a:t>   </a:t>
            </a:r>
          </a:p>
          <a:p>
            <a:pPr>
              <a:buNone/>
            </a:pPr>
            <a:r>
              <a:rPr lang="en-US" dirty="0" smtClean="0"/>
              <a:t>    a) the warning stage — </a:t>
            </a:r>
            <a:r>
              <a:rPr lang="en-US" b="1" dirty="0" smtClean="0">
                <a:solidFill>
                  <a:srgbClr val="C00000"/>
                </a:solidFill>
              </a:rPr>
              <a:t>James 5:9; Revelation 3:20</a:t>
            </a:r>
            <a:r>
              <a:rPr lang="en-US" dirty="0" smtClean="0"/>
              <a:t>. This is the category of discipline in which Confession + application can produce the recovery.</a:t>
            </a:r>
          </a:p>
          <a:p>
            <a:pPr>
              <a:buNone/>
            </a:pPr>
            <a:r>
              <a:rPr lang="en-US" dirty="0" smtClean="0"/>
              <a:t> </a:t>
            </a:r>
          </a:p>
          <a:p>
            <a:pPr>
              <a:buNone/>
            </a:pPr>
            <a:r>
              <a:rPr lang="en-US" dirty="0" smtClean="0"/>
              <a:t>       b) the intensive stage — </a:t>
            </a:r>
            <a:r>
              <a:rPr lang="en-US" b="1" dirty="0" smtClean="0">
                <a:solidFill>
                  <a:srgbClr val="C00000"/>
                </a:solidFill>
              </a:rPr>
              <a:t>Psalm 38: 1-14</a:t>
            </a:r>
            <a:r>
              <a:rPr lang="en-US" dirty="0" smtClean="0"/>
              <a:t>. Not only is the discipline intensified but this is the stage called strong delusion — </a:t>
            </a:r>
            <a:r>
              <a:rPr lang="en-US" b="1" dirty="0" smtClean="0">
                <a:solidFill>
                  <a:srgbClr val="C00000"/>
                </a:solidFill>
              </a:rPr>
              <a:t>2 Thessalonians 3:11</a:t>
            </a:r>
            <a:r>
              <a:rPr lang="en-US" dirty="0" smtClean="0"/>
              <a:t>. </a:t>
            </a:r>
          </a:p>
          <a:p>
            <a:pPr>
              <a:buNone/>
            </a:pPr>
            <a:endParaRPr lang="en-US" dirty="0" smtClean="0"/>
          </a:p>
          <a:p>
            <a:pPr>
              <a:buNone/>
            </a:pPr>
            <a:r>
              <a:rPr lang="en-US" dirty="0" smtClean="0"/>
              <a:t>        Repentance, and in some cases even recovery of health, are necessary before one can continue to make it  back to maturity — </a:t>
            </a:r>
            <a:r>
              <a:rPr lang="en-US" b="1" dirty="0" smtClean="0">
                <a:solidFill>
                  <a:srgbClr val="C00000"/>
                </a:solidFill>
              </a:rPr>
              <a:t>James 5:14-16</a:t>
            </a:r>
            <a:r>
              <a:rPr lang="en-US" dirty="0" smtClean="0"/>
              <a:t>; </a:t>
            </a:r>
          </a:p>
          <a:p>
            <a:pPr>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t> c) the dying stage. This is related to the doctrine of the sin unto death — </a:t>
            </a:r>
            <a:r>
              <a:rPr lang="en-US" b="1" dirty="0" smtClean="0">
                <a:solidFill>
                  <a:srgbClr val="C00000"/>
                </a:solidFill>
              </a:rPr>
              <a:t>Psalm 118:17,18; 1 John 5:16</a:t>
            </a:r>
            <a:r>
              <a:rPr lang="en-US" dirty="0" smtClean="0"/>
              <a:t>. </a:t>
            </a:r>
          </a:p>
          <a:p>
            <a:endParaRPr lang="en-US" dirty="0" smtClean="0"/>
          </a:p>
          <a:p>
            <a:r>
              <a:rPr lang="en-US" dirty="0" smtClean="0"/>
              <a:t>Reversionism is always the cause of the sin unto death — </a:t>
            </a:r>
            <a:r>
              <a:rPr lang="en-US" b="1" dirty="0" smtClean="0">
                <a:solidFill>
                  <a:srgbClr val="C00000"/>
                </a:solidFill>
              </a:rPr>
              <a:t>Jeremiah 9:16; 44:12; Philippians 3:18,19; Revelation 3:16.</a:t>
            </a:r>
            <a:r>
              <a:rPr lang="en-US" dirty="0" smtClean="0"/>
              <a:t> </a:t>
            </a:r>
          </a:p>
          <a:p>
            <a:endParaRPr lang="en-US" dirty="0" smtClean="0"/>
          </a:p>
          <a:p>
            <a:r>
              <a:rPr lang="en-US" dirty="0" smtClean="0"/>
              <a:t>Relationship between negative volition toward doctrine and reversionism and the sin unto death is found in </a:t>
            </a:r>
            <a:r>
              <a:rPr lang="en-US" b="1" dirty="0" smtClean="0">
                <a:solidFill>
                  <a:srgbClr val="C00000"/>
                </a:solidFill>
              </a:rPr>
              <a:t>1 Chronicles 10:13,14</a:t>
            </a:r>
            <a:r>
              <a:rPr lang="en-US" dirty="0" smtClean="0"/>
              <a:t>. </a:t>
            </a:r>
          </a:p>
          <a:p>
            <a:endParaRPr lang="en-US" dirty="0" smtClean="0"/>
          </a:p>
          <a:p>
            <a:r>
              <a:rPr lang="en-US" dirty="0" smtClean="0"/>
              <a:t>4. Most prominent sign of a Christian falling from grace or reversionism is the rejection of grace teachers and their message.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a:buNone/>
            </a:pPr>
            <a:endParaRPr lang="en-US" dirty="0" smtClean="0"/>
          </a:p>
          <a:p>
            <a:r>
              <a:rPr lang="en-US" dirty="0" smtClean="0"/>
              <a:t>They reject the authority of Bible teaching in general but they reject the authority of the one who communicates to them doctrine. </a:t>
            </a:r>
          </a:p>
          <a:p>
            <a:endParaRPr lang="en-US" dirty="0" smtClean="0"/>
          </a:p>
          <a:p>
            <a:r>
              <a:rPr lang="en-US" dirty="0" smtClean="0"/>
              <a:t>The illustration of Moses in the days of the Exodus — </a:t>
            </a:r>
            <a:r>
              <a:rPr lang="en-US" b="1" dirty="0" smtClean="0">
                <a:solidFill>
                  <a:srgbClr val="C00000"/>
                </a:solidFill>
              </a:rPr>
              <a:t>Exodus 16:20; 17:3; Numbers 11:5.</a:t>
            </a:r>
            <a:r>
              <a:rPr lang="en-US" dirty="0" smtClean="0"/>
              <a:t> </a:t>
            </a:r>
          </a:p>
          <a:p>
            <a:endParaRPr lang="en-US" dirty="0" smtClean="0"/>
          </a:p>
          <a:p>
            <a:r>
              <a:rPr lang="en-US" dirty="0" smtClean="0"/>
              <a:t>Jeremiah in his day — </a:t>
            </a:r>
            <a:r>
              <a:rPr lang="en-US" b="1" dirty="0" smtClean="0">
                <a:solidFill>
                  <a:srgbClr val="C00000"/>
                </a:solidFill>
              </a:rPr>
              <a:t>Jeremiah 44:16. </a:t>
            </a:r>
            <a:r>
              <a:rPr lang="en-US" dirty="0" smtClean="0"/>
              <a:t>In Jeremiah’s day the reversionistic believers spent a great deal of time listening to false teachers. </a:t>
            </a:r>
          </a:p>
          <a:p>
            <a:endParaRPr lang="en-US" dirty="0" smtClean="0"/>
          </a:p>
          <a:p>
            <a:r>
              <a:rPr lang="en-US" dirty="0" smtClean="0"/>
              <a:t>The apostle Paul led many of the Corinthians believers to the Lord and yet they turned right around and rejected him —    </a:t>
            </a:r>
            <a:r>
              <a:rPr lang="en-US" b="1" dirty="0" smtClean="0">
                <a:solidFill>
                  <a:srgbClr val="C00000"/>
                </a:solidFill>
              </a:rPr>
              <a:t>2 Corinthians 6:11,12; </a:t>
            </a:r>
            <a:r>
              <a:rPr lang="en-US" dirty="0" smtClean="0"/>
              <a:t>plus</a:t>
            </a:r>
            <a:r>
              <a:rPr lang="en-US" b="1" dirty="0" smtClean="0">
                <a:solidFill>
                  <a:srgbClr val="C00000"/>
                </a:solidFill>
              </a:rPr>
              <a:t> chapters 7,10,11.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781800"/>
          </a:xfrm>
        </p:spPr>
        <p:txBody>
          <a:bodyPr>
            <a:normAutofit fontScale="92500" lnSpcReduction="20000"/>
          </a:bodyPr>
          <a:lstStyle/>
          <a:p>
            <a:pPr hangingPunct="0"/>
            <a:endParaRPr lang="en-US" dirty="0" smtClean="0"/>
          </a:p>
          <a:p>
            <a:pPr hangingPunct="0"/>
            <a:r>
              <a:rPr lang="en-US" sz="3000" dirty="0" smtClean="0"/>
              <a:t>5.  In reversionism the believer uses mental attitude sins to perpetuate carnality. This results in contaminating others  with their false beliefs— </a:t>
            </a:r>
            <a:r>
              <a:rPr lang="en-US" sz="3000" b="1" dirty="0" smtClean="0">
                <a:solidFill>
                  <a:srgbClr val="C00000"/>
                </a:solidFill>
              </a:rPr>
              <a:t>Hebrews 12:15</a:t>
            </a:r>
            <a:r>
              <a:rPr lang="en-US" sz="3000" dirty="0" smtClean="0"/>
              <a:t>. </a:t>
            </a:r>
          </a:p>
          <a:p>
            <a:pPr hangingPunct="0"/>
            <a:endParaRPr lang="en-US" sz="3000" dirty="0" smtClean="0"/>
          </a:p>
          <a:p>
            <a:pPr hangingPunct="0"/>
            <a:r>
              <a:rPr lang="en-US" sz="3000" dirty="0" smtClean="0"/>
              <a:t>6. The biblical descriptions of reversionism are many. </a:t>
            </a:r>
          </a:p>
          <a:p>
            <a:pPr hangingPunct="0">
              <a:buNone/>
            </a:pPr>
            <a:endParaRPr lang="en-US" sz="3000" dirty="0" smtClean="0"/>
          </a:p>
          <a:p>
            <a:pPr hangingPunct="0">
              <a:buNone/>
            </a:pPr>
            <a:r>
              <a:rPr lang="en-US" sz="3000" dirty="0" smtClean="0"/>
              <a:t>		a) Severed, fallen, Drifting off course from grace — </a:t>
            </a:r>
            <a:r>
              <a:rPr lang="en-US" sz="3000" b="1" dirty="0" smtClean="0">
                <a:solidFill>
                  <a:srgbClr val="C00000"/>
                </a:solidFill>
              </a:rPr>
              <a:t>Galatians 5:4.</a:t>
            </a:r>
          </a:p>
          <a:p>
            <a:pPr hangingPunct="0">
              <a:buNone/>
            </a:pPr>
            <a:r>
              <a:rPr lang="en-US" sz="3000" dirty="0" smtClean="0"/>
              <a:t>		b) No one failing from the ultimate source of the</a:t>
            </a:r>
          </a:p>
          <a:p>
            <a:pPr hangingPunct="0">
              <a:buNone/>
            </a:pPr>
            <a:r>
              <a:rPr lang="en-US" sz="3000" dirty="0" smtClean="0"/>
              <a:t>               grace of God.   </a:t>
            </a:r>
            <a:r>
              <a:rPr lang="en-US" sz="3000" b="1" dirty="0" smtClean="0">
                <a:solidFill>
                  <a:srgbClr val="C00000"/>
                </a:solidFill>
              </a:rPr>
              <a:t>Hebrews 12:15</a:t>
            </a:r>
            <a:r>
              <a:rPr lang="en-US" sz="3000" dirty="0" smtClean="0"/>
              <a:t>.</a:t>
            </a:r>
          </a:p>
          <a:p>
            <a:pPr hangingPunct="0">
              <a:buNone/>
            </a:pPr>
            <a:r>
              <a:rPr lang="en-US" sz="3000" dirty="0" smtClean="0"/>
              <a:t>     	c) An uncircumcised heart/right lobe — </a:t>
            </a:r>
            <a:r>
              <a:rPr lang="en-US" sz="3000" b="1" dirty="0" smtClean="0">
                <a:solidFill>
                  <a:srgbClr val="C00000"/>
                </a:solidFill>
              </a:rPr>
              <a:t>Jer 9:25,26.</a:t>
            </a:r>
          </a:p>
          <a:p>
            <a:pPr hangingPunct="0">
              <a:buNone/>
            </a:pPr>
            <a:r>
              <a:rPr lang="en-US" sz="3000" dirty="0" smtClean="0"/>
              <a:t>		d) Tortured souls (psychopathic personalities) —            </a:t>
            </a:r>
          </a:p>
          <a:p>
            <a:pPr hangingPunct="0">
              <a:buNone/>
            </a:pPr>
            <a:r>
              <a:rPr lang="en-US" sz="3000" dirty="0" smtClean="0"/>
              <a:t>                 </a:t>
            </a:r>
            <a:r>
              <a:rPr lang="en-US" sz="3000" b="1" dirty="0" smtClean="0">
                <a:solidFill>
                  <a:srgbClr val="C00000"/>
                </a:solidFill>
              </a:rPr>
              <a:t>2 Peter 2: 7,8.</a:t>
            </a:r>
          </a:p>
          <a:p>
            <a:pPr hangingPunct="0">
              <a:buNone/>
            </a:pPr>
            <a:r>
              <a:rPr lang="en-US" sz="3000" dirty="0" smtClean="0"/>
              <a:t>		</a:t>
            </a:r>
          </a:p>
          <a:p>
            <a:pPr hangingPunct="0">
              <a:buNone/>
            </a:pPr>
            <a:r>
              <a:rPr lang="en-US" dirty="0" smtClean="0"/>
              <a:t>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705600"/>
          </a:xfrm>
        </p:spPr>
        <p:txBody>
          <a:bodyPr>
            <a:normAutofit/>
          </a:bodyPr>
          <a:lstStyle/>
          <a:p>
            <a:pPr hangingPunct="0"/>
            <a:endParaRPr lang="en-US" dirty="0" smtClean="0"/>
          </a:p>
          <a:p>
            <a:pPr hangingPunct="0">
              <a:buNone/>
            </a:pPr>
            <a:r>
              <a:rPr lang="en-US" dirty="0" smtClean="0"/>
              <a:t>           e) The unstable soul — </a:t>
            </a:r>
            <a:r>
              <a:rPr lang="en-US" b="1" dirty="0" smtClean="0">
                <a:solidFill>
                  <a:srgbClr val="C00000"/>
                </a:solidFill>
              </a:rPr>
              <a:t>2 Peter 2:14</a:t>
            </a:r>
            <a:r>
              <a:rPr lang="en-US" dirty="0" smtClean="0"/>
              <a:t>.   </a:t>
            </a:r>
          </a:p>
          <a:p>
            <a:pPr hangingPunct="0">
              <a:buNone/>
            </a:pPr>
            <a:r>
              <a:rPr lang="en-US" dirty="0" smtClean="0"/>
              <a:t>           f) The lukewarm — </a:t>
            </a:r>
            <a:r>
              <a:rPr lang="en-US" b="1" dirty="0" smtClean="0">
                <a:solidFill>
                  <a:srgbClr val="C00000"/>
                </a:solidFill>
              </a:rPr>
              <a:t>Revelation  3:15,16</a:t>
            </a:r>
            <a:r>
              <a:rPr lang="en-US" dirty="0" smtClean="0"/>
              <a:t>. </a:t>
            </a:r>
          </a:p>
          <a:p>
            <a:pPr hangingPunct="0">
              <a:buNone/>
            </a:pPr>
            <a:r>
              <a:rPr lang="en-US" dirty="0" smtClean="0"/>
              <a:t>		g) An enemy of the cross — </a:t>
            </a:r>
            <a:r>
              <a:rPr lang="en-US" b="1" dirty="0" smtClean="0">
                <a:solidFill>
                  <a:srgbClr val="C00000"/>
                </a:solidFill>
              </a:rPr>
              <a:t>Philippians 3:18</a:t>
            </a:r>
            <a:r>
              <a:rPr lang="en-US" dirty="0" smtClean="0"/>
              <a:t>.</a:t>
            </a:r>
          </a:p>
          <a:p>
            <a:pPr hangingPunct="0">
              <a:buNone/>
            </a:pPr>
            <a:r>
              <a:rPr lang="en-US" dirty="0" smtClean="0"/>
              <a:t>		h) Leaving your first love — </a:t>
            </a:r>
            <a:r>
              <a:rPr lang="en-US" b="1" dirty="0" smtClean="0">
                <a:solidFill>
                  <a:srgbClr val="C00000"/>
                </a:solidFill>
              </a:rPr>
              <a:t>Revelation 2:4</a:t>
            </a:r>
            <a:r>
              <a:rPr lang="en-US" dirty="0" smtClean="0"/>
              <a:t>.</a:t>
            </a:r>
          </a:p>
          <a:p>
            <a:pPr hangingPunct="0">
              <a:buNone/>
            </a:pPr>
            <a:r>
              <a:rPr lang="en-US" dirty="0" smtClean="0"/>
              <a:t>		i) Fallen — </a:t>
            </a:r>
            <a:r>
              <a:rPr lang="en-US" b="1" dirty="0" smtClean="0">
                <a:solidFill>
                  <a:srgbClr val="C00000"/>
                </a:solidFill>
              </a:rPr>
              <a:t>Revelation 2:5</a:t>
            </a:r>
            <a:r>
              <a:rPr lang="en-US" dirty="0" smtClean="0"/>
              <a:t>.</a:t>
            </a:r>
          </a:p>
          <a:p>
            <a:pPr hangingPunct="0"/>
            <a:endParaRPr lang="en-US" dirty="0" smtClean="0"/>
          </a:p>
          <a:p>
            <a:pPr hangingPunct="0"/>
            <a:r>
              <a:rPr lang="en-US" dirty="0" smtClean="0"/>
              <a:t>7. Reversion recovery is impossible apart from the study and application of God’s Word.  — </a:t>
            </a:r>
            <a:r>
              <a:rPr lang="en-US" b="1" dirty="0" smtClean="0">
                <a:solidFill>
                  <a:srgbClr val="C00000"/>
                </a:solidFill>
              </a:rPr>
              <a:t>Heb 6:1-3; Rev 3:19-20.</a:t>
            </a:r>
          </a:p>
          <a:p>
            <a:pPr hangingPunct="0"/>
            <a:endParaRPr lang="en-US" dirty="0" smtClean="0"/>
          </a:p>
          <a:p>
            <a:pPr hangingPunct="0"/>
            <a:r>
              <a:rPr lang="en-US" dirty="0" smtClean="0"/>
              <a:t>8. Reversion recovery is impossible under the practice of religion — </a:t>
            </a:r>
            <a:r>
              <a:rPr lang="en-US" b="1" dirty="0" smtClean="0">
                <a:solidFill>
                  <a:srgbClr val="C00000"/>
                </a:solidFill>
              </a:rPr>
              <a:t>Heb 6:4-6</a:t>
            </a:r>
            <a:r>
              <a:rPr lang="en-US" dirty="0" smtClean="0"/>
              <a:t>; or the function of the phallic cult        </a:t>
            </a:r>
            <a:r>
              <a:rPr lang="en-US" b="1" dirty="0" smtClean="0">
                <a:solidFill>
                  <a:srgbClr val="C00000"/>
                </a:solidFill>
              </a:rPr>
              <a:t>2 Corinthians 12:20-21</a:t>
            </a:r>
            <a:r>
              <a:rPr lang="en-US" dirty="0" smtClean="0"/>
              <a:t>. </a:t>
            </a:r>
          </a:p>
          <a:p>
            <a:pPr hangingPunct="0"/>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85000" lnSpcReduction="20000"/>
          </a:bodyPr>
          <a:lstStyle/>
          <a:p>
            <a:pPr hangingPunct="0"/>
            <a:endParaRPr lang="en-US" dirty="0" smtClean="0"/>
          </a:p>
          <a:p>
            <a:pPr hangingPunct="0"/>
            <a:r>
              <a:rPr lang="en-US" sz="3000" dirty="0" smtClean="0"/>
              <a:t>9. Reversionism leads to perversion - </a:t>
            </a:r>
            <a:r>
              <a:rPr lang="en-US" sz="3000" b="1" dirty="0" smtClean="0">
                <a:solidFill>
                  <a:srgbClr val="C00000"/>
                </a:solidFill>
              </a:rPr>
              <a:t>Romans 1:26,27</a:t>
            </a:r>
            <a:r>
              <a:rPr lang="en-US" sz="3000" dirty="0" smtClean="0"/>
              <a:t> (worship idols, worship creation, practice or acceptance of sexual perversions) and also produces national disintegration — </a:t>
            </a:r>
            <a:r>
              <a:rPr lang="en-US" sz="3000" b="1" dirty="0" smtClean="0">
                <a:solidFill>
                  <a:srgbClr val="C00000"/>
                </a:solidFill>
              </a:rPr>
              <a:t>Romans 1:29-32.</a:t>
            </a:r>
          </a:p>
          <a:p>
            <a:pPr hangingPunct="0"/>
            <a:endParaRPr lang="en-US" sz="3000" dirty="0" smtClean="0"/>
          </a:p>
          <a:p>
            <a:pPr hangingPunct="0"/>
            <a:r>
              <a:rPr lang="en-US" sz="3000" dirty="0" smtClean="0"/>
              <a:t>10. Reversionism intensifies suffering — </a:t>
            </a:r>
            <a:r>
              <a:rPr lang="en-US" sz="3000" b="1" dirty="0" smtClean="0">
                <a:solidFill>
                  <a:srgbClr val="C00000"/>
                </a:solidFill>
              </a:rPr>
              <a:t>Psalm 77.</a:t>
            </a:r>
          </a:p>
          <a:p>
            <a:endParaRPr lang="en-US" sz="3000" dirty="0" smtClean="0"/>
          </a:p>
          <a:p>
            <a:pPr hangingPunct="0"/>
            <a:r>
              <a:rPr lang="en-US" sz="3000" dirty="0" smtClean="0"/>
              <a:t>11. How is reversionism manifested?  </a:t>
            </a:r>
          </a:p>
          <a:p>
            <a:pPr hangingPunct="0">
              <a:buNone/>
            </a:pPr>
            <a:r>
              <a:rPr lang="en-US" sz="3000" dirty="0" smtClean="0"/>
              <a:t>		a) Phallic reversionism — </a:t>
            </a:r>
            <a:r>
              <a:rPr lang="en-US" sz="3000" b="1" dirty="0" smtClean="0">
                <a:solidFill>
                  <a:srgbClr val="C00000"/>
                </a:solidFill>
              </a:rPr>
              <a:t>2 Cor 12:21; Eph 4:19; 5:5;</a:t>
            </a:r>
          </a:p>
          <a:p>
            <a:pPr hangingPunct="0">
              <a:buNone/>
            </a:pPr>
            <a:r>
              <a:rPr lang="en-US" sz="3000" b="1" dirty="0" smtClean="0">
                <a:solidFill>
                  <a:srgbClr val="C00000"/>
                </a:solidFill>
              </a:rPr>
              <a:t>               Colossians 3:5; Rev 2:14,20-23.</a:t>
            </a:r>
          </a:p>
          <a:p>
            <a:pPr hangingPunct="0">
              <a:buNone/>
            </a:pPr>
            <a:r>
              <a:rPr lang="en-US" sz="3000" dirty="0" smtClean="0"/>
              <a:t>	</a:t>
            </a:r>
          </a:p>
          <a:p>
            <a:pPr hangingPunct="0">
              <a:buNone/>
            </a:pPr>
            <a:r>
              <a:rPr lang="en-US" sz="3000" dirty="0" smtClean="0"/>
              <a:t>	        b) Ritual reversionism, which is both legalistic and </a:t>
            </a:r>
          </a:p>
          <a:p>
            <a:pPr hangingPunct="0">
              <a:buNone/>
            </a:pPr>
            <a:r>
              <a:rPr lang="en-US" sz="3000" dirty="0" smtClean="0"/>
              <a:t>                religious — </a:t>
            </a:r>
            <a:r>
              <a:rPr lang="en-US" sz="3000" b="1" dirty="0" smtClean="0">
                <a:solidFill>
                  <a:srgbClr val="C00000"/>
                </a:solidFill>
              </a:rPr>
              <a:t>Hebrews 5:11-6:6;  Colossians 2:16-18</a:t>
            </a:r>
            <a:r>
              <a:rPr lang="en-US" sz="3000" dirty="0" smtClean="0"/>
              <a:t>.</a:t>
            </a:r>
          </a:p>
          <a:p>
            <a:pPr hangingPunct="0">
              <a:buNone/>
            </a:pPr>
            <a:endParaRPr lang="en-US" dirty="0" smtClean="0"/>
          </a:p>
          <a:p>
            <a:pPr hangingPunct="0">
              <a:buNone/>
            </a:pPr>
            <a:r>
              <a:rPr lang="en-US" dirty="0" smtClean="0"/>
              <a:t>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buNone/>
            </a:pPr>
            <a:r>
              <a:rPr lang="en-US" dirty="0" smtClean="0"/>
              <a:t>          c) Monetary reversionism — </a:t>
            </a:r>
            <a:r>
              <a:rPr lang="en-US" b="1" dirty="0" smtClean="0">
                <a:solidFill>
                  <a:srgbClr val="C00000"/>
                </a:solidFill>
              </a:rPr>
              <a:t>James 4:13,14;  5:1-6; Revelation 3:14-20;  Ecclesiastes 5:10-16. </a:t>
            </a:r>
          </a:p>
          <a:p>
            <a:pPr hangingPunct="0">
              <a:buNone/>
            </a:pPr>
            <a:endParaRPr lang="en-US" dirty="0" smtClean="0"/>
          </a:p>
          <a:p>
            <a:pPr hangingPunct="0">
              <a:buNone/>
            </a:pPr>
            <a:r>
              <a:rPr lang="en-US" dirty="0" smtClean="0"/>
              <a:t>		d) Drug addiction type of reversionism — </a:t>
            </a:r>
            <a:r>
              <a:rPr lang="en-US" b="1" dirty="0" smtClean="0">
                <a:solidFill>
                  <a:srgbClr val="C00000"/>
                </a:solidFill>
              </a:rPr>
              <a:t>Gal 5:20.</a:t>
            </a:r>
            <a:r>
              <a:rPr lang="en-US" dirty="0" smtClean="0"/>
              <a:t> It also includes alcoholism — </a:t>
            </a:r>
            <a:r>
              <a:rPr lang="en-US" b="1" dirty="0" smtClean="0">
                <a:solidFill>
                  <a:srgbClr val="C00000"/>
                </a:solidFill>
              </a:rPr>
              <a:t>Isaiah 28:1-9. </a:t>
            </a:r>
          </a:p>
          <a:p>
            <a:pPr hangingPunct="0">
              <a:buNone/>
            </a:pPr>
            <a:r>
              <a:rPr lang="en-US" dirty="0" smtClean="0"/>
              <a:t>		</a:t>
            </a:r>
          </a:p>
          <a:p>
            <a:pPr hangingPunct="0">
              <a:buNone/>
            </a:pPr>
            <a:r>
              <a:rPr lang="en-US" dirty="0" smtClean="0"/>
              <a:t>            e) Anti-establishment reversionism (“liberalism is a mental disorder”)— </a:t>
            </a:r>
            <a:r>
              <a:rPr lang="en-US" b="1" dirty="0" smtClean="0">
                <a:solidFill>
                  <a:srgbClr val="C00000"/>
                </a:solidFill>
              </a:rPr>
              <a:t>Romans 1:18-32.</a:t>
            </a:r>
          </a:p>
          <a:p>
            <a:pPr hangingPunct="0">
              <a:buNone/>
            </a:pPr>
            <a:r>
              <a:rPr lang="en-US" dirty="0" smtClean="0"/>
              <a:t>		</a:t>
            </a:r>
          </a:p>
          <a:p>
            <a:pPr hangingPunct="0">
              <a:buNone/>
            </a:pPr>
            <a:r>
              <a:rPr lang="en-US" dirty="0" smtClean="0"/>
              <a:t>            f) Mental attitude reversionism (don’t need to consult God in decision making)— </a:t>
            </a:r>
            <a:r>
              <a:rPr lang="en-US" b="1" dirty="0" smtClean="0">
                <a:solidFill>
                  <a:srgbClr val="C00000"/>
                </a:solidFill>
              </a:rPr>
              <a:t>James 4.</a:t>
            </a:r>
          </a:p>
          <a:p>
            <a:pPr hangingPunct="0">
              <a:buNone/>
            </a:pPr>
            <a:r>
              <a:rPr lang="en-US" dirty="0" smtClean="0"/>
              <a:t>		 g) Verbal reversionism — </a:t>
            </a:r>
            <a:r>
              <a:rPr lang="en-US" b="1" dirty="0" smtClean="0">
                <a:solidFill>
                  <a:srgbClr val="C00000"/>
                </a:solidFill>
              </a:rPr>
              <a:t>James 3:9,12.</a:t>
            </a:r>
          </a:p>
          <a:p>
            <a:pPr hangingPunct="0">
              <a:buNone/>
            </a:pPr>
            <a:r>
              <a:rPr lang="en-US" dirty="0" smtClean="0"/>
              <a:t>		 i) Mental illness reversionism — </a:t>
            </a:r>
            <a:r>
              <a:rPr lang="en-US" b="1" dirty="0" smtClean="0">
                <a:solidFill>
                  <a:srgbClr val="C00000"/>
                </a:solidFill>
              </a:rPr>
              <a:t>2 Peter 2:15-19.</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c. Freedom in heaven (phase three) means  freedom from the presence of sin and the freedom to enjoy all that goes with living with God forever. </a:t>
            </a:r>
          </a:p>
          <a:p>
            <a:pPr hangingPunct="0"/>
            <a:endParaRPr lang="en-US" dirty="0" smtClean="0"/>
          </a:p>
          <a:p>
            <a:pPr hangingPunct="0"/>
            <a:r>
              <a:rPr lang="en-US" dirty="0" smtClean="0"/>
              <a:t>The basis of all freedom is grace. Paul has taught them that Legalism is never the basis for freedom. </a:t>
            </a:r>
          </a:p>
          <a:p>
            <a:pPr hangingPunct="0"/>
            <a:endParaRPr lang="en-US" dirty="0" smtClean="0"/>
          </a:p>
          <a:p>
            <a:pPr hangingPunct="0"/>
            <a:r>
              <a:rPr lang="en-US" dirty="0" smtClean="0"/>
              <a:t>God has provided for us in </a:t>
            </a:r>
            <a:r>
              <a:rPr lang="en-US" u="sng" dirty="0" smtClean="0"/>
              <a:t>phase one: Christ died for our sins. </a:t>
            </a:r>
          </a:p>
          <a:p>
            <a:pPr hangingPunct="0"/>
            <a:r>
              <a:rPr lang="en-US" dirty="0" smtClean="0"/>
              <a:t>God has provided for us in </a:t>
            </a:r>
            <a:r>
              <a:rPr lang="en-US" u="sng" dirty="0" smtClean="0"/>
              <a:t>phase two: the coming of the Holy Spirit.</a:t>
            </a:r>
          </a:p>
          <a:p>
            <a:pPr hangingPunct="0"/>
            <a:endParaRPr lang="en-US" dirty="0" smtClean="0"/>
          </a:p>
          <a:p>
            <a:pPr hangingPunct="0"/>
            <a:r>
              <a:rPr lang="en-US" dirty="0" smtClean="0"/>
              <a:t>God has provided for us in </a:t>
            </a:r>
            <a:r>
              <a:rPr lang="en-US" u="sng" dirty="0" smtClean="0"/>
              <a:t>phase three: the resurrection bodies and living in His presence. </a:t>
            </a:r>
          </a:p>
          <a:p>
            <a:pPr hangingPunct="0"/>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b="1" dirty="0" smtClean="0">
                <a:solidFill>
                  <a:srgbClr val="0070C0"/>
                </a:solidFill>
              </a:rPr>
              <a:t>Gal 5:5 -6</a:t>
            </a:r>
            <a:r>
              <a:rPr lang="en-US" dirty="0" smtClean="0"/>
              <a:t>, by way of contrast: the believer’s hope is contrasted with the unbeliever’s hopelessness. </a:t>
            </a:r>
          </a:p>
          <a:p>
            <a:pPr hangingPunct="0"/>
            <a:endParaRPr lang="en-US" dirty="0" smtClean="0"/>
          </a:p>
          <a:p>
            <a:pPr hangingPunct="0"/>
            <a:r>
              <a:rPr lang="en-US" b="1" dirty="0" smtClean="0">
                <a:solidFill>
                  <a:srgbClr val="0070C0"/>
                </a:solidFill>
              </a:rPr>
              <a:t>Gal 5:5 </a:t>
            </a:r>
            <a:r>
              <a:rPr lang="en-US" dirty="0" smtClean="0"/>
              <a:t>— the believer’s hope</a:t>
            </a:r>
            <a:r>
              <a:rPr lang="en-US" b="1" dirty="0" smtClean="0">
                <a:solidFill>
                  <a:srgbClr val="0070C0"/>
                </a:solidFill>
              </a:rPr>
              <a:t>. “For we through the Spirit, by faith, are waiting for the hope of righteousness” </a:t>
            </a:r>
            <a:r>
              <a:rPr lang="en-US" dirty="0" smtClean="0"/>
              <a:t>— who are believers, in contrast to the ones who have fallen from grace by trying to be saved by keeping the law.</a:t>
            </a:r>
          </a:p>
          <a:p>
            <a:pPr hangingPunct="0"/>
            <a:endParaRPr lang="en-US" dirty="0" smtClean="0"/>
          </a:p>
          <a:p>
            <a:pPr hangingPunct="0"/>
            <a:r>
              <a:rPr lang="en-US" b="1" dirty="0" smtClean="0">
                <a:solidFill>
                  <a:srgbClr val="0070C0"/>
                </a:solidFill>
              </a:rPr>
              <a:t> “through the Spirit” </a:t>
            </a:r>
            <a:r>
              <a:rPr lang="en-US" dirty="0" smtClean="0"/>
              <a:t>— instrumental case -through the instrumentality of the Holy Spirit. Believers future is linked with the Holy Spirit ( </a:t>
            </a:r>
            <a:r>
              <a:rPr lang="en-US" b="1" dirty="0" smtClean="0">
                <a:solidFill>
                  <a:srgbClr val="C00000"/>
                </a:solidFill>
              </a:rPr>
              <a:t>2 Cor  3:3, 6</a:t>
            </a:r>
            <a:r>
              <a:rPr lang="en-US" dirty="0" smtClean="0"/>
              <a:t>). They received the Spirit by believing the Word of God not by keeping Law (</a:t>
            </a:r>
            <a:r>
              <a:rPr lang="en-US" b="1" dirty="0" smtClean="0">
                <a:solidFill>
                  <a:srgbClr val="0070C0"/>
                </a:solidFill>
              </a:rPr>
              <a:t>3:2-5</a:t>
            </a:r>
            <a:r>
              <a:rPr lang="en-US" dirty="0" smtClean="0"/>
              <a:t>).</a:t>
            </a:r>
          </a:p>
          <a:p>
            <a:pPr hangingPunct="0"/>
            <a:endParaRPr lang="en-US" dirty="0" smtClean="0"/>
          </a:p>
          <a:p>
            <a:pPr hangingPunct="0"/>
            <a:r>
              <a:rPr lang="en-US" dirty="0" smtClean="0"/>
              <a:t>God had a </a:t>
            </a:r>
            <a:r>
              <a:rPr lang="en-US" b="1" u="sng" dirty="0" smtClean="0"/>
              <a:t>with Israel relationship</a:t>
            </a:r>
            <a:r>
              <a:rPr lang="en-US" dirty="0" smtClean="0"/>
              <a:t>, but in the Church Age God has a </a:t>
            </a:r>
            <a:r>
              <a:rPr lang="en-US" b="1" u="sng" dirty="0" smtClean="0"/>
              <a:t>in relationship with the believer </a:t>
            </a:r>
            <a:r>
              <a:rPr lang="en-US" b="1" dirty="0" smtClean="0">
                <a:solidFill>
                  <a:srgbClr val="C00000"/>
                </a:solidFill>
              </a:rPr>
              <a:t>(John 14:17,     1 Cor 3:16)</a:t>
            </a:r>
            <a:r>
              <a:rPr lang="en-US" dirty="0" smtClean="0">
                <a:solidFill>
                  <a:srgbClr val="C00000"/>
                </a:solidFill>
              </a:rPr>
              <a:t>.</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endParaRPr lang="en-US" dirty="0" smtClean="0"/>
          </a:p>
          <a:p>
            <a:pPr hangingPunct="0"/>
            <a:r>
              <a:rPr lang="en-US" dirty="0" smtClean="0"/>
              <a:t> </a:t>
            </a:r>
            <a:r>
              <a:rPr lang="en-US" b="1" dirty="0" smtClean="0">
                <a:solidFill>
                  <a:srgbClr val="0070C0"/>
                </a:solidFill>
              </a:rPr>
              <a:t>“by faith are waiting” </a:t>
            </a:r>
            <a:r>
              <a:rPr lang="en-US" dirty="0" smtClean="0"/>
              <a:t>-  </a:t>
            </a:r>
            <a:r>
              <a:rPr lang="en-US" b="1" dirty="0" smtClean="0">
                <a:solidFill>
                  <a:srgbClr val="0070C0"/>
                </a:solidFill>
              </a:rPr>
              <a:t>“For we through the instrumentality of the Spirit by faith wait for the hope of righteousness.” </a:t>
            </a:r>
          </a:p>
          <a:p>
            <a:pPr hangingPunct="0"/>
            <a:endParaRPr lang="en-US" b="1" dirty="0" smtClean="0">
              <a:solidFill>
                <a:srgbClr val="0070C0"/>
              </a:solidFill>
            </a:endParaRPr>
          </a:p>
          <a:p>
            <a:pPr hangingPunct="0"/>
            <a:r>
              <a:rPr lang="en-US" b="1" dirty="0" smtClean="0">
                <a:solidFill>
                  <a:srgbClr val="0070C0"/>
                </a:solidFill>
              </a:rPr>
              <a:t>“waiting” – </a:t>
            </a:r>
            <a:r>
              <a:rPr lang="en-US" dirty="0" smtClean="0"/>
              <a:t>Present Middle -  is the expression of faith, or waiting is the perpetuation of faith </a:t>
            </a:r>
            <a:r>
              <a:rPr lang="en-US" b="1" dirty="0" smtClean="0">
                <a:solidFill>
                  <a:srgbClr val="C00000"/>
                </a:solidFill>
              </a:rPr>
              <a:t>-“They that wait upon the Lord shall renew their strength”</a:t>
            </a:r>
            <a:r>
              <a:rPr lang="en-US" dirty="0" smtClean="0"/>
              <a:t> – </a:t>
            </a:r>
            <a:r>
              <a:rPr lang="en-US" b="1" dirty="0" smtClean="0">
                <a:solidFill>
                  <a:srgbClr val="C00000"/>
                </a:solidFill>
              </a:rPr>
              <a:t>Isaiah 40:31</a:t>
            </a:r>
            <a:r>
              <a:rPr lang="en-US" dirty="0" smtClean="0"/>
              <a:t>.  </a:t>
            </a:r>
            <a:r>
              <a:rPr lang="en-US" b="1" dirty="0" smtClean="0">
                <a:solidFill>
                  <a:srgbClr val="0070C0"/>
                </a:solidFill>
              </a:rPr>
              <a:t>“keep on waiting”</a:t>
            </a:r>
          </a:p>
          <a:p>
            <a:pPr hangingPunct="0"/>
            <a:endParaRPr lang="en-US" dirty="0" smtClean="0"/>
          </a:p>
          <a:p>
            <a:pPr hangingPunct="0"/>
            <a:r>
              <a:rPr lang="en-US" dirty="0" smtClean="0"/>
              <a:t>Middle voice:  we are benefited by such waiting, </a:t>
            </a:r>
            <a:r>
              <a:rPr lang="en-US" b="1" dirty="0" smtClean="0">
                <a:solidFill>
                  <a:srgbClr val="C00000"/>
                </a:solidFill>
              </a:rPr>
              <a:t>Isaiah 40:31</a:t>
            </a:r>
            <a:r>
              <a:rPr lang="en-US" dirty="0" smtClean="0"/>
              <a:t>.</a:t>
            </a:r>
          </a:p>
          <a:p>
            <a:pPr hangingPunct="0"/>
            <a:endParaRPr lang="en-US" dirty="0" smtClean="0"/>
          </a:p>
          <a:p>
            <a:pPr hangingPunct="0"/>
            <a:r>
              <a:rPr lang="en-US" dirty="0" smtClean="0"/>
              <a:t> It means to eagerly await, to wait in an intense fashion. It is to our benefit to wait on the Lord’ (Stand still and watch the deliverance of the Lord) is the principle; </a:t>
            </a:r>
            <a:r>
              <a:rPr lang="en-US" b="1" dirty="0" smtClean="0">
                <a:solidFill>
                  <a:srgbClr val="0070C0"/>
                </a:solidFill>
              </a:rPr>
              <a:t>“for the hope of righteousness.”</a:t>
            </a:r>
            <a:r>
              <a:rPr lang="en-US" dirty="0" smtClean="0"/>
              <a:t> </a:t>
            </a:r>
          </a:p>
          <a:p>
            <a:pPr hangingPunct="0"/>
            <a:endParaRPr lang="en-US" dirty="0" smtClean="0"/>
          </a:p>
          <a:p>
            <a:pPr hangingPunct="0"/>
            <a:r>
              <a:rPr lang="en-US" dirty="0" smtClean="0"/>
              <a:t>The genitive of apposition should be translated </a:t>
            </a:r>
            <a:r>
              <a:rPr lang="en-US" b="1" dirty="0" smtClean="0">
                <a:solidFill>
                  <a:srgbClr val="0070C0"/>
                </a:solidFill>
              </a:rPr>
              <a:t>“the hope which </a:t>
            </a:r>
            <a:r>
              <a:rPr lang="en-US" b="1" i="1" dirty="0" smtClean="0">
                <a:solidFill>
                  <a:srgbClr val="0070C0"/>
                </a:solidFill>
              </a:rPr>
              <a:t>is</a:t>
            </a:r>
            <a:r>
              <a:rPr lang="en-US" b="1" dirty="0" smtClean="0">
                <a:solidFill>
                  <a:srgbClr val="0070C0"/>
                </a:solidFill>
              </a:rPr>
              <a:t> righteousness,”</a:t>
            </a:r>
            <a:r>
              <a:rPr lang="en-US" dirty="0" smtClean="0"/>
              <a:t> not the hope </a:t>
            </a:r>
            <a:r>
              <a:rPr lang="en-US" i="1" dirty="0" smtClean="0"/>
              <a:t>of </a:t>
            </a:r>
            <a:r>
              <a:rPr lang="en-US" dirty="0" smtClean="0"/>
              <a:t>righteousness. What does that mean?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t>The hope refers to that moment when we will receive our resurrection bodies. </a:t>
            </a:r>
          </a:p>
          <a:p>
            <a:pPr>
              <a:buNone/>
            </a:pPr>
            <a:endParaRPr lang="en-US" dirty="0" smtClean="0"/>
          </a:p>
          <a:p>
            <a:r>
              <a:rPr lang="en-US" b="1" u="sng" dirty="0" smtClean="0">
                <a:solidFill>
                  <a:srgbClr val="00B050"/>
                </a:solidFill>
              </a:rPr>
              <a:t>Free -Grace  Teaching</a:t>
            </a:r>
          </a:p>
          <a:p>
            <a:pPr>
              <a:buNone/>
            </a:pPr>
            <a:r>
              <a:rPr lang="en-US" dirty="0" smtClean="0"/>
              <a:t>      - Since we are made righteous in Christ – </a:t>
            </a:r>
            <a:r>
              <a:rPr lang="en-US" b="1" dirty="0" smtClean="0">
                <a:solidFill>
                  <a:srgbClr val="C00000"/>
                </a:solidFill>
              </a:rPr>
              <a:t>2 Cor 5:21</a:t>
            </a:r>
          </a:p>
          <a:p>
            <a:pPr>
              <a:buNone/>
            </a:pPr>
            <a:r>
              <a:rPr lang="en-US" dirty="0" smtClean="0"/>
              <a:t>      - Since our righteousness is effected through Christ’s faithfulness to His death – </a:t>
            </a:r>
            <a:r>
              <a:rPr lang="en-US" b="1" dirty="0" smtClean="0">
                <a:solidFill>
                  <a:srgbClr val="C00000"/>
                </a:solidFill>
              </a:rPr>
              <a:t>Philippians 3:9</a:t>
            </a:r>
          </a:p>
          <a:p>
            <a:pPr>
              <a:buNone/>
            </a:pPr>
            <a:r>
              <a:rPr lang="en-US" dirty="0" smtClean="0"/>
              <a:t>      - THEN we are confirmed righteous in Christ, to be like Him</a:t>
            </a:r>
            <a:r>
              <a:rPr lang="en-US" b="1" dirty="0" smtClean="0">
                <a:solidFill>
                  <a:srgbClr val="C00000"/>
                </a:solidFill>
              </a:rPr>
              <a:t>, 1 John 3:2-3</a:t>
            </a:r>
          </a:p>
          <a:p>
            <a:pPr>
              <a:buNone/>
            </a:pPr>
            <a:r>
              <a:rPr lang="en-US" b="1" dirty="0" smtClean="0">
                <a:solidFill>
                  <a:srgbClr val="C00000"/>
                </a:solidFill>
              </a:rPr>
              <a:t>       - </a:t>
            </a:r>
            <a:r>
              <a:rPr lang="en-US" u="sng" dirty="0" smtClean="0"/>
              <a:t>Results: </a:t>
            </a:r>
            <a:r>
              <a:rPr lang="en-US" dirty="0" smtClean="0"/>
              <a:t>We wait for the hope of glory; face to face with Him. </a:t>
            </a:r>
            <a:r>
              <a:rPr lang="en-US" b="1" dirty="0" smtClean="0">
                <a:solidFill>
                  <a:srgbClr val="C00000"/>
                </a:solidFill>
              </a:rPr>
              <a:t>2 Cor 3:9-11, Colossians 1:27, Romans 5:2.</a:t>
            </a:r>
          </a:p>
          <a:p>
            <a:pPr>
              <a:buNone/>
            </a:pPr>
            <a:endParaRPr lang="en-US" dirty="0" smtClean="0"/>
          </a:p>
          <a:p>
            <a:r>
              <a:rPr lang="en-US" dirty="0" smtClean="0"/>
              <a:t>That is why the Rapture of the Church is called the hope. This is what we call the doctrine of </a:t>
            </a:r>
            <a:r>
              <a:rPr lang="en-US" u="sng" dirty="0" smtClean="0"/>
              <a:t>ultimate sanctification. </a:t>
            </a:r>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endParaRPr lang="en-US" dirty="0" smtClean="0"/>
          </a:p>
          <a:p>
            <a:pPr hangingPunct="0"/>
            <a:r>
              <a:rPr lang="en-US" dirty="0" smtClean="0"/>
              <a:t>The believer is already justified while the legalist is still trying. </a:t>
            </a:r>
          </a:p>
          <a:p>
            <a:pPr hangingPunct="0"/>
            <a:endParaRPr lang="en-US" dirty="0" smtClean="0"/>
          </a:p>
          <a:p>
            <a:pPr hangingPunct="0"/>
            <a:r>
              <a:rPr lang="en-US" dirty="0" smtClean="0"/>
              <a:t>Opponents of Free Grace salvation call it “cheap grace” for there are no works or effort involved.   Turning the tables on them we label works salvation, Lordship salvation crowd, the “Cheap Law” crowd.  </a:t>
            </a:r>
          </a:p>
          <a:p>
            <a:pPr hangingPunct="0"/>
            <a:endParaRPr lang="en-US" dirty="0" smtClean="0"/>
          </a:p>
          <a:p>
            <a:pPr hangingPunct="0">
              <a:buNone/>
            </a:pPr>
            <a:r>
              <a:rPr lang="en-US" b="1" u="sng" dirty="0" smtClean="0">
                <a:solidFill>
                  <a:srgbClr val="00B050"/>
                </a:solidFill>
              </a:rPr>
              <a:t>Cheap Law Preaching  </a:t>
            </a:r>
            <a:r>
              <a:rPr lang="en-US" dirty="0" smtClean="0"/>
              <a:t>(</a:t>
            </a:r>
            <a:r>
              <a:rPr lang="en-US" i="1" dirty="0" smtClean="0"/>
              <a:t>Cheap Grace or Cheap Law?, </a:t>
            </a:r>
            <a:r>
              <a:rPr lang="en-US" dirty="0" smtClean="0"/>
              <a:t>by Shawn Lazar, Grace in Focus magazine, Sept-Oct 2013, Grace Evangelical Society, p 10-11)</a:t>
            </a:r>
          </a:p>
          <a:p>
            <a:pPr hangingPunct="0"/>
            <a:endParaRPr lang="en-US" dirty="0" smtClean="0"/>
          </a:p>
          <a:p>
            <a:pPr hangingPunct="0"/>
            <a:r>
              <a:rPr lang="en-US" dirty="0" smtClean="0"/>
              <a:t>Cheap Law preaching emphasizes obedience as necessary to gain salvation. </a:t>
            </a:r>
          </a:p>
          <a:p>
            <a:pPr hangingPunct="0"/>
            <a:endParaRPr lang="en-US" dirty="0" smtClean="0"/>
          </a:p>
          <a:p>
            <a:pPr hangingPunct="0"/>
            <a:r>
              <a:rPr lang="en-US" dirty="0" smtClean="0"/>
              <a:t>Cheap Law ignores the original intention of the Mosaic Law which was to show mankind his inability to save himself and trust in the Savior alone for salvation.</a:t>
            </a:r>
          </a:p>
          <a:p>
            <a:pPr hangingPunct="0"/>
            <a:endParaRPr lang="en-US" dirty="0" smtClean="0"/>
          </a:p>
          <a:p>
            <a:pPr hangingPunct="0"/>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endParaRPr lang="en-US" dirty="0" smtClean="0"/>
          </a:p>
          <a:p>
            <a:pPr hangingPunct="0"/>
            <a:r>
              <a:rPr lang="en-US" dirty="0" smtClean="0"/>
              <a:t>The Mosaic Law can preserve society, restrain evil, and offer aid to the needy but it CANNOT CURE SIN.</a:t>
            </a:r>
          </a:p>
          <a:p>
            <a:pPr hangingPunct="0"/>
            <a:endParaRPr lang="en-US" dirty="0" smtClean="0"/>
          </a:p>
          <a:p>
            <a:pPr hangingPunct="0"/>
            <a:r>
              <a:rPr lang="en-US" dirty="0" smtClean="0"/>
              <a:t>Legalist under Cheap Law is actually increasing his sin (</a:t>
            </a:r>
            <a:r>
              <a:rPr lang="en-US" b="1" dirty="0" smtClean="0">
                <a:solidFill>
                  <a:srgbClr val="C00000"/>
                </a:solidFill>
              </a:rPr>
              <a:t>Romans 5:20</a:t>
            </a:r>
            <a:r>
              <a:rPr lang="en-US" dirty="0" smtClean="0"/>
              <a:t>) as he rejects grace and labors under an unbearable burden of increasing sin.</a:t>
            </a:r>
          </a:p>
          <a:p>
            <a:pPr hangingPunct="0"/>
            <a:endParaRPr lang="en-US" dirty="0" smtClean="0"/>
          </a:p>
          <a:p>
            <a:pPr hangingPunct="0"/>
            <a:r>
              <a:rPr lang="en-US" dirty="0" smtClean="0"/>
              <a:t>Legalist under Cheap Law wants to work with God for his salvation but that is impossible for grace and works are not allowed.</a:t>
            </a:r>
          </a:p>
          <a:p>
            <a:pPr hangingPunct="0"/>
            <a:endParaRPr lang="en-US" dirty="0" smtClean="0"/>
          </a:p>
          <a:p>
            <a:pPr hangingPunct="0"/>
            <a:r>
              <a:rPr lang="en-US" u="sng" dirty="0" smtClean="0"/>
              <a:t>Purpose of the Biblical Mosaic Law </a:t>
            </a:r>
            <a:r>
              <a:rPr lang="en-US" dirty="0" smtClean="0"/>
              <a:t>was to show mankind that there can be NO cooperation of God’s grace and man’s works for salvation.  </a:t>
            </a:r>
          </a:p>
          <a:p>
            <a:pPr hangingPunct="0"/>
            <a:endParaRPr lang="en-US" dirty="0" smtClean="0"/>
          </a:p>
          <a:p>
            <a:pPr hangingPunct="0"/>
            <a:r>
              <a:rPr lang="en-US" dirty="0" smtClean="0"/>
              <a:t>The believer has been justified in a point of time, he has accepted Christ, believed in Christ which is </a:t>
            </a:r>
            <a:r>
              <a:rPr lang="en-US" b="1" dirty="0" smtClean="0"/>
              <a:t>Free Grace</a:t>
            </a:r>
            <a:r>
              <a:rPr lang="en-US" dirty="0" smtClean="0"/>
              <a:t>. </a:t>
            </a:r>
          </a:p>
          <a:p>
            <a:pPr>
              <a:buNone/>
            </a:pPr>
            <a:endParaRPr lang="en-US" dirty="0" smtClean="0"/>
          </a:p>
          <a:p>
            <a:pPr hangingPunct="0"/>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Therefore he is not hustling around any more trying to work for salvation, he is just waiting for what God is going to do for us. He is waiting for a perfect body, a resurrection body. 	</a:t>
            </a:r>
          </a:p>
          <a:p>
            <a:pPr hangingPunct="0"/>
            <a:endParaRPr lang="en-US" dirty="0" smtClean="0"/>
          </a:p>
          <a:p>
            <a:pPr hangingPunct="0"/>
            <a:r>
              <a:rPr lang="en-US" dirty="0" smtClean="0"/>
              <a:t>Remember </a:t>
            </a:r>
            <a:r>
              <a:rPr lang="en-US" u="sng" dirty="0" smtClean="0"/>
              <a:t>we cheapen Grace </a:t>
            </a:r>
            <a:r>
              <a:rPr lang="en-US" dirty="0" smtClean="0"/>
              <a:t>when we try to add to it with works, moral character, obedience, etc. for salvation. </a:t>
            </a:r>
          </a:p>
          <a:p>
            <a:pPr hangingPunct="0"/>
            <a:endParaRPr lang="en-US" dirty="0" smtClean="0"/>
          </a:p>
          <a:p>
            <a:pPr hangingPunct="0"/>
            <a:r>
              <a:rPr lang="en-US" dirty="0" smtClean="0"/>
              <a:t>Remember, grace is not cheap, it is </a:t>
            </a:r>
            <a:r>
              <a:rPr lang="en-US" b="1" dirty="0" smtClean="0"/>
              <a:t>FREE</a:t>
            </a:r>
            <a:r>
              <a:rPr lang="en-US" dirty="0" smtClean="0"/>
              <a:t>! It only becomes cheap when we try to modify it by adding something to it.</a:t>
            </a:r>
          </a:p>
          <a:p>
            <a:pPr hangingPunct="0"/>
            <a:endParaRPr lang="en-US" dirty="0" smtClean="0"/>
          </a:p>
          <a:p>
            <a:pPr hangingPunct="0"/>
            <a:r>
              <a:rPr lang="en-US" dirty="0" smtClean="0"/>
              <a:t>Lordship salvation whether it is </a:t>
            </a:r>
            <a:r>
              <a:rPr lang="en-US" dirty="0" err="1" smtClean="0"/>
              <a:t>Arminian</a:t>
            </a:r>
            <a:r>
              <a:rPr lang="en-US" dirty="0" smtClean="0"/>
              <a:t>, Calvinist, or Catholic is a form of Cheap Law preaching. </a:t>
            </a:r>
          </a:p>
          <a:p>
            <a:pPr hangingPunct="0"/>
            <a:endParaRPr lang="en-US" dirty="0" smtClean="0"/>
          </a:p>
          <a:p>
            <a:pPr hangingPunct="0"/>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r>
              <a:rPr lang="en-US" dirty="0" smtClean="0"/>
              <a:t>It denies Christ by claiming His work must be supplemented by our own efforts if we hope to be saved. </a:t>
            </a:r>
          </a:p>
          <a:p>
            <a:pPr hangingPunct="0"/>
            <a:endParaRPr lang="en-US" dirty="0" smtClean="0"/>
          </a:p>
          <a:p>
            <a:pPr hangingPunct="0"/>
            <a:r>
              <a:rPr lang="en-US" dirty="0" smtClean="0"/>
              <a:t>This approach denies something less than Christ’s perfect righteousness and depends, rather, on imperfect human works. </a:t>
            </a:r>
          </a:p>
          <a:p>
            <a:pPr hangingPunct="0"/>
            <a:endParaRPr lang="en-US" dirty="0" smtClean="0"/>
          </a:p>
          <a:p>
            <a:pPr hangingPunct="0"/>
            <a:r>
              <a:rPr lang="en-US" dirty="0" smtClean="0"/>
              <a:t>Free Grace proclaims a perfect Law which could only be fulfilled by Christ and grace that is FREELY give without demand, to all who believe in Jesus’ promise of everlasting life.</a:t>
            </a:r>
          </a:p>
          <a:p>
            <a:pPr hangingPunct="0"/>
            <a:endParaRPr lang="en-US" dirty="0" smtClean="0"/>
          </a:p>
          <a:p>
            <a:pPr hangingPunct="0"/>
            <a:r>
              <a:rPr lang="en-US" dirty="0" smtClean="0"/>
              <a:t>Free Grace, not costly grace or cheap law, is the true foundation of Christian living.</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pPr algn="ctr"/>
            <a:r>
              <a:rPr lang="en-US" dirty="0" smtClean="0"/>
              <a:t>CONTRAST</a:t>
            </a:r>
            <a:endParaRPr lang="en-US" dirty="0"/>
          </a:p>
        </p:txBody>
      </p:sp>
      <p:sp>
        <p:nvSpPr>
          <p:cNvPr id="3" name="Content Placeholder 2"/>
          <p:cNvSpPr>
            <a:spLocks noGrp="1"/>
          </p:cNvSpPr>
          <p:nvPr>
            <p:ph idx="1"/>
          </p:nvPr>
        </p:nvSpPr>
        <p:spPr>
          <a:xfrm>
            <a:off x="0" y="1371600"/>
            <a:ext cx="9144000" cy="5486400"/>
          </a:xfrm>
        </p:spPr>
        <p:txBody>
          <a:bodyPr/>
          <a:lstStyle/>
          <a:p>
            <a:pPr>
              <a:buNone/>
            </a:pPr>
            <a:r>
              <a:rPr lang="en-US" dirty="0" smtClean="0"/>
              <a:t>       </a:t>
            </a:r>
            <a:r>
              <a:rPr lang="en-US" b="1" dirty="0" smtClean="0">
                <a:solidFill>
                  <a:srgbClr val="00B050"/>
                </a:solidFill>
              </a:rPr>
              <a:t>CHEAP LAW                                      FREE GRACE</a:t>
            </a:r>
          </a:p>
          <a:p>
            <a:endParaRPr lang="en-US" dirty="0" smtClean="0"/>
          </a:p>
          <a:p>
            <a:r>
              <a:rPr lang="en-US" dirty="0" smtClean="0"/>
              <a:t>Works for salvation                             Christ did the work</a:t>
            </a:r>
          </a:p>
          <a:p>
            <a:r>
              <a:rPr lang="en-US" dirty="0" smtClean="0"/>
              <a:t>Obedience for salvation                     Faith in Christ alone</a:t>
            </a:r>
          </a:p>
          <a:p>
            <a:r>
              <a:rPr lang="en-US" dirty="0" smtClean="0"/>
              <a:t>Lordship salvation                              Free Grace salvation</a:t>
            </a:r>
          </a:p>
          <a:p>
            <a:r>
              <a:rPr lang="en-US" dirty="0" smtClean="0"/>
              <a:t>Human merit/effort                           No human effort</a:t>
            </a:r>
          </a:p>
          <a:p>
            <a:r>
              <a:rPr lang="en-US" dirty="0" smtClean="0"/>
              <a:t>Keep Mosaic Law                                Not under Law</a:t>
            </a:r>
          </a:p>
          <a:p>
            <a:r>
              <a:rPr lang="en-US" dirty="0" smtClean="0"/>
              <a:t>Results: NO SALVATION                  </a:t>
            </a:r>
            <a:r>
              <a:rPr lang="en-US" dirty="0" err="1" smtClean="0"/>
              <a:t>SALVATION</a:t>
            </a:r>
            <a:r>
              <a:rPr lang="en-US" dirty="0" smtClean="0"/>
              <a:t>/ ET. LIFE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r>
              <a:rPr lang="en-US" b="1" dirty="0" smtClean="0">
                <a:solidFill>
                  <a:srgbClr val="0070C0"/>
                </a:solidFill>
              </a:rPr>
              <a:t>Gal 5: 6 — “For in Jesus Christ neither circumcision  nor uncircumcision means anything, but faith working through love.” </a:t>
            </a:r>
          </a:p>
          <a:p>
            <a:endParaRPr lang="en-US" b="1" dirty="0" smtClean="0">
              <a:solidFill>
                <a:srgbClr val="0070C0"/>
              </a:solidFill>
            </a:endParaRPr>
          </a:p>
          <a:p>
            <a:pPr hangingPunct="0"/>
            <a:r>
              <a:rPr lang="en-US" b="1" dirty="0" smtClean="0">
                <a:solidFill>
                  <a:srgbClr val="0070C0"/>
                </a:solidFill>
              </a:rPr>
              <a:t>“In Jesus Christ” </a:t>
            </a:r>
            <a:r>
              <a:rPr lang="en-US" dirty="0" smtClean="0"/>
              <a:t>is positional truth. We wait in union with Christ. The moment we receive Christ as savior we enter into union with Him. Here is where we do our waiting. </a:t>
            </a:r>
          </a:p>
          <a:p>
            <a:pPr hangingPunct="0"/>
            <a:endParaRPr lang="en-US" dirty="0" smtClean="0"/>
          </a:p>
          <a:p>
            <a:pPr hangingPunct="0"/>
            <a:r>
              <a:rPr lang="en-US" b="1" dirty="0" smtClean="0">
                <a:solidFill>
                  <a:srgbClr val="0070C0"/>
                </a:solidFill>
              </a:rPr>
              <a:t>“Neither circumcision.” </a:t>
            </a:r>
            <a:r>
              <a:rPr lang="en-US" dirty="0" smtClean="0"/>
              <a:t>This is how they are trying to be saved; </a:t>
            </a:r>
            <a:r>
              <a:rPr lang="en-US" b="1" dirty="0" smtClean="0">
                <a:solidFill>
                  <a:srgbClr val="0070C0"/>
                </a:solidFill>
              </a:rPr>
              <a:t>“nor uncircumcision”</a:t>
            </a:r>
            <a:r>
              <a:rPr lang="en-US" dirty="0" smtClean="0"/>
              <a:t> — </a:t>
            </a:r>
            <a:r>
              <a:rPr lang="en-US" b="1" dirty="0" smtClean="0">
                <a:solidFill>
                  <a:srgbClr val="0070C0"/>
                </a:solidFill>
              </a:rPr>
              <a:t>“means anything” </a:t>
            </a:r>
            <a:r>
              <a:rPr lang="en-US" dirty="0" smtClean="0"/>
              <a:t>– ISCHUEI means to be strong physically, to be overpowering;  to prevail with God (</a:t>
            </a:r>
            <a:r>
              <a:rPr lang="en-US" b="1" dirty="0" smtClean="0">
                <a:solidFill>
                  <a:srgbClr val="C00000"/>
                </a:solidFill>
              </a:rPr>
              <a:t>Gal 6:15, 1 Cor 7:18-20</a:t>
            </a:r>
            <a:r>
              <a:rPr lang="en-US" dirty="0" smtClean="0"/>
              <a:t>).  </a:t>
            </a:r>
          </a:p>
          <a:p>
            <a:pPr hangingPunct="0"/>
            <a:endParaRPr lang="en-US" dirty="0" smtClean="0"/>
          </a:p>
          <a:p>
            <a:pPr hangingPunct="0"/>
            <a:r>
              <a:rPr lang="en-US" dirty="0" smtClean="0"/>
              <a:t>The law and circumcision do not have the strength or the power to produce salvation, or in the Christian way of life, spirituality.</a:t>
            </a:r>
          </a:p>
          <a:p>
            <a:pPr hangingPunct="0"/>
            <a:endParaRPr lang="en-US" dirty="0" smtClean="0"/>
          </a:p>
          <a:p>
            <a:pPr hangingPunct="0"/>
            <a:r>
              <a:rPr lang="en-US" b="1" dirty="0" smtClean="0">
                <a:solidFill>
                  <a:srgbClr val="0070C0"/>
                </a:solidFill>
              </a:rPr>
              <a:t>“but faith working through love” </a:t>
            </a:r>
            <a:r>
              <a:rPr lang="en-US" dirty="0" smtClean="0"/>
              <a:t>— by way of contrast, </a:t>
            </a:r>
            <a:r>
              <a:rPr lang="en-US" b="1" dirty="0" smtClean="0">
                <a:solidFill>
                  <a:srgbClr val="0070C0"/>
                </a:solidFill>
              </a:rPr>
              <a:t>“faith” </a:t>
            </a:r>
            <a:r>
              <a:rPr lang="en-US" dirty="0" smtClean="0"/>
              <a:t>— the only non-meritorious system of perception.</a:t>
            </a:r>
          </a:p>
          <a:p>
            <a:pPr hangingPunct="0"/>
            <a:endParaRPr lang="en-US" b="1" dirty="0" smtClean="0">
              <a:solidFill>
                <a:srgbClr val="0070C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b="1" dirty="0" smtClean="0">
                <a:solidFill>
                  <a:srgbClr val="0070C0"/>
                </a:solidFill>
              </a:rPr>
              <a:t> “working through love” </a:t>
            </a:r>
            <a:r>
              <a:rPr lang="en-US" dirty="0" smtClean="0"/>
              <a:t>– ENERGEO - means to operate or to communicate energy and efficiency, and faith communicates energy and efficiency by means of divine love (AGAPE). </a:t>
            </a:r>
          </a:p>
          <a:p>
            <a:pPr hangingPunct="0"/>
            <a:endParaRPr lang="en-US" dirty="0" smtClean="0"/>
          </a:p>
          <a:p>
            <a:pPr hangingPunct="0"/>
            <a:r>
              <a:rPr lang="en-US" dirty="0" smtClean="0"/>
              <a:t>God loves us so we are energized by Christ to love one another ( </a:t>
            </a:r>
            <a:r>
              <a:rPr lang="en-US" b="1" dirty="0" smtClean="0">
                <a:solidFill>
                  <a:srgbClr val="C00000"/>
                </a:solidFill>
              </a:rPr>
              <a:t>Col 1:4</a:t>
            </a:r>
            <a:r>
              <a:rPr lang="en-US" dirty="0" smtClean="0"/>
              <a:t>).  The Mosaic Law cannot energize believers to love one another. </a:t>
            </a:r>
          </a:p>
          <a:p>
            <a:pPr hangingPunct="0"/>
            <a:endParaRPr lang="en-US" dirty="0" smtClean="0"/>
          </a:p>
          <a:p>
            <a:pPr hangingPunct="0"/>
            <a:r>
              <a:rPr lang="en-US" dirty="0" smtClean="0"/>
              <a:t>Therefore He communicates power and energy and whatever we need. He provides it, that is what this means.</a:t>
            </a:r>
          </a:p>
          <a:p>
            <a:pPr hangingPunct="0"/>
            <a:endParaRPr lang="en-US" dirty="0" smtClean="0"/>
          </a:p>
          <a:p>
            <a:pPr hangingPunct="0"/>
            <a:r>
              <a:rPr lang="en-US" dirty="0" smtClean="0"/>
              <a:t> God’s love provides what we cannot earn and what we do not deserve. Therefore, in </a:t>
            </a:r>
            <a:r>
              <a:rPr lang="en-US" b="1" dirty="0" smtClean="0">
                <a:solidFill>
                  <a:srgbClr val="0070C0"/>
                </a:solidFill>
              </a:rPr>
              <a:t>verses 1-6</a:t>
            </a:r>
            <a:r>
              <a:rPr lang="en-US" dirty="0" smtClean="0"/>
              <a:t>, legalism is a hindrance to salvation. </a:t>
            </a:r>
          </a:p>
          <a:p>
            <a:pPr hangingPunct="0"/>
            <a:endParaRPr lang="en-US" dirty="0" smtClean="0"/>
          </a:p>
          <a:p>
            <a:pPr hangingPunct="0"/>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t>All of these things have been provided for us in toto, we can’t add anything to them and we can’t take anything from them. </a:t>
            </a:r>
          </a:p>
          <a:p>
            <a:pPr hangingPunct="0"/>
            <a:endParaRPr lang="en-US" dirty="0" smtClean="0"/>
          </a:p>
          <a:p>
            <a:pPr hangingPunct="0"/>
            <a:r>
              <a:rPr lang="en-US" dirty="0" smtClean="0"/>
              <a:t>So the principle with which we start this passage</a:t>
            </a:r>
            <a:r>
              <a:rPr lang="en-US" u="sng" dirty="0" smtClean="0"/>
              <a:t>: </a:t>
            </a:r>
            <a:r>
              <a:rPr lang="en-US" b="1" u="sng" dirty="0" smtClean="0"/>
              <a:t>we are saved by grace, therefore we should live by grace and die by grace. </a:t>
            </a:r>
          </a:p>
          <a:p>
            <a:pPr hangingPunct="0"/>
            <a:endParaRPr lang="en-US" dirty="0" smtClean="0"/>
          </a:p>
          <a:p>
            <a:pPr hangingPunct="0"/>
            <a:r>
              <a:rPr lang="en-US" dirty="0" smtClean="0"/>
              <a:t>The emphasis in </a:t>
            </a:r>
            <a:r>
              <a:rPr lang="en-US" b="1" dirty="0" smtClean="0">
                <a:solidFill>
                  <a:srgbClr val="0070C0"/>
                </a:solidFill>
              </a:rPr>
              <a:t>Galatians 5 </a:t>
            </a:r>
            <a:r>
              <a:rPr lang="en-US" dirty="0" smtClean="0"/>
              <a:t>is living by grace. In verses 1-6 we have the hindrance to phase one, or </a:t>
            </a:r>
            <a:r>
              <a:rPr lang="en-US" u="sng" dirty="0" smtClean="0"/>
              <a:t>falling from grace</a:t>
            </a:r>
            <a:r>
              <a:rPr lang="en-US" dirty="0" smtClean="0"/>
              <a:t>. </a:t>
            </a:r>
          </a:p>
          <a:p>
            <a:pPr hangingPunct="0"/>
            <a:endParaRPr lang="en-US" dirty="0" smtClean="0"/>
          </a:p>
          <a:p>
            <a:pPr hangingPunct="0"/>
            <a:r>
              <a:rPr lang="en-US" b="1" dirty="0" smtClean="0">
                <a:solidFill>
                  <a:srgbClr val="0070C0"/>
                </a:solidFill>
              </a:rPr>
              <a:t>Gal 5:1 </a:t>
            </a:r>
            <a:r>
              <a:rPr lang="en-US" dirty="0" smtClean="0"/>
              <a:t>— The first two are words </a:t>
            </a:r>
            <a:r>
              <a:rPr lang="en-US" b="1" dirty="0" smtClean="0">
                <a:solidFill>
                  <a:srgbClr val="0070C0"/>
                </a:solidFill>
              </a:rPr>
              <a:t>“Stand fast </a:t>
            </a:r>
            <a:r>
              <a:rPr lang="en-US" dirty="0" smtClean="0"/>
              <a:t>(STEKO – PAImpv)-</a:t>
            </a:r>
            <a:r>
              <a:rPr lang="en-US" b="1" dirty="0" smtClean="0">
                <a:solidFill>
                  <a:srgbClr val="0070C0"/>
                </a:solidFill>
              </a:rPr>
              <a:t>  </a:t>
            </a:r>
            <a:r>
              <a:rPr lang="en-US" dirty="0" smtClean="0"/>
              <a:t>The present tense means to keep on standing fast, be unmovable. The imperative mood means it is an order.</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endParaRPr lang="en-US" dirty="0" smtClean="0"/>
          </a:p>
          <a:p>
            <a:pPr hangingPunct="0"/>
            <a:r>
              <a:rPr lang="en-US" dirty="0" smtClean="0"/>
              <a:t>In </a:t>
            </a:r>
            <a:r>
              <a:rPr lang="en-US" b="1" dirty="0" smtClean="0">
                <a:solidFill>
                  <a:srgbClr val="0070C0"/>
                </a:solidFill>
              </a:rPr>
              <a:t>Gal 5: 7-15 </a:t>
            </a:r>
            <a:r>
              <a:rPr lang="en-US" dirty="0" smtClean="0"/>
              <a:t>we have a hindrance to the CWL (phase two), or the broken stride. </a:t>
            </a:r>
          </a:p>
          <a:p>
            <a:pPr hangingPunct="0"/>
            <a:endParaRPr lang="en-US" dirty="0" smtClean="0"/>
          </a:p>
          <a:p>
            <a:pPr hangingPunct="0"/>
            <a:r>
              <a:rPr lang="en-US" dirty="0" smtClean="0"/>
              <a:t>The unbeliever is said to fall from grace; the believer who is operating on legalism is said to have a broken stride. </a:t>
            </a:r>
          </a:p>
          <a:p>
            <a:endParaRPr lang="en-US" dirty="0" smtClean="0"/>
          </a:p>
          <a:p>
            <a:r>
              <a:rPr lang="en-US" dirty="0" smtClean="0"/>
              <a:t>Here is someone who is serving the Lord in grace, and then all of a sudden his stride is broken and his effectiveness is neutralized. </a:t>
            </a:r>
          </a:p>
          <a:p>
            <a:endParaRPr lang="en-US" b="1" dirty="0" smtClean="0">
              <a:solidFill>
                <a:srgbClr val="0070C0"/>
              </a:solidFill>
            </a:endParaRPr>
          </a:p>
          <a:p>
            <a:r>
              <a:rPr lang="en-US" b="1" dirty="0" smtClean="0">
                <a:solidFill>
                  <a:srgbClr val="0070C0"/>
                </a:solidFill>
              </a:rPr>
              <a:t>Gal 5:7 — “You were running well; who hindered you from obeying the truth?”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endParaRPr lang="en-US" dirty="0" smtClean="0"/>
          </a:p>
          <a:p>
            <a:pPr hangingPunct="0"/>
            <a:r>
              <a:rPr lang="en-US" b="1" dirty="0" smtClean="0">
                <a:solidFill>
                  <a:srgbClr val="0070C0"/>
                </a:solidFill>
              </a:rPr>
              <a:t>“running well” </a:t>
            </a:r>
            <a:r>
              <a:rPr lang="en-US" dirty="0" smtClean="0"/>
              <a:t>–ETRECHEO -  Impf tense means  something that kept on happening in past time, in the past. They had made good spiritual progress at first ( </a:t>
            </a:r>
            <a:r>
              <a:rPr lang="en-US" b="1" dirty="0" smtClean="0">
                <a:solidFill>
                  <a:srgbClr val="C00000"/>
                </a:solidFill>
              </a:rPr>
              <a:t>1 Cor 9:24, Heb 12:1</a:t>
            </a:r>
            <a:r>
              <a:rPr lang="en-US" dirty="0" smtClean="0"/>
              <a:t>).  </a:t>
            </a:r>
          </a:p>
          <a:p>
            <a:pPr hangingPunct="0"/>
            <a:endParaRPr lang="en-US" dirty="0" smtClean="0"/>
          </a:p>
          <a:p>
            <a:pPr hangingPunct="0"/>
            <a:r>
              <a:rPr lang="en-US" dirty="0" smtClean="0"/>
              <a:t>Paul is referring to the believers now; </a:t>
            </a:r>
            <a:r>
              <a:rPr lang="en-US" b="1" dirty="0" smtClean="0">
                <a:solidFill>
                  <a:srgbClr val="0070C0"/>
                </a:solidFill>
              </a:rPr>
              <a:t>“well” </a:t>
            </a:r>
            <a:r>
              <a:rPr lang="en-US" dirty="0" smtClean="0"/>
              <a:t>should be </a:t>
            </a:r>
            <a:r>
              <a:rPr lang="en-US" b="1" dirty="0" smtClean="0">
                <a:solidFill>
                  <a:srgbClr val="0070C0"/>
                </a:solidFill>
              </a:rPr>
              <a:t>‘commendably.’  </a:t>
            </a:r>
            <a:r>
              <a:rPr lang="en-US" dirty="0" smtClean="0"/>
              <a:t>They were spiritually disciplining themselves in the truth and obeying it through the Holy Spirit.</a:t>
            </a:r>
          </a:p>
          <a:p>
            <a:pPr hangingPunct="0"/>
            <a:endParaRPr lang="en-US" b="1" dirty="0" smtClean="0">
              <a:solidFill>
                <a:srgbClr val="0070C0"/>
              </a:solidFill>
            </a:endParaRPr>
          </a:p>
          <a:p>
            <a:pPr hangingPunct="0"/>
            <a:r>
              <a:rPr lang="en-US" dirty="0" smtClean="0"/>
              <a:t>In fact, they had suffered persecution because of their strong stand for Christ </a:t>
            </a:r>
            <a:r>
              <a:rPr lang="en-US" b="1" dirty="0" smtClean="0">
                <a:solidFill>
                  <a:srgbClr val="0070C0"/>
                </a:solidFill>
              </a:rPr>
              <a:t>( 3:3-5). </a:t>
            </a:r>
          </a:p>
          <a:p>
            <a:pPr hangingPunct="0"/>
            <a:endParaRPr lang="en-US" b="1" dirty="0" smtClean="0">
              <a:solidFill>
                <a:srgbClr val="0070C0"/>
              </a:solidFill>
            </a:endParaRPr>
          </a:p>
          <a:p>
            <a:pPr hangingPunct="0"/>
            <a:r>
              <a:rPr lang="en-US" dirty="0" smtClean="0"/>
              <a:t>Then this sudden break in: </a:t>
            </a:r>
            <a:r>
              <a:rPr lang="en-US" b="1" dirty="0" smtClean="0">
                <a:solidFill>
                  <a:srgbClr val="0070C0"/>
                </a:solidFill>
              </a:rPr>
              <a:t>“Who hindered you?” </a:t>
            </a:r>
            <a:r>
              <a:rPr lang="en-US" dirty="0" smtClean="0"/>
              <a:t>The word ‘hinder’ is a very technical athletic term from the ancient world. </a:t>
            </a:r>
          </a:p>
          <a:p>
            <a:pPr hangingPunct="0"/>
            <a:endParaRPr lang="en-US" dirty="0" smtClean="0"/>
          </a:p>
          <a:p>
            <a:pPr hangingPunct="0"/>
            <a:r>
              <a:rPr lang="en-US" dirty="0" smtClean="0"/>
              <a:t>It was originally used of a runner. In order to get a good runner out of the way he would run up alongside of him and bump him or use other means to break his stride.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endParaRPr lang="en-US" dirty="0" smtClean="0"/>
          </a:p>
          <a:p>
            <a:r>
              <a:rPr lang="en-US" dirty="0" smtClean="0"/>
              <a:t>To </a:t>
            </a:r>
            <a:r>
              <a:rPr lang="en-US" u="sng" dirty="0" smtClean="0"/>
              <a:t>run well </a:t>
            </a:r>
            <a:r>
              <a:rPr lang="en-US" dirty="0" smtClean="0"/>
              <a:t>means to be filled with the Spirit, it means to be occupied with Christ, it means to know and apply doctrine. </a:t>
            </a:r>
          </a:p>
          <a:p>
            <a:endParaRPr lang="en-US" dirty="0" smtClean="0"/>
          </a:p>
          <a:p>
            <a:r>
              <a:rPr lang="en-US" dirty="0" smtClean="0"/>
              <a:t>In other words, it means to utilize the divine operating assets to the Christian way of life — operation grace. </a:t>
            </a:r>
          </a:p>
          <a:p>
            <a:pPr>
              <a:buNone/>
            </a:pPr>
            <a:endParaRPr lang="en-US" dirty="0" smtClean="0"/>
          </a:p>
          <a:p>
            <a:r>
              <a:rPr lang="en-US" dirty="0" smtClean="0"/>
              <a:t>When Paul left the Galatians they were running beautifully. Then what happened? Paul left, the legalists came in, and the legalists broke their stride.</a:t>
            </a:r>
          </a:p>
          <a:p>
            <a:endParaRPr lang="en-US" dirty="0" smtClean="0"/>
          </a:p>
          <a:p>
            <a:r>
              <a:rPr lang="en-US" b="1" dirty="0" smtClean="0">
                <a:solidFill>
                  <a:srgbClr val="0070C0"/>
                </a:solidFill>
              </a:rPr>
              <a:t> “who did hinder?” </a:t>
            </a:r>
            <a:r>
              <a:rPr lang="en-US" dirty="0" smtClean="0"/>
              <a:t>ENEKOPSEN – to cut in, impede, interrupt one’s course of action. When false teachers influence believers their grace stride is broken.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pPr hangingPunct="0"/>
            <a:r>
              <a:rPr lang="en-US" dirty="0" smtClean="0"/>
              <a:t>The middle voice here is a reflexive middle </a:t>
            </a:r>
            <a:r>
              <a:rPr lang="en-US" b="1" dirty="0" smtClean="0">
                <a:solidFill>
                  <a:srgbClr val="0070C0"/>
                </a:solidFill>
              </a:rPr>
              <a:t>— “</a:t>
            </a:r>
            <a:r>
              <a:rPr lang="en-US" b="1" i="1" dirty="0" smtClean="0">
                <a:solidFill>
                  <a:srgbClr val="0070C0"/>
                </a:solidFill>
              </a:rPr>
              <a:t>you yourselves </a:t>
            </a:r>
            <a:r>
              <a:rPr lang="en-US" b="1" dirty="0" smtClean="0">
                <a:solidFill>
                  <a:srgbClr val="0070C0"/>
                </a:solidFill>
              </a:rPr>
              <a:t>did not obey the truth.” </a:t>
            </a:r>
            <a:r>
              <a:rPr lang="en-US" dirty="0" smtClean="0"/>
              <a:t>Your stride is broken; </a:t>
            </a:r>
            <a:r>
              <a:rPr lang="en-US" i="1" dirty="0" smtClean="0"/>
              <a:t>you</a:t>
            </a:r>
            <a:r>
              <a:rPr lang="en-US" dirty="0" smtClean="0"/>
              <a:t> are not obeying the truth. </a:t>
            </a:r>
          </a:p>
          <a:p>
            <a:pPr hangingPunct="0"/>
            <a:endParaRPr lang="en-US" dirty="0" smtClean="0"/>
          </a:p>
          <a:p>
            <a:pPr hangingPunct="0"/>
            <a:r>
              <a:rPr lang="en-US" dirty="0" smtClean="0"/>
              <a:t>Disobedience to God’s Word means broken stride. The present tense means that this has been going on for sometime now. The result of a broken stride means you are not obeying the truth. </a:t>
            </a:r>
          </a:p>
          <a:p>
            <a:pPr hangingPunct="0"/>
            <a:endParaRPr lang="en-US" dirty="0" smtClean="0"/>
          </a:p>
          <a:p>
            <a:pPr hangingPunct="0"/>
            <a:r>
              <a:rPr lang="en-US" b="1" dirty="0" smtClean="0">
                <a:solidFill>
                  <a:srgbClr val="0070C0"/>
                </a:solidFill>
              </a:rPr>
              <a:t>Gal 5:8 </a:t>
            </a:r>
            <a:r>
              <a:rPr lang="en-US" dirty="0" smtClean="0"/>
              <a:t>— </a:t>
            </a:r>
            <a:r>
              <a:rPr lang="en-US" b="1" dirty="0" smtClean="0">
                <a:solidFill>
                  <a:srgbClr val="0070C0"/>
                </a:solidFill>
              </a:rPr>
              <a:t>“This persuasion did not come from Him who calls you.” </a:t>
            </a:r>
            <a:r>
              <a:rPr lang="en-US" dirty="0" smtClean="0"/>
              <a:t>- legalism is not a part of phase two of the plan of God, the Christian way of life. </a:t>
            </a:r>
          </a:p>
          <a:p>
            <a:pPr hangingPunct="0"/>
            <a:endParaRPr lang="en-US" dirty="0" smtClean="0"/>
          </a:p>
          <a:p>
            <a:pPr hangingPunct="0"/>
            <a:r>
              <a:rPr lang="en-US" b="1" dirty="0" smtClean="0">
                <a:solidFill>
                  <a:srgbClr val="0070C0"/>
                </a:solidFill>
              </a:rPr>
              <a:t>“This persuasion” </a:t>
            </a:r>
            <a:r>
              <a:rPr lang="en-US" dirty="0" smtClean="0"/>
              <a:t>—In other  words, going back to the previous verse. They were persuaded that they must be circumcised, but that violates justification by faith alone (</a:t>
            </a:r>
            <a:r>
              <a:rPr lang="en-US" b="1" dirty="0" smtClean="0">
                <a:solidFill>
                  <a:srgbClr val="0070C0"/>
                </a:solidFill>
              </a:rPr>
              <a:t>3:19, 24-25</a:t>
            </a:r>
            <a:r>
              <a:rPr lang="en-US" dirty="0" smtClean="0"/>
              <a:t>).</a:t>
            </a:r>
          </a:p>
          <a:p>
            <a:pPr hangingPunct="0"/>
            <a:endParaRPr lang="en-US" dirty="0" smtClean="0"/>
          </a:p>
          <a:p>
            <a:pPr hangingPunct="0"/>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b="1" dirty="0" smtClean="0">
                <a:solidFill>
                  <a:srgbClr val="0070C0"/>
                </a:solidFill>
              </a:rPr>
              <a:t>“did not come from Him who calls you.” </a:t>
            </a:r>
            <a:r>
              <a:rPr lang="en-US" dirty="0" smtClean="0"/>
              <a:t>- — no verb “cometh” here. </a:t>
            </a:r>
            <a:r>
              <a:rPr lang="en-US" b="1" dirty="0" smtClean="0">
                <a:solidFill>
                  <a:srgbClr val="0070C0"/>
                </a:solidFill>
              </a:rPr>
              <a:t>“Not of him” </a:t>
            </a:r>
            <a:r>
              <a:rPr lang="en-US" dirty="0" smtClean="0"/>
              <a:t>— God the Father, the author of the divine plan.</a:t>
            </a:r>
          </a:p>
          <a:p>
            <a:endParaRPr lang="en-US" b="1" dirty="0" smtClean="0">
              <a:solidFill>
                <a:srgbClr val="0070C0"/>
              </a:solidFill>
            </a:endParaRPr>
          </a:p>
          <a:p>
            <a:r>
              <a:rPr lang="en-US" b="1" dirty="0" smtClean="0">
                <a:solidFill>
                  <a:srgbClr val="0070C0"/>
                </a:solidFill>
              </a:rPr>
              <a:t> “who calls you” </a:t>
            </a:r>
            <a:r>
              <a:rPr lang="en-US" dirty="0" smtClean="0"/>
              <a:t>—  KALOUNTOS – PAPtc - means to elect. Every person who receives Christ as savior shares the election of Christ, therefore he is not only elected with Christ [in Christ] he has a purpose now ( </a:t>
            </a:r>
            <a:r>
              <a:rPr lang="en-US" b="1" dirty="0" smtClean="0">
                <a:solidFill>
                  <a:srgbClr val="C00000"/>
                </a:solidFill>
              </a:rPr>
              <a:t>Rom 8:30, Eph 1:4,  1 Peter 5:10</a:t>
            </a:r>
            <a:r>
              <a:rPr lang="en-US" dirty="0" smtClean="0"/>
              <a:t>). </a:t>
            </a:r>
          </a:p>
          <a:p>
            <a:endParaRPr lang="en-US" dirty="0" smtClean="0"/>
          </a:p>
          <a:p>
            <a:r>
              <a:rPr lang="en-US" dirty="0" smtClean="0"/>
              <a:t>The purpose of Christ is the purpose of every believer, and legalism hinders this purpose — </a:t>
            </a:r>
            <a:r>
              <a:rPr lang="en-US" b="1" dirty="0" smtClean="0">
                <a:solidFill>
                  <a:srgbClr val="0070C0"/>
                </a:solidFill>
              </a:rPr>
              <a:t>“This persuasion not of the one who has elected you.”</a:t>
            </a:r>
            <a:r>
              <a:rPr lang="en-US" dirty="0" smtClean="0"/>
              <a:t> This doesn’t come from God.</a:t>
            </a:r>
          </a:p>
          <a:p>
            <a:endParaRPr lang="en-US" dirty="0" smtClean="0"/>
          </a:p>
          <a:p>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buNone/>
            </a:pPr>
            <a:r>
              <a:rPr lang="en-US" dirty="0" smtClean="0"/>
              <a:t> </a:t>
            </a:r>
            <a:r>
              <a:rPr lang="en-US" b="1" dirty="0" smtClean="0"/>
              <a:t>Doctrine of Election </a:t>
            </a:r>
          </a:p>
          <a:p>
            <a:pPr marL="514350" indent="-514350" hangingPunct="0">
              <a:buNone/>
            </a:pPr>
            <a:r>
              <a:rPr lang="en-US" dirty="0" smtClean="0"/>
              <a:t>1. Christ is elected from eternity past — </a:t>
            </a:r>
            <a:r>
              <a:rPr lang="en-US" b="1" dirty="0" smtClean="0">
                <a:solidFill>
                  <a:srgbClr val="C00000"/>
                </a:solidFill>
              </a:rPr>
              <a:t>Isaiah 42:1.</a:t>
            </a:r>
          </a:p>
          <a:p>
            <a:pPr marL="514350" indent="-514350" hangingPunct="0">
              <a:buNone/>
            </a:pPr>
            <a:endParaRPr lang="en-US" dirty="0" smtClean="0"/>
          </a:p>
          <a:p>
            <a:pPr marL="514350" indent="-514350" hangingPunct="0">
              <a:buNone/>
            </a:pPr>
            <a:r>
              <a:rPr lang="en-US" dirty="0" smtClean="0"/>
              <a:t>2. This election takes place in the doctrine of divine decrees —          </a:t>
            </a:r>
            <a:r>
              <a:rPr lang="en-US" b="1" dirty="0" smtClean="0">
                <a:solidFill>
                  <a:srgbClr val="C00000"/>
                </a:solidFill>
              </a:rPr>
              <a:t>1 Peter 1:2; Ephesians 1:4.</a:t>
            </a:r>
          </a:p>
          <a:p>
            <a:pPr hangingPunct="0">
              <a:buNone/>
            </a:pPr>
            <a:endParaRPr lang="en-US" dirty="0" smtClean="0"/>
          </a:p>
          <a:p>
            <a:pPr hangingPunct="0">
              <a:buNone/>
            </a:pPr>
            <a:r>
              <a:rPr lang="en-US" dirty="0" smtClean="0"/>
              <a:t>3. Election is the present as well as the future possession of every believer — </a:t>
            </a:r>
            <a:r>
              <a:rPr lang="en-US" b="1" dirty="0" smtClean="0">
                <a:solidFill>
                  <a:srgbClr val="C00000"/>
                </a:solidFill>
              </a:rPr>
              <a:t>Colossians 3:12 –</a:t>
            </a:r>
            <a:r>
              <a:rPr lang="en-US" dirty="0" smtClean="0"/>
              <a:t>entered through a freewill decision to accept Christ as Savior.</a:t>
            </a:r>
          </a:p>
          <a:p>
            <a:pPr hangingPunct="0">
              <a:buNone/>
            </a:pPr>
            <a:endParaRPr lang="en-US" dirty="0" smtClean="0"/>
          </a:p>
          <a:p>
            <a:pPr hangingPunct="0">
              <a:buNone/>
            </a:pPr>
            <a:r>
              <a:rPr lang="en-US" dirty="0" smtClean="0"/>
              <a:t>4. Every believer shares the election of Jesus Christ — </a:t>
            </a:r>
            <a:r>
              <a:rPr lang="en-US" b="1" dirty="0" smtClean="0">
                <a:solidFill>
                  <a:srgbClr val="C00000"/>
                </a:solidFill>
              </a:rPr>
              <a:t>Romans 8:28-33.</a:t>
            </a:r>
          </a:p>
          <a:p>
            <a:pPr hangingPunct="0">
              <a:buNone/>
            </a:pPr>
            <a:endParaRPr lang="en-US" dirty="0" smtClean="0"/>
          </a:p>
          <a:p>
            <a:pPr hangingPunct="0">
              <a:buNone/>
            </a:pPr>
            <a:r>
              <a:rPr lang="en-US" dirty="0" smtClean="0"/>
              <a:t>5. Election takes place at the moment we accept Christ as saviour — </a:t>
            </a:r>
            <a:r>
              <a:rPr lang="en-US" b="1" dirty="0" smtClean="0">
                <a:solidFill>
                  <a:srgbClr val="C00000"/>
                </a:solidFill>
              </a:rPr>
              <a:t>2 Thess 2:13; 1 Cor 1:9,24,26,28.</a:t>
            </a:r>
          </a:p>
          <a:p>
            <a:pPr hangingPunct="0">
              <a:buNone/>
            </a:pPr>
            <a:endParaRPr 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buNone/>
            </a:pPr>
            <a:r>
              <a:rPr lang="en-US" dirty="0" smtClean="0"/>
              <a:t>6. Election is the foundation of the Church (universal not local) —   </a:t>
            </a:r>
            <a:r>
              <a:rPr lang="en-US" b="1" dirty="0" smtClean="0">
                <a:solidFill>
                  <a:srgbClr val="C00000"/>
                </a:solidFill>
              </a:rPr>
              <a:t>1 Thessalonians 1:4. </a:t>
            </a:r>
          </a:p>
          <a:p>
            <a:pPr hangingPunct="0">
              <a:buNone/>
            </a:pPr>
            <a:endParaRPr lang="en-US" dirty="0" smtClean="0"/>
          </a:p>
          <a:p>
            <a:pPr hangingPunct="0">
              <a:buNone/>
            </a:pPr>
            <a:r>
              <a:rPr lang="en-US" dirty="0" smtClean="0"/>
              <a:t>7. Election has a purpose in phase two.  This purpose is to represent Jesus Christ on earth during His absence from the earth. </a:t>
            </a:r>
          </a:p>
          <a:p>
            <a:pPr hangingPunct="0">
              <a:buNone/>
            </a:pPr>
            <a:r>
              <a:rPr lang="en-US" dirty="0" smtClean="0"/>
              <a:t> </a:t>
            </a:r>
          </a:p>
          <a:p>
            <a:pPr>
              <a:buNone/>
            </a:pPr>
            <a:r>
              <a:rPr lang="en-US" b="1" dirty="0" smtClean="0">
                <a:solidFill>
                  <a:srgbClr val="0070C0"/>
                </a:solidFill>
              </a:rPr>
              <a:t>Gal 5: 9 </a:t>
            </a:r>
            <a:r>
              <a:rPr lang="en-US" dirty="0" smtClean="0"/>
              <a:t>— legalism hinders phase two </a:t>
            </a:r>
            <a:r>
              <a:rPr lang="en-US" b="1" dirty="0" smtClean="0">
                <a:solidFill>
                  <a:srgbClr val="0070C0"/>
                </a:solidFill>
              </a:rPr>
              <a:t>- “A little leaven leavens the whole lump of dough</a:t>
            </a:r>
            <a:r>
              <a:rPr lang="en-US" dirty="0" smtClean="0"/>
              <a:t>.” MIKRA ZUME – little leaven of legalism (evil). </a:t>
            </a:r>
          </a:p>
          <a:p>
            <a:pPr>
              <a:buNone/>
            </a:pPr>
            <a:endParaRPr lang="en-US" b="1" dirty="0" smtClean="0">
              <a:solidFill>
                <a:srgbClr val="0070C0"/>
              </a:solidFill>
            </a:endParaRPr>
          </a:p>
          <a:p>
            <a:r>
              <a:rPr lang="en-US" dirty="0" smtClean="0"/>
              <a:t>This legalism is described as leaven. Remember that in the Bible leaven always represents something that is evil, never anything that is good — </a:t>
            </a:r>
            <a:r>
              <a:rPr lang="en-US" b="1" dirty="0" smtClean="0">
                <a:solidFill>
                  <a:srgbClr val="C00000"/>
                </a:solidFill>
              </a:rPr>
              <a:t>Exodus 12:8, 15, 19; 13:7; 34:25. </a:t>
            </a:r>
          </a:p>
          <a:p>
            <a:endParaRPr lang="en-US" dirty="0" smtClean="0"/>
          </a:p>
          <a:p>
            <a:r>
              <a:rPr lang="en-US" dirty="0" smtClean="0"/>
              <a:t>There are five different kinds of leaven in the New Testament and each time it connotes evil. </a:t>
            </a:r>
          </a:p>
          <a:p>
            <a:r>
              <a:rPr lang="en-US" dirty="0" smtClean="0"/>
              <a:t>1.  In </a:t>
            </a:r>
            <a:r>
              <a:rPr lang="en-US" b="1" dirty="0" smtClean="0">
                <a:solidFill>
                  <a:srgbClr val="C00000"/>
                </a:solidFill>
              </a:rPr>
              <a:t>Mark 8:15</a:t>
            </a:r>
            <a:r>
              <a:rPr lang="en-US" dirty="0" smtClean="0"/>
              <a:t> we have the leaven of Herod, which is worldliness. </a:t>
            </a:r>
          </a:p>
          <a:p>
            <a:endParaRPr lang="en-US" dirty="0" smtClean="0"/>
          </a:p>
          <a:p>
            <a:pPr>
              <a:buNone/>
            </a:pPr>
            <a:endParaRPr lang="en-US" dirty="0" smtClean="0"/>
          </a:p>
          <a:p>
            <a:pPr>
              <a:buNone/>
            </a:pPr>
            <a:endParaRPr lang="en-US"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endParaRPr lang="en-US" dirty="0" smtClean="0"/>
          </a:p>
          <a:p>
            <a:r>
              <a:rPr lang="en-US" dirty="0" smtClean="0"/>
              <a:t>2. In </a:t>
            </a:r>
            <a:r>
              <a:rPr lang="en-US" b="1" dirty="0" smtClean="0">
                <a:solidFill>
                  <a:srgbClr val="C00000"/>
                </a:solidFill>
              </a:rPr>
              <a:t>Matthew 16:6 </a:t>
            </a:r>
            <a:r>
              <a:rPr lang="en-US" dirty="0" smtClean="0"/>
              <a:t>we have the leaven of the </a:t>
            </a:r>
            <a:r>
              <a:rPr lang="en-US" dirty="0" err="1" smtClean="0"/>
              <a:t>Saduccees</a:t>
            </a:r>
            <a:r>
              <a:rPr lang="en-US" dirty="0" smtClean="0"/>
              <a:t>, which is rationalism or the human viewpoint. </a:t>
            </a:r>
          </a:p>
          <a:p>
            <a:endParaRPr lang="en-US" dirty="0" smtClean="0"/>
          </a:p>
          <a:p>
            <a:r>
              <a:rPr lang="en-US" dirty="0" smtClean="0"/>
              <a:t>3. In </a:t>
            </a:r>
            <a:r>
              <a:rPr lang="en-US" b="1" dirty="0" smtClean="0">
                <a:solidFill>
                  <a:srgbClr val="C00000"/>
                </a:solidFill>
              </a:rPr>
              <a:t>Mark 8:15 </a:t>
            </a:r>
            <a:r>
              <a:rPr lang="en-US" dirty="0" smtClean="0"/>
              <a:t>and </a:t>
            </a:r>
            <a:r>
              <a:rPr lang="en-US" b="1" dirty="0" smtClean="0">
                <a:solidFill>
                  <a:srgbClr val="C00000"/>
                </a:solidFill>
              </a:rPr>
              <a:t>Luke 12:1 </a:t>
            </a:r>
            <a:r>
              <a:rPr lang="en-US" dirty="0" smtClean="0"/>
              <a:t>we have the leaven of the Pharisees, which is religion. </a:t>
            </a:r>
          </a:p>
          <a:p>
            <a:endParaRPr lang="en-US" dirty="0" smtClean="0"/>
          </a:p>
          <a:p>
            <a:r>
              <a:rPr lang="en-US" dirty="0" smtClean="0"/>
              <a:t>4. In </a:t>
            </a:r>
            <a:r>
              <a:rPr lang="en-US" b="1" dirty="0" smtClean="0">
                <a:solidFill>
                  <a:srgbClr val="C00000"/>
                </a:solidFill>
              </a:rPr>
              <a:t>1 Corinthians 5:6,7 </a:t>
            </a:r>
            <a:r>
              <a:rPr lang="en-US" dirty="0" smtClean="0"/>
              <a:t>we have the leaven of the Corinthians, which is licentiousness. </a:t>
            </a:r>
          </a:p>
          <a:p>
            <a:endParaRPr lang="en-US" dirty="0" smtClean="0"/>
          </a:p>
          <a:p>
            <a:r>
              <a:rPr lang="en-US" dirty="0" smtClean="0"/>
              <a:t>5. In </a:t>
            </a:r>
            <a:r>
              <a:rPr lang="en-US" b="1" dirty="0" smtClean="0">
                <a:solidFill>
                  <a:srgbClr val="C00000"/>
                </a:solidFill>
              </a:rPr>
              <a:t>Galatians 5:9 </a:t>
            </a:r>
            <a:r>
              <a:rPr lang="en-US" dirty="0" smtClean="0"/>
              <a:t>we have the leaven of Galatianism, which is legalism. </a:t>
            </a:r>
          </a:p>
          <a:p>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rPr>
              <a:t>“A little leaven leavens the whole lump.”  </a:t>
            </a:r>
            <a:r>
              <a:rPr lang="en-US" dirty="0" smtClean="0"/>
              <a:t>-  PAIndic -  it keeps on leavening until the entire grace lump is leavened. </a:t>
            </a:r>
          </a:p>
          <a:p>
            <a:pPr hangingPunct="0"/>
            <a:endParaRPr lang="en-US" dirty="0" smtClean="0"/>
          </a:p>
          <a:p>
            <a:pPr hangingPunct="0"/>
            <a:r>
              <a:rPr lang="en-US" dirty="0" smtClean="0"/>
              <a:t>When you get a local church with a little legalism in it you soon have everyone becoming legalistic (dress codes, speech codes, rituals without reality, licentiousness or sinning and calling it grace freedom, toleration of sin, hg, evil without correcting it as in 1 Cor 5:6, etc.).  </a:t>
            </a:r>
          </a:p>
          <a:p>
            <a:pPr hangingPunct="0"/>
            <a:endParaRPr lang="en-US" dirty="0" smtClean="0"/>
          </a:p>
          <a:p>
            <a:pPr hangingPunct="0"/>
            <a:r>
              <a:rPr lang="en-US" dirty="0" smtClean="0"/>
              <a:t>When you find a group of Christians where one person gets legalistic and that is spread, then everyone gets that way, and you have the most miserable, horrible, phony situation that could ever exist — religiosity and hypocrisy. </a:t>
            </a:r>
          </a:p>
          <a:p>
            <a:pPr hangingPunct="0"/>
            <a:endParaRPr lang="en-US" dirty="0" smtClean="0"/>
          </a:p>
          <a:p>
            <a:pPr hangingPunct="0"/>
            <a:r>
              <a:rPr lang="en-US" dirty="0" smtClean="0"/>
              <a:t>This is exactly what happened to the Galatians. They opened the door and let a little leaven in: salvation by circumcision and now the whole lump is leavened, and they are in very bad shape.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b="1" dirty="0" smtClean="0">
                <a:solidFill>
                  <a:srgbClr val="0070C0"/>
                </a:solidFill>
              </a:rPr>
              <a:t>Gal 5:10 — “I have confidence in you in the Lord that you will adopt no other view; but the one who is disturbing you will bear his judgment, whoever he is.”</a:t>
            </a:r>
          </a:p>
          <a:p>
            <a:endParaRPr lang="en-US" dirty="0" smtClean="0"/>
          </a:p>
          <a:p>
            <a:r>
              <a:rPr lang="en-US" dirty="0" smtClean="0"/>
              <a:t> Paul has confidence but not in these people,  he knew too much about people. </a:t>
            </a:r>
          </a:p>
          <a:p>
            <a:endParaRPr lang="en-US" dirty="0" smtClean="0"/>
          </a:p>
          <a:p>
            <a:r>
              <a:rPr lang="en-US" dirty="0" smtClean="0"/>
              <a:t>Paul had confidence in the Word, he knew a great deal about the Word. </a:t>
            </a:r>
          </a:p>
          <a:p>
            <a:endParaRPr lang="en-US" dirty="0" smtClean="0"/>
          </a:p>
          <a:p>
            <a:r>
              <a:rPr lang="en-US" dirty="0" smtClean="0"/>
              <a:t>When Paul mentions confidence here he has confidence that these Galatians will respond to the Word, to the teaching of doctrine, and this situation will be rectified.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 word means to make </a:t>
            </a:r>
            <a:r>
              <a:rPr lang="en-US" u="sng" dirty="0" smtClean="0"/>
              <a:t>a permanent stand or to hold one’s ground permanently,</a:t>
            </a:r>
            <a:r>
              <a:rPr lang="en-US" dirty="0" smtClean="0"/>
              <a:t> and eventually it came to mean to stand on a principle. </a:t>
            </a:r>
          </a:p>
          <a:p>
            <a:pPr hangingPunct="0"/>
            <a:endParaRPr lang="en-US" dirty="0" smtClean="0"/>
          </a:p>
          <a:p>
            <a:pPr hangingPunct="0"/>
            <a:r>
              <a:rPr lang="en-US" dirty="0" smtClean="0"/>
              <a:t>Prior to their salvation the Galatians were involved in </a:t>
            </a:r>
            <a:r>
              <a:rPr lang="en-US" dirty="0" err="1" smtClean="0"/>
              <a:t>heathenistic</a:t>
            </a:r>
            <a:r>
              <a:rPr lang="en-US" dirty="0" smtClean="0"/>
              <a:t> legalism and Judaism  (</a:t>
            </a:r>
            <a:r>
              <a:rPr lang="en-US" b="1" dirty="0" smtClean="0">
                <a:solidFill>
                  <a:srgbClr val="0070C0"/>
                </a:solidFill>
              </a:rPr>
              <a:t>Gal 4:8-10</a:t>
            </a:r>
            <a:r>
              <a:rPr lang="en-US" dirty="0" smtClean="0"/>
              <a:t>).</a:t>
            </a:r>
          </a:p>
          <a:p>
            <a:pPr hangingPunct="0"/>
            <a:endParaRPr lang="en-US" dirty="0" smtClean="0"/>
          </a:p>
          <a:p>
            <a:pPr hangingPunct="0"/>
            <a:r>
              <a:rPr lang="en-US" dirty="0" smtClean="0"/>
              <a:t>The principle of doctrine here is grace. So, </a:t>
            </a:r>
            <a:r>
              <a:rPr lang="en-US" b="1" dirty="0" smtClean="0">
                <a:solidFill>
                  <a:srgbClr val="0070C0"/>
                </a:solidFill>
              </a:rPr>
              <a:t>“Make a permanent stand therefore on the principle of liberty” </a:t>
            </a:r>
            <a:r>
              <a:rPr lang="en-US" dirty="0" smtClean="0"/>
              <a:t>would be a good translation. </a:t>
            </a:r>
          </a:p>
          <a:p>
            <a:pPr hangingPunct="0"/>
            <a:endParaRPr lang="en-US" dirty="0" smtClean="0"/>
          </a:p>
          <a:p>
            <a:pPr hangingPunct="0"/>
            <a:r>
              <a:rPr lang="en-US" b="1" dirty="0" smtClean="0">
                <a:solidFill>
                  <a:srgbClr val="0070C0"/>
                </a:solidFill>
              </a:rPr>
              <a:t>“liberty” –</a:t>
            </a:r>
            <a:r>
              <a:rPr lang="en-US" dirty="0" smtClean="0"/>
              <a:t>ELEUTHERIA -  is dative of advantage in the Greek, and it is to our advantage to have liberty or freedom as believers. </a:t>
            </a:r>
          </a:p>
          <a:p>
            <a:pPr hangingPunct="0"/>
            <a:endParaRPr lang="en-US" dirty="0" smtClean="0"/>
          </a:p>
          <a:p>
            <a:pPr hangingPunct="0">
              <a:buNone/>
            </a:pPr>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b="1" dirty="0" smtClean="0">
                <a:solidFill>
                  <a:srgbClr val="0070C0"/>
                </a:solidFill>
              </a:rPr>
              <a:t>“I have confidence” </a:t>
            </a:r>
            <a:r>
              <a:rPr lang="en-US" dirty="0" smtClean="0"/>
              <a:t>— Pf tense -  I have confidence in the past with the result that I keep on having confidence.</a:t>
            </a:r>
          </a:p>
          <a:p>
            <a:endParaRPr lang="en-US" dirty="0" smtClean="0"/>
          </a:p>
          <a:p>
            <a:r>
              <a:rPr lang="en-US" b="1" dirty="0" smtClean="0">
                <a:solidFill>
                  <a:srgbClr val="0070C0"/>
                </a:solidFill>
              </a:rPr>
              <a:t> “in you in the Lord” </a:t>
            </a:r>
            <a:r>
              <a:rPr lang="en-US" dirty="0" smtClean="0"/>
              <a:t>is literally, </a:t>
            </a:r>
            <a:r>
              <a:rPr lang="en-US" b="1" dirty="0" smtClean="0">
                <a:solidFill>
                  <a:srgbClr val="0070C0"/>
                </a:solidFill>
              </a:rPr>
              <a:t>‘in the sphere of the Lord.’ </a:t>
            </a:r>
            <a:r>
              <a:rPr lang="en-US" dirty="0" smtClean="0"/>
              <a:t>He doesn’t have confidence in them, he has confidence in the Lord with reference to them. </a:t>
            </a:r>
          </a:p>
          <a:p>
            <a:endParaRPr lang="en-US" dirty="0" smtClean="0"/>
          </a:p>
          <a:p>
            <a:r>
              <a:rPr lang="en-US" dirty="0" smtClean="0"/>
              <a:t>What is his confidence in the Lord with reference to the Galatians? — </a:t>
            </a:r>
            <a:r>
              <a:rPr lang="en-US" b="1" dirty="0" smtClean="0">
                <a:solidFill>
                  <a:srgbClr val="0070C0"/>
                </a:solidFill>
              </a:rPr>
              <a:t>“that, you will adopt no other  view” </a:t>
            </a:r>
            <a:r>
              <a:rPr lang="en-US" dirty="0" smtClean="0"/>
              <a:t>a result clause.</a:t>
            </a:r>
          </a:p>
          <a:p>
            <a:endParaRPr lang="en-US" dirty="0" smtClean="0"/>
          </a:p>
          <a:p>
            <a:r>
              <a:rPr lang="en-US" b="1" dirty="0" smtClean="0">
                <a:solidFill>
                  <a:srgbClr val="0070C0"/>
                </a:solidFill>
              </a:rPr>
              <a:t>“adopt” </a:t>
            </a:r>
            <a:r>
              <a:rPr lang="en-US" dirty="0" smtClean="0"/>
              <a:t>- Future tense, which means </a:t>
            </a:r>
            <a:r>
              <a:rPr lang="en-US" u="sng" dirty="0" smtClean="0"/>
              <a:t>after</a:t>
            </a:r>
            <a:r>
              <a:rPr lang="en-US" dirty="0" smtClean="0"/>
              <a:t> you hear this epistle. </a:t>
            </a:r>
            <a:r>
              <a:rPr lang="en-US" b="1" dirty="0" smtClean="0">
                <a:solidFill>
                  <a:srgbClr val="0070C0"/>
                </a:solidFill>
              </a:rPr>
              <a:t>“no other  view” </a:t>
            </a:r>
            <a:r>
              <a:rPr lang="en-US" dirty="0" smtClean="0"/>
              <a:t>- Means none of the same kind of mind, which you’ve had in the past. Your mind will be changed, in other words.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The Galatians will hold different convictions from that which they hold at the present time, namely legalism. </a:t>
            </a:r>
          </a:p>
          <a:p>
            <a:endParaRPr lang="en-US" dirty="0" smtClean="0"/>
          </a:p>
          <a:p>
            <a:r>
              <a:rPr lang="en-US" dirty="0" smtClean="0"/>
              <a:t>Then when they change their mind, notice the next thing that will happen — </a:t>
            </a:r>
            <a:r>
              <a:rPr lang="en-US" b="1" dirty="0" smtClean="0">
                <a:solidFill>
                  <a:srgbClr val="0070C0"/>
                </a:solidFill>
              </a:rPr>
              <a:t>“but the one who is disturbing you will bear his judgment, whoever he is.”  </a:t>
            </a:r>
          </a:p>
          <a:p>
            <a:endParaRPr lang="en-US" dirty="0" smtClean="0"/>
          </a:p>
          <a:p>
            <a:r>
              <a:rPr lang="en-US" dirty="0" smtClean="0"/>
              <a:t>So their attitude will change toward doctrine with the result that their attitude will change toward the legalists, with the result that the legalists will be ostracized .</a:t>
            </a:r>
          </a:p>
          <a:p>
            <a:endParaRPr lang="en-US" dirty="0" smtClean="0"/>
          </a:p>
          <a:p>
            <a:r>
              <a:rPr lang="en-US" dirty="0" smtClean="0"/>
              <a:t>One thing the legalists can’t stand is to be ostracized or ignored! The legalist wants to be courted and admired as super spiritual people with all the answers. </a:t>
            </a:r>
          </a:p>
          <a:p>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r>
              <a:rPr lang="en-US" b="1" dirty="0" smtClean="0">
                <a:solidFill>
                  <a:srgbClr val="0070C0"/>
                </a:solidFill>
              </a:rPr>
              <a:t>“one who is disturbing you” </a:t>
            </a:r>
            <a:r>
              <a:rPr lang="en-US" dirty="0" smtClean="0"/>
              <a:t>- is the legalist, the </a:t>
            </a:r>
            <a:r>
              <a:rPr lang="en-US" dirty="0" err="1" smtClean="0"/>
              <a:t>Judaizer</a:t>
            </a:r>
            <a:r>
              <a:rPr lang="en-US" dirty="0" smtClean="0"/>
              <a:t>; </a:t>
            </a:r>
          </a:p>
          <a:p>
            <a:endParaRPr lang="en-US" b="1" dirty="0" smtClean="0">
              <a:solidFill>
                <a:srgbClr val="0070C0"/>
              </a:solidFill>
            </a:endParaRPr>
          </a:p>
          <a:p>
            <a:r>
              <a:rPr lang="en-US" b="1" dirty="0" smtClean="0">
                <a:solidFill>
                  <a:srgbClr val="0070C0"/>
                </a:solidFill>
              </a:rPr>
              <a:t>“will bear his judgment”</a:t>
            </a:r>
            <a:r>
              <a:rPr lang="en-US" dirty="0" smtClean="0"/>
              <a:t> -  and the judgment is separation or ostracism. </a:t>
            </a:r>
          </a:p>
          <a:p>
            <a:endParaRPr lang="en-US" dirty="0" smtClean="0"/>
          </a:p>
          <a:p>
            <a:r>
              <a:rPr lang="en-US" dirty="0" smtClean="0"/>
              <a:t>In other words, if a little leaven is thrown into the lump and everything eventually is in danger of being leavened, what has to happen to the leaven to save what is left of the lump? </a:t>
            </a:r>
          </a:p>
          <a:p>
            <a:pPr>
              <a:buNone/>
            </a:pPr>
            <a:endParaRPr lang="en-US" dirty="0" smtClean="0"/>
          </a:p>
          <a:p>
            <a:r>
              <a:rPr lang="en-US" dirty="0" smtClean="0"/>
              <a:t>You have to perform an operation. You have to get the leaven out (church discipline and removal, (</a:t>
            </a:r>
            <a:r>
              <a:rPr lang="en-US" b="1" dirty="0" smtClean="0">
                <a:solidFill>
                  <a:srgbClr val="C00000"/>
                </a:solidFill>
              </a:rPr>
              <a:t>Titus 1:10-11,  1 Tim 6:3-5,  2 Tim 3:6</a:t>
            </a:r>
            <a:r>
              <a:rPr lang="en-US" dirty="0" smtClean="0"/>
              <a:t>). </a:t>
            </a:r>
          </a:p>
          <a:p>
            <a:pPr>
              <a:buNone/>
            </a:pPr>
            <a:endParaRPr lang="en-US" dirty="0" smtClean="0"/>
          </a:p>
          <a:p>
            <a:r>
              <a:rPr lang="en-US" dirty="0" smtClean="0"/>
              <a:t>One way to protect yourself is to have a list of grace teaching pastors/resources and compare your PT to them. If he strays from the Free Grace message then you will know.</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85000" lnSpcReduction="10000"/>
          </a:bodyPr>
          <a:lstStyle/>
          <a:p>
            <a:endParaRPr lang="en-US" b="1" dirty="0" smtClean="0">
              <a:solidFill>
                <a:srgbClr val="0070C0"/>
              </a:solidFill>
            </a:endParaRPr>
          </a:p>
          <a:p>
            <a:r>
              <a:rPr lang="en-US" b="1" dirty="0" smtClean="0">
                <a:solidFill>
                  <a:srgbClr val="0070C0"/>
                </a:solidFill>
              </a:rPr>
              <a:t>Gal 5:11 — “but, I, brethern, if I still preach circumcision, why am I still persecuted? Then the stumbling block of the cross has been abolished.”</a:t>
            </a:r>
          </a:p>
          <a:p>
            <a:endParaRPr lang="en-US" dirty="0" smtClean="0"/>
          </a:p>
          <a:p>
            <a:r>
              <a:rPr lang="en-US" b="1" dirty="0" smtClean="0">
                <a:solidFill>
                  <a:srgbClr val="0070C0"/>
                </a:solidFill>
              </a:rPr>
              <a:t> “if” </a:t>
            </a:r>
            <a:r>
              <a:rPr lang="en-US" dirty="0" smtClean="0"/>
              <a:t>— introducing a second class condition</a:t>
            </a:r>
            <a:r>
              <a:rPr lang="en-US" b="1" dirty="0" smtClean="0">
                <a:solidFill>
                  <a:srgbClr val="0070C0"/>
                </a:solidFill>
              </a:rPr>
              <a:t>, if I still preach circumcision [and I do not].”  </a:t>
            </a:r>
            <a:r>
              <a:rPr lang="en-US" dirty="0" smtClean="0"/>
              <a:t>Paul is showing them how much the legalists hate him.</a:t>
            </a:r>
          </a:p>
          <a:p>
            <a:endParaRPr lang="en-US" dirty="0" smtClean="0"/>
          </a:p>
          <a:p>
            <a:r>
              <a:rPr lang="en-US" b="1" dirty="0" smtClean="0">
                <a:solidFill>
                  <a:srgbClr val="0070C0"/>
                </a:solidFill>
              </a:rPr>
              <a:t>“why  am I still persecuted?”  </a:t>
            </a:r>
            <a:r>
              <a:rPr lang="en-US" dirty="0" smtClean="0"/>
              <a:t>- What is he saying? Every day the legalists snipe at Paul in the Galatian cities. (</a:t>
            </a:r>
            <a:r>
              <a:rPr lang="en-US" b="1" dirty="0" smtClean="0">
                <a:solidFill>
                  <a:srgbClr val="C00000"/>
                </a:solidFill>
              </a:rPr>
              <a:t>Acts 18:9-10,  23:11</a:t>
            </a:r>
            <a:r>
              <a:rPr lang="en-US" dirty="0" smtClean="0"/>
              <a:t>, </a:t>
            </a:r>
          </a:p>
          <a:p>
            <a:pPr>
              <a:buNone/>
            </a:pPr>
            <a:r>
              <a:rPr lang="en-US" b="1" dirty="0" smtClean="0">
                <a:solidFill>
                  <a:srgbClr val="C00000"/>
                </a:solidFill>
              </a:rPr>
              <a:t>    Galatians 6:12, 2 Tim 3:12</a:t>
            </a:r>
            <a:r>
              <a:rPr lang="en-US" dirty="0" smtClean="0"/>
              <a:t>)</a:t>
            </a:r>
          </a:p>
          <a:p>
            <a:endParaRPr lang="en-US" dirty="0" smtClean="0"/>
          </a:p>
          <a:p>
            <a:r>
              <a:rPr lang="en-US" dirty="0" smtClean="0"/>
              <a:t>If I really preached circumcision they wouldn’t snipe at me, they wouldn’t hate me, they wouldn’t fight me, says Paul ( </a:t>
            </a:r>
            <a:r>
              <a:rPr lang="en-US" b="1" dirty="0" smtClean="0">
                <a:solidFill>
                  <a:srgbClr val="C00000"/>
                </a:solidFill>
              </a:rPr>
              <a:t>Acts 21:21, 27-31</a:t>
            </a:r>
            <a:r>
              <a:rPr lang="en-US" dirty="0" smtClean="0"/>
              <a:t>). </a:t>
            </a:r>
          </a:p>
          <a:p>
            <a:endParaRPr lang="en-US" dirty="0" smtClean="0"/>
          </a:p>
          <a:p>
            <a:r>
              <a:rPr lang="en-US" dirty="0" smtClean="0"/>
              <a:t>If I really did preach circumcision, and I really don’t, why do these Judaizers keep maligning me?  Peter gave in to the Judaizers to avoid persecution ( </a:t>
            </a:r>
            <a:r>
              <a:rPr lang="en-US" b="1" dirty="0" smtClean="0">
                <a:solidFill>
                  <a:srgbClr val="C00000"/>
                </a:solidFill>
              </a:rPr>
              <a:t>Gal 2:11-12</a:t>
            </a:r>
            <a:r>
              <a:rPr lang="en-US" dirty="0" smtClean="0"/>
              <a:t>) but not Paul. </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r>
              <a:rPr lang="en-US" dirty="0" smtClean="0"/>
              <a:t>He said, if it were true that I did preach this false doctrine — salvation by circumcision; </a:t>
            </a:r>
            <a:r>
              <a:rPr lang="en-US" b="1" dirty="0" smtClean="0">
                <a:solidFill>
                  <a:srgbClr val="0070C0"/>
                </a:solidFill>
              </a:rPr>
              <a:t>“then the stumbling block </a:t>
            </a:r>
            <a:r>
              <a:rPr lang="en-US" dirty="0" smtClean="0"/>
              <a:t>(SKANDALON- offense, cause for revulsion and anger, </a:t>
            </a:r>
            <a:r>
              <a:rPr lang="en-US" b="1" dirty="0" smtClean="0">
                <a:solidFill>
                  <a:srgbClr val="C00000"/>
                </a:solidFill>
              </a:rPr>
              <a:t>1 Cor 1:23</a:t>
            </a:r>
            <a:r>
              <a:rPr lang="en-US" dirty="0" smtClean="0"/>
              <a:t>) </a:t>
            </a:r>
            <a:r>
              <a:rPr lang="en-US" b="1" dirty="0" smtClean="0">
                <a:solidFill>
                  <a:srgbClr val="0070C0"/>
                </a:solidFill>
              </a:rPr>
              <a:t>of the cross has been abolished” -  </a:t>
            </a:r>
            <a:r>
              <a:rPr lang="en-US" dirty="0" smtClean="0"/>
              <a:t>This means rendered null and void. </a:t>
            </a:r>
          </a:p>
          <a:p>
            <a:endParaRPr lang="en-US" dirty="0" smtClean="0"/>
          </a:p>
          <a:p>
            <a:r>
              <a:rPr lang="en-US" dirty="0" smtClean="0"/>
              <a:t>It is in the perfect tense: rendered null and void with the result that it stands useless or powerless. </a:t>
            </a:r>
          </a:p>
          <a:p>
            <a:endParaRPr lang="en-US" dirty="0" smtClean="0"/>
          </a:p>
          <a:p>
            <a:r>
              <a:rPr lang="en-US" dirty="0" smtClean="0"/>
              <a:t>What is Paul saying here? He is saying that as long as the Judaizers keep maligning and criticizing him you can count on it that he is preaching the truth. </a:t>
            </a:r>
          </a:p>
          <a:p>
            <a:endParaRPr lang="en-US" dirty="0" smtClean="0"/>
          </a:p>
          <a:p>
            <a:r>
              <a:rPr lang="en-US" dirty="0" smtClean="0"/>
              <a:t>It is when they shut up and stop criticizing me that you had better look out. Then you had better examine my doctrine once again!  As long as I stick to the truth, they are going to criticize me.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pPr hangingPunct="0"/>
            <a:r>
              <a:rPr lang="en-US" dirty="0" smtClean="0"/>
              <a:t>There is another principle here. Nothing can be added to faith for salvation without destroying the power of the cross to save. </a:t>
            </a:r>
          </a:p>
          <a:p>
            <a:pPr hangingPunct="0"/>
            <a:endParaRPr lang="en-US" dirty="0" smtClean="0"/>
          </a:p>
          <a:p>
            <a:pPr hangingPunct="0"/>
            <a:r>
              <a:rPr lang="en-US" dirty="0" smtClean="0"/>
              <a:t>The work of Christ must be appropriated by faith, apart from human works, and when you put any works in you destroy the power of the cross to save. </a:t>
            </a:r>
          </a:p>
          <a:p>
            <a:pPr hangingPunct="0"/>
            <a:endParaRPr lang="en-US" b="1" dirty="0" smtClean="0"/>
          </a:p>
          <a:p>
            <a:pPr hangingPunct="0"/>
            <a:r>
              <a:rPr lang="en-US" b="1" dirty="0" smtClean="0"/>
              <a:t>Paul’s grace message that upset the Judaizers</a:t>
            </a:r>
            <a:r>
              <a:rPr lang="en-US" dirty="0" smtClean="0"/>
              <a:t>:</a:t>
            </a:r>
          </a:p>
          <a:p>
            <a:pPr hangingPunct="0">
              <a:buNone/>
            </a:pPr>
            <a:r>
              <a:rPr lang="en-US" dirty="0" smtClean="0"/>
              <a:t>  </a:t>
            </a:r>
          </a:p>
          <a:p>
            <a:pPr hangingPunct="0">
              <a:buNone/>
            </a:pPr>
            <a:r>
              <a:rPr lang="en-US" dirty="0" smtClean="0"/>
              <a:t>    a. Jesus Christ died on the cross as God’s substitute for man’s sin  ( </a:t>
            </a:r>
            <a:r>
              <a:rPr lang="en-US" b="1" dirty="0" smtClean="0">
                <a:solidFill>
                  <a:srgbClr val="C00000"/>
                </a:solidFill>
              </a:rPr>
              <a:t>Rom 3:24-25, Eph 1:7</a:t>
            </a:r>
            <a:r>
              <a:rPr lang="en-US" dirty="0" smtClean="0"/>
              <a:t>).</a:t>
            </a:r>
          </a:p>
          <a:p>
            <a:pPr hangingPunct="0">
              <a:buNone/>
            </a:pPr>
            <a:r>
              <a:rPr lang="en-US" dirty="0" smtClean="0"/>
              <a:t> </a:t>
            </a:r>
          </a:p>
          <a:p>
            <a:pPr hangingPunct="0">
              <a:buNone/>
            </a:pPr>
            <a:r>
              <a:rPr lang="en-US" dirty="0" smtClean="0"/>
              <a:t>     b. He bore our sins in His own body on the cross</a:t>
            </a:r>
          </a:p>
          <a:p>
            <a:pPr hangingPunct="0">
              <a:buNone/>
            </a:pPr>
            <a:endParaRPr lang="en-US" dirty="0" smtClean="0"/>
          </a:p>
          <a:p>
            <a:pPr hangingPunct="0">
              <a:buNone/>
            </a:pPr>
            <a:r>
              <a:rPr lang="en-US" dirty="0" smtClean="0"/>
              <a:t>      </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buNone/>
            </a:pPr>
            <a:endParaRPr lang="en-US" dirty="0" smtClean="0"/>
          </a:p>
          <a:p>
            <a:pPr hangingPunct="0">
              <a:buNone/>
            </a:pPr>
            <a:r>
              <a:rPr lang="en-US" dirty="0" smtClean="0"/>
              <a:t>    c. Having been cleansed from sin we might be made the righteousness of God in Him </a:t>
            </a:r>
            <a:r>
              <a:rPr lang="en-US" b="1" dirty="0" smtClean="0">
                <a:solidFill>
                  <a:srgbClr val="C00000"/>
                </a:solidFill>
              </a:rPr>
              <a:t>( 1 Cor 15:3, 2 Cor 5:21</a:t>
            </a:r>
            <a:r>
              <a:rPr lang="en-US" dirty="0" smtClean="0"/>
              <a:t>).</a:t>
            </a:r>
          </a:p>
          <a:p>
            <a:pPr hangingPunct="0">
              <a:buNone/>
            </a:pPr>
            <a:endParaRPr lang="en-US" dirty="0" smtClean="0"/>
          </a:p>
          <a:p>
            <a:pPr hangingPunct="0">
              <a:buNone/>
            </a:pPr>
            <a:r>
              <a:rPr lang="en-US" dirty="0" smtClean="0"/>
              <a:t>     d. Fact that the cross and not the Law was the basis for forgiveness of sin and righteousness before God was a scandal, offense, and affront to Law-keeping Jews. </a:t>
            </a:r>
          </a:p>
          <a:p>
            <a:pPr hangingPunct="0"/>
            <a:endParaRPr lang="en-US" b="1" dirty="0" smtClean="0">
              <a:solidFill>
                <a:srgbClr val="0070C0"/>
              </a:solidFill>
            </a:endParaRPr>
          </a:p>
          <a:p>
            <a:pPr hangingPunct="0"/>
            <a:r>
              <a:rPr lang="en-US" b="1" dirty="0" smtClean="0">
                <a:solidFill>
                  <a:srgbClr val="0070C0"/>
                </a:solidFill>
              </a:rPr>
              <a:t>Gal 5:12 </a:t>
            </a:r>
            <a:r>
              <a:rPr lang="en-US" dirty="0" smtClean="0"/>
              <a:t>— Paul’s sarcasm. </a:t>
            </a:r>
            <a:r>
              <a:rPr lang="en-US" b="1" dirty="0" smtClean="0">
                <a:solidFill>
                  <a:srgbClr val="0070C0"/>
                </a:solidFill>
              </a:rPr>
              <a:t>“I wish that those who are troubling you would even mutilate themselves.” </a:t>
            </a:r>
          </a:p>
          <a:p>
            <a:pPr hangingPunct="0"/>
            <a:endParaRPr lang="en-US" dirty="0" smtClean="0"/>
          </a:p>
          <a:p>
            <a:pPr hangingPunct="0"/>
            <a:r>
              <a:rPr lang="en-US" dirty="0" smtClean="0"/>
              <a:t>This is the harshest piece of sarcasm in the Bible. </a:t>
            </a:r>
          </a:p>
          <a:p>
            <a:pPr hangingPunct="0"/>
            <a:endParaRPr lang="en-US" dirty="0" smtClean="0"/>
          </a:p>
          <a:p>
            <a:pPr hangingPunct="0"/>
            <a:r>
              <a:rPr lang="en-US" dirty="0" smtClean="0"/>
              <a:t>You must remember that the whole background is salvation by circumcision. </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Paul expresses his true feeling toward circumcision and those who content that you must be saved by being circumcised.</a:t>
            </a:r>
          </a:p>
          <a:p>
            <a:endParaRPr lang="en-US" dirty="0" smtClean="0"/>
          </a:p>
          <a:p>
            <a:r>
              <a:rPr lang="en-US" b="1" dirty="0" smtClean="0">
                <a:solidFill>
                  <a:srgbClr val="0070C0"/>
                </a:solidFill>
              </a:rPr>
              <a:t>“I wish that those who are troubling you” </a:t>
            </a:r>
            <a:r>
              <a:rPr lang="en-US" dirty="0" smtClean="0"/>
              <a:t>-  ANASTATOUNTES – stirring up,  </a:t>
            </a:r>
            <a:r>
              <a:rPr lang="en-US" b="1" dirty="0" smtClean="0">
                <a:solidFill>
                  <a:srgbClr val="0070C0"/>
                </a:solidFill>
              </a:rPr>
              <a:t>“those,” </a:t>
            </a:r>
            <a:r>
              <a:rPr lang="en-US" dirty="0" smtClean="0"/>
              <a:t>the legalists, the Judaizers.</a:t>
            </a:r>
          </a:p>
          <a:p>
            <a:endParaRPr lang="en-US" dirty="0" smtClean="0"/>
          </a:p>
          <a:p>
            <a:r>
              <a:rPr lang="en-US" b="1" dirty="0" smtClean="0">
                <a:solidFill>
                  <a:srgbClr val="0070C0"/>
                </a:solidFill>
              </a:rPr>
              <a:t>“would even mutilate themselves” </a:t>
            </a:r>
            <a:r>
              <a:rPr lang="en-US" dirty="0" smtClean="0"/>
              <a:t>-  FMIndic – APOKOPSOUNTAI -  means to emasculate or to castrate. </a:t>
            </a:r>
          </a:p>
          <a:p>
            <a:endParaRPr lang="en-US" dirty="0" smtClean="0"/>
          </a:p>
          <a:p>
            <a:r>
              <a:rPr lang="en-US" dirty="0" smtClean="0"/>
              <a:t>Now what has he said? He has said that the Judaizers have not gone far enough with their works! </a:t>
            </a:r>
          </a:p>
          <a:p>
            <a:endParaRPr lang="en-US" dirty="0" smtClean="0"/>
          </a:p>
          <a:p>
            <a:r>
              <a:rPr lang="en-US" dirty="0" smtClean="0"/>
              <a:t>The Galatians understood this exactly. In the Galatian cities under heathenism the heathen priests, often as the great sacrifice for salvation, would practice emasculation. </a:t>
            </a:r>
          </a:p>
          <a:p>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Why don’t they carry it out to its logical conclusion and practice emasculation? </a:t>
            </a:r>
          </a:p>
          <a:p>
            <a:endParaRPr lang="en-US" dirty="0" smtClean="0"/>
          </a:p>
          <a:p>
            <a:r>
              <a:rPr lang="en-US" dirty="0" smtClean="0"/>
              <a:t>And why don’t you Galatians who have only gone a little way with this thing go all the way with them and then take a good look at where works takes you. You just can’t beat Paul’s sarcasm here. </a:t>
            </a:r>
          </a:p>
          <a:p>
            <a:endParaRPr lang="en-US" dirty="0" smtClean="0"/>
          </a:p>
          <a:p>
            <a:r>
              <a:rPr lang="en-US" b="1" dirty="0" smtClean="0">
                <a:solidFill>
                  <a:srgbClr val="0070C0"/>
                </a:solidFill>
              </a:rPr>
              <a:t>Gal 5:13 </a:t>
            </a:r>
            <a:r>
              <a:rPr lang="en-US" dirty="0" smtClean="0"/>
              <a:t>— freedom from the law does not mean license. </a:t>
            </a:r>
            <a:r>
              <a:rPr lang="en-US" b="1" dirty="0" smtClean="0">
                <a:solidFill>
                  <a:srgbClr val="0070C0"/>
                </a:solidFill>
              </a:rPr>
              <a:t>“For you were called to freedom, brethern; only do not turn your freedom into an opportunity for the flesh, but through love serve one another.”</a:t>
            </a:r>
          </a:p>
          <a:p>
            <a:endParaRPr lang="en-US" dirty="0" smtClean="0"/>
          </a:p>
          <a:p>
            <a:r>
              <a:rPr lang="en-US" dirty="0" smtClean="0"/>
              <a:t>Notice that phrase </a:t>
            </a:r>
            <a:r>
              <a:rPr lang="en-US" b="1" dirty="0" smtClean="0">
                <a:solidFill>
                  <a:srgbClr val="0070C0"/>
                </a:solidFill>
              </a:rPr>
              <a:t>‘you were called’ </a:t>
            </a:r>
            <a:r>
              <a:rPr lang="en-US" dirty="0" smtClean="0"/>
              <a:t>— doctrine of election. God has a purpose for you — Aor Pass Indic. </a:t>
            </a:r>
          </a:p>
          <a:p>
            <a:endParaRPr lang="en-US"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t>In the passive voice the subject receives the action of the verb, you received election by grace. </a:t>
            </a:r>
          </a:p>
          <a:p>
            <a:pPr hangingPunct="0"/>
            <a:endParaRPr lang="en-US" dirty="0" smtClean="0"/>
          </a:p>
          <a:p>
            <a:pPr hangingPunct="0"/>
            <a:r>
              <a:rPr lang="en-US" dirty="0" smtClean="0"/>
              <a:t>You have been called into liberty for the purpose of liberty, freedom — </a:t>
            </a:r>
            <a:r>
              <a:rPr lang="en-US" b="1" dirty="0" smtClean="0">
                <a:solidFill>
                  <a:srgbClr val="0070C0"/>
                </a:solidFill>
              </a:rPr>
              <a:t>“to  freedom” </a:t>
            </a:r>
            <a:r>
              <a:rPr lang="en-US" dirty="0" smtClean="0"/>
              <a:t>– EPI + dative – for the purpose of.</a:t>
            </a:r>
          </a:p>
          <a:p>
            <a:pPr hangingPunct="0"/>
            <a:endParaRPr lang="en-US" b="1" dirty="0" smtClean="0">
              <a:solidFill>
                <a:srgbClr val="0070C0"/>
              </a:solidFill>
            </a:endParaRPr>
          </a:p>
          <a:p>
            <a:pPr hangingPunct="0"/>
            <a:r>
              <a:rPr lang="en-US" b="1" dirty="0" smtClean="0">
                <a:solidFill>
                  <a:srgbClr val="0070C0"/>
                </a:solidFill>
              </a:rPr>
              <a:t> “you have been called for the purpose of freedom.” </a:t>
            </a:r>
            <a:r>
              <a:rPr lang="en-US" dirty="0" smtClean="0"/>
              <a:t>God’s election of you at the point of salvation is for your freedom. </a:t>
            </a:r>
          </a:p>
          <a:p>
            <a:pPr hangingPunct="0"/>
            <a:endParaRPr lang="en-US" dirty="0" smtClean="0"/>
          </a:p>
          <a:p>
            <a:pPr hangingPunct="0"/>
            <a:r>
              <a:rPr lang="en-US" dirty="0" smtClean="0"/>
              <a:t>God calls you for freedom, and therefore what is this freedom? It is freedom and liberty to serve the Lord. </a:t>
            </a:r>
          </a:p>
          <a:p>
            <a:pPr hangingPunct="0"/>
            <a:endParaRPr lang="en-US" dirty="0" smtClean="0"/>
          </a:p>
          <a:p>
            <a:pPr hangingPunct="0"/>
            <a:r>
              <a:rPr lang="en-US" dirty="0" smtClean="0"/>
              <a:t>Think of the millions or billions of people in this world who aren’t serving God — at least they think they are — and they are not born again. </a:t>
            </a:r>
          </a:p>
          <a:p>
            <a:pPr hangingPunct="0"/>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t>We have to understand, however, what is meant by liberty. </a:t>
            </a:r>
          </a:p>
          <a:p>
            <a:pPr hangingPunct="0">
              <a:buNone/>
            </a:pPr>
            <a:r>
              <a:rPr lang="en-US" dirty="0" smtClean="0"/>
              <a:t>         -Liberty does not mean the kind of life that we live. That isn’t liberty at all. It means the </a:t>
            </a:r>
            <a:r>
              <a:rPr lang="en-US" b="1" u="sng" dirty="0" smtClean="0"/>
              <a:t>method</a:t>
            </a:r>
            <a:r>
              <a:rPr lang="en-US" dirty="0" smtClean="0"/>
              <a:t> by which we live it. </a:t>
            </a:r>
          </a:p>
          <a:p>
            <a:pPr hangingPunct="0">
              <a:buNone/>
            </a:pPr>
            <a:endParaRPr lang="en-US" dirty="0" smtClean="0"/>
          </a:p>
          <a:p>
            <a:pPr hangingPunct="0">
              <a:buNone/>
            </a:pPr>
            <a:r>
              <a:rPr lang="en-US" dirty="0" smtClean="0"/>
              <a:t>          - If you live your life by grace then you are in the sphere of liberty and freedom. </a:t>
            </a:r>
          </a:p>
          <a:p>
            <a:endParaRPr lang="en-US" dirty="0" smtClean="0"/>
          </a:p>
          <a:p>
            <a:r>
              <a:rPr lang="en-US" dirty="0" smtClean="0"/>
              <a:t> If you live your life by legalism and the energy of the flesh then you are far from liberty</a:t>
            </a:r>
            <a:r>
              <a:rPr lang="en-US" u="sng" dirty="0" smtClean="0"/>
              <a:t>,  you are in bondage, you are in slavery while you live. </a:t>
            </a:r>
          </a:p>
          <a:p>
            <a:endParaRPr lang="en-US" u="sng" dirty="0" smtClean="0"/>
          </a:p>
          <a:p>
            <a:pPr hangingPunct="0"/>
            <a:r>
              <a:rPr lang="en-US" b="1" dirty="0" smtClean="0">
                <a:solidFill>
                  <a:srgbClr val="0070C0"/>
                </a:solidFill>
              </a:rPr>
              <a:t>“Keep on making a permanent stand therefore” </a:t>
            </a:r>
            <a:r>
              <a:rPr lang="en-US" dirty="0" smtClean="0"/>
              <a:t>— therefore in view of the arguments advanced in chapter four — </a:t>
            </a:r>
            <a:r>
              <a:rPr lang="en-US" b="1" dirty="0" smtClean="0">
                <a:solidFill>
                  <a:srgbClr val="0070C0"/>
                </a:solidFill>
              </a:rPr>
              <a:t>“in the liberty which is to our advantage wherewith Christ has made us free.” </a:t>
            </a:r>
          </a:p>
          <a:p>
            <a:pPr hangingPunct="0"/>
            <a:endParaRPr lang="en-US" b="1" dirty="0" smtClean="0">
              <a:solidFill>
                <a:srgbClr val="0070C0"/>
              </a:solidFill>
            </a:endParaRPr>
          </a:p>
          <a:p>
            <a:pPr hangingPunct="0"/>
            <a:endParaRPr lang="en-US" dirty="0" smtClean="0"/>
          </a:p>
          <a:p>
            <a:endParaRPr lang="en-US" u="sng"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t>No one can serve God unless he is regenerate, unless he is a believer. </a:t>
            </a:r>
          </a:p>
          <a:p>
            <a:pPr hangingPunct="0"/>
            <a:endParaRPr lang="en-US" dirty="0" smtClean="0"/>
          </a:p>
          <a:p>
            <a:pPr hangingPunct="0"/>
            <a:r>
              <a:rPr lang="en-US" dirty="0" smtClean="0"/>
              <a:t>What is the liberty in which we need to stand fast? The principle of serving the Lord, representing Him, being His ambassador. </a:t>
            </a:r>
          </a:p>
          <a:p>
            <a:endParaRPr lang="en-US" dirty="0" smtClean="0"/>
          </a:p>
          <a:p>
            <a:pPr hangingPunct="0"/>
            <a:r>
              <a:rPr lang="en-US" dirty="0" smtClean="0"/>
              <a:t>“only do not turn your freedom into an opportunity for the flesh” - not free to serve the dictates of the sin nature — we are now free to serve God in spite of having a sin nature.</a:t>
            </a:r>
          </a:p>
          <a:p>
            <a:pPr hangingPunct="0"/>
            <a:endParaRPr lang="en-US" dirty="0" smtClean="0"/>
          </a:p>
          <a:p>
            <a:pPr hangingPunct="0"/>
            <a:r>
              <a:rPr lang="en-US" b="1" dirty="0" smtClean="0">
                <a:solidFill>
                  <a:srgbClr val="0070C0"/>
                </a:solidFill>
              </a:rPr>
              <a:t>“but through love serve one another” </a:t>
            </a:r>
            <a:r>
              <a:rPr lang="en-US" dirty="0" smtClean="0"/>
              <a:t>-  Love here is the filling of the Spirit. ‘Keep on serving’ is a present active imperative — ‘one another’ means one another of the same kind. We can only help other believers by means of the filling of the Spirit. </a:t>
            </a:r>
          </a:p>
          <a:p>
            <a:pPr hangingPunct="0"/>
            <a:endParaRPr lang="en-US" dirty="0" smtClean="0"/>
          </a:p>
          <a:p>
            <a:pPr hangingPunct="0"/>
            <a:r>
              <a:rPr lang="en-US" dirty="0" smtClean="0"/>
              <a:t>The Mosaic law cannot be fulfilled by keeping the law, the Mosaic law can only be fulfilled by the filling of the Spirit. </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t>The Mosaic law had been begging for centuries for the human race to keep it. </a:t>
            </a:r>
          </a:p>
          <a:p>
            <a:pPr hangingPunct="0"/>
            <a:endParaRPr lang="en-US" dirty="0" smtClean="0"/>
          </a:p>
          <a:p>
            <a:pPr hangingPunct="0"/>
            <a:r>
              <a:rPr lang="en-US" dirty="0" smtClean="0"/>
              <a:t>No one ever could until Jesus Christ came into the world, minus the old sin nature, and indwelt by the Holy Spirit. </a:t>
            </a:r>
          </a:p>
          <a:p>
            <a:pPr hangingPunct="0"/>
            <a:endParaRPr lang="en-US" dirty="0" smtClean="0"/>
          </a:p>
          <a:p>
            <a:pPr hangingPunct="0"/>
            <a:r>
              <a:rPr lang="en-US" dirty="0" smtClean="0"/>
              <a:t>He kept the law perfectly and as a result the Holy Spirit not only controlled His life but produced nine characteristics which become the character of Christ. 	</a:t>
            </a:r>
          </a:p>
          <a:p>
            <a:endParaRPr lang="en-US" dirty="0" smtClean="0"/>
          </a:p>
          <a:p>
            <a:r>
              <a:rPr lang="en-US" dirty="0" smtClean="0"/>
              <a:t>Now, we are believers in the Lord Jesus Christ and have the same Holy Spirit. </a:t>
            </a:r>
          </a:p>
          <a:p>
            <a:endParaRPr lang="en-US" dirty="0" smtClean="0"/>
          </a:p>
          <a:p>
            <a:r>
              <a:rPr lang="en-US" dirty="0" smtClean="0"/>
              <a:t>We have an old sin nature, a soul and a spirit, and we cannot keep the law by keeping the law, we can only keep the law by being filled with the Spirit.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t>So we are </a:t>
            </a:r>
            <a:r>
              <a:rPr lang="en-US" b="1" u="sng" dirty="0" smtClean="0"/>
              <a:t>not required </a:t>
            </a:r>
            <a:r>
              <a:rPr lang="en-US" dirty="0" smtClean="0"/>
              <a:t>to keep the law, </a:t>
            </a:r>
            <a:r>
              <a:rPr lang="en-US" b="1" u="sng" dirty="0" smtClean="0"/>
              <a:t>we are required to be filled with the Spirit  (</a:t>
            </a:r>
            <a:r>
              <a:rPr lang="en-US" b="1" u="sng" dirty="0" smtClean="0">
                <a:solidFill>
                  <a:srgbClr val="C00000"/>
                </a:solidFill>
              </a:rPr>
              <a:t>Ephesians 5:18</a:t>
            </a:r>
            <a:r>
              <a:rPr lang="en-US" b="1" u="sng" dirty="0" smtClean="0"/>
              <a:t>)</a:t>
            </a:r>
          </a:p>
          <a:p>
            <a:pPr hangingPunct="0"/>
            <a:endParaRPr lang="en-US" dirty="0" smtClean="0"/>
          </a:p>
          <a:p>
            <a:pPr hangingPunct="0"/>
            <a:r>
              <a:rPr lang="en-US" dirty="0" smtClean="0"/>
              <a:t>The Christian way of life is a supernatural way of life which demands a supernatural means of execution. Furthermore, </a:t>
            </a:r>
            <a:r>
              <a:rPr lang="en-US" u="sng" dirty="0" smtClean="0"/>
              <a:t>anything the </a:t>
            </a:r>
            <a:r>
              <a:rPr lang="en-US" b="1" u="sng" dirty="0" smtClean="0"/>
              <a:t>unbeliever </a:t>
            </a:r>
            <a:r>
              <a:rPr lang="en-US" u="sng" dirty="0" smtClean="0"/>
              <a:t>can do is not the Christian way of life. </a:t>
            </a:r>
          </a:p>
          <a:p>
            <a:pPr hangingPunct="0"/>
            <a:endParaRPr lang="en-US" dirty="0" smtClean="0"/>
          </a:p>
          <a:p>
            <a:pPr hangingPunct="0"/>
            <a:r>
              <a:rPr lang="en-US" dirty="0" smtClean="0"/>
              <a:t>We are getting into that part of Galatians which deals with the problem of </a:t>
            </a:r>
            <a:r>
              <a:rPr lang="en-US" u="sng" dirty="0" smtClean="0"/>
              <a:t>legalism is phase two/CWL,, </a:t>
            </a:r>
            <a:r>
              <a:rPr lang="en-US" dirty="0" smtClean="0"/>
              <a:t>or the problem the attempt to superimpose on the Christian way of life human effort, energy of the flesh activity. </a:t>
            </a:r>
          </a:p>
          <a:p>
            <a:pPr hangingPunct="0"/>
            <a:endParaRPr lang="en-US" dirty="0" smtClean="0"/>
          </a:p>
          <a:p>
            <a:pPr hangingPunct="0"/>
            <a:r>
              <a:rPr lang="en-US" dirty="0" smtClean="0"/>
              <a:t>Again, the same principle that we have in salvation is true. In </a:t>
            </a:r>
            <a:r>
              <a:rPr lang="en-US" u="sng" dirty="0" smtClean="0"/>
              <a:t>salvation it is what Christ did for me</a:t>
            </a:r>
            <a:r>
              <a:rPr lang="en-US" dirty="0" smtClean="0"/>
              <a:t>, not what I did for Him. </a:t>
            </a:r>
          </a:p>
          <a:p>
            <a:pPr hangingPunct="0"/>
            <a:endParaRPr lang="en-US" dirty="0" smtClean="0"/>
          </a:p>
          <a:p>
            <a:pPr hangingPunct="0"/>
            <a:r>
              <a:rPr lang="en-US" dirty="0" smtClean="0"/>
              <a:t>In the </a:t>
            </a:r>
            <a:r>
              <a:rPr lang="en-US" u="sng" dirty="0" smtClean="0"/>
              <a:t>Christian way of life it is what the Holy Spirit does for me</a:t>
            </a:r>
            <a:r>
              <a:rPr lang="en-US" dirty="0" smtClean="0"/>
              <a:t>, not what I do for Him.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0070C0"/>
                </a:solidFill>
              </a:rPr>
              <a:t>Gal 5:14 “ For the whole Law is fulfilled in one word, in the statement, ‘YOU SHALL LOVE YOUR NEIGHBOR AS YOURSELF’”.</a:t>
            </a:r>
          </a:p>
          <a:p>
            <a:pPr hangingPunct="0"/>
            <a:endParaRPr lang="en-US" dirty="0" smtClean="0"/>
          </a:p>
          <a:p>
            <a:pPr hangingPunct="0"/>
            <a:r>
              <a:rPr lang="en-US" b="1" dirty="0" smtClean="0">
                <a:solidFill>
                  <a:srgbClr val="0070C0"/>
                </a:solidFill>
              </a:rPr>
              <a:t>“For the whole  Law,” </a:t>
            </a:r>
            <a:r>
              <a:rPr lang="en-US" dirty="0" smtClean="0"/>
              <a:t>the Mosaic law, </a:t>
            </a:r>
            <a:r>
              <a:rPr lang="en-US" b="1" dirty="0" smtClean="0">
                <a:solidFill>
                  <a:srgbClr val="0070C0"/>
                </a:solidFill>
              </a:rPr>
              <a:t>“is fulfilled,” </a:t>
            </a:r>
            <a:r>
              <a:rPr lang="en-US" dirty="0" smtClean="0"/>
              <a:t>perfect tense. The law was fulfilled in the past with the result that it keeps on being fulfilled forever. </a:t>
            </a:r>
          </a:p>
          <a:p>
            <a:pPr hangingPunct="0"/>
            <a:endParaRPr lang="en-US" dirty="0" smtClean="0"/>
          </a:p>
          <a:p>
            <a:pPr hangingPunct="0"/>
            <a:r>
              <a:rPr lang="en-US" dirty="0" smtClean="0"/>
              <a:t>However the law is to be fulfilled here it is something which is permanent. The passive voice means the law receives fulfilling, the law cannot fulfill itself.</a:t>
            </a:r>
          </a:p>
          <a:p>
            <a:pPr hangingPunct="0"/>
            <a:endParaRPr lang="en-US" dirty="0" smtClean="0"/>
          </a:p>
          <a:p>
            <a:pPr hangingPunct="0"/>
            <a:r>
              <a:rPr lang="en-US" dirty="0" smtClean="0"/>
              <a:t> It was not fulfilled by any member of the human race, except one, the Lord Jesus Christ. </a:t>
            </a:r>
          </a:p>
          <a:p>
            <a:pPr hangingPunct="0">
              <a:buNone/>
            </a:pPr>
            <a:endParaRPr lang="en-US" dirty="0" smtClean="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1.  We are not under the jurisdiction of the Mosaic law. Because the Mosaic law is now abrogated we are not lawless. We have a new law — </a:t>
            </a:r>
            <a:r>
              <a:rPr lang="en-US" b="1" dirty="0" smtClean="0">
                <a:solidFill>
                  <a:srgbClr val="C00000"/>
                </a:solidFill>
              </a:rPr>
              <a:t>Romans 8:2-4</a:t>
            </a:r>
            <a:r>
              <a:rPr lang="en-US" dirty="0" smtClean="0"/>
              <a:t>. - the Christian way of life: the filling of the Spirit. </a:t>
            </a:r>
          </a:p>
          <a:p>
            <a:endParaRPr lang="en-US" dirty="0" smtClean="0"/>
          </a:p>
          <a:p>
            <a:r>
              <a:rPr lang="en-US" dirty="0" smtClean="0"/>
              <a:t>2. What is the present purpose of the law? The purpose of the law is stated in </a:t>
            </a:r>
            <a:r>
              <a:rPr lang="en-US" b="1" dirty="0" smtClean="0">
                <a:solidFill>
                  <a:srgbClr val="C00000"/>
                </a:solidFill>
              </a:rPr>
              <a:t>Rom 3:20, 28; Gal 3:23,24; 1 Tim 1:9,10.</a:t>
            </a:r>
            <a:r>
              <a:rPr lang="en-US" dirty="0" smtClean="0"/>
              <a:t> </a:t>
            </a:r>
          </a:p>
          <a:p>
            <a:endParaRPr lang="en-US" dirty="0" smtClean="0"/>
          </a:p>
          <a:p>
            <a:r>
              <a:rPr lang="en-US" dirty="0" smtClean="0"/>
              <a:t>The last reference tells us that the Mosaic law is for the unbeliever, to teach him that he is a sinner, that he is bankrupt, that he needs a savior. </a:t>
            </a:r>
          </a:p>
          <a:p>
            <a:endParaRPr lang="en-US" dirty="0" smtClean="0"/>
          </a:p>
          <a:p>
            <a:r>
              <a:rPr lang="en-US" dirty="0" smtClean="0"/>
              <a:t>So the present purpose of the Mosaic law </a:t>
            </a:r>
            <a:r>
              <a:rPr lang="en-US" u="sng" dirty="0" smtClean="0"/>
              <a:t>is:</a:t>
            </a:r>
          </a:p>
          <a:p>
            <a:pPr>
              <a:buNone/>
            </a:pPr>
            <a:r>
              <a:rPr lang="en-US" dirty="0" smtClean="0"/>
              <a:t>    a.   to teach man that he is -R at best, </a:t>
            </a:r>
          </a:p>
          <a:p>
            <a:pPr>
              <a:buNone/>
            </a:pP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a:buNone/>
            </a:pPr>
            <a:r>
              <a:rPr lang="en-US" dirty="0" smtClean="0"/>
              <a:t>    b.  that he is bankrupt and needs a savior; </a:t>
            </a:r>
          </a:p>
          <a:p>
            <a:pPr>
              <a:buNone/>
            </a:pPr>
            <a:r>
              <a:rPr lang="en-US" dirty="0" smtClean="0"/>
              <a:t>    c.  and at the same time to teach man that God is perfect,</a:t>
            </a:r>
          </a:p>
          <a:p>
            <a:pPr>
              <a:buNone/>
            </a:pPr>
            <a:r>
              <a:rPr lang="en-US" dirty="0" smtClean="0"/>
              <a:t>    d.  and that there is a gap between perfection and relative righteousness, and this gap can only be bridged by the person of Jesus Christ. </a:t>
            </a:r>
          </a:p>
          <a:p>
            <a:pPr>
              <a:buNone/>
            </a:pPr>
            <a:endParaRPr lang="en-US" dirty="0" smtClean="0"/>
          </a:p>
          <a:p>
            <a:pPr hangingPunct="0">
              <a:buNone/>
            </a:pPr>
            <a:r>
              <a:rPr lang="en-US" dirty="0" smtClean="0"/>
              <a:t>3. What are the limitations of the Mosaic law? </a:t>
            </a:r>
          </a:p>
          <a:p>
            <a:pPr hangingPunct="0">
              <a:buNone/>
            </a:pPr>
            <a:r>
              <a:rPr lang="en-US" dirty="0" smtClean="0"/>
              <a:t>    a. The law cannot justify — </a:t>
            </a:r>
            <a:r>
              <a:rPr lang="en-US" b="1" dirty="0" smtClean="0">
                <a:solidFill>
                  <a:srgbClr val="C00000"/>
                </a:solidFill>
              </a:rPr>
              <a:t>Galatians 2:16; 3:10; Romans 3:28</a:t>
            </a:r>
            <a:r>
              <a:rPr lang="en-US" dirty="0" smtClean="0"/>
              <a:t> </a:t>
            </a:r>
          </a:p>
          <a:p>
            <a:pPr hangingPunct="0">
              <a:buNone/>
            </a:pPr>
            <a:r>
              <a:rPr lang="en-US" dirty="0" smtClean="0"/>
              <a:t>    b. The law cannot give life — </a:t>
            </a:r>
            <a:r>
              <a:rPr lang="en-US" b="1" dirty="0" smtClean="0">
                <a:solidFill>
                  <a:srgbClr val="C00000"/>
                </a:solidFill>
              </a:rPr>
              <a:t>Galatians 3:21</a:t>
            </a:r>
            <a:endParaRPr lang="en-US" dirty="0" smtClean="0"/>
          </a:p>
          <a:p>
            <a:pPr hangingPunct="0">
              <a:buNone/>
            </a:pPr>
            <a:r>
              <a:rPr lang="en-US" dirty="0" smtClean="0"/>
              <a:t>    c. The law cannot provide the Holy Spirit — </a:t>
            </a:r>
            <a:r>
              <a:rPr lang="en-US" b="1" dirty="0" smtClean="0">
                <a:solidFill>
                  <a:srgbClr val="C00000"/>
                </a:solidFill>
              </a:rPr>
              <a:t>Galatians 3:2</a:t>
            </a:r>
            <a:endParaRPr lang="en-US" dirty="0" smtClean="0"/>
          </a:p>
          <a:p>
            <a:pPr hangingPunct="0">
              <a:buNone/>
            </a:pPr>
            <a:r>
              <a:rPr lang="en-US" dirty="0" smtClean="0"/>
              <a:t>    d. The law cannot produce miracles — </a:t>
            </a:r>
            <a:r>
              <a:rPr lang="en-US" b="1" dirty="0" smtClean="0">
                <a:solidFill>
                  <a:srgbClr val="C00000"/>
                </a:solidFill>
              </a:rPr>
              <a:t>Galatians 3:5</a:t>
            </a:r>
            <a:r>
              <a:rPr lang="en-US" dirty="0" smtClean="0"/>
              <a:t>.</a:t>
            </a:r>
          </a:p>
          <a:p>
            <a:pPr hangingPunct="0">
              <a:buNone/>
            </a:pPr>
            <a:endParaRPr lang="en-US" dirty="0" smtClean="0"/>
          </a:p>
          <a:p>
            <a:pPr hangingPunct="0">
              <a:buNone/>
            </a:pPr>
            <a:r>
              <a:rPr lang="en-US" dirty="0" smtClean="0"/>
              <a:t>4. The filling of the Spirit fulfills the Mosaic law.</a:t>
            </a:r>
          </a:p>
          <a:p>
            <a:pPr hangingPunct="0"/>
            <a:r>
              <a:rPr lang="en-US" dirty="0" smtClean="0"/>
              <a:t> It is the only way it can be done by mankind, and it can only be done by regenerate mankind because only regenerate mankind is indwelt by the Holy Spirit.  </a:t>
            </a:r>
          </a:p>
          <a:p>
            <a:pPr>
              <a:buNone/>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b="1" dirty="0" smtClean="0">
                <a:solidFill>
                  <a:srgbClr val="0070C0"/>
                </a:solidFill>
              </a:rPr>
              <a:t>“love  your neighbor as yourself” </a:t>
            </a:r>
            <a:r>
              <a:rPr lang="en-US" dirty="0" smtClean="0"/>
              <a:t>-  This is what stumbled the rich young ruler.  This means to love all of your neighbors, not some neighbors. </a:t>
            </a:r>
          </a:p>
          <a:p>
            <a:endParaRPr lang="en-US" dirty="0" smtClean="0"/>
          </a:p>
          <a:p>
            <a:r>
              <a:rPr lang="en-US" dirty="0" smtClean="0"/>
              <a:t>This is humanly impossible and it emphasizes the fact that only the Holy Spirit can produce this. </a:t>
            </a:r>
          </a:p>
          <a:p>
            <a:endParaRPr lang="en-US" dirty="0" smtClean="0"/>
          </a:p>
          <a:p>
            <a:r>
              <a:rPr lang="en-US" dirty="0" smtClean="0"/>
              <a:t>Objective love – AGAPE- desire for all to be saved, non emotional.</a:t>
            </a:r>
          </a:p>
          <a:p>
            <a:endParaRPr lang="en-US" dirty="0" smtClean="0"/>
          </a:p>
          <a:p>
            <a:r>
              <a:rPr lang="en-US" dirty="0" smtClean="0"/>
              <a:t>Personal love – AGAPE – desire for believers to mature/serve Christ, having a relaxed mental attitude towards faults of others.</a:t>
            </a:r>
          </a:p>
          <a:p>
            <a:endParaRPr lang="en-US" dirty="0" smtClean="0"/>
          </a:p>
          <a:p>
            <a:r>
              <a:rPr lang="en-US" dirty="0" smtClean="0"/>
              <a:t>In loving others as yourself you begin with a mental attitude because love is a mental attitude. </a:t>
            </a:r>
          </a:p>
          <a:p>
            <a:endParaRPr lang="en-US" dirty="0" smtClean="0"/>
          </a:p>
          <a:p>
            <a:r>
              <a:rPr lang="en-US" dirty="0" smtClean="0"/>
              <a:t>The Christian way of life is a supernatural way of life. God the Holy Spirit, when He controls your life, produces a mental attitude </a:t>
            </a:r>
            <a:r>
              <a:rPr lang="en-US" b="1" dirty="0" smtClean="0">
                <a:solidFill>
                  <a:srgbClr val="C00000"/>
                </a:solidFill>
              </a:rPr>
              <a:t>— “the fruit of the Spirit is love,” </a:t>
            </a:r>
            <a:r>
              <a:rPr lang="en-US" dirty="0" smtClean="0"/>
              <a:t>for example. </a:t>
            </a:r>
          </a:p>
          <a:p>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The law is fulfilled by the filling of the Spirit, mentioned here under the term </a:t>
            </a:r>
            <a:r>
              <a:rPr lang="en-US" b="1" dirty="0" smtClean="0">
                <a:solidFill>
                  <a:srgbClr val="0070C0"/>
                </a:solidFill>
              </a:rPr>
              <a:t>“love.” </a:t>
            </a:r>
            <a:r>
              <a:rPr lang="en-US" dirty="0" smtClean="0"/>
              <a:t>The verb here is divine love, where God is the subject of a motivating factor. </a:t>
            </a:r>
          </a:p>
          <a:p>
            <a:endParaRPr lang="en-US" b="1" dirty="0" smtClean="0">
              <a:solidFill>
                <a:srgbClr val="0070C0"/>
              </a:solidFill>
            </a:endParaRPr>
          </a:p>
          <a:p>
            <a:r>
              <a:rPr lang="en-US" b="1" dirty="0" smtClean="0">
                <a:solidFill>
                  <a:srgbClr val="0070C0"/>
                </a:solidFill>
              </a:rPr>
              <a:t>Gal 5:15 – “but if you bite and devour one another, take care that you are not consumed by one another.” </a:t>
            </a:r>
          </a:p>
          <a:p>
            <a:endParaRPr lang="en-US" dirty="0" smtClean="0"/>
          </a:p>
          <a:p>
            <a:r>
              <a:rPr lang="en-US" dirty="0" smtClean="0"/>
              <a:t>Legalism can only produce defeat. </a:t>
            </a:r>
            <a:r>
              <a:rPr lang="en-US" b="1" dirty="0" smtClean="0">
                <a:solidFill>
                  <a:srgbClr val="0070C0"/>
                </a:solidFill>
              </a:rPr>
              <a:t>“But if” </a:t>
            </a:r>
            <a:r>
              <a:rPr lang="en-US" dirty="0" smtClean="0"/>
              <a:t>—  introduces a first class condition: if an it is true. </a:t>
            </a:r>
          </a:p>
          <a:p>
            <a:endParaRPr lang="en-US" dirty="0" smtClean="0"/>
          </a:p>
          <a:p>
            <a:r>
              <a:rPr lang="en-US" dirty="0" smtClean="0"/>
              <a:t>This is what the Galatians are actually doing; </a:t>
            </a:r>
            <a:r>
              <a:rPr lang="en-US" b="1" dirty="0" smtClean="0">
                <a:solidFill>
                  <a:srgbClr val="0070C0"/>
                </a:solidFill>
              </a:rPr>
              <a:t>“you bite and devour one another” </a:t>
            </a:r>
            <a:r>
              <a:rPr lang="en-US" dirty="0" smtClean="0"/>
              <a:t>— </a:t>
            </a:r>
            <a:r>
              <a:rPr lang="en-US" b="1" dirty="0" smtClean="0">
                <a:solidFill>
                  <a:srgbClr val="0070C0"/>
                </a:solidFill>
              </a:rPr>
              <a:t>‘bite’ </a:t>
            </a:r>
            <a:r>
              <a:rPr lang="en-US" dirty="0" smtClean="0"/>
              <a:t>is PAIndic - you keep on mentally biting each other. </a:t>
            </a:r>
          </a:p>
          <a:p>
            <a:endParaRPr lang="en-US" dirty="0" smtClean="0"/>
          </a:p>
          <a:p>
            <a:endParaRPr lang="en-US"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r>
              <a:rPr lang="en-US" dirty="0" smtClean="0"/>
              <a:t>They have a mind that is filled with hatred, jealousy, antagonism bitterness and frustration. </a:t>
            </a:r>
          </a:p>
          <a:p>
            <a:endParaRPr lang="en-US" dirty="0" smtClean="0"/>
          </a:p>
          <a:p>
            <a:r>
              <a:rPr lang="en-US" dirty="0" smtClean="0"/>
              <a:t>This is where the biting comes in, they snipe at each other. This word not only means to bite but it means to scheme — </a:t>
            </a:r>
            <a:r>
              <a:rPr lang="en-US" b="1" dirty="0" smtClean="0">
                <a:solidFill>
                  <a:srgbClr val="0070C0"/>
                </a:solidFill>
              </a:rPr>
              <a:t>‘one another.’ </a:t>
            </a:r>
            <a:r>
              <a:rPr lang="en-US" dirty="0" smtClean="0"/>
              <a:t>of the same kind, fellow believers.</a:t>
            </a:r>
          </a:p>
          <a:p>
            <a:endParaRPr lang="en-US" dirty="0" smtClean="0"/>
          </a:p>
          <a:p>
            <a:r>
              <a:rPr lang="en-US" dirty="0" smtClean="0"/>
              <a:t>The worst people in the world are believers out of fellowship, and the worst believers out of fellowship are the legalists.</a:t>
            </a:r>
          </a:p>
          <a:p>
            <a:endParaRPr lang="en-US" dirty="0" smtClean="0"/>
          </a:p>
          <a:p>
            <a:r>
              <a:rPr lang="en-US" dirty="0" smtClean="0"/>
              <a:t>The person with the phony front and the </a:t>
            </a:r>
            <a:r>
              <a:rPr lang="en-US" dirty="0" err="1" smtClean="0"/>
              <a:t>tabooistic</a:t>
            </a:r>
            <a:r>
              <a:rPr lang="en-US" dirty="0" smtClean="0"/>
              <a:t> concepts, the one who is proud of his behavior pattern and who has never even bothered to </a:t>
            </a:r>
            <a:r>
              <a:rPr lang="en-US" u="sng" dirty="0" smtClean="0"/>
              <a:t>check his mind</a:t>
            </a:r>
            <a:r>
              <a:rPr lang="en-US" dirty="0" smtClean="0"/>
              <a:t>. </a:t>
            </a:r>
          </a:p>
          <a:p>
            <a:endParaRPr lang="en-US" dirty="0" smtClean="0"/>
          </a:p>
          <a:p>
            <a:r>
              <a:rPr lang="en-US" dirty="0" smtClean="0"/>
              <a:t>Christianity is not only a supernatural way of life but Christianity always starts on the inside and then the outside. </a:t>
            </a:r>
          </a:p>
          <a:p>
            <a:endParaRPr lang="en-US" dirty="0" smtClean="0"/>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b="1" dirty="0" smtClean="0">
                <a:solidFill>
                  <a:srgbClr val="0070C0"/>
                </a:solidFill>
              </a:rPr>
              <a:t>“take care that you are not consumed by one another.”</a:t>
            </a:r>
            <a:r>
              <a:rPr lang="en-US" dirty="0" smtClean="0"/>
              <a:t>“- beware — PAImpv - keep on taking heed; “that,” result clause.</a:t>
            </a:r>
          </a:p>
          <a:p>
            <a:pPr hangingPunct="0"/>
            <a:endParaRPr lang="en-US" dirty="0" smtClean="0"/>
          </a:p>
          <a:p>
            <a:pPr hangingPunct="0"/>
            <a:r>
              <a:rPr lang="en-US" b="1" dirty="0" smtClean="0">
                <a:solidFill>
                  <a:srgbClr val="0070C0"/>
                </a:solidFill>
              </a:rPr>
              <a:t>“you are not consumed [taken in completely] by one another.” </a:t>
            </a:r>
            <a:r>
              <a:rPr lang="en-US" dirty="0" smtClean="0"/>
              <a:t>one under another; under the authority of another. </a:t>
            </a:r>
          </a:p>
          <a:p>
            <a:pPr hangingPunct="0"/>
            <a:endParaRPr lang="en-US" dirty="0" smtClean="0"/>
          </a:p>
          <a:p>
            <a:pPr hangingPunct="0"/>
            <a:r>
              <a:rPr lang="en-US" b="1" dirty="0" smtClean="0">
                <a:solidFill>
                  <a:srgbClr val="0070C0"/>
                </a:solidFill>
              </a:rPr>
              <a:t>Gal 5:16 “But I say, walk by the Spirit, and you will not carry out the desire of the flesh.”</a:t>
            </a:r>
          </a:p>
          <a:p>
            <a:pPr hangingPunct="0"/>
            <a:endParaRPr lang="en-US" dirty="0" smtClean="0"/>
          </a:p>
          <a:p>
            <a:pPr hangingPunct="0"/>
            <a:r>
              <a:rPr lang="en-US" b="1" dirty="0" smtClean="0">
                <a:solidFill>
                  <a:srgbClr val="0070C0"/>
                </a:solidFill>
              </a:rPr>
              <a:t>“Walk” </a:t>
            </a:r>
            <a:r>
              <a:rPr lang="en-US" dirty="0" smtClean="0"/>
              <a:t>  - four things about the verb to walk: it is present tense — keep on doing it; it is imperative mood, an order; it is the active voice: you do it; in walking you always put one foot in front of the other. </a:t>
            </a:r>
          </a:p>
          <a:p>
            <a:pPr hangingPunct="0"/>
            <a:endParaRPr lang="en-US" dirty="0" smtClean="0"/>
          </a:p>
          <a:p>
            <a:pPr hangingPunct="0"/>
            <a:r>
              <a:rPr lang="en-US" dirty="0" smtClean="0"/>
              <a:t>Walking depends upon balance and stability. Balance and stability comes through the filling of the Spirit.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hangingPunct="0"/>
            <a:r>
              <a:rPr lang="en-US" b="1" dirty="0" smtClean="0">
                <a:solidFill>
                  <a:srgbClr val="0070C0"/>
                </a:solidFill>
              </a:rPr>
              <a:t>“made us free” – </a:t>
            </a:r>
            <a:r>
              <a:rPr lang="en-US" dirty="0" smtClean="0"/>
              <a:t>ELEUTHERO – Aorist -  means to set free, point of time, divorced from time and perpetuated forever. </a:t>
            </a:r>
          </a:p>
          <a:p>
            <a:pPr hangingPunct="0"/>
            <a:endParaRPr lang="en-US" dirty="0" smtClean="0"/>
          </a:p>
          <a:p>
            <a:pPr hangingPunct="0"/>
            <a:r>
              <a:rPr lang="en-US" dirty="0" smtClean="0"/>
              <a:t>Christ has once and for all made us free. Christ doesn’t make us free for a few days and then we go back into bondage. </a:t>
            </a:r>
          </a:p>
          <a:p>
            <a:pPr hangingPunct="0">
              <a:buNone/>
            </a:pPr>
            <a:r>
              <a:rPr lang="en-US" b="1" dirty="0" smtClean="0">
                <a:solidFill>
                  <a:srgbClr val="C00000"/>
                </a:solidFill>
              </a:rPr>
              <a:t>       Romans 6:18, 7:3 </a:t>
            </a:r>
            <a:r>
              <a:rPr lang="en-US" dirty="0" smtClean="0"/>
              <a:t>freed from power of sin over us, OSN domination. </a:t>
            </a:r>
          </a:p>
          <a:p>
            <a:pPr hangingPunct="0">
              <a:buNone/>
            </a:pPr>
            <a:r>
              <a:rPr lang="en-US" dirty="0" smtClean="0"/>
              <a:t>       </a:t>
            </a:r>
            <a:r>
              <a:rPr lang="en-US" b="1" dirty="0" smtClean="0">
                <a:solidFill>
                  <a:srgbClr val="C00000"/>
                </a:solidFill>
              </a:rPr>
              <a:t>Romans 6:11, 8:2 </a:t>
            </a:r>
            <a:r>
              <a:rPr lang="en-US" dirty="0" smtClean="0"/>
              <a:t>– free from self-bondage</a:t>
            </a:r>
          </a:p>
          <a:p>
            <a:pPr hangingPunct="0"/>
            <a:endParaRPr lang="en-US" dirty="0" smtClean="0"/>
          </a:p>
          <a:p>
            <a:pPr hangingPunct="0"/>
            <a:r>
              <a:rPr lang="en-US" dirty="0" smtClean="0"/>
              <a:t>From what are we set free in context? We are set free from the Mosaic Law in two ways: </a:t>
            </a:r>
          </a:p>
          <a:p>
            <a:pPr hangingPunct="0">
              <a:buNone/>
            </a:pPr>
            <a:r>
              <a:rPr lang="en-US" dirty="0" smtClean="0"/>
              <a:t>         - freedom from the law in the matter of salvation</a:t>
            </a:r>
          </a:p>
          <a:p>
            <a:pPr hangingPunct="0">
              <a:buNone/>
            </a:pPr>
            <a:r>
              <a:rPr lang="en-US" dirty="0" smtClean="0"/>
              <a:t>         - freedom from the law in the matter of a way of life. </a:t>
            </a: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Everyone is filled with the Spirit in exactly the same way, though there are many different gaits, styles. </a:t>
            </a:r>
          </a:p>
          <a:p>
            <a:pPr hangingPunct="0"/>
            <a:endParaRPr lang="en-US" dirty="0" smtClean="0"/>
          </a:p>
          <a:p>
            <a:pPr hangingPunct="0"/>
            <a:r>
              <a:rPr lang="en-US" dirty="0" smtClean="0"/>
              <a:t>However, they go through the same principle, it just manifests itself in different ways. </a:t>
            </a:r>
          </a:p>
          <a:p>
            <a:pPr hangingPunct="0"/>
            <a:endParaRPr lang="en-US" dirty="0" smtClean="0"/>
          </a:p>
          <a:p>
            <a:pPr hangingPunct="0"/>
            <a:r>
              <a:rPr lang="en-US" dirty="0" smtClean="0"/>
              <a:t>All are filled with the Spirit in exactly the same way but there will be different manifestations of it once they are filled.</a:t>
            </a:r>
          </a:p>
          <a:p>
            <a:pPr hangingPunct="0"/>
            <a:endParaRPr lang="en-US" dirty="0" smtClean="0"/>
          </a:p>
          <a:p>
            <a:pPr hangingPunct="0">
              <a:buNone/>
            </a:pPr>
            <a:r>
              <a:rPr lang="en-US" dirty="0" smtClean="0"/>
              <a:t>There are nine different walks in the New Testament </a:t>
            </a:r>
          </a:p>
          <a:p>
            <a:pPr hangingPunct="0"/>
            <a:r>
              <a:rPr lang="en-US" dirty="0" smtClean="0"/>
              <a:t>1</a:t>
            </a:r>
            <a:r>
              <a:rPr lang="en-US" b="1" dirty="0" smtClean="0">
                <a:solidFill>
                  <a:srgbClr val="C00000"/>
                </a:solidFill>
              </a:rPr>
              <a:t>. “Walk in the newness of life” — Romans 6:4</a:t>
            </a:r>
            <a:r>
              <a:rPr lang="en-US" dirty="0" smtClean="0"/>
              <a:t>. This means that we walk into a supernatural life.</a:t>
            </a:r>
          </a:p>
          <a:p>
            <a:pPr hangingPunct="0"/>
            <a:endParaRPr lang="en-US" dirty="0" smtClean="0"/>
          </a:p>
          <a:p>
            <a:pPr hangingPunct="0"/>
            <a:r>
              <a:rPr lang="en-US" dirty="0" smtClean="0"/>
              <a:t>2</a:t>
            </a:r>
            <a:r>
              <a:rPr lang="en-US" b="1" dirty="0" smtClean="0">
                <a:solidFill>
                  <a:srgbClr val="C00000"/>
                </a:solidFill>
              </a:rPr>
              <a:t>. “Walk worthy of the vocation” — Ephesians 4:1</a:t>
            </a:r>
            <a:r>
              <a:rPr lang="en-US" dirty="0" smtClean="0"/>
              <a:t>. Your vocation is to represent Christ. </a:t>
            </a:r>
          </a:p>
          <a:p>
            <a:pPr hangingPunct="0"/>
            <a:endParaRPr lang="en-US" dirty="0" smtClean="0"/>
          </a:p>
          <a:p>
            <a:pPr hangingPunct="0"/>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t>3. </a:t>
            </a:r>
            <a:r>
              <a:rPr lang="en-US" b="1" dirty="0" smtClean="0">
                <a:solidFill>
                  <a:srgbClr val="C00000"/>
                </a:solidFill>
              </a:rPr>
              <a:t>“Walk worthy of the Lord” — Colossians 1:10. </a:t>
            </a:r>
            <a:r>
              <a:rPr lang="en-US" dirty="0" smtClean="0"/>
              <a:t>This is walking from the standpoint of results.</a:t>
            </a:r>
          </a:p>
          <a:p>
            <a:pPr hangingPunct="0"/>
            <a:endParaRPr lang="en-US" dirty="0" smtClean="0"/>
          </a:p>
          <a:p>
            <a:pPr hangingPunct="0"/>
            <a:r>
              <a:rPr lang="en-US" dirty="0" smtClean="0"/>
              <a:t>4. </a:t>
            </a:r>
            <a:r>
              <a:rPr lang="en-US" b="1" dirty="0" smtClean="0">
                <a:solidFill>
                  <a:srgbClr val="C00000"/>
                </a:solidFill>
              </a:rPr>
              <a:t>“Walking honestly as in the day” — Romans 13:13</a:t>
            </a:r>
            <a:r>
              <a:rPr lang="en-US" dirty="0" smtClean="0"/>
              <a:t>. This is the result of being filled with the Spirit.</a:t>
            </a:r>
          </a:p>
          <a:p>
            <a:pPr hangingPunct="0"/>
            <a:endParaRPr lang="en-US" dirty="0" smtClean="0"/>
          </a:p>
          <a:p>
            <a:pPr hangingPunct="0"/>
            <a:r>
              <a:rPr lang="en-US" dirty="0" smtClean="0"/>
              <a:t>5. </a:t>
            </a:r>
            <a:r>
              <a:rPr lang="en-US" b="1" dirty="0" smtClean="0">
                <a:solidFill>
                  <a:srgbClr val="C00000"/>
                </a:solidFill>
              </a:rPr>
              <a:t>“Walk in good works” — Ephesians 2:10</a:t>
            </a:r>
            <a:r>
              <a:rPr lang="en-US" dirty="0" smtClean="0"/>
              <a:t>. Our walk should result in production. </a:t>
            </a:r>
          </a:p>
          <a:p>
            <a:pPr hangingPunct="0"/>
            <a:endParaRPr lang="en-US" dirty="0" smtClean="0"/>
          </a:p>
          <a:p>
            <a:pPr hangingPunct="0"/>
            <a:r>
              <a:rPr lang="en-US" dirty="0" smtClean="0"/>
              <a:t>6. </a:t>
            </a:r>
            <a:r>
              <a:rPr lang="en-US" b="1" dirty="0" smtClean="0">
                <a:solidFill>
                  <a:srgbClr val="C00000"/>
                </a:solidFill>
              </a:rPr>
              <a:t>“Walk by faith” — 2 Corinthians 5:7</a:t>
            </a:r>
            <a:r>
              <a:rPr lang="en-US" dirty="0" smtClean="0"/>
              <a:t>. This is the operation of the faith-rest technique. </a:t>
            </a:r>
          </a:p>
          <a:p>
            <a:pPr hangingPunct="0"/>
            <a:endParaRPr lang="en-US" dirty="0" smtClean="0"/>
          </a:p>
          <a:p>
            <a:pPr hangingPunct="0"/>
            <a:r>
              <a:rPr lang="en-US" dirty="0" smtClean="0"/>
              <a:t>7. </a:t>
            </a:r>
            <a:r>
              <a:rPr lang="en-US" b="1" dirty="0" smtClean="0">
                <a:solidFill>
                  <a:srgbClr val="C00000"/>
                </a:solidFill>
              </a:rPr>
              <a:t>“Walk in love” — Ephesians 5:2</a:t>
            </a:r>
            <a:r>
              <a:rPr lang="en-US" dirty="0" smtClean="0"/>
              <a:t>. This is the filling of the Spirit producing impact.</a:t>
            </a:r>
          </a:p>
          <a:p>
            <a:pPr hangingPunct="0"/>
            <a:endParaRPr lang="en-US" dirty="0" smtClean="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8. </a:t>
            </a:r>
            <a:r>
              <a:rPr lang="en-US" b="1" dirty="0" smtClean="0">
                <a:solidFill>
                  <a:srgbClr val="C00000"/>
                </a:solidFill>
              </a:rPr>
              <a:t>“Walk in the Spirit” — Galatians 5:16.</a:t>
            </a:r>
          </a:p>
          <a:p>
            <a:pPr hangingPunct="0"/>
            <a:endParaRPr lang="en-US" dirty="0" smtClean="0"/>
          </a:p>
          <a:p>
            <a:pPr hangingPunct="0"/>
            <a:r>
              <a:rPr lang="en-US" dirty="0" smtClean="0"/>
              <a:t>9. </a:t>
            </a:r>
            <a:r>
              <a:rPr lang="en-US" b="1" dirty="0" smtClean="0">
                <a:solidFill>
                  <a:srgbClr val="C00000"/>
                </a:solidFill>
              </a:rPr>
              <a:t>“Walk in wisdom” — Colossians 4:5</a:t>
            </a:r>
            <a:r>
              <a:rPr lang="en-US" dirty="0" smtClean="0"/>
              <a:t>. Live the Christian life with the application of doctrine to experience. </a:t>
            </a:r>
          </a:p>
          <a:p>
            <a:pPr hangingPunct="0"/>
            <a:endParaRPr lang="en-US" dirty="0" smtClean="0"/>
          </a:p>
          <a:p>
            <a:pPr hangingPunct="0"/>
            <a:r>
              <a:rPr lang="en-US" dirty="0" smtClean="0"/>
              <a:t>In our context, </a:t>
            </a:r>
            <a:r>
              <a:rPr lang="en-US" b="1" dirty="0" smtClean="0">
                <a:solidFill>
                  <a:srgbClr val="0070C0"/>
                </a:solidFill>
              </a:rPr>
              <a:t>“walk in the Spirit” </a:t>
            </a:r>
            <a:r>
              <a:rPr lang="en-US" dirty="0" smtClean="0"/>
              <a:t>is in the instrumental case in the Greek. We walk by means of the Spirit. </a:t>
            </a:r>
          </a:p>
          <a:p>
            <a:pPr hangingPunct="0"/>
            <a:endParaRPr lang="en-US" dirty="0" smtClean="0"/>
          </a:p>
          <a:p>
            <a:pPr hangingPunct="0"/>
            <a:r>
              <a:rPr lang="en-US" dirty="0" smtClean="0"/>
              <a:t>We shift our weight with perfect balance by means of the Spirit. We are stabilized in our forward movement by the Spirit. </a:t>
            </a:r>
          </a:p>
          <a:p>
            <a:pPr hangingPunct="0"/>
            <a:endParaRPr lang="en-US" dirty="0" smtClean="0"/>
          </a:p>
          <a:p>
            <a:pPr hangingPunct="0"/>
            <a:r>
              <a:rPr lang="en-US" dirty="0" smtClean="0"/>
              <a:t>As a result, “you will not carry out the desire of the flesh” – OSN 	</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Paul says  that up until now you have not lived the Christian way of life; you have been living in legalism, in Judaism; you have accepted a substitute for divine dynamics — </a:t>
            </a:r>
            <a:r>
              <a:rPr lang="en-US" b="1" dirty="0" smtClean="0">
                <a:solidFill>
                  <a:srgbClr val="0070C0"/>
                </a:solidFill>
              </a:rPr>
              <a:t>“Walk” </a:t>
            </a:r>
            <a:r>
              <a:rPr lang="en-US" dirty="0" smtClean="0"/>
              <a:t>— move forward on balance. </a:t>
            </a:r>
          </a:p>
          <a:p>
            <a:endParaRPr lang="en-US" dirty="0" smtClean="0"/>
          </a:p>
          <a:p>
            <a:r>
              <a:rPr lang="en-US" dirty="0" smtClean="0"/>
              <a:t>We move forward in the Christian way of life through the stability provided by the Spirit-filled life.</a:t>
            </a:r>
          </a:p>
          <a:p>
            <a:endParaRPr lang="en-US" dirty="0" smtClean="0"/>
          </a:p>
          <a:p>
            <a:pPr hangingPunct="0"/>
            <a:r>
              <a:rPr lang="en-US" dirty="0" smtClean="0"/>
              <a:t>The OSN is not removed by imputed righteousness at salvation. It is with us as long as we have this fleshly body. Why? To test us if we will walk with the Lord in the Spirit or cater to sin and human good.</a:t>
            </a:r>
          </a:p>
          <a:p>
            <a:pPr hangingPunct="0"/>
            <a:endParaRPr lang="en-US" dirty="0" smtClean="0"/>
          </a:p>
          <a:p>
            <a:pPr hangingPunct="0"/>
            <a:r>
              <a:rPr lang="en-US" dirty="0" smtClean="0"/>
              <a:t>The old sin nature is incurable ,</a:t>
            </a:r>
            <a:r>
              <a:rPr lang="en-US" b="1" dirty="0" smtClean="0">
                <a:solidFill>
                  <a:srgbClr val="C00000"/>
                </a:solidFill>
              </a:rPr>
              <a:t> Jeremiah 17:9 , </a:t>
            </a:r>
            <a:r>
              <a:rPr lang="en-US" dirty="0" smtClean="0"/>
              <a:t>and it never weakens nor can it improve its nature. </a:t>
            </a:r>
          </a:p>
          <a:p>
            <a:pPr hangingPunct="0">
              <a:buNone/>
            </a:pPr>
            <a:r>
              <a:rPr lang="en-US" dirty="0" smtClean="0"/>
              <a:t> </a:t>
            </a:r>
          </a:p>
          <a:p>
            <a:pPr hangingPunct="0"/>
            <a:endParaRPr lang="en-US" dirty="0" smtClean="0"/>
          </a:p>
          <a:p>
            <a:pPr hangingPunct="0"/>
            <a:endParaRPr lang="en-US" dirty="0" smtClean="0"/>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t>The old sin nature is unchangeable — </a:t>
            </a:r>
            <a:r>
              <a:rPr lang="en-US" b="1" dirty="0" smtClean="0">
                <a:solidFill>
                  <a:srgbClr val="C00000"/>
                </a:solidFill>
              </a:rPr>
              <a:t>Jeremiah 13:23</a:t>
            </a:r>
            <a:r>
              <a:rPr lang="en-US" dirty="0" smtClean="0"/>
              <a:t>.</a:t>
            </a:r>
          </a:p>
          <a:p>
            <a:pPr hangingPunct="0"/>
            <a:endParaRPr lang="en-US" dirty="0" smtClean="0"/>
          </a:p>
          <a:p>
            <a:pPr hangingPunct="0"/>
            <a:r>
              <a:rPr lang="en-US" dirty="0" smtClean="0"/>
              <a:t>The old sin nature is described as having nothing good — </a:t>
            </a:r>
            <a:r>
              <a:rPr lang="en-US" b="1" dirty="0" smtClean="0">
                <a:solidFill>
                  <a:srgbClr val="C00000"/>
                </a:solidFill>
              </a:rPr>
              <a:t>Romans 7:18</a:t>
            </a:r>
            <a:endParaRPr lang="en-US" dirty="0" smtClean="0"/>
          </a:p>
          <a:p>
            <a:pPr hangingPunct="0"/>
            <a:endParaRPr lang="en-US" dirty="0" smtClean="0"/>
          </a:p>
          <a:p>
            <a:pPr hangingPunct="0"/>
            <a:r>
              <a:rPr lang="en-US" dirty="0" smtClean="0"/>
              <a:t>It is called not pleasing to God — </a:t>
            </a:r>
            <a:r>
              <a:rPr lang="en-US" b="1" dirty="0" smtClean="0">
                <a:solidFill>
                  <a:srgbClr val="C00000"/>
                </a:solidFill>
              </a:rPr>
              <a:t>Romans 8:7,8 </a:t>
            </a:r>
            <a:r>
              <a:rPr lang="en-US" dirty="0" smtClean="0"/>
              <a:t>and it is</a:t>
            </a:r>
          </a:p>
          <a:p>
            <a:pPr hangingPunct="0">
              <a:buNone/>
            </a:pPr>
            <a:r>
              <a:rPr lang="en-US" dirty="0" smtClean="0"/>
              <a:t>    unprofitable — </a:t>
            </a:r>
            <a:r>
              <a:rPr lang="en-US" b="1" dirty="0" smtClean="0">
                <a:solidFill>
                  <a:srgbClr val="C00000"/>
                </a:solidFill>
              </a:rPr>
              <a:t>John 6:63</a:t>
            </a:r>
            <a:r>
              <a:rPr lang="en-US" dirty="0" smtClean="0"/>
              <a:t>.</a:t>
            </a:r>
          </a:p>
          <a:p>
            <a:pPr hangingPunct="0"/>
            <a:endParaRPr lang="en-US" dirty="0" smtClean="0"/>
          </a:p>
          <a:p>
            <a:pPr hangingPunct="0"/>
            <a:r>
              <a:rPr lang="en-US" dirty="0" smtClean="0"/>
              <a:t>4. The believer does not lose the old sin nature at the moment of salvation for we are still tempted by it.  </a:t>
            </a:r>
            <a:r>
              <a:rPr lang="en-US" b="1" dirty="0" smtClean="0">
                <a:solidFill>
                  <a:srgbClr val="C00000"/>
                </a:solidFill>
              </a:rPr>
              <a:t>Galatians 5:19-21</a:t>
            </a:r>
            <a:r>
              <a:rPr lang="en-US" dirty="0" smtClean="0"/>
              <a:t>. </a:t>
            </a:r>
          </a:p>
          <a:p>
            <a:pPr hangingPunct="0"/>
            <a:endParaRPr lang="en-US" dirty="0" smtClean="0"/>
          </a:p>
          <a:p>
            <a:pPr hangingPunct="0"/>
            <a:r>
              <a:rPr lang="en-US" dirty="0" smtClean="0"/>
              <a:t>We do not lose the old sin nature until death or resurrection, whichever takes place first.— </a:t>
            </a:r>
            <a:r>
              <a:rPr lang="en-US" b="1" dirty="0" smtClean="0">
                <a:solidFill>
                  <a:srgbClr val="C00000"/>
                </a:solidFill>
              </a:rPr>
              <a:t>1 John 1:8,10. </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on McMurray\Documents\Bible Info\Characteristics of the Sin Nature_files\CharacteristicsOfTheSinNature.jpg"/>
          <p:cNvPicPr>
            <a:picLocks noGrp="1" noChangeAspect="1" noChangeArrowheads="1"/>
          </p:cNvPicPr>
          <p:nvPr>
            <p:ph idx="1"/>
          </p:nvPr>
        </p:nvPicPr>
        <p:blipFill>
          <a:blip r:embed="rId2" cstate="print"/>
          <a:srcRect/>
          <a:stretch>
            <a:fillRect/>
          </a:stretch>
        </p:blipFill>
        <p:spPr bwMode="auto">
          <a:xfrm>
            <a:off x="838200" y="228600"/>
            <a:ext cx="7010400" cy="6476999"/>
          </a:xfrm>
          <a:prstGeom prst="rect">
            <a:avLst/>
          </a:prstGeom>
          <a:noFill/>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endParaRPr lang="en-US" dirty="0" smtClean="0"/>
          </a:p>
          <a:p>
            <a:r>
              <a:rPr lang="en-US" dirty="0" smtClean="0"/>
              <a:t>The believer has victory over the old sin nature in phase two </a:t>
            </a:r>
            <a:r>
              <a:rPr lang="en-US" b="1" dirty="0" smtClean="0">
                <a:solidFill>
                  <a:srgbClr val="C00000"/>
                </a:solidFill>
              </a:rPr>
              <a:t>Galatians 5:16</a:t>
            </a:r>
            <a:r>
              <a:rPr lang="en-US" dirty="0" smtClean="0"/>
              <a:t>.  HOW?</a:t>
            </a:r>
          </a:p>
          <a:p>
            <a:endParaRPr lang="en-US" dirty="0" smtClean="0"/>
          </a:p>
          <a:p>
            <a:pPr>
              <a:buNone/>
            </a:pPr>
            <a:r>
              <a:rPr lang="en-US" b="1" dirty="0" smtClean="0"/>
              <a:t>The how to or the ways to overcome the OSN are:</a:t>
            </a:r>
            <a:r>
              <a:rPr lang="en-US" dirty="0" smtClean="0"/>
              <a:t> </a:t>
            </a:r>
          </a:p>
          <a:p>
            <a:r>
              <a:rPr lang="en-US" dirty="0" smtClean="0"/>
              <a:t>Filling and Living by the Holy Spirit – (</a:t>
            </a:r>
            <a:r>
              <a:rPr lang="en-US" b="1" dirty="0" smtClean="0">
                <a:solidFill>
                  <a:srgbClr val="C00000"/>
                </a:solidFill>
              </a:rPr>
              <a:t>Ephesians 5:18, Galatians 5:16</a:t>
            </a:r>
            <a:r>
              <a:rPr lang="en-US" dirty="0" smtClean="0"/>
              <a:t>). </a:t>
            </a:r>
          </a:p>
          <a:p>
            <a:endParaRPr lang="en-US" dirty="0" smtClean="0"/>
          </a:p>
          <a:p>
            <a:r>
              <a:rPr lang="en-US" dirty="0" smtClean="0"/>
              <a:t>Occupation with Christ (</a:t>
            </a:r>
            <a:r>
              <a:rPr lang="en-US" b="1" dirty="0" smtClean="0">
                <a:solidFill>
                  <a:srgbClr val="C00000"/>
                </a:solidFill>
              </a:rPr>
              <a:t>Hebrews 12:2 and Galatians 2:20</a:t>
            </a:r>
            <a:r>
              <a:rPr lang="en-US" dirty="0" smtClean="0"/>
              <a:t>) </a:t>
            </a:r>
          </a:p>
          <a:p>
            <a:endParaRPr lang="en-US" dirty="0" smtClean="0"/>
          </a:p>
          <a:p>
            <a:r>
              <a:rPr lang="en-US" dirty="0" smtClean="0"/>
              <a:t>Knowledge of the Word of God (</a:t>
            </a:r>
            <a:r>
              <a:rPr lang="en-US" b="1" dirty="0" smtClean="0">
                <a:solidFill>
                  <a:srgbClr val="C00000"/>
                </a:solidFill>
              </a:rPr>
              <a:t>2 Peter 3:16</a:t>
            </a:r>
            <a:r>
              <a:rPr lang="en-US" dirty="0" smtClean="0"/>
              <a:t>), </a:t>
            </a:r>
          </a:p>
          <a:p>
            <a:endParaRPr lang="en-US" dirty="0" smtClean="0"/>
          </a:p>
          <a:p>
            <a:r>
              <a:rPr lang="en-US" dirty="0" smtClean="0"/>
              <a:t>Faith Rest (</a:t>
            </a:r>
            <a:r>
              <a:rPr lang="en-US" b="1" dirty="0" smtClean="0">
                <a:solidFill>
                  <a:srgbClr val="C00000"/>
                </a:solidFill>
              </a:rPr>
              <a:t>1 Peter 5:7</a:t>
            </a:r>
            <a:r>
              <a:rPr lang="en-US" dirty="0" smtClean="0"/>
              <a:t>), </a:t>
            </a:r>
          </a:p>
          <a:p>
            <a:endParaRPr lang="en-US" dirty="0" smtClean="0"/>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Confession of sin and fellowship (</a:t>
            </a:r>
            <a:r>
              <a:rPr lang="en-US" b="1" dirty="0" smtClean="0">
                <a:solidFill>
                  <a:srgbClr val="C00000"/>
                </a:solidFill>
              </a:rPr>
              <a:t>1 John 1:9</a:t>
            </a:r>
            <a:r>
              <a:rPr lang="en-US" dirty="0" smtClean="0"/>
              <a:t>) </a:t>
            </a:r>
          </a:p>
          <a:p>
            <a:endParaRPr lang="en-US" dirty="0" smtClean="0"/>
          </a:p>
          <a:p>
            <a:r>
              <a:rPr lang="en-US" dirty="0" smtClean="0"/>
              <a:t>Prayer (</a:t>
            </a:r>
            <a:r>
              <a:rPr lang="en-US" b="1" dirty="0" smtClean="0">
                <a:solidFill>
                  <a:srgbClr val="C00000"/>
                </a:solidFill>
              </a:rPr>
              <a:t>Galatians 5:17</a:t>
            </a:r>
            <a:r>
              <a:rPr lang="en-US" dirty="0" smtClean="0"/>
              <a:t>) </a:t>
            </a:r>
          </a:p>
          <a:p>
            <a:endParaRPr lang="en-US" dirty="0" smtClean="0"/>
          </a:p>
          <a:p>
            <a:r>
              <a:rPr lang="en-US" dirty="0" smtClean="0"/>
              <a:t>Ministry (</a:t>
            </a:r>
            <a:r>
              <a:rPr lang="en-US" b="1" dirty="0" smtClean="0">
                <a:solidFill>
                  <a:srgbClr val="C00000"/>
                </a:solidFill>
              </a:rPr>
              <a:t>1 Peter 4:10-11</a:t>
            </a:r>
            <a:r>
              <a:rPr lang="en-US" dirty="0" smtClean="0"/>
              <a:t>) </a:t>
            </a:r>
          </a:p>
          <a:p>
            <a:endParaRPr lang="en-US" dirty="0" smtClean="0"/>
          </a:p>
          <a:p>
            <a:r>
              <a:rPr lang="en-US" b="1" dirty="0" smtClean="0">
                <a:solidFill>
                  <a:srgbClr val="0070C0"/>
                </a:solidFill>
              </a:rPr>
              <a:t>Galatians 5:17 “for the flesh sets its desire against the Spirit, and the Spirit against the flesh; for these are in opposition to one another, so that you may not do the things that you please.”</a:t>
            </a:r>
          </a:p>
          <a:p>
            <a:endParaRPr lang="en-US" dirty="0" smtClean="0"/>
          </a:p>
          <a:p>
            <a:r>
              <a:rPr lang="en-US" b="1" dirty="0" smtClean="0">
                <a:solidFill>
                  <a:srgbClr val="0070C0"/>
                </a:solidFill>
              </a:rPr>
              <a:t>5:17 </a:t>
            </a:r>
            <a:r>
              <a:rPr lang="en-US" dirty="0" smtClean="0"/>
              <a:t>— a description of the inner conflict and why we must walk by means of the Spirit. </a:t>
            </a:r>
          </a:p>
          <a:p>
            <a:endParaRPr lang="en-US" dirty="0" smtClean="0"/>
          </a:p>
          <a:p>
            <a:r>
              <a:rPr lang="en-US" b="1" dirty="0" smtClean="0">
                <a:solidFill>
                  <a:srgbClr val="0070C0"/>
                </a:solidFill>
              </a:rPr>
              <a:t>“flesh” </a:t>
            </a:r>
            <a:r>
              <a:rPr lang="en-US" dirty="0" smtClean="0"/>
              <a:t>– OSN  </a:t>
            </a:r>
            <a:r>
              <a:rPr lang="en-US" b="1" dirty="0" smtClean="0">
                <a:solidFill>
                  <a:srgbClr val="0070C0"/>
                </a:solidFill>
              </a:rPr>
              <a:t>“sets its desire against the Spirit” </a:t>
            </a:r>
            <a:r>
              <a:rPr lang="en-US" dirty="0" smtClean="0"/>
              <a:t>-  EPITHUMIA – desires, longs for - means to be antagonistic toward. “The flesh is antagonistic against the Spirit.” </a:t>
            </a:r>
          </a:p>
          <a:p>
            <a:endParaRPr lang="en-US"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The Spirit is a reference to the Holy Spirit.  There is a battle on the inside of us, a war going on. </a:t>
            </a:r>
          </a:p>
          <a:p>
            <a:endParaRPr lang="en-US" dirty="0" smtClean="0"/>
          </a:p>
          <a:p>
            <a:r>
              <a:rPr lang="en-US" dirty="0" smtClean="0"/>
              <a:t>The two warring parties are mutually exclusive: the Holy Spirit and the old sin nature, called in this passage ‘the flesh’. They are warring one against the other. </a:t>
            </a:r>
          </a:p>
          <a:p>
            <a:endParaRPr lang="en-US" dirty="0" smtClean="0"/>
          </a:p>
          <a:p>
            <a:r>
              <a:rPr lang="en-US" dirty="0" smtClean="0"/>
              <a:t>The Holy Spirit and the old sin nature cannot both control the life at the same time (mutually exclusive). </a:t>
            </a:r>
          </a:p>
          <a:p>
            <a:endParaRPr lang="en-US" dirty="0" smtClean="0"/>
          </a:p>
          <a:p>
            <a:r>
              <a:rPr lang="en-US" dirty="0" smtClean="0"/>
              <a:t>If the Holy Spirit controls the life He controls all of it; if the old sin nature controls the life, the old sin nature controls all of it. </a:t>
            </a:r>
          </a:p>
          <a:p>
            <a:endParaRPr lang="en-US"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dirty="0" smtClean="0"/>
              <a:t>This is the principle of spirituality as an absolute. Relativity exists in Christian experience but relativity has to do with growth or retrogression</a:t>
            </a:r>
          </a:p>
          <a:p>
            <a:endParaRPr lang="en-US" b="1" dirty="0" smtClean="0">
              <a:solidFill>
                <a:srgbClr val="0070C0"/>
              </a:solidFill>
            </a:endParaRPr>
          </a:p>
          <a:p>
            <a:r>
              <a:rPr lang="en-US" b="1" dirty="0" smtClean="0">
                <a:solidFill>
                  <a:srgbClr val="0070C0"/>
                </a:solidFill>
              </a:rPr>
              <a:t>“against the Spirit” </a:t>
            </a:r>
            <a:r>
              <a:rPr lang="en-US" dirty="0" smtClean="0"/>
              <a:t>— the word ‘against’ is a preposition which means in opposition to, in hostility to the Spirit.</a:t>
            </a:r>
          </a:p>
          <a:p>
            <a:endParaRPr lang="en-US" dirty="0" smtClean="0"/>
          </a:p>
          <a:p>
            <a:r>
              <a:rPr lang="en-US" b="1" dirty="0" smtClean="0">
                <a:solidFill>
                  <a:srgbClr val="0070C0"/>
                </a:solidFill>
              </a:rPr>
              <a:t> “and the Spirit against the flesh </a:t>
            </a:r>
            <a:r>
              <a:rPr lang="en-US" dirty="0" smtClean="0"/>
              <a:t>[the Spirit in hostility to the old sin nature]</a:t>
            </a:r>
            <a:r>
              <a:rPr lang="en-US" b="1" dirty="0" smtClean="0">
                <a:solidFill>
                  <a:srgbClr val="0070C0"/>
                </a:solidFill>
              </a:rPr>
              <a:t>.”</a:t>
            </a:r>
            <a:r>
              <a:rPr lang="en-US" dirty="0" smtClean="0"/>
              <a:t> </a:t>
            </a:r>
          </a:p>
          <a:p>
            <a:endParaRPr lang="en-US" dirty="0" smtClean="0"/>
          </a:p>
          <a:p>
            <a:r>
              <a:rPr lang="en-US" dirty="0" smtClean="0"/>
              <a:t>The desires of the Holy Spirit and the desires of the old sin nature are not the same, they cannot both control the life at the same time; it must be one or the other. </a:t>
            </a:r>
          </a:p>
          <a:p>
            <a:endParaRPr lang="en-US" dirty="0" smtClean="0"/>
          </a:p>
          <a:p>
            <a:r>
              <a:rPr lang="en-US" dirty="0" smtClean="0"/>
              <a:t>The success of the Holy Spirit depends on the filling of the Spirit which comes by means of rebound </a:t>
            </a:r>
            <a:r>
              <a:rPr lang="en-US" b="1" dirty="0" smtClean="0">
                <a:solidFill>
                  <a:srgbClr val="C00000"/>
                </a:solidFill>
              </a:rPr>
              <a:t>— 1 John 1:9</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endParaRPr lang="en-US" dirty="0" smtClean="0"/>
          </a:p>
          <a:p>
            <a:r>
              <a:rPr lang="en-US" dirty="0" smtClean="0"/>
              <a:t>The law is not the way of life for the Christian and the law is not the way of salvation for the Christian. </a:t>
            </a:r>
          </a:p>
          <a:p>
            <a:endParaRPr lang="en-US" dirty="0" smtClean="0"/>
          </a:p>
          <a:p>
            <a:r>
              <a:rPr lang="en-US" dirty="0" smtClean="0"/>
              <a:t>This is confirmed by </a:t>
            </a:r>
            <a:r>
              <a:rPr lang="en-US" b="1" dirty="0" smtClean="0">
                <a:solidFill>
                  <a:srgbClr val="C00000"/>
                </a:solidFill>
              </a:rPr>
              <a:t>Romans 10:4 — “Christ is the end of the law for all who believe.” </a:t>
            </a:r>
          </a:p>
          <a:p>
            <a:endParaRPr lang="en-US" b="1" dirty="0" smtClean="0">
              <a:solidFill>
                <a:srgbClr val="C00000"/>
              </a:solidFill>
            </a:endParaRPr>
          </a:p>
          <a:p>
            <a:r>
              <a:rPr lang="en-US" dirty="0" smtClean="0"/>
              <a:t>Or, anticipating </a:t>
            </a:r>
            <a:r>
              <a:rPr lang="en-US" b="1" dirty="0" smtClean="0">
                <a:solidFill>
                  <a:srgbClr val="0070C0"/>
                </a:solidFill>
              </a:rPr>
              <a:t>Galatians 5:18 — “If you are led by the Spirit, you are not under the law,” </a:t>
            </a:r>
            <a:r>
              <a:rPr lang="en-US" dirty="0" smtClean="0"/>
              <a:t>or verse 23 </a:t>
            </a:r>
            <a:r>
              <a:rPr lang="en-US" b="1" dirty="0" smtClean="0">
                <a:solidFill>
                  <a:srgbClr val="0070C0"/>
                </a:solidFill>
              </a:rPr>
              <a:t>— “against such there is no law.”</a:t>
            </a:r>
          </a:p>
          <a:p>
            <a:endParaRPr lang="en-US" b="1" dirty="0" smtClean="0">
              <a:solidFill>
                <a:srgbClr val="C00000"/>
              </a:solidFill>
            </a:endParaRPr>
          </a:p>
          <a:p>
            <a:r>
              <a:rPr lang="en-US" dirty="0" smtClean="0"/>
              <a:t>So when it says, </a:t>
            </a:r>
            <a:r>
              <a:rPr lang="en-US" b="1" dirty="0" smtClean="0">
                <a:solidFill>
                  <a:srgbClr val="0070C0"/>
                </a:solidFill>
              </a:rPr>
              <a:t>“and be not entangled again in the yoke of bondage” </a:t>
            </a:r>
            <a:r>
              <a:rPr lang="en-US" dirty="0" smtClean="0"/>
              <a:t>it means do not go back to any principle of legalism; any principle of salvation by works, or spirituality by works. </a:t>
            </a:r>
          </a:p>
          <a:p>
            <a:endParaRPr lang="en-US" dirty="0"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r>
              <a:rPr lang="en-US" dirty="0" smtClean="0"/>
              <a:t>The success of the old sin nature comes by grieving or quenching the Spirit, which is carnality. </a:t>
            </a:r>
          </a:p>
          <a:p>
            <a:endParaRPr lang="en-US" dirty="0" smtClean="0"/>
          </a:p>
          <a:p>
            <a:r>
              <a:rPr lang="en-US" dirty="0" smtClean="0"/>
              <a:t>Therefore we have the phrase</a:t>
            </a:r>
            <a:r>
              <a:rPr lang="en-US" b="1" dirty="0" smtClean="0">
                <a:solidFill>
                  <a:srgbClr val="0070C0"/>
                </a:solidFill>
              </a:rPr>
              <a:t>, “these” </a:t>
            </a:r>
            <a:r>
              <a:rPr lang="en-US" dirty="0" smtClean="0"/>
              <a:t>— the Holy Spirit and the old sin nature — “</a:t>
            </a:r>
            <a:r>
              <a:rPr lang="en-US" b="1" dirty="0" smtClean="0">
                <a:solidFill>
                  <a:srgbClr val="0070C0"/>
                </a:solidFill>
              </a:rPr>
              <a:t>for these are in opposition to one another, so that you may not do the things that you please.”</a:t>
            </a:r>
          </a:p>
          <a:p>
            <a:endParaRPr lang="en-US" b="1" dirty="0" smtClean="0">
              <a:solidFill>
                <a:srgbClr val="0070C0"/>
              </a:solidFill>
            </a:endParaRPr>
          </a:p>
          <a:p>
            <a:r>
              <a:rPr lang="en-US" b="1" dirty="0" smtClean="0">
                <a:solidFill>
                  <a:srgbClr val="0070C0"/>
                </a:solidFill>
              </a:rPr>
              <a:t>“opposition” </a:t>
            </a:r>
            <a:r>
              <a:rPr lang="en-US" dirty="0" smtClean="0"/>
              <a:t>– ANTIKEIMAI - a military term which means they have lined up face to face in open conflict; </a:t>
            </a:r>
            <a:r>
              <a:rPr lang="en-US" b="1" dirty="0" smtClean="0">
                <a:solidFill>
                  <a:srgbClr val="0070C0"/>
                </a:solidFill>
              </a:rPr>
              <a:t>“are in open conflict one with the other </a:t>
            </a:r>
            <a:r>
              <a:rPr lang="en-US" dirty="0" smtClean="0"/>
              <a:t>(Romans 8:4-6).</a:t>
            </a:r>
          </a:p>
          <a:p>
            <a:endParaRPr lang="en-US" dirty="0" smtClean="0">
              <a:solidFill>
                <a:srgbClr val="0070C0"/>
              </a:solidFill>
            </a:endParaRPr>
          </a:p>
          <a:p>
            <a:r>
              <a:rPr lang="en-US" b="1" dirty="0" smtClean="0">
                <a:solidFill>
                  <a:srgbClr val="0070C0"/>
                </a:solidFill>
              </a:rPr>
              <a:t>“so that” </a:t>
            </a:r>
            <a:r>
              <a:rPr lang="en-US" dirty="0" smtClean="0"/>
              <a:t>-  ‘so that’ introduces a result clause: </a:t>
            </a:r>
            <a:r>
              <a:rPr lang="en-US" b="1" dirty="0" smtClean="0">
                <a:solidFill>
                  <a:srgbClr val="0070C0"/>
                </a:solidFill>
              </a:rPr>
              <a:t>“you may not do” </a:t>
            </a:r>
            <a:r>
              <a:rPr lang="en-US" dirty="0" smtClean="0"/>
              <a:t>— PASubj. </a:t>
            </a:r>
          </a:p>
          <a:p>
            <a:r>
              <a:rPr lang="en-US" dirty="0" smtClean="0"/>
              <a:t>Present tense: you cannot keep on doing; active voice: you do the doing; subjunctive mood: volition is involved in this doing.</a:t>
            </a:r>
          </a:p>
          <a:p>
            <a:endParaRPr lang="en-US" dirty="0" smtClean="0"/>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85000" lnSpcReduction="20000"/>
          </a:bodyPr>
          <a:lstStyle/>
          <a:p>
            <a:r>
              <a:rPr lang="en-US" b="1" dirty="0" smtClean="0">
                <a:solidFill>
                  <a:srgbClr val="0070C0"/>
                </a:solidFill>
              </a:rPr>
              <a:t> “the things” </a:t>
            </a:r>
            <a:r>
              <a:rPr lang="en-US" dirty="0" smtClean="0"/>
              <a:t>— the Greek </a:t>
            </a:r>
            <a:r>
              <a:rPr lang="en-US" b="1" dirty="0" smtClean="0">
                <a:solidFill>
                  <a:srgbClr val="0070C0"/>
                </a:solidFill>
              </a:rPr>
              <a:t>says ‘these things that you please” </a:t>
            </a:r>
            <a:r>
              <a:rPr lang="en-US" dirty="0" smtClean="0"/>
              <a:t>— ‘that’ is not that at all, it is a third class condition; </a:t>
            </a:r>
            <a:r>
              <a:rPr lang="en-US" b="1" dirty="0" smtClean="0">
                <a:solidFill>
                  <a:srgbClr val="0070C0"/>
                </a:solidFill>
              </a:rPr>
              <a:t>“if you desire to” </a:t>
            </a:r>
            <a:r>
              <a:rPr lang="en-US" dirty="0" smtClean="0"/>
              <a:t>is actually what it says — maybe you desire to do them and maybe you don’t. </a:t>
            </a:r>
          </a:p>
          <a:p>
            <a:endParaRPr lang="en-US" dirty="0" smtClean="0"/>
          </a:p>
          <a:p>
            <a:r>
              <a:rPr lang="en-US" b="1" dirty="0" smtClean="0">
                <a:solidFill>
                  <a:srgbClr val="0070C0"/>
                </a:solidFill>
              </a:rPr>
              <a:t>5:18</a:t>
            </a:r>
            <a:r>
              <a:rPr lang="en-US" dirty="0" smtClean="0"/>
              <a:t> — we have a new law.  “</a:t>
            </a:r>
            <a:r>
              <a:rPr lang="en-US" b="1" dirty="0" smtClean="0">
                <a:solidFill>
                  <a:srgbClr val="0070C0"/>
                </a:solidFill>
              </a:rPr>
              <a:t>But if you are led by the Spirit, you are not under the Law.” </a:t>
            </a:r>
            <a:endParaRPr lang="en-US" dirty="0" smtClean="0"/>
          </a:p>
          <a:p>
            <a:endParaRPr lang="en-US" dirty="0" smtClean="0"/>
          </a:p>
          <a:p>
            <a:r>
              <a:rPr lang="en-US" dirty="0" smtClean="0"/>
              <a:t>In </a:t>
            </a:r>
            <a:r>
              <a:rPr lang="en-US" b="1" dirty="0" smtClean="0">
                <a:solidFill>
                  <a:srgbClr val="C00000"/>
                </a:solidFill>
              </a:rPr>
              <a:t>Romans 8:2-4 </a:t>
            </a:r>
            <a:r>
              <a:rPr lang="en-US" dirty="0" smtClean="0"/>
              <a:t>we have a slight amplification: </a:t>
            </a:r>
            <a:r>
              <a:rPr lang="en-US" b="1" dirty="0" smtClean="0">
                <a:solidFill>
                  <a:srgbClr val="C00000"/>
                </a:solidFill>
              </a:rPr>
              <a:t>“The law of the Spirit of life in Christ Jesus” </a:t>
            </a:r>
            <a:r>
              <a:rPr lang="en-US" dirty="0" smtClean="0"/>
              <a:t>— the new law. </a:t>
            </a:r>
          </a:p>
          <a:p>
            <a:endParaRPr lang="en-US" dirty="0" smtClean="0"/>
          </a:p>
          <a:p>
            <a:r>
              <a:rPr lang="en-US" dirty="0" smtClean="0"/>
              <a:t>The Holy Spirit is the source of the new law, a law which gives life for phase two. </a:t>
            </a:r>
          </a:p>
          <a:p>
            <a:endParaRPr lang="en-US" dirty="0" smtClean="0"/>
          </a:p>
          <a:p>
            <a:r>
              <a:rPr lang="en-US" dirty="0" smtClean="0"/>
              <a:t>This law also has a position which gives it permanence: </a:t>
            </a:r>
            <a:r>
              <a:rPr lang="en-US" b="1" dirty="0" smtClean="0">
                <a:solidFill>
                  <a:srgbClr val="C00000"/>
                </a:solidFill>
              </a:rPr>
              <a:t>“in Christ Jesus”; </a:t>
            </a:r>
            <a:r>
              <a:rPr lang="en-US" dirty="0" smtClean="0"/>
              <a:t>“</a:t>
            </a:r>
            <a:r>
              <a:rPr lang="en-US" b="1" dirty="0" smtClean="0">
                <a:solidFill>
                  <a:srgbClr val="C00000"/>
                </a:solidFill>
              </a:rPr>
              <a:t>hath once and for all made me free from the law of sin and death” </a:t>
            </a:r>
            <a:r>
              <a:rPr lang="en-US" dirty="0" smtClean="0"/>
              <a:t>— Mosaic law; </a:t>
            </a:r>
          </a:p>
          <a:p>
            <a:endParaRPr lang="en-US" dirty="0" smtClean="0"/>
          </a:p>
          <a:p>
            <a:r>
              <a:rPr lang="en-US" b="1" dirty="0" smtClean="0">
                <a:solidFill>
                  <a:srgbClr val="C00000"/>
                </a:solidFill>
              </a:rPr>
              <a:t>“For what the </a:t>
            </a:r>
            <a:r>
              <a:rPr lang="en-US" dirty="0" smtClean="0"/>
              <a:t>(Mosaic) </a:t>
            </a:r>
            <a:r>
              <a:rPr lang="en-US" b="1" dirty="0" smtClean="0">
                <a:solidFill>
                  <a:srgbClr val="C00000"/>
                </a:solidFill>
              </a:rPr>
              <a:t>law could not do” </a:t>
            </a:r>
            <a:r>
              <a:rPr lang="en-US" dirty="0" smtClean="0"/>
              <a:t>— it was limited; </a:t>
            </a:r>
            <a:r>
              <a:rPr lang="en-US" b="1" dirty="0" smtClean="0">
                <a:solidFill>
                  <a:srgbClr val="C00000"/>
                </a:solidFill>
              </a:rPr>
              <a:t>“in that it was weak through the flesh [old sin nature]”</a:t>
            </a:r>
            <a:r>
              <a:rPr lang="en-US" dirty="0" smtClean="0"/>
              <a:t> — the Mosaic law was on the outside, the old sin nature is on the inside of man;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b="1" dirty="0" smtClean="0">
                <a:solidFill>
                  <a:srgbClr val="C00000"/>
                </a:solidFill>
              </a:rPr>
              <a:t>“God, sending his own Son in the likeness of sinful flesh and for a sin offering, once and for all condemned sin in the flesh.”</a:t>
            </a:r>
            <a:r>
              <a:rPr lang="en-US" dirty="0" smtClean="0"/>
              <a:t> </a:t>
            </a:r>
          </a:p>
          <a:p>
            <a:endParaRPr lang="en-US" dirty="0" smtClean="0"/>
          </a:p>
          <a:p>
            <a:r>
              <a:rPr lang="en-US" dirty="0" smtClean="0"/>
              <a:t>In other words, this has been taken care of at the cross. </a:t>
            </a:r>
            <a:r>
              <a:rPr lang="en-US" b="1" dirty="0" smtClean="0">
                <a:solidFill>
                  <a:srgbClr val="C00000"/>
                </a:solidFill>
              </a:rPr>
              <a:t>“That” </a:t>
            </a:r>
            <a:r>
              <a:rPr lang="en-US" dirty="0" smtClean="0"/>
              <a:t>— introducing a purpose clause, </a:t>
            </a:r>
            <a:r>
              <a:rPr lang="en-US" b="1" dirty="0" smtClean="0">
                <a:solidFill>
                  <a:srgbClr val="C00000"/>
                </a:solidFill>
              </a:rPr>
              <a:t>“the righteousness of the law might be fulfilled in us.” </a:t>
            </a:r>
          </a:p>
          <a:p>
            <a:endParaRPr lang="en-US" b="1" dirty="0" smtClean="0">
              <a:solidFill>
                <a:srgbClr val="C00000"/>
              </a:solidFill>
            </a:endParaRPr>
          </a:p>
          <a:p>
            <a:r>
              <a:rPr lang="en-US" dirty="0" smtClean="0"/>
              <a:t>You can’t keep the law by keeping the law, you can only keep the law by being filled with the Spirit;</a:t>
            </a:r>
          </a:p>
          <a:p>
            <a:endParaRPr lang="en-US" dirty="0" smtClean="0"/>
          </a:p>
          <a:p>
            <a:r>
              <a:rPr lang="en-US" dirty="0" smtClean="0"/>
              <a:t> </a:t>
            </a:r>
            <a:r>
              <a:rPr lang="en-US" b="1" dirty="0" smtClean="0">
                <a:solidFill>
                  <a:srgbClr val="C00000"/>
                </a:solidFill>
              </a:rPr>
              <a:t>“who walk not after the flesh” </a:t>
            </a:r>
            <a:r>
              <a:rPr lang="en-US" dirty="0" smtClean="0"/>
              <a:t>— not according to the standard of the old sin nature; </a:t>
            </a:r>
            <a:r>
              <a:rPr lang="en-US" b="1" dirty="0" smtClean="0">
                <a:solidFill>
                  <a:srgbClr val="C00000"/>
                </a:solidFill>
              </a:rPr>
              <a:t>“but according to the Holy Spirit.” </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t>In </a:t>
            </a:r>
            <a:r>
              <a:rPr lang="en-US" b="1" dirty="0" smtClean="0">
                <a:solidFill>
                  <a:srgbClr val="0070C0"/>
                </a:solidFill>
              </a:rPr>
              <a:t>Galatians 5:18 </a:t>
            </a:r>
            <a:r>
              <a:rPr lang="en-US" dirty="0" smtClean="0"/>
              <a:t>we have a first class condition to introduce the verse.</a:t>
            </a:r>
          </a:p>
          <a:p>
            <a:pPr hangingPunct="0"/>
            <a:endParaRPr lang="en-US" dirty="0" smtClean="0"/>
          </a:p>
          <a:p>
            <a:pPr hangingPunct="0"/>
            <a:r>
              <a:rPr lang="en-US" dirty="0" smtClean="0"/>
              <a:t> “</a:t>
            </a:r>
            <a:r>
              <a:rPr lang="en-US" b="1" dirty="0" smtClean="0">
                <a:solidFill>
                  <a:srgbClr val="0070C0"/>
                </a:solidFill>
              </a:rPr>
              <a:t>But if (and it is true) you are led by the Spirit, you are not under the Law.”</a:t>
            </a:r>
            <a:r>
              <a:rPr lang="en-US" dirty="0" smtClean="0"/>
              <a:t> — (</a:t>
            </a:r>
            <a:r>
              <a:rPr lang="en-US" b="1" dirty="0" smtClean="0">
                <a:solidFill>
                  <a:srgbClr val="C00000"/>
                </a:solidFill>
              </a:rPr>
              <a:t>2 Cor 3:3</a:t>
            </a:r>
            <a:r>
              <a:rPr lang="en-US" dirty="0" smtClean="0"/>
              <a:t>) this means that this is what God intends, and since He intends it He puts it in a first class condition: the reality of being led by the Spirit. </a:t>
            </a:r>
          </a:p>
          <a:p>
            <a:pPr hangingPunct="0"/>
            <a:endParaRPr lang="en-US" dirty="0" smtClean="0"/>
          </a:p>
          <a:p>
            <a:pPr hangingPunct="0"/>
            <a:r>
              <a:rPr lang="en-US" dirty="0" smtClean="0"/>
              <a:t>Being led by the Spirit is not some esoteric, abstruse phase or facet of mysticism, something which only a few attain, and a very select few; </a:t>
            </a:r>
            <a:r>
              <a:rPr lang="en-US" u="sng" dirty="0" smtClean="0"/>
              <a:t>this is the normal Christian life. </a:t>
            </a:r>
          </a:p>
          <a:p>
            <a:pPr hangingPunct="0"/>
            <a:endParaRPr lang="en-US" dirty="0" smtClean="0"/>
          </a:p>
          <a:p>
            <a:pPr hangingPunct="0"/>
            <a:r>
              <a:rPr lang="en-US" dirty="0" smtClean="0"/>
              <a:t>Walking is normal to mankind, and just as it is normal for us to walk in the human realm it is normal for us to be filled with the Spirit in the spiritual realm. </a:t>
            </a:r>
          </a:p>
          <a:p>
            <a:pPr hangingPunct="0"/>
            <a:endParaRPr lang="en-US" dirty="0" smtClean="0"/>
          </a:p>
          <a:p>
            <a:pPr hangingPunct="0"/>
            <a:r>
              <a:rPr lang="en-US" dirty="0" smtClean="0"/>
              <a:t>When you are filled with the Spirit you are led by the Spirit.  The word ‘</a:t>
            </a:r>
            <a:r>
              <a:rPr lang="en-US" b="1" dirty="0" smtClean="0">
                <a:solidFill>
                  <a:srgbClr val="0070C0"/>
                </a:solidFill>
              </a:rPr>
              <a:t>led’ </a:t>
            </a:r>
            <a:r>
              <a:rPr lang="en-US" dirty="0" smtClean="0"/>
              <a:t>is a passive voice which means you receive it; you don’t earn it or deserve it.</a:t>
            </a:r>
          </a:p>
          <a:p>
            <a:pPr hangingPunct="0"/>
            <a:endParaRPr lang="en-US" dirty="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0070C0"/>
                </a:solidFill>
              </a:rPr>
              <a:t>“you are not under the law” </a:t>
            </a:r>
            <a:r>
              <a:rPr lang="en-US" dirty="0" smtClean="0"/>
              <a:t>— present indicative active: you keep on being out from under the law, or out from under the jurisdiction of the law. (</a:t>
            </a:r>
            <a:r>
              <a:rPr lang="en-US" b="1" dirty="0" smtClean="0">
                <a:solidFill>
                  <a:srgbClr val="C00000"/>
                </a:solidFill>
              </a:rPr>
              <a:t>2 Cor 3:6-7</a:t>
            </a:r>
            <a:r>
              <a:rPr lang="en-US" dirty="0" smtClean="0"/>
              <a:t>)</a:t>
            </a:r>
          </a:p>
          <a:p>
            <a:pPr hangingPunct="0"/>
            <a:endParaRPr lang="en-US" dirty="0" smtClean="0"/>
          </a:p>
          <a:p>
            <a:pPr hangingPunct="0"/>
            <a:r>
              <a:rPr lang="en-US" dirty="0" smtClean="0"/>
              <a:t>The preposition </a:t>
            </a:r>
            <a:r>
              <a:rPr lang="en-US" b="1" dirty="0" smtClean="0">
                <a:solidFill>
                  <a:srgbClr val="0070C0"/>
                </a:solidFill>
              </a:rPr>
              <a:t>‘under’ </a:t>
            </a:r>
            <a:r>
              <a:rPr lang="en-US" dirty="0" smtClean="0"/>
              <a:t>means to be under the authority of or under the jurisdiction of. You are not under the jurisdiction of he Mosaic law. </a:t>
            </a:r>
          </a:p>
          <a:p>
            <a:pPr hangingPunct="0"/>
            <a:endParaRPr lang="en-US" dirty="0" smtClean="0"/>
          </a:p>
          <a:p>
            <a:pPr hangingPunct="0"/>
            <a:r>
              <a:rPr lang="en-US" u="sng" dirty="0" smtClean="0"/>
              <a:t>Principle: </a:t>
            </a:r>
            <a:r>
              <a:rPr lang="en-US" dirty="0" smtClean="0"/>
              <a:t>You are not under the jurisdiction of the Mosaic law when you are controlled by the Holy Spirit because the filling of the Spirit produces the righteousness of the law. </a:t>
            </a:r>
          </a:p>
          <a:p>
            <a:endParaRPr lang="en-US" dirty="0" smtClean="0"/>
          </a:p>
          <a:p>
            <a:r>
              <a:rPr lang="en-US" dirty="0" smtClean="0"/>
              <a:t>The old sin nature has a production and we should be able to recognize it. </a:t>
            </a:r>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20000"/>
          </a:bodyPr>
          <a:lstStyle/>
          <a:p>
            <a:pPr hangingPunct="0"/>
            <a:r>
              <a:rPr lang="en-US" dirty="0" smtClean="0"/>
              <a:t>The filling of the Spirit has a production and we should be able to recognize it.  He is the chief mover in the Church Age.</a:t>
            </a:r>
          </a:p>
          <a:p>
            <a:pPr hangingPunct="0"/>
            <a:endParaRPr lang="en-US" dirty="0" smtClean="0"/>
          </a:p>
          <a:p>
            <a:pPr hangingPunct="0"/>
            <a:r>
              <a:rPr lang="en-US" dirty="0" smtClean="0"/>
              <a:t>By recognizing these it gives us some clue as to which one controls our life, the Holy Spirit or the old sin nature. 	</a:t>
            </a:r>
          </a:p>
          <a:p>
            <a:pPr hangingPunct="0"/>
            <a:endParaRPr lang="en-US" dirty="0" smtClean="0"/>
          </a:p>
          <a:p>
            <a:pPr hangingPunct="0"/>
            <a:r>
              <a:rPr lang="en-US" b="1" dirty="0" smtClean="0">
                <a:solidFill>
                  <a:srgbClr val="0070C0"/>
                </a:solidFill>
              </a:rPr>
              <a:t>5:19</a:t>
            </a:r>
            <a:r>
              <a:rPr lang="en-US" dirty="0" smtClean="0"/>
              <a:t> </a:t>
            </a:r>
            <a:r>
              <a:rPr lang="en-US" b="1" dirty="0" smtClean="0">
                <a:solidFill>
                  <a:srgbClr val="0070C0"/>
                </a:solidFill>
              </a:rPr>
              <a:t>— “Now the deeds of the flesh are evident which are: immorality, impurity, sensuality, “</a:t>
            </a:r>
          </a:p>
          <a:p>
            <a:pPr hangingPunct="0"/>
            <a:endParaRPr lang="en-US" dirty="0" smtClean="0"/>
          </a:p>
          <a:p>
            <a:pPr hangingPunct="0"/>
            <a:r>
              <a:rPr lang="en-US" b="1" dirty="0" smtClean="0">
                <a:solidFill>
                  <a:srgbClr val="0070C0"/>
                </a:solidFill>
              </a:rPr>
              <a:t>“flesh” </a:t>
            </a:r>
            <a:r>
              <a:rPr lang="en-US" dirty="0" smtClean="0"/>
              <a:t>— the flesh is the old sin nature. There are many activities of the old sin nature, therefore we have the word in the plural. </a:t>
            </a:r>
          </a:p>
          <a:p>
            <a:pPr hangingPunct="0"/>
            <a:endParaRPr lang="en-US" dirty="0" smtClean="0"/>
          </a:p>
          <a:p>
            <a:pPr hangingPunct="0"/>
            <a:r>
              <a:rPr lang="en-US" dirty="0" smtClean="0"/>
              <a:t>The production of the flesh </a:t>
            </a:r>
            <a:r>
              <a:rPr lang="en-US" b="1" dirty="0" smtClean="0">
                <a:solidFill>
                  <a:srgbClr val="0070C0"/>
                </a:solidFill>
              </a:rPr>
              <a:t>“are evident”, </a:t>
            </a:r>
            <a:r>
              <a:rPr lang="en-US" dirty="0" smtClean="0"/>
              <a:t>PHANEROO</a:t>
            </a:r>
            <a:r>
              <a:rPr lang="en-US" b="1" dirty="0" smtClean="0">
                <a:solidFill>
                  <a:srgbClr val="0070C0"/>
                </a:solidFill>
              </a:rPr>
              <a:t> - </a:t>
            </a:r>
            <a:r>
              <a:rPr lang="en-US" dirty="0" smtClean="0"/>
              <a:t>they keep on being evident, plain, apparent, known to believers.   </a:t>
            </a:r>
          </a:p>
          <a:p>
            <a:pPr hangingPunct="0"/>
            <a:endParaRPr lang="en-US" dirty="0" smtClean="0"/>
          </a:p>
          <a:p>
            <a:pPr hangingPunct="0"/>
            <a:r>
              <a:rPr lang="en-US" b="1" dirty="0" smtClean="0">
                <a:solidFill>
                  <a:srgbClr val="0070C0"/>
                </a:solidFill>
              </a:rPr>
              <a:t> “which are.” </a:t>
            </a:r>
            <a:r>
              <a:rPr lang="en-US" dirty="0" smtClean="0"/>
              <a:t> it should be </a:t>
            </a:r>
            <a:r>
              <a:rPr lang="en-US" b="1" dirty="0" smtClean="0">
                <a:solidFill>
                  <a:srgbClr val="0070C0"/>
                </a:solidFill>
              </a:rPr>
              <a:t>“such a sort as these.” </a:t>
            </a:r>
            <a:r>
              <a:rPr lang="en-US" dirty="0" smtClean="0"/>
              <a:t>In other words, we have a typical list but not an exhaustive list. </a:t>
            </a:r>
          </a:p>
          <a:p>
            <a:pPr hangingPunct="0"/>
            <a:endParaRPr 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hangingPunct="0"/>
            <a:r>
              <a:rPr lang="en-US" dirty="0" smtClean="0"/>
              <a:t>What we have before us is just a few of the categories of the production of the old sin nature. </a:t>
            </a:r>
          </a:p>
          <a:p>
            <a:pPr hangingPunct="0"/>
            <a:endParaRPr lang="en-US" dirty="0" smtClean="0"/>
          </a:p>
          <a:p>
            <a:pPr hangingPunct="0"/>
            <a:r>
              <a:rPr lang="en-US" b="1" dirty="0" smtClean="0">
                <a:solidFill>
                  <a:srgbClr val="0070C0"/>
                </a:solidFill>
              </a:rPr>
              <a:t>“immorality”,  </a:t>
            </a:r>
            <a:r>
              <a:rPr lang="en-US" dirty="0" smtClean="0"/>
              <a:t> - MOICHEIA - which is construed here as illicit sexual relationship with one who is married. </a:t>
            </a:r>
          </a:p>
          <a:p>
            <a:pPr hangingPunct="0"/>
            <a:r>
              <a:rPr lang="en-US" dirty="0" smtClean="0"/>
              <a:t>PORNEIA – a sin against one’s own body ( </a:t>
            </a:r>
            <a:r>
              <a:rPr lang="en-US" b="1" dirty="0" smtClean="0">
                <a:solidFill>
                  <a:srgbClr val="C00000"/>
                </a:solidFill>
              </a:rPr>
              <a:t>1 Cor 6:18</a:t>
            </a:r>
            <a:r>
              <a:rPr lang="en-US" dirty="0" smtClean="0"/>
              <a:t>), which is illicit sexual relationship with one who is not married.</a:t>
            </a:r>
          </a:p>
          <a:p>
            <a:pPr hangingPunct="0"/>
            <a:endParaRPr lang="en-US" dirty="0" smtClean="0"/>
          </a:p>
          <a:p>
            <a:pPr hangingPunct="0"/>
            <a:r>
              <a:rPr lang="en-US" b="1" dirty="0" smtClean="0">
                <a:solidFill>
                  <a:srgbClr val="0070C0"/>
                </a:solidFill>
              </a:rPr>
              <a:t>“impurity” </a:t>
            </a:r>
            <a:r>
              <a:rPr lang="en-US" dirty="0" smtClean="0"/>
              <a:t>– AKATHARSIA – uncleanness</a:t>
            </a:r>
          </a:p>
          <a:p>
            <a:pPr hangingPunct="0">
              <a:buNone/>
            </a:pPr>
            <a:r>
              <a:rPr lang="en-US" dirty="0" smtClean="0"/>
              <a:t>     - Physical filth – </a:t>
            </a:r>
            <a:r>
              <a:rPr lang="en-US" b="1" dirty="0" smtClean="0">
                <a:solidFill>
                  <a:srgbClr val="C00000"/>
                </a:solidFill>
              </a:rPr>
              <a:t>Matt 23:27</a:t>
            </a:r>
          </a:p>
          <a:p>
            <a:pPr hangingPunct="0">
              <a:buNone/>
            </a:pPr>
            <a:r>
              <a:rPr lang="en-US" dirty="0" smtClean="0"/>
              <a:t>     - Impure motives – </a:t>
            </a:r>
            <a:r>
              <a:rPr lang="en-US" b="1" dirty="0" smtClean="0">
                <a:solidFill>
                  <a:srgbClr val="C00000"/>
                </a:solidFill>
              </a:rPr>
              <a:t>1 Thess 2:3</a:t>
            </a:r>
          </a:p>
          <a:p>
            <a:pPr hangingPunct="0">
              <a:buNone/>
            </a:pPr>
            <a:r>
              <a:rPr lang="en-US" dirty="0" smtClean="0"/>
              <a:t>     - Immorality in general – </a:t>
            </a:r>
            <a:r>
              <a:rPr lang="en-US" b="1" dirty="0" smtClean="0">
                <a:solidFill>
                  <a:srgbClr val="C00000"/>
                </a:solidFill>
              </a:rPr>
              <a:t>Rom 1:24, 6:29, 1 Thess 4:7 </a:t>
            </a:r>
            <a:r>
              <a:rPr lang="en-US" dirty="0" smtClean="0"/>
              <a:t>(lewd, lustful living as in</a:t>
            </a:r>
            <a:r>
              <a:rPr lang="en-US" b="1" dirty="0" smtClean="0">
                <a:solidFill>
                  <a:srgbClr val="C00000"/>
                </a:solidFill>
              </a:rPr>
              <a:t> 2 Cor 12:21, Eph 5:3, Col 3:5).</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rPr>
              <a:t> “sensuality,” </a:t>
            </a:r>
            <a:r>
              <a:rPr lang="en-US" dirty="0" smtClean="0"/>
              <a:t>ASELGEIA - which is mental adultery;  the desire apart from the mental concept, referring to one who walks around in a sort of vacuum of desire with no particular object or objective in mind, licentiousness, outrageous conduct.</a:t>
            </a:r>
          </a:p>
          <a:p>
            <a:pPr hangingPunct="0"/>
            <a:endParaRPr lang="en-US" dirty="0" smtClean="0"/>
          </a:p>
          <a:p>
            <a:pPr hangingPunct="0"/>
            <a:r>
              <a:rPr lang="en-US" b="1" dirty="0" smtClean="0">
                <a:solidFill>
                  <a:srgbClr val="0070C0"/>
                </a:solidFill>
              </a:rPr>
              <a:t>5:20</a:t>
            </a:r>
            <a:r>
              <a:rPr lang="en-US" dirty="0" smtClean="0"/>
              <a:t> — four categories of sin: sin toward God, sin toward self, sin toward others, and sin toward the Word. </a:t>
            </a:r>
          </a:p>
          <a:p>
            <a:pPr hangingPunct="0"/>
            <a:endParaRPr lang="en-US" dirty="0" smtClean="0"/>
          </a:p>
          <a:p>
            <a:pPr hangingPunct="0"/>
            <a:r>
              <a:rPr lang="en-US" b="1" dirty="0" smtClean="0">
                <a:solidFill>
                  <a:srgbClr val="0070C0"/>
                </a:solidFill>
              </a:rPr>
              <a:t>“Idolatry,” </a:t>
            </a:r>
            <a:r>
              <a:rPr lang="en-US" dirty="0" smtClean="0"/>
              <a:t>EIDOLOLATRIA - which is not simply putting up idols and worshipping them, but it refers to anything which is put in the image of God or in place of God and becomes a source of worship. </a:t>
            </a:r>
          </a:p>
          <a:p>
            <a:pPr hangingPunct="0"/>
            <a:endParaRPr lang="en-US" dirty="0" smtClean="0"/>
          </a:p>
          <a:p>
            <a:pPr hangingPunct="0"/>
            <a:r>
              <a:rPr lang="en-US" dirty="0" smtClean="0"/>
              <a:t>Galatians came out of a heathen culture ( </a:t>
            </a:r>
            <a:r>
              <a:rPr lang="en-US" b="1" dirty="0" smtClean="0">
                <a:solidFill>
                  <a:srgbClr val="C00000"/>
                </a:solidFill>
              </a:rPr>
              <a:t>4:8-11</a:t>
            </a:r>
            <a:r>
              <a:rPr lang="en-US" dirty="0" smtClean="0"/>
              <a:t>) and had to learn to live by grace rather than heathen rituals and traditions.</a:t>
            </a:r>
          </a:p>
          <a:p>
            <a:pPr hangingPunct="0"/>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There is NO room for any form of idolatry in the lives of believers such as worshipping false gods, money, material possessions, or devotion to anything or anyone apart from God.</a:t>
            </a:r>
          </a:p>
          <a:p>
            <a:pPr hangingPunct="0">
              <a:buNone/>
            </a:pPr>
            <a:endParaRPr lang="en-US" dirty="0" smtClean="0"/>
          </a:p>
          <a:p>
            <a:pPr hangingPunct="0"/>
            <a:r>
              <a:rPr lang="en-US" dirty="0" smtClean="0"/>
              <a:t>Idols can be worshipped, people can be worshipped, inanimate nature can be worshipped. There are many forms of idolatry but it is basically a sin toward God. </a:t>
            </a:r>
          </a:p>
          <a:p>
            <a:pPr hangingPunct="0"/>
            <a:endParaRPr lang="en-US" dirty="0" smtClean="0"/>
          </a:p>
          <a:p>
            <a:pPr hangingPunct="0"/>
            <a:r>
              <a:rPr lang="en-US" b="1" dirty="0" smtClean="0">
                <a:solidFill>
                  <a:srgbClr val="0070C0"/>
                </a:solidFill>
              </a:rPr>
              <a:t>“sorcery” </a:t>
            </a:r>
            <a:r>
              <a:rPr lang="en-US" dirty="0" smtClean="0"/>
              <a:t>– PHARMAKEIA – occult, drug addiction, casting spells on someone. The second category is sin toward self. </a:t>
            </a:r>
          </a:p>
          <a:p>
            <a:pPr hangingPunct="0">
              <a:buNone/>
            </a:pPr>
            <a:r>
              <a:rPr lang="en-US" dirty="0" smtClean="0"/>
              <a:t>    (</a:t>
            </a:r>
            <a:r>
              <a:rPr lang="en-US" b="1" dirty="0" smtClean="0">
                <a:solidFill>
                  <a:srgbClr val="C00000"/>
                </a:solidFill>
              </a:rPr>
              <a:t>Rev 21:8, 22:15</a:t>
            </a:r>
            <a:r>
              <a:rPr lang="en-US" dirty="0" smtClean="0"/>
              <a:t>). All nations of the earth during </a:t>
            </a:r>
            <a:r>
              <a:rPr lang="en-US" dirty="0" err="1" smtClean="0"/>
              <a:t>theTrib</a:t>
            </a:r>
            <a:r>
              <a:rPr lang="en-US" dirty="0" smtClean="0"/>
              <a:t>. Practice idolatry ( </a:t>
            </a:r>
            <a:r>
              <a:rPr lang="en-US" b="1" dirty="0" smtClean="0">
                <a:solidFill>
                  <a:srgbClr val="C00000"/>
                </a:solidFill>
              </a:rPr>
              <a:t>Rev 18:23</a:t>
            </a:r>
            <a:r>
              <a:rPr lang="en-US" dirty="0" smtClean="0"/>
              <a:t>). </a:t>
            </a:r>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The third category is sins toward others. The first one is </a:t>
            </a:r>
            <a:r>
              <a:rPr lang="en-US" b="1" dirty="0" smtClean="0">
                <a:solidFill>
                  <a:srgbClr val="0070C0"/>
                </a:solidFill>
              </a:rPr>
              <a:t>“enmities or hatred,”</a:t>
            </a:r>
            <a:r>
              <a:rPr lang="en-US" dirty="0" smtClean="0"/>
              <a:t> ECHTHRAI is a mental attitude of personal animosity and personal hostility toward someone else. </a:t>
            </a:r>
          </a:p>
          <a:p>
            <a:endParaRPr lang="en-US" dirty="0" smtClean="0"/>
          </a:p>
          <a:p>
            <a:r>
              <a:rPr lang="en-US" dirty="0" smtClean="0"/>
              <a:t>If you have any hatred in any corner of your mind toward any believer, then you are not walking in the Spirit. </a:t>
            </a:r>
          </a:p>
          <a:p>
            <a:endParaRPr lang="en-US" dirty="0" smtClean="0"/>
          </a:p>
          <a:p>
            <a:r>
              <a:rPr lang="en-US" dirty="0" smtClean="0"/>
              <a:t>If a believer loves the world system then he is hostile towards God (</a:t>
            </a:r>
            <a:r>
              <a:rPr lang="en-US" b="1" dirty="0" smtClean="0">
                <a:solidFill>
                  <a:srgbClr val="C00000"/>
                </a:solidFill>
              </a:rPr>
              <a:t>James 4:4, Romans 8:7</a:t>
            </a:r>
            <a:r>
              <a:rPr lang="en-US" dirty="0" smtClean="0"/>
              <a:t>). </a:t>
            </a:r>
          </a:p>
          <a:p>
            <a:endParaRPr lang="en-US" dirty="0" smtClean="0"/>
          </a:p>
          <a:p>
            <a:r>
              <a:rPr lang="en-US" dirty="0" smtClean="0"/>
              <a:t>The word </a:t>
            </a:r>
            <a:r>
              <a:rPr lang="en-US" b="1" dirty="0" smtClean="0">
                <a:solidFill>
                  <a:srgbClr val="0070C0"/>
                </a:solidFill>
              </a:rPr>
              <a:t>“strife” </a:t>
            </a:r>
            <a:r>
              <a:rPr lang="en-US" dirty="0" smtClean="0"/>
              <a:t>ERIS – contention, quarreling, means when you get your feelings hurt and when you fight back at someone who apparently hates you or really hates you.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endParaRPr lang="en-US" b="1" dirty="0" smtClean="0">
              <a:solidFill>
                <a:srgbClr val="C00000"/>
              </a:solidFill>
            </a:endParaRPr>
          </a:p>
          <a:p>
            <a:r>
              <a:rPr lang="en-US" dirty="0" smtClean="0"/>
              <a:t>The rest of the passage deals with how we receive freedom from the entanglement of the law or freedom from any principle of legalism. </a:t>
            </a:r>
          </a:p>
          <a:p>
            <a:endParaRPr lang="en-US" dirty="0" smtClean="0"/>
          </a:p>
          <a:p>
            <a:r>
              <a:rPr lang="en-US" dirty="0" smtClean="0"/>
              <a:t>Any legalism always brings </a:t>
            </a:r>
            <a:r>
              <a:rPr lang="en-US" u="sng" dirty="0" smtClean="0"/>
              <a:t>glory to self </a:t>
            </a:r>
            <a:r>
              <a:rPr lang="en-US" dirty="0" smtClean="0"/>
              <a:t>but never to the Lord; </a:t>
            </a:r>
            <a:r>
              <a:rPr lang="en-US" u="sng" dirty="0" smtClean="0"/>
              <a:t>grace brings glory to the Lord</a:t>
            </a:r>
            <a:r>
              <a:rPr lang="en-US" dirty="0" smtClean="0"/>
              <a:t>. </a:t>
            </a:r>
          </a:p>
          <a:p>
            <a:endParaRPr lang="en-US" dirty="0" smtClean="0"/>
          </a:p>
          <a:p>
            <a:r>
              <a:rPr lang="en-US" dirty="0" smtClean="0"/>
              <a:t>The </a:t>
            </a:r>
            <a:r>
              <a:rPr lang="en-US" b="1" dirty="0" smtClean="0">
                <a:solidFill>
                  <a:srgbClr val="0070C0"/>
                </a:solidFill>
              </a:rPr>
              <a:t>“yoke of bondage” </a:t>
            </a:r>
            <a:r>
              <a:rPr lang="en-US" dirty="0" smtClean="0"/>
              <a:t>– ZUGO – burden that religious law keeping puts on a person. It does not have a definite article in this verse and it should be translated </a:t>
            </a:r>
            <a:r>
              <a:rPr lang="en-US" b="1" dirty="0" smtClean="0">
                <a:solidFill>
                  <a:srgbClr val="0070C0"/>
                </a:solidFill>
              </a:rPr>
              <a:t>“with a yoke of bondage.” </a:t>
            </a:r>
          </a:p>
          <a:p>
            <a:endParaRPr lang="en-US" b="1" dirty="0" smtClean="0">
              <a:solidFill>
                <a:srgbClr val="0070C0"/>
              </a:solidFill>
            </a:endParaRPr>
          </a:p>
          <a:p>
            <a:r>
              <a:rPr lang="en-US" dirty="0" smtClean="0"/>
              <a:t>The yoke of bondage is </a:t>
            </a:r>
            <a:r>
              <a:rPr lang="en-US" u="sng" dirty="0" smtClean="0"/>
              <a:t>salvation by circumcision</a:t>
            </a:r>
            <a:r>
              <a:rPr lang="en-US" dirty="0" smtClean="0"/>
              <a:t>, which is a part of the law. </a:t>
            </a:r>
          </a:p>
          <a:p>
            <a:endParaRPr lang="en-US" b="1" dirty="0" smtClean="0">
              <a:solidFill>
                <a:srgbClr val="C00000"/>
              </a:solidFill>
            </a:endParaRP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The word </a:t>
            </a:r>
            <a:r>
              <a:rPr lang="en-US" b="1" dirty="0" smtClean="0">
                <a:solidFill>
                  <a:srgbClr val="0070C0"/>
                </a:solidFill>
              </a:rPr>
              <a:t>“jealousy” </a:t>
            </a:r>
            <a:r>
              <a:rPr lang="en-US" dirty="0" smtClean="0"/>
              <a:t>ZELOS is playing spiritual king of the mountains; you are envious of someone so you try to outdo them. </a:t>
            </a:r>
          </a:p>
          <a:p>
            <a:endParaRPr lang="en-US" dirty="0" smtClean="0"/>
          </a:p>
          <a:p>
            <a:r>
              <a:rPr lang="en-US" dirty="0" smtClean="0"/>
              <a:t>Godly jealousy comes from the Holy Spirit while fleshly zeal or jealousy comes from the OSN.</a:t>
            </a:r>
          </a:p>
          <a:p>
            <a:endParaRPr lang="en-US" dirty="0" smtClean="0"/>
          </a:p>
          <a:p>
            <a:r>
              <a:rPr lang="en-US" dirty="0" smtClean="0"/>
              <a:t>Fleshly zeal manifests itself in aggressive jealousy, rivalry, and envy. (</a:t>
            </a:r>
            <a:r>
              <a:rPr lang="en-US" b="1" dirty="0" smtClean="0">
                <a:solidFill>
                  <a:srgbClr val="C00000"/>
                </a:solidFill>
              </a:rPr>
              <a:t>Acts 5:17, 13:45</a:t>
            </a:r>
            <a:r>
              <a:rPr lang="en-US" dirty="0" smtClean="0"/>
              <a:t>).</a:t>
            </a:r>
          </a:p>
          <a:p>
            <a:endParaRPr lang="en-US" dirty="0" smtClean="0"/>
          </a:p>
          <a:p>
            <a:r>
              <a:rPr lang="en-US" dirty="0" smtClean="0"/>
              <a:t>Saul of Tarsus had fleshly zeal, jealousy, when he was driven to persecute Christians (</a:t>
            </a:r>
            <a:r>
              <a:rPr lang="en-US" b="1" dirty="0" smtClean="0">
                <a:solidFill>
                  <a:srgbClr val="C00000"/>
                </a:solidFill>
              </a:rPr>
              <a:t>Philippians 3:6).</a:t>
            </a:r>
          </a:p>
          <a:p>
            <a:endParaRPr lang="en-US" dirty="0" smtClean="0"/>
          </a:p>
          <a:p>
            <a:r>
              <a:rPr lang="en-US" dirty="0" smtClean="0"/>
              <a:t>The sin of jealousy marks believers as being carnal and living as men according to the flesh ( </a:t>
            </a:r>
            <a:r>
              <a:rPr lang="en-US" b="1" dirty="0" smtClean="0">
                <a:solidFill>
                  <a:srgbClr val="C00000"/>
                </a:solidFill>
              </a:rPr>
              <a:t>1 Cor 3:3</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r>
              <a:rPr lang="en-US" b="1" dirty="0" smtClean="0">
                <a:solidFill>
                  <a:srgbClr val="0070C0"/>
                </a:solidFill>
              </a:rPr>
              <a:t>“outbursts of anger” </a:t>
            </a:r>
            <a:r>
              <a:rPr lang="en-US" dirty="0" smtClean="0"/>
              <a:t>THUMOI</a:t>
            </a:r>
            <a:r>
              <a:rPr lang="en-US" b="1" dirty="0" smtClean="0">
                <a:solidFill>
                  <a:srgbClr val="0070C0"/>
                </a:solidFill>
              </a:rPr>
              <a:t> - </a:t>
            </a:r>
            <a:r>
              <a:rPr lang="en-US" dirty="0" smtClean="0"/>
              <a:t>means an emotional outburst, to get angry with people without a cause or without knowing the facts, rage ( </a:t>
            </a:r>
            <a:r>
              <a:rPr lang="en-US" b="1" dirty="0" smtClean="0">
                <a:solidFill>
                  <a:srgbClr val="C00000"/>
                </a:solidFill>
              </a:rPr>
              <a:t>Luke 4:28 </a:t>
            </a:r>
            <a:r>
              <a:rPr lang="en-US" dirty="0" smtClean="0"/>
              <a:t>those at Nazareth against Jesus, </a:t>
            </a:r>
            <a:r>
              <a:rPr lang="en-US" b="1" dirty="0" smtClean="0">
                <a:solidFill>
                  <a:srgbClr val="C00000"/>
                </a:solidFill>
              </a:rPr>
              <a:t>Acts 19:18 </a:t>
            </a:r>
            <a:r>
              <a:rPr lang="en-US" dirty="0" smtClean="0"/>
              <a:t>Ephesian mob raged against Paul). </a:t>
            </a:r>
          </a:p>
          <a:p>
            <a:endParaRPr lang="en-US" dirty="0" smtClean="0"/>
          </a:p>
          <a:p>
            <a:r>
              <a:rPr lang="en-US" dirty="0" smtClean="0"/>
              <a:t>It means to get mad by going off halfcocked. It means to blow your cork based upon an emotional reaction without having one shred of information. </a:t>
            </a:r>
          </a:p>
          <a:p>
            <a:endParaRPr lang="en-US" dirty="0" smtClean="0"/>
          </a:p>
          <a:p>
            <a:r>
              <a:rPr lang="en-US" dirty="0" smtClean="0"/>
              <a:t>Believers are not to lose their temper nor fall into a fit of rage.</a:t>
            </a:r>
          </a:p>
          <a:p>
            <a:endParaRPr lang="en-US" dirty="0" smtClean="0"/>
          </a:p>
          <a:p>
            <a:r>
              <a:rPr lang="en-US" dirty="0" smtClean="0"/>
              <a:t>The word </a:t>
            </a:r>
            <a:r>
              <a:rPr lang="en-US" b="1" dirty="0" smtClean="0">
                <a:solidFill>
                  <a:srgbClr val="0070C0"/>
                </a:solidFill>
              </a:rPr>
              <a:t>“disputes” </a:t>
            </a:r>
            <a:r>
              <a:rPr lang="en-US" dirty="0" smtClean="0"/>
              <a:t>ERITHEIAI – intrigue, trickery to gain selfish end of political office. It is the “ends justifies the means” attitude to gain partisan advantage.  It is ruthless self-seeking without concern for others.  It means organized factions where you bring your friends in. </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dirty="0" smtClean="0"/>
              <a:t>You complain to your friends and bring them in to get them on your side. </a:t>
            </a:r>
          </a:p>
          <a:p>
            <a:endParaRPr lang="en-US" dirty="0" smtClean="0"/>
          </a:p>
          <a:p>
            <a:r>
              <a:rPr lang="en-US" dirty="0" smtClean="0"/>
              <a:t>Variance is personal antagonism and strife is group antagonism. Neither is condoned by the Word.  Those who dispute are under the wrath of God ( </a:t>
            </a:r>
            <a:r>
              <a:rPr lang="en-US" b="1" dirty="0" smtClean="0">
                <a:solidFill>
                  <a:srgbClr val="C00000"/>
                </a:solidFill>
              </a:rPr>
              <a:t>Rom 2:8</a:t>
            </a:r>
            <a:r>
              <a:rPr lang="en-US" dirty="0" smtClean="0"/>
              <a:t>). </a:t>
            </a:r>
          </a:p>
          <a:p>
            <a:endParaRPr lang="en-US" dirty="0" smtClean="0"/>
          </a:p>
          <a:p>
            <a:r>
              <a:rPr lang="en-US" b="1" dirty="0" smtClean="0">
                <a:solidFill>
                  <a:srgbClr val="C00000"/>
                </a:solidFill>
              </a:rPr>
              <a:t>Philippians 1:17 </a:t>
            </a:r>
            <a:r>
              <a:rPr lang="en-US" dirty="0" smtClean="0"/>
              <a:t>describes the self-seeking that motivated Paul’s enemies to try to cause him trouble (</a:t>
            </a:r>
            <a:r>
              <a:rPr lang="en-US" b="1" dirty="0" smtClean="0">
                <a:solidFill>
                  <a:srgbClr val="C00000"/>
                </a:solidFill>
              </a:rPr>
              <a:t>Gal 4:17</a:t>
            </a:r>
            <a:r>
              <a:rPr lang="en-US" dirty="0" smtClean="0"/>
              <a:t>).</a:t>
            </a:r>
          </a:p>
          <a:p>
            <a:endParaRPr lang="en-US" dirty="0" smtClean="0"/>
          </a:p>
          <a:p>
            <a:r>
              <a:rPr lang="en-US" dirty="0" smtClean="0"/>
              <a:t>Instead of satisfying their own personal interests believers are to be concerned about the needs of fellow believers </a:t>
            </a:r>
            <a:r>
              <a:rPr lang="en-US" b="1" dirty="0" smtClean="0">
                <a:solidFill>
                  <a:srgbClr val="C00000"/>
                </a:solidFill>
              </a:rPr>
              <a:t>( Phil 2:3-4</a:t>
            </a:r>
            <a:r>
              <a:rPr lang="en-US" dirty="0" smtClean="0"/>
              <a:t>). </a:t>
            </a:r>
          </a:p>
          <a:p>
            <a:r>
              <a:rPr lang="en-US" dirty="0" smtClean="0"/>
              <a:t>Calloused selfishness is a work of the flesh. ( </a:t>
            </a:r>
            <a:r>
              <a:rPr lang="en-US" b="1" dirty="0" smtClean="0">
                <a:solidFill>
                  <a:srgbClr val="C00000"/>
                </a:solidFill>
              </a:rPr>
              <a:t>James 3:14, 16</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r>
              <a:rPr lang="en-US" b="1" dirty="0" smtClean="0">
                <a:solidFill>
                  <a:srgbClr val="0070C0"/>
                </a:solidFill>
              </a:rPr>
              <a:t>“dissensions” </a:t>
            </a:r>
            <a:r>
              <a:rPr lang="en-US" dirty="0" smtClean="0"/>
              <a:t>DICHOSTASIAI</a:t>
            </a:r>
            <a:r>
              <a:rPr lang="en-US" b="1" dirty="0" smtClean="0">
                <a:solidFill>
                  <a:srgbClr val="0070C0"/>
                </a:solidFill>
              </a:rPr>
              <a:t> - </a:t>
            </a:r>
            <a:r>
              <a:rPr lang="en-US" dirty="0" smtClean="0"/>
              <a:t>means divisions among believers based on ignorance of doctrine. In other words, splits among believers which are not based upon doctrinal differences ( </a:t>
            </a:r>
            <a:r>
              <a:rPr lang="en-US" b="1" dirty="0" smtClean="0">
                <a:solidFill>
                  <a:srgbClr val="C00000"/>
                </a:solidFill>
              </a:rPr>
              <a:t>Rom 16:17 </a:t>
            </a:r>
            <a:r>
              <a:rPr lang="en-US" dirty="0" smtClean="0"/>
              <a:t>– believers are to withdraw from those causing divisions).  </a:t>
            </a:r>
          </a:p>
          <a:p>
            <a:pPr hangingPunct="0"/>
            <a:endParaRPr lang="en-US" dirty="0" smtClean="0"/>
          </a:p>
          <a:p>
            <a:pPr hangingPunct="0"/>
            <a:r>
              <a:rPr lang="en-US" dirty="0" smtClean="0"/>
              <a:t>The truth of the gospel of God’s grace is the base for unity in the body of Christ. </a:t>
            </a:r>
          </a:p>
          <a:p>
            <a:pPr hangingPunct="0"/>
            <a:endParaRPr lang="en-US" dirty="0" smtClean="0"/>
          </a:p>
          <a:p>
            <a:pPr hangingPunct="0"/>
            <a:r>
              <a:rPr lang="en-US" dirty="0" smtClean="0"/>
              <a:t>Departure from this truth is the primary cause of divisions and sectarianism and is condemned by the Word of God (</a:t>
            </a:r>
            <a:r>
              <a:rPr lang="en-US" b="1" dirty="0" smtClean="0">
                <a:solidFill>
                  <a:srgbClr val="C00000"/>
                </a:solidFill>
              </a:rPr>
              <a:t>Gal 2:5, 14, 1 Tim 2:4, 6:5, 2 Tim 4:4</a:t>
            </a:r>
            <a:r>
              <a:rPr lang="en-US" dirty="0" smtClean="0"/>
              <a:t>).</a:t>
            </a:r>
          </a:p>
          <a:p>
            <a:pPr hangingPunct="0"/>
            <a:endParaRPr lang="en-US" dirty="0" smtClean="0"/>
          </a:p>
          <a:p>
            <a:pPr hangingPunct="0"/>
            <a:r>
              <a:rPr lang="en-US" b="1" dirty="0" smtClean="0">
                <a:solidFill>
                  <a:srgbClr val="0070C0"/>
                </a:solidFill>
              </a:rPr>
              <a:t>“factions or heresies” </a:t>
            </a:r>
            <a:r>
              <a:rPr lang="en-US" dirty="0" smtClean="0"/>
              <a:t>AIRESEIS</a:t>
            </a:r>
            <a:r>
              <a:rPr lang="en-US" b="1" dirty="0" smtClean="0">
                <a:solidFill>
                  <a:srgbClr val="0070C0"/>
                </a:solidFill>
              </a:rPr>
              <a:t> - </a:t>
            </a:r>
            <a:r>
              <a:rPr lang="en-US" dirty="0" smtClean="0"/>
              <a:t>is the fourth category: sins toward the Word. The word  means to hold an opinion which is in opposition to the Word of God. It means to deviate from a fixed course (</a:t>
            </a:r>
            <a:r>
              <a:rPr lang="en-US" b="1" dirty="0" smtClean="0">
                <a:solidFill>
                  <a:srgbClr val="C00000"/>
                </a:solidFill>
              </a:rPr>
              <a:t>Acts 20:24</a:t>
            </a:r>
            <a:r>
              <a:rPr lang="en-US" dirty="0" smtClean="0"/>
              <a:t>). </a:t>
            </a:r>
          </a:p>
          <a:p>
            <a:pPr hangingPunct="0"/>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pPr hangingPunct="0"/>
            <a:r>
              <a:rPr lang="en-US" dirty="0" smtClean="0"/>
              <a:t>That which conforms to the literal teaching of the Word of God is truth. Anything else is heresy ( </a:t>
            </a:r>
            <a:r>
              <a:rPr lang="en-US" b="1" dirty="0" smtClean="0">
                <a:solidFill>
                  <a:srgbClr val="C00000"/>
                </a:solidFill>
              </a:rPr>
              <a:t>2 Peter 2:1</a:t>
            </a:r>
            <a:r>
              <a:rPr lang="en-US" dirty="0" smtClean="0"/>
              <a:t>).</a:t>
            </a:r>
          </a:p>
          <a:p>
            <a:pPr hangingPunct="0"/>
            <a:endParaRPr lang="en-US" b="1" dirty="0" smtClean="0">
              <a:solidFill>
                <a:srgbClr val="0070C0"/>
              </a:solidFill>
            </a:endParaRPr>
          </a:p>
          <a:p>
            <a:pPr hangingPunct="0"/>
            <a:r>
              <a:rPr lang="en-US" b="1" dirty="0" smtClean="0">
                <a:solidFill>
                  <a:srgbClr val="0070C0"/>
                </a:solidFill>
              </a:rPr>
              <a:t>5:21</a:t>
            </a:r>
            <a:r>
              <a:rPr lang="en-US" dirty="0" smtClean="0"/>
              <a:t> — two categories of sin: inner sin and outer sin. </a:t>
            </a:r>
          </a:p>
          <a:p>
            <a:pPr hangingPunct="0"/>
            <a:r>
              <a:rPr lang="en-US" b="1" dirty="0" smtClean="0">
                <a:solidFill>
                  <a:srgbClr val="0070C0"/>
                </a:solidFill>
              </a:rPr>
              <a:t>“Envying” </a:t>
            </a:r>
            <a:r>
              <a:rPr lang="en-US" dirty="0" smtClean="0"/>
              <a:t>PHTHONOI</a:t>
            </a:r>
            <a:r>
              <a:rPr lang="en-US" b="1" dirty="0" smtClean="0">
                <a:solidFill>
                  <a:srgbClr val="0070C0"/>
                </a:solidFill>
              </a:rPr>
              <a:t> - </a:t>
            </a:r>
            <a:r>
              <a:rPr lang="en-US" dirty="0" smtClean="0"/>
              <a:t>or jealousies refers to a mental attitude. Pilate delivered Jesus because of his envy towards Jesus ( </a:t>
            </a:r>
            <a:r>
              <a:rPr lang="en-US" b="1" dirty="0" smtClean="0">
                <a:solidFill>
                  <a:srgbClr val="C00000"/>
                </a:solidFill>
              </a:rPr>
              <a:t>Matt 27:18</a:t>
            </a:r>
            <a:r>
              <a:rPr lang="en-US" dirty="0" smtClean="0"/>
              <a:t>) and is condemned in </a:t>
            </a:r>
            <a:r>
              <a:rPr lang="en-US" b="1" dirty="0" smtClean="0">
                <a:solidFill>
                  <a:srgbClr val="C00000"/>
                </a:solidFill>
              </a:rPr>
              <a:t>1 Peter 2:1</a:t>
            </a:r>
            <a:r>
              <a:rPr lang="en-US" dirty="0" smtClean="0"/>
              <a:t>. </a:t>
            </a:r>
          </a:p>
          <a:p>
            <a:pPr hangingPunct="0"/>
            <a:endParaRPr lang="en-US" dirty="0" smtClean="0"/>
          </a:p>
          <a:p>
            <a:pPr hangingPunct="0"/>
            <a:r>
              <a:rPr lang="en-US" dirty="0" smtClean="0"/>
              <a:t>A good usage of Envy is found in </a:t>
            </a:r>
            <a:r>
              <a:rPr lang="en-US" b="1" dirty="0" smtClean="0">
                <a:solidFill>
                  <a:srgbClr val="C00000"/>
                </a:solidFill>
              </a:rPr>
              <a:t>James 4:5 </a:t>
            </a:r>
            <a:r>
              <a:rPr lang="en-US" dirty="0" smtClean="0"/>
              <a:t>where the Indwelling Holy Spirit longs with envy and jealousy to have undivided control over the lives of believers.</a:t>
            </a:r>
          </a:p>
          <a:p>
            <a:pPr hangingPunct="0">
              <a:buNone/>
            </a:pPr>
            <a:endParaRPr lang="en-US" dirty="0" smtClean="0"/>
          </a:p>
          <a:p>
            <a:pPr hangingPunct="0"/>
            <a:r>
              <a:rPr lang="en-US" dirty="0" smtClean="0"/>
              <a:t> Outer sins: </a:t>
            </a:r>
            <a:r>
              <a:rPr lang="en-US" b="1" dirty="0" smtClean="0">
                <a:solidFill>
                  <a:srgbClr val="C00000"/>
                </a:solidFill>
              </a:rPr>
              <a:t>“murders” — Exodus 20:13</a:t>
            </a:r>
            <a:r>
              <a:rPr lang="en-US" dirty="0" smtClean="0"/>
              <a:t>;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r>
              <a:rPr lang="en-US" b="1" dirty="0" smtClean="0">
                <a:solidFill>
                  <a:srgbClr val="0070C0"/>
                </a:solidFill>
              </a:rPr>
              <a:t>“drunkenness,” </a:t>
            </a:r>
            <a:r>
              <a:rPr lang="en-US" dirty="0" smtClean="0"/>
              <a:t>METHAI – intoxication is always outlawed by the Word of God. (</a:t>
            </a:r>
            <a:r>
              <a:rPr lang="en-US" b="1" dirty="0" smtClean="0">
                <a:solidFill>
                  <a:srgbClr val="C00000"/>
                </a:solidFill>
              </a:rPr>
              <a:t>Luke 21:34, Rom 13:13, 1 Cor 6:10</a:t>
            </a:r>
            <a:r>
              <a:rPr lang="en-US" dirty="0" smtClean="0"/>
              <a:t>).  </a:t>
            </a:r>
          </a:p>
          <a:p>
            <a:pPr hangingPunct="0"/>
            <a:endParaRPr lang="en-US" dirty="0" smtClean="0"/>
          </a:p>
          <a:p>
            <a:pPr hangingPunct="0"/>
            <a:r>
              <a:rPr lang="en-US" b="1" dirty="0" smtClean="0">
                <a:solidFill>
                  <a:srgbClr val="0070C0"/>
                </a:solidFill>
              </a:rPr>
              <a:t>“carousing” </a:t>
            </a:r>
            <a:r>
              <a:rPr lang="en-US" dirty="0" smtClean="0"/>
              <a:t>KOMOI </a:t>
            </a:r>
            <a:r>
              <a:rPr lang="en-US" b="1" dirty="0" smtClean="0">
                <a:solidFill>
                  <a:srgbClr val="0070C0"/>
                </a:solidFill>
              </a:rPr>
              <a:t>- </a:t>
            </a:r>
            <a:r>
              <a:rPr lang="en-US" dirty="0" smtClean="0"/>
              <a:t>which should be translated ‘</a:t>
            </a:r>
            <a:r>
              <a:rPr lang="en-US" b="1" dirty="0" smtClean="0">
                <a:solidFill>
                  <a:srgbClr val="0070C0"/>
                </a:solidFill>
              </a:rPr>
              <a:t>night-</a:t>
            </a:r>
            <a:r>
              <a:rPr lang="en-US" b="1" dirty="0" err="1" smtClean="0">
                <a:solidFill>
                  <a:srgbClr val="0070C0"/>
                </a:solidFill>
              </a:rPr>
              <a:t>clubbings</a:t>
            </a:r>
            <a:r>
              <a:rPr lang="en-US" b="1" dirty="0" smtClean="0">
                <a:solidFill>
                  <a:srgbClr val="0070C0"/>
                </a:solidFill>
              </a:rPr>
              <a:t>’ </a:t>
            </a:r>
            <a:r>
              <a:rPr lang="en-US" dirty="0" smtClean="0"/>
              <a:t>or </a:t>
            </a:r>
            <a:r>
              <a:rPr lang="en-US" b="1" dirty="0" smtClean="0">
                <a:solidFill>
                  <a:srgbClr val="0070C0"/>
                </a:solidFill>
              </a:rPr>
              <a:t>‘nocturnal and riotous parties.’ </a:t>
            </a:r>
            <a:r>
              <a:rPr lang="en-US" dirty="0" smtClean="0"/>
              <a:t>This word was originally used with regard to drinking parties for the god Bacchus, the god of wine. </a:t>
            </a:r>
          </a:p>
          <a:p>
            <a:pPr hangingPunct="0"/>
            <a:endParaRPr lang="en-US" dirty="0" smtClean="0"/>
          </a:p>
          <a:p>
            <a:pPr hangingPunct="0"/>
            <a:r>
              <a:rPr lang="en-US" dirty="0" smtClean="0"/>
              <a:t>Used of excessive drinking and intoxication ( </a:t>
            </a:r>
            <a:r>
              <a:rPr lang="en-US" b="1" dirty="0" smtClean="0">
                <a:solidFill>
                  <a:srgbClr val="C00000"/>
                </a:solidFill>
              </a:rPr>
              <a:t>Rom 13:12-13</a:t>
            </a:r>
            <a:r>
              <a:rPr lang="en-US" dirty="0" smtClean="0"/>
              <a:t>) and Paul speaks of it as a “work of darkness” in contrast to the armor of light for believers. </a:t>
            </a:r>
          </a:p>
          <a:p>
            <a:pPr hangingPunct="0"/>
            <a:endParaRPr lang="en-US" dirty="0" smtClean="0"/>
          </a:p>
          <a:p>
            <a:pPr hangingPunct="0"/>
            <a:r>
              <a:rPr lang="en-US" b="1" dirty="0" smtClean="0">
                <a:solidFill>
                  <a:srgbClr val="C00000"/>
                </a:solidFill>
              </a:rPr>
              <a:t>1 Peter 4:3 </a:t>
            </a:r>
            <a:r>
              <a:rPr lang="en-US" dirty="0" smtClean="0"/>
              <a:t>refers to time when they were unbelievers and involved in intoxication, partying, and idolatries. </a:t>
            </a:r>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t>The next three words are very important — </a:t>
            </a:r>
            <a:r>
              <a:rPr lang="en-US" b="1" dirty="0" smtClean="0">
                <a:solidFill>
                  <a:srgbClr val="0070C0"/>
                </a:solidFill>
              </a:rPr>
              <a:t>“and things like these”,</a:t>
            </a:r>
            <a:r>
              <a:rPr lang="en-US" dirty="0" smtClean="0"/>
              <a:t> which is literally from the Greek.</a:t>
            </a:r>
          </a:p>
          <a:p>
            <a:pPr hangingPunct="0"/>
            <a:endParaRPr lang="en-US" dirty="0" smtClean="0"/>
          </a:p>
          <a:p>
            <a:pPr hangingPunct="0"/>
            <a:r>
              <a:rPr lang="en-US" dirty="0" smtClean="0"/>
              <a:t>In other words, we have a good start now. This is just the beginning, we have only scratched the surface but you get the idea; </a:t>
            </a:r>
            <a:r>
              <a:rPr lang="en-US" b="1" dirty="0" smtClean="0">
                <a:solidFill>
                  <a:srgbClr val="0070C0"/>
                </a:solidFill>
              </a:rPr>
              <a:t>“of which I forewarn you” </a:t>
            </a:r>
            <a:r>
              <a:rPr lang="en-US" dirty="0" smtClean="0"/>
              <a:t>— I have warned you before, literally. </a:t>
            </a:r>
          </a:p>
          <a:p>
            <a:pPr hangingPunct="0"/>
            <a:endParaRPr lang="en-US" dirty="0" smtClean="0"/>
          </a:p>
          <a:p>
            <a:pPr hangingPunct="0"/>
            <a:r>
              <a:rPr lang="en-US" b="1" dirty="0" smtClean="0">
                <a:solidFill>
                  <a:srgbClr val="0070C0"/>
                </a:solidFill>
              </a:rPr>
              <a:t>“just as I have forewarned you that those who practice such things shall not inherit the kingdom of God.” </a:t>
            </a:r>
            <a:r>
              <a:rPr lang="en-US" dirty="0" smtClean="0"/>
              <a:t>- </a:t>
            </a:r>
          </a:p>
          <a:p>
            <a:endParaRPr lang="en-US" dirty="0" smtClean="0"/>
          </a:p>
          <a:p>
            <a:r>
              <a:rPr lang="en-US" b="1" dirty="0" smtClean="0">
                <a:solidFill>
                  <a:srgbClr val="0070C0"/>
                </a:solidFill>
              </a:rPr>
              <a:t>“as I have forewarned you  in time past” </a:t>
            </a:r>
            <a:r>
              <a:rPr lang="en-US" dirty="0" smtClean="0"/>
              <a:t>— again the word means to forewarn; </a:t>
            </a:r>
          </a:p>
          <a:p>
            <a:endParaRPr lang="en-US" dirty="0" smtClean="0"/>
          </a:p>
          <a:p>
            <a:r>
              <a:rPr lang="en-US" b="1" dirty="0" smtClean="0">
                <a:solidFill>
                  <a:srgbClr val="0070C0"/>
                </a:solidFill>
              </a:rPr>
              <a:t>“that those who practice such things shall not inherit the kingdom of God.” </a:t>
            </a:r>
            <a:r>
              <a:rPr lang="en-US" dirty="0" smtClean="0"/>
              <a:t> means to practice — present active participle,  they which keep on practicing shall not inherit the kingdom of God.</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r>
              <a:rPr lang="en-US" dirty="0" smtClean="0"/>
              <a:t>Does this means that if they practice some sin mentioned here that they do not inherit the kingdom of God? </a:t>
            </a:r>
          </a:p>
          <a:p>
            <a:endParaRPr lang="en-US" dirty="0" smtClean="0"/>
          </a:p>
          <a:p>
            <a:r>
              <a:rPr lang="en-US" dirty="0" smtClean="0"/>
              <a:t>The answer is </a:t>
            </a:r>
            <a:r>
              <a:rPr lang="en-US" b="1" u="sng" dirty="0" smtClean="0"/>
              <a:t>no</a:t>
            </a:r>
            <a:r>
              <a:rPr lang="en-US" dirty="0" smtClean="0"/>
              <a:t>. It first of all means that not matter what you do in phase two when you get into phase three God is going to make it impossible under the eternal conditions of the kingdom of God to carry on in this manner. </a:t>
            </a:r>
          </a:p>
          <a:p>
            <a:endParaRPr lang="en-US" dirty="0" smtClean="0"/>
          </a:p>
          <a:p>
            <a:r>
              <a:rPr lang="en-US" dirty="0" smtClean="0"/>
              <a:t>In other words, the doctrine of ultimate sanctification. We are not ultimately sanctified now. </a:t>
            </a:r>
          </a:p>
          <a:p>
            <a:endParaRPr lang="en-US" dirty="0" smtClean="0"/>
          </a:p>
          <a:p>
            <a:r>
              <a:rPr lang="en-US" dirty="0" smtClean="0"/>
              <a:t>We have what is known as experiential sanctification which means any time that we are filled with the Spirit.</a:t>
            </a:r>
          </a:p>
          <a:p>
            <a:endParaRPr lang="en-US" dirty="0" smtClean="0"/>
          </a:p>
          <a:p>
            <a:r>
              <a:rPr lang="en-US" dirty="0" smtClean="0"/>
              <a:t> But ultimately we will not have an old sin nature in a resurrection body and it will be impossible in phase three to commit sin. </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Without the old sin nature it is impossible to practice sin. </a:t>
            </a:r>
          </a:p>
          <a:p>
            <a:endParaRPr lang="en-US" dirty="0" smtClean="0"/>
          </a:p>
          <a:p>
            <a:r>
              <a:rPr lang="en-US" dirty="0" smtClean="0"/>
              <a:t>There is another concept here as well and it comes from the idea of </a:t>
            </a:r>
            <a:r>
              <a:rPr lang="en-US" u="sng" dirty="0" smtClean="0"/>
              <a:t>habitual practice</a:t>
            </a:r>
            <a:r>
              <a:rPr lang="en-US" dirty="0" smtClean="0"/>
              <a:t>. The word actually means habitual unrestrained practice.</a:t>
            </a:r>
          </a:p>
          <a:p>
            <a:endParaRPr lang="en-US" dirty="0" smtClean="0"/>
          </a:p>
          <a:p>
            <a:pPr hangingPunct="0"/>
            <a:r>
              <a:rPr lang="en-US" dirty="0" smtClean="0"/>
              <a:t>It is characteristic of an unbeliever and not characteristic of a believer. In other words, we get involved in things which characterize the unbeliever, and that confuses the issue of salvation. </a:t>
            </a:r>
          </a:p>
          <a:p>
            <a:pPr hangingPunct="0"/>
            <a:endParaRPr lang="en-US" dirty="0" smtClean="0"/>
          </a:p>
          <a:p>
            <a:pPr hangingPunct="0"/>
            <a:r>
              <a:rPr lang="en-US" dirty="0" smtClean="0"/>
              <a:t>This passage in this phraseology of habitual unrestrained practice is identical with </a:t>
            </a:r>
            <a:r>
              <a:rPr lang="en-US" b="1" dirty="0" smtClean="0">
                <a:solidFill>
                  <a:srgbClr val="C00000"/>
                </a:solidFill>
              </a:rPr>
              <a:t>1 John 3:9 </a:t>
            </a:r>
            <a:r>
              <a:rPr lang="en-US" dirty="0" smtClean="0"/>
              <a:t>where we have the same thing again, which appears to be translated in the English that you cannot sin and be saved, </a:t>
            </a:r>
            <a:r>
              <a:rPr lang="en-US" u="sng" dirty="0" smtClean="0"/>
              <a:t>but it means exactly what we have here in Galatians.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It does not mean what it appears to mean. So remember that as long as the believer has the old sin nature he is going to fail. </a:t>
            </a:r>
          </a:p>
          <a:p>
            <a:pPr hangingPunct="0"/>
            <a:endParaRPr lang="en-US" dirty="0" smtClean="0"/>
          </a:p>
          <a:p>
            <a:pPr hangingPunct="0"/>
            <a:r>
              <a:rPr lang="en-US" dirty="0" smtClean="0"/>
              <a:t>If a believer practices the works of the flesh because the old sin nature controls his life then you cannot distinguish between a believer and an unbeliever experientially. The same thing is said in </a:t>
            </a:r>
            <a:r>
              <a:rPr lang="en-US" b="1" dirty="0" smtClean="0">
                <a:solidFill>
                  <a:srgbClr val="C00000"/>
                </a:solidFill>
              </a:rPr>
              <a:t>1 Corinthians 3:1-3</a:t>
            </a:r>
            <a:r>
              <a:rPr lang="en-US" dirty="0" smtClean="0"/>
              <a:t>. </a:t>
            </a:r>
          </a:p>
          <a:p>
            <a:pPr hangingPunct="0"/>
            <a:endParaRPr lang="en-US" dirty="0" smtClean="0"/>
          </a:p>
          <a:p>
            <a:pPr hangingPunct="0"/>
            <a:r>
              <a:rPr lang="en-US" dirty="0" smtClean="0"/>
              <a:t>When you cannot distinguish the difference between a believer and an unbeliever then the believer is obviously not controlled by the Spirit and is losing rewards in heaven. </a:t>
            </a:r>
          </a:p>
          <a:p>
            <a:pPr hangingPunct="0"/>
            <a:endParaRPr lang="en-US" dirty="0" smtClean="0"/>
          </a:p>
          <a:p>
            <a:pPr hangingPunct="0"/>
            <a:r>
              <a:rPr lang="en-US" dirty="0" smtClean="0"/>
              <a:t>So this emphasizes the importance of the filling of the Spirit and that is the subject in </a:t>
            </a:r>
            <a:r>
              <a:rPr lang="en-US" b="1" dirty="0" smtClean="0">
                <a:solidFill>
                  <a:srgbClr val="0070C0"/>
                </a:solidFill>
              </a:rPr>
              <a:t>5:22, 23</a:t>
            </a:r>
            <a:r>
              <a:rPr lang="en-US" dirty="0" smtClean="0"/>
              <a: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1685</TotalTime>
  <Words>12907</Words>
  <Application>Microsoft Office PowerPoint</Application>
  <PresentationFormat>On-screen Show (4:3)</PresentationFormat>
  <Paragraphs>978</Paragraphs>
  <Slides>115</Slides>
  <Notes>0</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Flow</vt:lpstr>
      <vt:lpstr>Galatians 5</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CONTRAST</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Galatians 5</dc:title>
  <dc:creator>Ron McMurray</dc:creator>
  <cp:lastModifiedBy>Ron McMurray</cp:lastModifiedBy>
  <cp:revision>36</cp:revision>
  <dcterms:created xsi:type="dcterms:W3CDTF">2013-08-26T16:05:22Z</dcterms:created>
  <dcterms:modified xsi:type="dcterms:W3CDTF">2013-10-20T19:08:03Z</dcterms:modified>
</cp:coreProperties>
</file>