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8" r:id="rId3"/>
    <p:sldId id="259" r:id="rId4"/>
    <p:sldId id="260" r:id="rId5"/>
    <p:sldId id="261" r:id="rId6"/>
    <p:sldId id="262" r:id="rId7"/>
    <p:sldId id="263" r:id="rId8"/>
    <p:sldId id="264" r:id="rId9"/>
    <p:sldId id="265" r:id="rId10"/>
    <p:sldId id="290" r:id="rId11"/>
    <p:sldId id="266" r:id="rId12"/>
    <p:sldId id="267" r:id="rId13"/>
    <p:sldId id="268" r:id="rId14"/>
    <p:sldId id="269" r:id="rId15"/>
    <p:sldId id="270" r:id="rId16"/>
    <p:sldId id="271" r:id="rId17"/>
    <p:sldId id="272" r:id="rId18"/>
    <p:sldId id="273" r:id="rId19"/>
    <p:sldId id="274" r:id="rId20"/>
    <p:sldId id="291" r:id="rId21"/>
    <p:sldId id="275" r:id="rId22"/>
    <p:sldId id="276" r:id="rId23"/>
    <p:sldId id="277" r:id="rId24"/>
    <p:sldId id="278" r:id="rId25"/>
    <p:sldId id="279" r:id="rId26"/>
    <p:sldId id="280" r:id="rId27"/>
    <p:sldId id="292" r:id="rId28"/>
    <p:sldId id="281" r:id="rId29"/>
    <p:sldId id="282" r:id="rId30"/>
    <p:sldId id="283" r:id="rId31"/>
    <p:sldId id="284" r:id="rId32"/>
    <p:sldId id="285" r:id="rId33"/>
    <p:sldId id="286" r:id="rId34"/>
    <p:sldId id="287" r:id="rId35"/>
    <p:sldId id="288" r:id="rId36"/>
    <p:sldId id="293" r:id="rId37"/>
    <p:sldId id="294" r:id="rId38"/>
    <p:sldId id="289"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21" r:id="rId63"/>
    <p:sldId id="322" r:id="rId64"/>
    <p:sldId id="318" r:id="rId65"/>
    <p:sldId id="319" r:id="rId6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46A9DDB-5A3E-4C46-B198-E11C6093A559}" type="datetimeFigureOut">
              <a:rPr lang="en-US" smtClean="0"/>
              <a:pPr/>
              <a:t>1/1/2014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B6E17D0-3453-468A-8A5E-2EAD7B336EA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6A9DDB-5A3E-4C46-B198-E11C6093A559}" type="datetimeFigureOut">
              <a:rPr lang="en-US" smtClean="0"/>
              <a:pPr/>
              <a:t>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E17D0-3453-468A-8A5E-2EAD7B336EA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6A9DDB-5A3E-4C46-B198-E11C6093A559}" type="datetimeFigureOut">
              <a:rPr lang="en-US" smtClean="0"/>
              <a:pPr/>
              <a:t>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E17D0-3453-468A-8A5E-2EAD7B336EA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46A9DDB-5A3E-4C46-B198-E11C6093A559}" type="datetimeFigureOut">
              <a:rPr lang="en-US" smtClean="0"/>
              <a:pPr/>
              <a:t>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E17D0-3453-468A-8A5E-2EAD7B336EA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46A9DDB-5A3E-4C46-B198-E11C6093A559}" type="datetimeFigureOut">
              <a:rPr lang="en-US" smtClean="0"/>
              <a:pPr/>
              <a:t>1/1/2014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B6E17D0-3453-468A-8A5E-2EAD7B336EA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46A9DDB-5A3E-4C46-B198-E11C6093A559}" type="datetimeFigureOut">
              <a:rPr lang="en-US" smtClean="0"/>
              <a:pPr/>
              <a:t>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6E17D0-3453-468A-8A5E-2EAD7B336EA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46A9DDB-5A3E-4C46-B198-E11C6093A559}" type="datetimeFigureOut">
              <a:rPr lang="en-US" smtClean="0"/>
              <a:pPr/>
              <a:t>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6E17D0-3453-468A-8A5E-2EAD7B336EA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46A9DDB-5A3E-4C46-B198-E11C6093A559}" type="datetimeFigureOut">
              <a:rPr lang="en-US" smtClean="0"/>
              <a:pPr/>
              <a:t>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6E17D0-3453-468A-8A5E-2EAD7B336EA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6A9DDB-5A3E-4C46-B198-E11C6093A559}" type="datetimeFigureOut">
              <a:rPr lang="en-US" smtClean="0"/>
              <a:pPr/>
              <a:t>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6E17D0-3453-468A-8A5E-2EAD7B336EA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46A9DDB-5A3E-4C46-B198-E11C6093A559}" type="datetimeFigureOut">
              <a:rPr lang="en-US" smtClean="0"/>
              <a:pPr/>
              <a:t>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6E17D0-3453-468A-8A5E-2EAD7B336EA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46A9DDB-5A3E-4C46-B198-E11C6093A559}" type="datetimeFigureOut">
              <a:rPr lang="en-US" smtClean="0"/>
              <a:pPr/>
              <a:t>1/1/2014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B6E17D0-3453-468A-8A5E-2EAD7B336EA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46A9DDB-5A3E-4C46-B198-E11C6093A559}" type="datetimeFigureOut">
              <a:rPr lang="en-US" smtClean="0"/>
              <a:pPr/>
              <a:t>1/1/2014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B6E17D0-3453-468A-8A5E-2EAD7B336EA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4191000"/>
            <a:ext cx="7772400" cy="2133600"/>
          </a:xfrm>
        </p:spPr>
        <p:txBody>
          <a:bodyPr>
            <a:normAutofit/>
          </a:bodyPr>
          <a:lstStyle/>
          <a:p>
            <a:r>
              <a:rPr lang="en-US" sz="2800" dirty="0" smtClean="0">
                <a:solidFill>
                  <a:schemeClr val="tx1"/>
                </a:solidFill>
                <a:latin typeface="Arial" pitchFamily="34" charset="0"/>
                <a:cs typeface="Arial" pitchFamily="34" charset="0"/>
              </a:rPr>
              <a:t>Grace Bible Church of Pullman</a:t>
            </a:r>
          </a:p>
          <a:p>
            <a:r>
              <a:rPr lang="en-US" sz="2400" i="1" dirty="0" smtClean="0">
                <a:solidFill>
                  <a:schemeClr val="tx1"/>
                </a:solidFill>
                <a:latin typeface="Arial" pitchFamily="34" charset="0"/>
                <a:cs typeface="Arial" pitchFamily="34" charset="0"/>
              </a:rPr>
              <a:t>Pastor-Teacher, Ron McMurray</a:t>
            </a:r>
            <a:endParaRPr lang="en-US" sz="2400" i="1" dirty="0">
              <a:solidFill>
                <a:schemeClr val="tx1"/>
              </a:solidFill>
              <a:latin typeface="Arial" pitchFamily="34" charset="0"/>
              <a:cs typeface="Arial" pitchFamily="34" charset="0"/>
            </a:endParaRPr>
          </a:p>
        </p:txBody>
      </p:sp>
      <p:sp>
        <p:nvSpPr>
          <p:cNvPr id="2" name="Title 1"/>
          <p:cNvSpPr>
            <a:spLocks noGrp="1"/>
          </p:cNvSpPr>
          <p:nvPr>
            <p:ph type="ctrTitle"/>
          </p:nvPr>
        </p:nvSpPr>
        <p:spPr/>
        <p:txBody>
          <a:bodyPr/>
          <a:lstStyle/>
          <a:p>
            <a:r>
              <a:rPr lang="en-US" b="1" dirty="0" smtClean="0"/>
              <a:t>Galatians 6</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Autofit/>
          </a:bodyPr>
          <a:lstStyle/>
          <a:p>
            <a:r>
              <a:rPr lang="en-US" sz="2800" dirty="0" smtClean="0"/>
              <a:t> </a:t>
            </a:r>
            <a:r>
              <a:rPr lang="en-US" sz="2800" dirty="0" smtClean="0">
                <a:latin typeface="Arial" pitchFamily="34" charset="0"/>
                <a:cs typeface="Arial" pitchFamily="34" charset="0"/>
              </a:rPr>
              <a:t>This indicates that the third class condition means that at some time or another everyone is going to step out of line, sooner or later. Therefore it is necessary for someone else to come along and help this believer get back in fellowship. </a:t>
            </a:r>
          </a:p>
          <a:p>
            <a:endParaRPr lang="en-US" sz="2800" dirty="0" smtClean="0">
              <a:latin typeface="Arial" pitchFamily="34" charset="0"/>
              <a:cs typeface="Arial" pitchFamily="34" charset="0"/>
            </a:endParaRPr>
          </a:p>
          <a:p>
            <a:r>
              <a:rPr lang="en-US" sz="2800" b="1" dirty="0" smtClean="0">
                <a:solidFill>
                  <a:srgbClr val="0070C0"/>
                </a:solidFill>
                <a:latin typeface="Arial" pitchFamily="34" charset="0"/>
                <a:cs typeface="Arial" pitchFamily="34" charset="0"/>
              </a:rPr>
              <a:t>‘is caught in any trespass’ </a:t>
            </a:r>
            <a:r>
              <a:rPr lang="en-US" sz="2800" dirty="0" smtClean="0">
                <a:latin typeface="Arial" pitchFamily="34" charset="0"/>
                <a:cs typeface="Arial" pitchFamily="34" charset="0"/>
              </a:rPr>
              <a:t>is APSubj – PROLEMPSTHE- overtaken by surprise before he can conceal the evidence of his trespass (actively sinning). The aorist tense means to be overtaken in a point of time. </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The passive voice means that the individual receives the sin, indicating that at some time they are in some area of pressure and they succumb to it. </a:t>
            </a:r>
          </a:p>
          <a:p>
            <a:endParaRPr lang="en-US" sz="2800" dirty="0" smtClean="0"/>
          </a:p>
          <a:p>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Autofit/>
          </a:bodyPr>
          <a:lstStyle/>
          <a:p>
            <a:endParaRPr lang="en-US" sz="2800" dirty="0" smtClean="0"/>
          </a:p>
          <a:p>
            <a:r>
              <a:rPr lang="en-US" sz="2800" dirty="0" smtClean="0">
                <a:latin typeface="Arial" pitchFamily="34" charset="0"/>
                <a:cs typeface="Arial" pitchFamily="34" charset="0"/>
              </a:rPr>
              <a:t>The Judaizers were putting pressure on Christians to return to the Mosaic Law and live by it. Some were falling for it and were “caught in any trespass”.</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The subjunctive mood means that human volition is involved in sin, and that includes believers, of course. </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There is always that old gimmick that people try to throw, and that is the idea that once you become a Christian you never willingly sin again. This is not true. </a:t>
            </a:r>
          </a:p>
          <a:p>
            <a:endParaRPr lang="en-US" sz="2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sz="2800" dirty="0" smtClean="0">
                <a:latin typeface="Arial" pitchFamily="34" charset="0"/>
                <a:cs typeface="Arial" pitchFamily="34" charset="0"/>
              </a:rPr>
              <a:t>It is very rare that a believer doesn’t know what he is doing and he does it deliberately. </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We have developed this kind of protective system of rationalism as if to say that we didn’t really know what we were doing. </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The subjunctive mood here recognizes the fact that we do deliberately sin. The word </a:t>
            </a:r>
            <a:r>
              <a:rPr lang="en-US" sz="2800" b="1" dirty="0" smtClean="0">
                <a:solidFill>
                  <a:srgbClr val="0070C0"/>
                </a:solidFill>
                <a:latin typeface="Arial" pitchFamily="34" charset="0"/>
                <a:cs typeface="Arial" pitchFamily="34" charset="0"/>
              </a:rPr>
              <a:t>‘trespass’ </a:t>
            </a:r>
            <a:r>
              <a:rPr lang="en-US" sz="2800" dirty="0" smtClean="0">
                <a:latin typeface="Arial" pitchFamily="34" charset="0"/>
                <a:cs typeface="Arial" pitchFamily="34" charset="0"/>
              </a:rPr>
              <a:t>means a falling aside, a lapse, a false step. </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So the principle here is instead of taking each step in the Spirit we take steps outside of the Spirit.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b="1" dirty="0" smtClean="0">
                <a:solidFill>
                  <a:srgbClr val="0070C0"/>
                </a:solidFill>
                <a:latin typeface="Arial" pitchFamily="34" charset="0"/>
                <a:cs typeface="Arial" pitchFamily="34" charset="0"/>
              </a:rPr>
              <a:t>‘Trespass” </a:t>
            </a:r>
            <a:r>
              <a:rPr lang="en-US" dirty="0" smtClean="0">
                <a:latin typeface="Arial" pitchFamily="34" charset="0"/>
                <a:cs typeface="Arial" pitchFamily="34" charset="0"/>
              </a:rPr>
              <a:t>is described above in seven categories.</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“You who are spiritual” </a:t>
            </a:r>
            <a:r>
              <a:rPr lang="en-US" dirty="0" smtClean="0">
                <a:latin typeface="Arial" pitchFamily="34" charset="0"/>
                <a:cs typeface="Arial" pitchFamily="34" charset="0"/>
              </a:rPr>
              <a:t>— any believer who is filled with the Spirit. The problem here is for the individual to determine for himself whether he is spiritual or not. </a:t>
            </a:r>
            <a:r>
              <a:rPr lang="en-US" b="1" dirty="0" smtClean="0">
                <a:solidFill>
                  <a:srgbClr val="C00000"/>
                </a:solidFill>
                <a:latin typeface="Arial" pitchFamily="34" charset="0"/>
                <a:cs typeface="Arial" pitchFamily="34" charset="0"/>
              </a:rPr>
              <a:t>Galatians 5:25 </a:t>
            </a:r>
            <a:r>
              <a:rPr lang="en-US" dirty="0" smtClean="0">
                <a:latin typeface="Arial" pitchFamily="34" charset="0"/>
                <a:cs typeface="Arial" pitchFamily="34" charset="0"/>
              </a:rPr>
              <a:t>spiritual believers live and walk by the Holy Spirit.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other words, the warning is this: Do not ever try to help someone else get back in fellowship when you are out yourself. You cannot do it;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“restore such an one” </a:t>
            </a:r>
            <a:r>
              <a:rPr lang="en-US" dirty="0" smtClean="0">
                <a:latin typeface="Arial" pitchFamily="34" charset="0"/>
                <a:cs typeface="Arial" pitchFamily="34" charset="0"/>
              </a:rPr>
              <a:t>— KATARTIZETE -  repair, mend, fit together, complete.  ‘restore’ is in the present tense, which means when you are in fellowship and the other believer is out you ought to make it a habit of helping them get back in fellowship.</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Restore</a:t>
            </a:r>
            <a:r>
              <a:rPr lang="en-US" dirty="0" smtClean="0">
                <a:latin typeface="Arial" pitchFamily="34" charset="0"/>
                <a:cs typeface="Arial" pitchFamily="34" charset="0"/>
              </a:rPr>
              <a:t> is a medical term and means to set a broken bone. Broken bone represents the act of trespass or sin. </a:t>
            </a:r>
          </a:p>
          <a:p>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sz="2800" dirty="0" smtClean="0">
                <a:latin typeface="Arial" pitchFamily="34" charset="0"/>
                <a:cs typeface="Arial" pitchFamily="34" charset="0"/>
              </a:rPr>
              <a:t> Interestingly enough, the word does not imply or indicate in any way that we are to be critical of those who get out of fellowship. </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You </a:t>
            </a:r>
            <a:r>
              <a:rPr lang="en-US" sz="2800" u="sng" dirty="0" smtClean="0">
                <a:latin typeface="Arial" pitchFamily="34" charset="0"/>
                <a:cs typeface="Arial" pitchFamily="34" charset="0"/>
              </a:rPr>
              <a:t>cannot</a:t>
            </a:r>
            <a:r>
              <a:rPr lang="en-US" sz="2800" dirty="0" smtClean="0">
                <a:latin typeface="Arial" pitchFamily="34" charset="0"/>
                <a:cs typeface="Arial" pitchFamily="34" charset="0"/>
              </a:rPr>
              <a:t> help others get back in fellowship by being critical of what they have done. The key is that </a:t>
            </a:r>
            <a:r>
              <a:rPr lang="en-US" sz="2800" u="sng" dirty="0" smtClean="0">
                <a:latin typeface="Arial" pitchFamily="34" charset="0"/>
                <a:cs typeface="Arial" pitchFamily="34" charset="0"/>
              </a:rPr>
              <a:t>they must be critical </a:t>
            </a:r>
            <a:r>
              <a:rPr lang="en-US" sz="2800" dirty="0" smtClean="0">
                <a:latin typeface="Arial" pitchFamily="34" charset="0"/>
                <a:cs typeface="Arial" pitchFamily="34" charset="0"/>
              </a:rPr>
              <a:t>of what they have done. That is confession — </a:t>
            </a:r>
            <a:r>
              <a:rPr lang="en-US" sz="2800" b="1" dirty="0" smtClean="0">
                <a:solidFill>
                  <a:srgbClr val="C00000"/>
                </a:solidFill>
                <a:latin typeface="Arial" pitchFamily="34" charset="0"/>
                <a:cs typeface="Arial" pitchFamily="34" charset="0"/>
              </a:rPr>
              <a:t>1 John 1:9; 1 Corinthians 11:31.  </a:t>
            </a:r>
          </a:p>
          <a:p>
            <a:endParaRPr lang="en-US" sz="2800" b="1" dirty="0" smtClean="0">
              <a:solidFill>
                <a:srgbClr val="C00000"/>
              </a:solidFill>
              <a:latin typeface="Arial" pitchFamily="34" charset="0"/>
              <a:cs typeface="Arial" pitchFamily="34" charset="0"/>
            </a:endParaRPr>
          </a:p>
          <a:p>
            <a:r>
              <a:rPr lang="en-US" sz="2800" dirty="0" smtClean="0">
                <a:latin typeface="Arial" pitchFamily="34" charset="0"/>
                <a:cs typeface="Arial" pitchFamily="34" charset="0"/>
              </a:rPr>
              <a:t>But neither can you help them get back in fellowship by being sympathetic with what they have done. </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This requires the filling of the Spirit to avoid criticizing them. The present tense here means that we are to make it a lifetime habit of restoring but it must be done apart from criticism — you provide information. </a:t>
            </a:r>
          </a:p>
          <a:p>
            <a:endParaRPr lang="en-US" dirty="0" smtClean="0"/>
          </a:p>
          <a:p>
            <a:endParaRPr lang="en-US" b="1" dirty="0" smtClean="0">
              <a:solidFill>
                <a:srgbClr val="C00000"/>
              </a:solidFill>
            </a:endParaRP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r>
              <a:rPr lang="en-US" sz="2800" dirty="0" smtClean="0">
                <a:latin typeface="Arial" pitchFamily="34" charset="0"/>
                <a:cs typeface="Arial" pitchFamily="34" charset="0"/>
              </a:rPr>
              <a:t>This verb means to provide information but it does not connote the idea of criticizing.   The right of criticism belongs to God’s Word, that is the absolute criterion. </a:t>
            </a:r>
          </a:p>
          <a:p>
            <a:endParaRPr lang="en-US" sz="2800" dirty="0" smtClean="0">
              <a:latin typeface="Arial" pitchFamily="34" charset="0"/>
              <a:cs typeface="Arial" pitchFamily="34" charset="0"/>
            </a:endParaRPr>
          </a:p>
          <a:p>
            <a:pPr hangingPunct="0"/>
            <a:r>
              <a:rPr lang="en-US" sz="2800" b="1" dirty="0" smtClean="0">
                <a:solidFill>
                  <a:srgbClr val="0070C0"/>
                </a:solidFill>
                <a:latin typeface="Arial" pitchFamily="34" charset="0"/>
                <a:cs typeface="Arial" pitchFamily="34" charset="0"/>
              </a:rPr>
              <a:t>“in a spirit of gentleness” </a:t>
            </a:r>
            <a:r>
              <a:rPr lang="en-US" sz="2800" dirty="0" smtClean="0">
                <a:latin typeface="Arial" pitchFamily="34" charset="0"/>
                <a:cs typeface="Arial" pitchFamily="34" charset="0"/>
              </a:rPr>
              <a:t>— ‘in the Spirit’ is an instrumental case in the Greek, and the instrumental case means ‘by means of’ or ‘by instrumentality of the Spirit’, and this is a reference to the Holy Spirit. </a:t>
            </a:r>
          </a:p>
          <a:p>
            <a:pPr hangingPunct="0"/>
            <a:endParaRPr lang="en-US" sz="2800" dirty="0" smtClean="0">
              <a:latin typeface="Arial" pitchFamily="34" charset="0"/>
              <a:cs typeface="Arial" pitchFamily="34" charset="0"/>
            </a:endParaRPr>
          </a:p>
          <a:p>
            <a:pPr hangingPunct="0"/>
            <a:r>
              <a:rPr lang="en-US" sz="2800" b="1" dirty="0" smtClean="0">
                <a:solidFill>
                  <a:srgbClr val="0070C0"/>
                </a:solidFill>
                <a:latin typeface="Arial" pitchFamily="34" charset="0"/>
                <a:cs typeface="Arial" pitchFamily="34" charset="0"/>
              </a:rPr>
              <a:t>‘of gentleness’ </a:t>
            </a:r>
            <a:r>
              <a:rPr lang="en-US" sz="2800" dirty="0" smtClean="0">
                <a:latin typeface="Arial" pitchFamily="34" charset="0"/>
                <a:cs typeface="Arial" pitchFamily="34" charset="0"/>
              </a:rPr>
              <a:t>is a genitive of source and it means the Holy Spirit has the ability, when He controls the life, to produce in us meekness. </a:t>
            </a:r>
          </a:p>
          <a:p>
            <a:pPr hangingPunct="0"/>
            <a:endParaRPr lang="en-US" sz="2800" dirty="0" smtClean="0">
              <a:latin typeface="Arial" pitchFamily="34" charset="0"/>
              <a:cs typeface="Arial" pitchFamily="34" charset="0"/>
            </a:endParaRPr>
          </a:p>
          <a:p>
            <a:pPr hangingPunct="0"/>
            <a:r>
              <a:rPr lang="en-US" sz="2800" b="1" dirty="0" smtClean="0">
                <a:solidFill>
                  <a:srgbClr val="0070C0"/>
                </a:solidFill>
                <a:latin typeface="Arial" pitchFamily="34" charset="0"/>
                <a:cs typeface="Arial" pitchFamily="34" charset="0"/>
              </a:rPr>
              <a:t>‘a Spirit of gentleness’ </a:t>
            </a:r>
            <a:r>
              <a:rPr lang="en-US" sz="2800" dirty="0" smtClean="0">
                <a:latin typeface="Arial" pitchFamily="34" charset="0"/>
                <a:cs typeface="Arial" pitchFamily="34" charset="0"/>
              </a:rPr>
              <a:t>means the Holy Spirit is the source of gentleness, and this is a mental attitude grace. This is the only way that you can help another believer get back in fellowship. </a:t>
            </a:r>
          </a:p>
          <a:p>
            <a:r>
              <a:rPr lang="en-US" sz="2800" dirty="0" smtClean="0"/>
              <a:t>	 </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“each one looking to yourself” </a:t>
            </a:r>
            <a:r>
              <a:rPr lang="en-US" dirty="0" smtClean="0">
                <a:latin typeface="Arial" pitchFamily="34" charset="0"/>
                <a:cs typeface="Arial" pitchFamily="34" charset="0"/>
              </a:rPr>
              <a:t>— the word ‘looking’ is a present active participle, which means you must habitually and continually consider yourself.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a military word which means to make a reconnaissance. In other words, view yourself very carefully; </a:t>
            </a:r>
            <a:r>
              <a:rPr lang="en-US" b="1" dirty="0" smtClean="0">
                <a:solidFill>
                  <a:srgbClr val="0070C0"/>
                </a:solidFill>
                <a:latin typeface="Arial" pitchFamily="34" charset="0"/>
                <a:cs typeface="Arial" pitchFamily="34" charset="0"/>
              </a:rPr>
              <a:t>“so that you too will not be tempted”.</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‘tempted</a:t>
            </a:r>
            <a:r>
              <a:rPr lang="en-US" dirty="0" smtClean="0">
                <a:latin typeface="Arial" pitchFamily="34" charset="0"/>
                <a:cs typeface="Arial" pitchFamily="34" charset="0"/>
              </a:rPr>
              <a:t>’ refers to temptation to get out of fellowship. Remember that where you find the word “temptation” it is different from the actual sin. There are three sources of temptation — the world, the flesh, and the devil — and there is one source of sin: the old sin nature.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The fact that believers must be involved in the rebound of other believers is taught in </a:t>
            </a:r>
            <a:r>
              <a:rPr lang="en-US" b="1" dirty="0" smtClean="0">
                <a:solidFill>
                  <a:srgbClr val="C00000"/>
                </a:solidFill>
                <a:latin typeface="Arial" pitchFamily="34" charset="0"/>
                <a:cs typeface="Arial" pitchFamily="34" charset="0"/>
              </a:rPr>
              <a:t>2 Corinthians 2:5-11</a:t>
            </a:r>
            <a:r>
              <a:rPr lang="en-US" dirty="0" smtClean="0">
                <a:latin typeface="Arial" pitchFamily="34" charset="0"/>
                <a:cs typeface="Arial" pitchFamily="34" charset="0"/>
              </a:rPr>
              <a:t>.</a:t>
            </a:r>
            <a:r>
              <a:rPr lang="en-US" dirty="0" smtClean="0"/>
              <a:t>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latin typeface="Arial" pitchFamily="34" charset="0"/>
                <a:cs typeface="Arial" pitchFamily="34" charset="0"/>
              </a:rPr>
              <a:t>The seven principles whereby a believer can help another believer to rebound:</a:t>
            </a:r>
          </a:p>
          <a:p>
            <a:pPr hangingPunct="0"/>
            <a:r>
              <a:rPr lang="en-US" dirty="0" smtClean="0">
                <a:latin typeface="Arial" pitchFamily="34" charset="0"/>
                <a:cs typeface="Arial" pitchFamily="34" charset="0"/>
              </a:rPr>
              <a:t>1. You must teach and encourage the use of </a:t>
            </a:r>
            <a:r>
              <a:rPr lang="en-US" b="1" dirty="0" smtClean="0">
                <a:solidFill>
                  <a:srgbClr val="C00000"/>
                </a:solidFill>
                <a:latin typeface="Arial" pitchFamily="34" charset="0"/>
                <a:cs typeface="Arial" pitchFamily="34" charset="0"/>
              </a:rPr>
              <a:t>1 John 1:9.</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Do not hold the believer’s sins against him or gossip about them — </a:t>
            </a:r>
            <a:r>
              <a:rPr lang="en-US" b="1" dirty="0" smtClean="0">
                <a:solidFill>
                  <a:srgbClr val="C00000"/>
                </a:solidFill>
                <a:latin typeface="Arial" pitchFamily="34" charset="0"/>
                <a:cs typeface="Arial" pitchFamily="34" charset="0"/>
              </a:rPr>
              <a:t>Colossians 3:13.</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3. Treat other believers in grace </a:t>
            </a:r>
            <a:r>
              <a:rPr lang="en-US" b="1" dirty="0" smtClean="0">
                <a:solidFill>
                  <a:srgbClr val="C00000"/>
                </a:solidFill>
                <a:latin typeface="Arial" pitchFamily="34" charset="0"/>
                <a:cs typeface="Arial" pitchFamily="34" charset="0"/>
              </a:rPr>
              <a:t>— Matthew 18:23ff.</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You must be filled with the Spirit so that you can have the mental attitude of grace when you deal with other believers out of fellowship — </a:t>
            </a:r>
            <a:r>
              <a:rPr lang="en-US" b="1" dirty="0" smtClean="0">
                <a:solidFill>
                  <a:srgbClr val="C00000"/>
                </a:solidFill>
                <a:latin typeface="Arial" pitchFamily="34" charset="0"/>
                <a:cs typeface="Arial" pitchFamily="34" charset="0"/>
              </a:rPr>
              <a:t>Galatians 6:1</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Remember that God rewards the believer who enters into the ministry of restoring other believers — </a:t>
            </a:r>
            <a:r>
              <a:rPr lang="en-US" b="1" dirty="0" smtClean="0">
                <a:solidFill>
                  <a:srgbClr val="C00000"/>
                </a:solidFill>
                <a:latin typeface="Arial" pitchFamily="34" charset="0"/>
                <a:cs typeface="Arial" pitchFamily="34" charset="0"/>
              </a:rPr>
              <a:t>James 5:19,20.</a:t>
            </a:r>
            <a:r>
              <a:rPr lang="en-US" dirty="0" smtClean="0"/>
              <a:t>	</a:t>
            </a:r>
            <a:endParaRPr lang="en-US" b="1" dirty="0" smtClean="0">
              <a:solidFill>
                <a:srgbClr val="C00000"/>
              </a:solidFill>
            </a:endParaRP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r>
              <a:rPr lang="en-US" sz="2800" dirty="0" smtClean="0">
                <a:latin typeface="Arial" pitchFamily="34" charset="0"/>
                <a:cs typeface="Arial" pitchFamily="34" charset="0"/>
              </a:rPr>
              <a:t>6. Never get out of fellowship because some other believer rebounds — e.g. elder brother in the prodigal son, </a:t>
            </a:r>
            <a:r>
              <a:rPr lang="en-US" sz="2800" b="1" dirty="0" smtClean="0">
                <a:solidFill>
                  <a:srgbClr val="C00000"/>
                </a:solidFill>
                <a:latin typeface="Arial" pitchFamily="34" charset="0"/>
                <a:cs typeface="Arial" pitchFamily="34" charset="0"/>
              </a:rPr>
              <a:t>Luke 15</a:t>
            </a:r>
            <a:r>
              <a:rPr lang="en-US" sz="2800" dirty="0" smtClean="0">
                <a:latin typeface="Arial" pitchFamily="34" charset="0"/>
                <a:cs typeface="Arial" pitchFamily="34" charset="0"/>
              </a:rPr>
              <a:t>.</a:t>
            </a:r>
          </a:p>
          <a:p>
            <a:endParaRPr lang="en-US" sz="2800" dirty="0" smtClean="0">
              <a:latin typeface="Arial" pitchFamily="34" charset="0"/>
              <a:cs typeface="Arial" pitchFamily="34" charset="0"/>
            </a:endParaRPr>
          </a:p>
          <a:p>
            <a:pPr hangingPunct="0"/>
            <a:r>
              <a:rPr lang="en-US" sz="2800" dirty="0" smtClean="0">
                <a:latin typeface="Arial" pitchFamily="34" charset="0"/>
                <a:cs typeface="Arial" pitchFamily="34" charset="0"/>
              </a:rPr>
              <a:t>7. Never be bitter or upset because some other believer does not appear to receive the discipline you think he should receive. Remember that discipline is in the hands of the Lord. </a:t>
            </a:r>
          </a:p>
          <a:p>
            <a:pPr hangingPunct="0">
              <a:buNone/>
            </a:pPr>
            <a:endParaRPr lang="en-US" sz="2800" dirty="0" smtClean="0">
              <a:latin typeface="Arial" pitchFamily="34" charset="0"/>
              <a:cs typeface="Arial" pitchFamily="34" charset="0"/>
            </a:endParaRPr>
          </a:p>
          <a:p>
            <a:pPr hangingPunct="0"/>
            <a:r>
              <a:rPr lang="en-US" sz="2800" b="1" dirty="0" smtClean="0">
                <a:solidFill>
                  <a:srgbClr val="0070C0"/>
                </a:solidFill>
                <a:latin typeface="Arial" pitchFamily="34" charset="0"/>
                <a:cs typeface="Arial" pitchFamily="34" charset="0"/>
              </a:rPr>
              <a:t>6:2</a:t>
            </a:r>
            <a:r>
              <a:rPr lang="en-US" sz="2800" dirty="0" smtClean="0">
                <a:latin typeface="Arial" pitchFamily="34" charset="0"/>
                <a:cs typeface="Arial" pitchFamily="34" charset="0"/>
              </a:rPr>
              <a:t> — the principle of helping others rebound. </a:t>
            </a:r>
          </a:p>
          <a:p>
            <a:pPr hangingPunct="0">
              <a:buNone/>
            </a:pPr>
            <a:r>
              <a:rPr lang="en-US" sz="2800" b="1" dirty="0" smtClean="0">
                <a:solidFill>
                  <a:srgbClr val="0070C0"/>
                </a:solidFill>
                <a:latin typeface="Arial" pitchFamily="34" charset="0"/>
                <a:cs typeface="Arial" pitchFamily="34" charset="0"/>
              </a:rPr>
              <a:t>   “Bear one another’s burdens, and thereby fulfill the law of Christ”.    </a:t>
            </a:r>
            <a:r>
              <a:rPr lang="en-US" sz="2800" dirty="0" smtClean="0">
                <a:latin typeface="Arial" pitchFamily="34" charset="0"/>
                <a:cs typeface="Arial" pitchFamily="34" charset="0"/>
              </a:rPr>
              <a:t>There are three Laws of Burdens.</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The </a:t>
            </a:r>
            <a:r>
              <a:rPr lang="en-US" sz="2800" u="sng" dirty="0" smtClean="0">
                <a:latin typeface="Arial" pitchFamily="34" charset="0"/>
                <a:cs typeface="Arial" pitchFamily="34" charset="0"/>
              </a:rPr>
              <a:t>first law is a </a:t>
            </a:r>
            <a:r>
              <a:rPr lang="en-US" sz="2800" u="sng" dirty="0" err="1" smtClean="0">
                <a:latin typeface="Arial" pitchFamily="34" charset="0"/>
                <a:cs typeface="Arial" pitchFamily="34" charset="0"/>
              </a:rPr>
              <a:t>selfward</a:t>
            </a:r>
            <a:r>
              <a:rPr lang="en-US" sz="2800" u="sng" dirty="0" smtClean="0">
                <a:latin typeface="Arial" pitchFamily="34" charset="0"/>
                <a:cs typeface="Arial" pitchFamily="34" charset="0"/>
              </a:rPr>
              <a:t> law</a:t>
            </a:r>
            <a:r>
              <a:rPr lang="en-US" sz="2800" dirty="0" smtClean="0">
                <a:latin typeface="Arial" pitchFamily="34" charset="0"/>
                <a:cs typeface="Arial" pitchFamily="34" charset="0"/>
              </a:rPr>
              <a:t>, the </a:t>
            </a:r>
            <a:r>
              <a:rPr lang="en-US" sz="2800" u="sng" dirty="0" smtClean="0">
                <a:latin typeface="Arial" pitchFamily="34" charset="0"/>
                <a:cs typeface="Arial" pitchFamily="34" charset="0"/>
              </a:rPr>
              <a:t>second is a manward law, and the third is a Godward law. </a:t>
            </a:r>
            <a:endParaRPr lang="en-US" sz="2800"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lnSpcReduction="10000"/>
          </a:bodyPr>
          <a:lstStyle/>
          <a:p>
            <a:r>
              <a:rPr lang="en-US" sz="2800" dirty="0" smtClean="0">
                <a:latin typeface="Arial" pitchFamily="34" charset="0"/>
                <a:cs typeface="Arial" pitchFamily="34" charset="0"/>
              </a:rPr>
              <a:t>The self-ward law is found in </a:t>
            </a:r>
            <a:r>
              <a:rPr lang="en-US" sz="2800" b="1" dirty="0" smtClean="0">
                <a:solidFill>
                  <a:srgbClr val="0070C0"/>
                </a:solidFill>
                <a:latin typeface="Arial" pitchFamily="34" charset="0"/>
                <a:cs typeface="Arial" pitchFamily="34" charset="0"/>
              </a:rPr>
              <a:t>Galatians 6:5</a:t>
            </a:r>
            <a:r>
              <a:rPr lang="en-US" sz="2800" dirty="0" smtClean="0">
                <a:latin typeface="Arial" pitchFamily="34" charset="0"/>
                <a:cs typeface="Arial" pitchFamily="34" charset="0"/>
              </a:rPr>
              <a:t>. </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The second law of burden is found in </a:t>
            </a:r>
            <a:r>
              <a:rPr lang="en-US" sz="2800" b="1" dirty="0" smtClean="0">
                <a:solidFill>
                  <a:srgbClr val="0070C0"/>
                </a:solidFill>
                <a:latin typeface="Arial" pitchFamily="34" charset="0"/>
                <a:cs typeface="Arial" pitchFamily="34" charset="0"/>
              </a:rPr>
              <a:t>Galatians 6:2</a:t>
            </a:r>
            <a:r>
              <a:rPr lang="en-US" sz="2800" dirty="0" smtClean="0">
                <a:latin typeface="Arial" pitchFamily="34" charset="0"/>
                <a:cs typeface="Arial" pitchFamily="34" charset="0"/>
              </a:rPr>
              <a:t>. </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The </a:t>
            </a:r>
            <a:r>
              <a:rPr lang="en-US" sz="2800" dirty="0" smtClean="0">
                <a:latin typeface="Arial" pitchFamily="34" charset="0"/>
                <a:cs typeface="Arial" pitchFamily="34" charset="0"/>
              </a:rPr>
              <a:t>God-ward </a:t>
            </a:r>
            <a:r>
              <a:rPr lang="en-US" sz="2800" dirty="0" smtClean="0">
                <a:latin typeface="Arial" pitchFamily="34" charset="0"/>
                <a:cs typeface="Arial" pitchFamily="34" charset="0"/>
              </a:rPr>
              <a:t>law is the principle that God carries our burdens </a:t>
            </a:r>
            <a:r>
              <a:rPr lang="en-US" sz="2800" b="1" dirty="0" smtClean="0">
                <a:solidFill>
                  <a:srgbClr val="C00000"/>
                </a:solidFill>
                <a:latin typeface="Arial" pitchFamily="34" charset="0"/>
                <a:cs typeface="Arial" pitchFamily="34" charset="0"/>
              </a:rPr>
              <a:t>—         1 Peter 5:7; Psalm 55:22;  37:4,5. </a:t>
            </a:r>
          </a:p>
          <a:p>
            <a:endParaRPr lang="en-US" sz="2800" dirty="0" smtClean="0">
              <a:latin typeface="Arial" pitchFamily="34" charset="0"/>
              <a:cs typeface="Arial" pitchFamily="34" charset="0"/>
            </a:endParaRPr>
          </a:p>
          <a:p>
            <a:r>
              <a:rPr lang="en-US" sz="2800" b="1" dirty="0" smtClean="0">
                <a:solidFill>
                  <a:srgbClr val="0070C0"/>
                </a:solidFill>
                <a:latin typeface="Arial" pitchFamily="34" charset="0"/>
                <a:cs typeface="Arial" pitchFamily="34" charset="0"/>
              </a:rPr>
              <a:t>“bear one another’s burdens” </a:t>
            </a:r>
            <a:r>
              <a:rPr lang="en-US" sz="2800" dirty="0" smtClean="0">
                <a:latin typeface="Arial" pitchFamily="34" charset="0"/>
                <a:cs typeface="Arial" pitchFamily="34" charset="0"/>
              </a:rPr>
              <a:t>– BAROS - PAImpv - means to carry something in your hand, or to carry it aloft. The word is used for carrying heavy mental and spiritual burdens. </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Burdens can be dissipation, </a:t>
            </a:r>
            <a:r>
              <a:rPr lang="en-US" sz="2800" dirty="0" err="1" smtClean="0">
                <a:latin typeface="Arial" pitchFamily="34" charset="0"/>
                <a:cs typeface="Arial" pitchFamily="34" charset="0"/>
              </a:rPr>
              <a:t>drunkeness</a:t>
            </a:r>
            <a:r>
              <a:rPr lang="en-US" sz="2800" dirty="0" smtClean="0">
                <a:latin typeface="Arial" pitchFamily="34" charset="0"/>
                <a:cs typeface="Arial" pitchFamily="34" charset="0"/>
              </a:rPr>
              <a:t>, and cares of this life            ( </a:t>
            </a:r>
            <a:r>
              <a:rPr lang="en-US" sz="2800" b="1" dirty="0" smtClean="0">
                <a:solidFill>
                  <a:srgbClr val="C00000"/>
                </a:solidFill>
                <a:latin typeface="Arial" pitchFamily="34" charset="0"/>
                <a:cs typeface="Arial" pitchFamily="34" charset="0"/>
              </a:rPr>
              <a:t>Luke 21:34</a:t>
            </a:r>
            <a:r>
              <a:rPr lang="en-US" sz="2800" dirty="0" smtClean="0">
                <a:latin typeface="Arial" pitchFamily="34" charset="0"/>
                <a:cs typeface="Arial" pitchFamily="34" charset="0"/>
              </a:rPr>
              <a:t>).</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sz="3200" b="1" dirty="0" smtClean="0">
                <a:latin typeface="Arial" pitchFamily="34" charset="0"/>
                <a:cs typeface="Arial" pitchFamily="34" charset="0"/>
              </a:rPr>
              <a:t>Introduction:  Things taught in Chapter 6 </a:t>
            </a:r>
          </a:p>
          <a:p>
            <a:pPr hangingPunct="0"/>
            <a:endParaRPr lang="en-US" sz="3200" dirty="0" smtClean="0">
              <a:latin typeface="Arial" pitchFamily="34" charset="0"/>
              <a:cs typeface="Arial" pitchFamily="34" charset="0"/>
            </a:endParaRPr>
          </a:p>
          <a:p>
            <a:pPr hangingPunct="0"/>
            <a:r>
              <a:rPr lang="en-US" sz="3200" dirty="0" smtClean="0">
                <a:latin typeface="Arial" pitchFamily="34" charset="0"/>
                <a:cs typeface="Arial" pitchFamily="34" charset="0"/>
              </a:rPr>
              <a:t>1. Concept roll-with-the-punch, same concept as found in </a:t>
            </a:r>
            <a:r>
              <a:rPr lang="en-US" sz="3200" b="1" dirty="0" smtClean="0">
                <a:solidFill>
                  <a:srgbClr val="C00000"/>
                </a:solidFill>
                <a:latin typeface="Arial" pitchFamily="34" charset="0"/>
                <a:cs typeface="Arial" pitchFamily="34" charset="0"/>
              </a:rPr>
              <a:t>Philippians 4:11,12</a:t>
            </a:r>
            <a:r>
              <a:rPr lang="en-US" sz="3200" dirty="0" smtClean="0">
                <a:latin typeface="Arial" pitchFamily="34" charset="0"/>
                <a:cs typeface="Arial" pitchFamily="34" charset="0"/>
              </a:rPr>
              <a:t>; </a:t>
            </a:r>
          </a:p>
          <a:p>
            <a:pPr hangingPunct="0"/>
            <a:endParaRPr lang="en-US" sz="3200" dirty="0" smtClean="0">
              <a:latin typeface="Arial" pitchFamily="34" charset="0"/>
              <a:cs typeface="Arial" pitchFamily="34" charset="0"/>
            </a:endParaRPr>
          </a:p>
          <a:p>
            <a:pPr hangingPunct="0"/>
            <a:r>
              <a:rPr lang="en-US" sz="3200" dirty="0" smtClean="0">
                <a:latin typeface="Arial" pitchFamily="34" charset="0"/>
                <a:cs typeface="Arial" pitchFamily="34" charset="0"/>
              </a:rPr>
              <a:t>2. Don’t race your motor, found in </a:t>
            </a:r>
            <a:r>
              <a:rPr lang="en-US" sz="3200" b="1" dirty="0" smtClean="0">
                <a:solidFill>
                  <a:srgbClr val="C00000"/>
                </a:solidFill>
                <a:latin typeface="Arial" pitchFamily="34" charset="0"/>
                <a:cs typeface="Arial" pitchFamily="34" charset="0"/>
              </a:rPr>
              <a:t>Philippians 4:6,7; Psalm 55:22; 1 Peter 5:7; </a:t>
            </a:r>
          </a:p>
          <a:p>
            <a:pPr hangingPunct="0"/>
            <a:endParaRPr lang="en-US" sz="3200" dirty="0" smtClean="0">
              <a:latin typeface="Arial" pitchFamily="34" charset="0"/>
              <a:cs typeface="Arial" pitchFamily="34" charset="0"/>
            </a:endParaRPr>
          </a:p>
          <a:p>
            <a:pPr hangingPunct="0"/>
            <a:r>
              <a:rPr lang="en-US" sz="3200" dirty="0" smtClean="0">
                <a:latin typeface="Arial" pitchFamily="34" charset="0"/>
                <a:cs typeface="Arial" pitchFamily="34" charset="0"/>
              </a:rPr>
              <a:t>3. Confession of Sin or Rebound — </a:t>
            </a:r>
            <a:r>
              <a:rPr lang="en-US" sz="3200" b="1" dirty="0" smtClean="0">
                <a:solidFill>
                  <a:srgbClr val="C00000"/>
                </a:solidFill>
                <a:latin typeface="Arial" pitchFamily="34" charset="0"/>
                <a:cs typeface="Arial" pitchFamily="34" charset="0"/>
              </a:rPr>
              <a:t>1 John 1:9</a:t>
            </a:r>
            <a:r>
              <a:rPr lang="en-US" sz="3200" dirty="0" smtClean="0">
                <a:latin typeface="Arial" pitchFamily="34" charset="0"/>
                <a:cs typeface="Arial" pitchFamily="34" charset="0"/>
              </a:rPr>
              <a:t>; Keep moving, the principle of walking, running. </a:t>
            </a:r>
          </a:p>
          <a:p>
            <a:pPr hangingPunct="0">
              <a:buNone/>
            </a:pPr>
            <a:r>
              <a:rPr lang="en-US" sz="3200" dirty="0" smtClean="0"/>
              <a:t>	 </a:t>
            </a:r>
          </a:p>
          <a:p>
            <a:pPr hangingPunct="0">
              <a:buNone/>
            </a:pPr>
            <a:r>
              <a:rPr lang="en-US" dirty="0" smtClean="0"/>
              <a:t>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fontScale="92500"/>
          </a:bodyPr>
          <a:lstStyle/>
          <a:p>
            <a:r>
              <a:rPr lang="en-US" sz="2800" dirty="0" smtClean="0">
                <a:latin typeface="Arial" pitchFamily="34" charset="0"/>
                <a:cs typeface="Arial" pitchFamily="34" charset="0"/>
              </a:rPr>
              <a:t>Burdens can be living in this fleshly body yet desiring our new bodies from the Lord. ( </a:t>
            </a:r>
            <a:r>
              <a:rPr lang="en-US" sz="2800" b="1" dirty="0" smtClean="0">
                <a:solidFill>
                  <a:srgbClr val="C00000"/>
                </a:solidFill>
                <a:latin typeface="Arial" pitchFamily="34" charset="0"/>
                <a:cs typeface="Arial" pitchFamily="34" charset="0"/>
              </a:rPr>
              <a:t>2 Cor 5:4</a:t>
            </a:r>
            <a:r>
              <a:rPr lang="en-US" sz="2800" dirty="0" smtClean="0">
                <a:latin typeface="Arial" pitchFamily="34" charset="0"/>
                <a:cs typeface="Arial" pitchFamily="34" charset="0"/>
              </a:rPr>
              <a:t>).</a:t>
            </a:r>
          </a:p>
          <a:p>
            <a:r>
              <a:rPr lang="en-US" sz="2800" dirty="0" smtClean="0">
                <a:latin typeface="Arial" pitchFamily="34" charset="0"/>
                <a:cs typeface="Arial" pitchFamily="34" charset="0"/>
              </a:rPr>
              <a:t>Burdens can be someone coercing you into legalism ( </a:t>
            </a:r>
            <a:r>
              <a:rPr lang="en-US" sz="2800" b="1" dirty="0" smtClean="0">
                <a:solidFill>
                  <a:srgbClr val="C00000"/>
                </a:solidFill>
                <a:latin typeface="Arial" pitchFamily="34" charset="0"/>
                <a:cs typeface="Arial" pitchFamily="34" charset="0"/>
              </a:rPr>
              <a:t>Gal 6</a:t>
            </a:r>
            <a:r>
              <a:rPr lang="en-US" sz="2800" dirty="0" smtClean="0">
                <a:latin typeface="Arial" pitchFamily="34" charset="0"/>
                <a:cs typeface="Arial" pitchFamily="34" charset="0"/>
              </a:rPr>
              <a:t>) thus representing spiritual and moral difficulties. </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Present tense: make it a habit; active voice: you do it; imperative mood: this is an order.</a:t>
            </a:r>
          </a:p>
          <a:p>
            <a:pPr hangingPunct="0"/>
            <a:endParaRPr lang="en-US" sz="2800" b="1" dirty="0" smtClean="0">
              <a:solidFill>
                <a:srgbClr val="0070C0"/>
              </a:solidFill>
              <a:latin typeface="Arial" pitchFamily="34" charset="0"/>
              <a:cs typeface="Arial" pitchFamily="34" charset="0"/>
            </a:endParaRPr>
          </a:p>
          <a:p>
            <a:pPr hangingPunct="0"/>
            <a:r>
              <a:rPr lang="en-US" sz="2800" b="1" dirty="0" smtClean="0">
                <a:solidFill>
                  <a:srgbClr val="0070C0"/>
                </a:solidFill>
                <a:latin typeface="Arial" pitchFamily="34" charset="0"/>
                <a:cs typeface="Arial" pitchFamily="34" charset="0"/>
              </a:rPr>
              <a:t>“one another’s” </a:t>
            </a:r>
            <a:r>
              <a:rPr lang="en-US" sz="2800" dirty="0" smtClean="0">
                <a:latin typeface="Arial" pitchFamily="34" charset="0"/>
                <a:cs typeface="Arial" pitchFamily="34" charset="0"/>
              </a:rPr>
              <a:t>— the word ‘another’ is the Greek word for another of the same kind, fellow believers — ALLELOI. </a:t>
            </a:r>
          </a:p>
          <a:p>
            <a:pPr hangingPunct="0"/>
            <a:endParaRPr lang="en-US" sz="2800" dirty="0" smtClean="0">
              <a:latin typeface="Arial" pitchFamily="34" charset="0"/>
              <a:cs typeface="Arial" pitchFamily="34" charset="0"/>
            </a:endParaRPr>
          </a:p>
          <a:p>
            <a:pPr hangingPunct="0"/>
            <a:r>
              <a:rPr lang="en-US" sz="2800" dirty="0" smtClean="0">
                <a:latin typeface="Arial" pitchFamily="34" charset="0"/>
                <a:cs typeface="Arial" pitchFamily="34" charset="0"/>
              </a:rPr>
              <a:t>There are two different Greek words for ‘another’, the second is HETEROI , meaning another of a different kind, unbelievers.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p>
          <a:p>
            <a:pPr hangingPunct="0"/>
            <a:r>
              <a:rPr lang="en-US" sz="2800" dirty="0" smtClean="0">
                <a:latin typeface="Arial" pitchFamily="34" charset="0"/>
                <a:cs typeface="Arial" pitchFamily="34" charset="0"/>
              </a:rPr>
              <a:t>You cannot bear the burden of an unbeliever, and it is not your responsibility to bear the burdens of an unbeliever; your responsibility is to give them the gospel. </a:t>
            </a:r>
          </a:p>
          <a:p>
            <a:pPr hangingPunct="0"/>
            <a:endParaRPr lang="en-US" sz="2800" dirty="0" smtClean="0">
              <a:latin typeface="Arial" pitchFamily="34" charset="0"/>
              <a:cs typeface="Arial" pitchFamily="34" charset="0"/>
            </a:endParaRPr>
          </a:p>
          <a:p>
            <a:pPr hangingPunct="0"/>
            <a:r>
              <a:rPr lang="en-US" sz="2800" dirty="0" smtClean="0">
                <a:latin typeface="Arial" pitchFamily="34" charset="0"/>
                <a:cs typeface="Arial" pitchFamily="34" charset="0"/>
              </a:rPr>
              <a:t>So this principle, the manward law of burdens, means that you can only bear the burdens of a fellow believer but never the burdens of an unbeliever. </a:t>
            </a:r>
          </a:p>
          <a:p>
            <a:pPr hangingPunct="0"/>
            <a:endParaRPr lang="en-US" sz="2800" dirty="0" smtClean="0">
              <a:latin typeface="Arial" pitchFamily="34" charset="0"/>
              <a:cs typeface="Arial" pitchFamily="34" charset="0"/>
            </a:endParaRPr>
          </a:p>
          <a:p>
            <a:r>
              <a:rPr lang="en-US" sz="2800" b="1" dirty="0" smtClean="0">
                <a:solidFill>
                  <a:srgbClr val="0070C0"/>
                </a:solidFill>
                <a:latin typeface="Arial" pitchFamily="34" charset="0"/>
                <a:cs typeface="Arial" pitchFamily="34" charset="0"/>
              </a:rPr>
              <a:t>‘burdens’ </a:t>
            </a:r>
            <a:r>
              <a:rPr lang="en-US" sz="2800" dirty="0" smtClean="0">
                <a:latin typeface="Arial" pitchFamily="34" charset="0"/>
                <a:cs typeface="Arial" pitchFamily="34" charset="0"/>
              </a:rPr>
              <a:t> is in the plural and it means heavy burdens. It applies to troubles, afflictions, adversities, frustrations and testings. A part of Christian fellowship is bearing one another’s burdens.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endParaRPr lang="en-US" sz="2800" dirty="0" smtClean="0"/>
          </a:p>
          <a:p>
            <a:pPr hangingPunct="0"/>
            <a:r>
              <a:rPr lang="en-US" sz="2800" dirty="0" smtClean="0">
                <a:latin typeface="Arial" pitchFamily="34" charset="0"/>
                <a:cs typeface="Arial" pitchFamily="34" charset="0"/>
              </a:rPr>
              <a:t>We have a principle here. It is a law in which when you are commanded to do a series of things and there is no word to indicate a break it must always be done in the same manner. </a:t>
            </a:r>
          </a:p>
          <a:p>
            <a:pPr hangingPunct="0"/>
            <a:endParaRPr lang="en-US" sz="2800" dirty="0" smtClean="0">
              <a:latin typeface="Arial" pitchFamily="34" charset="0"/>
              <a:cs typeface="Arial" pitchFamily="34" charset="0"/>
            </a:endParaRPr>
          </a:p>
          <a:p>
            <a:pPr hangingPunct="0"/>
            <a:r>
              <a:rPr lang="en-US" sz="2800" dirty="0" smtClean="0">
                <a:latin typeface="Arial" pitchFamily="34" charset="0"/>
                <a:cs typeface="Arial" pitchFamily="34" charset="0"/>
              </a:rPr>
              <a:t>How are you supposed to restore someone in the Spirit of gentleness?</a:t>
            </a:r>
            <a:r>
              <a:rPr lang="en-US" sz="2800" b="1" dirty="0" smtClean="0">
                <a:solidFill>
                  <a:srgbClr val="0070C0"/>
                </a:solidFill>
                <a:latin typeface="Arial" pitchFamily="34" charset="0"/>
                <a:cs typeface="Arial" pitchFamily="34" charset="0"/>
              </a:rPr>
              <a:t> “You who are spiritual.”</a:t>
            </a:r>
            <a:r>
              <a:rPr lang="en-US" sz="2800" dirty="0" smtClean="0">
                <a:latin typeface="Arial" pitchFamily="34" charset="0"/>
                <a:cs typeface="Arial" pitchFamily="34" charset="0"/>
              </a:rPr>
              <a:t> </a:t>
            </a:r>
          </a:p>
          <a:p>
            <a:pPr hangingPunct="0"/>
            <a:endParaRPr lang="en-US" sz="2800" dirty="0" smtClean="0">
              <a:latin typeface="Arial" pitchFamily="34" charset="0"/>
              <a:cs typeface="Arial" pitchFamily="34" charset="0"/>
            </a:endParaRPr>
          </a:p>
          <a:p>
            <a:pPr hangingPunct="0"/>
            <a:r>
              <a:rPr lang="en-US" sz="2800" dirty="0" smtClean="0">
                <a:latin typeface="Arial" pitchFamily="34" charset="0"/>
                <a:cs typeface="Arial" pitchFamily="34" charset="0"/>
              </a:rPr>
              <a:t>The same is true in the concept of burden bearing. In bearing someone else’s burdens, hearing someone else’s troubles, you must not condemn them. You must not be critical.</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You can point out things which may be necessary but your objective is to help them to see their burdens and their problems from the divine viewpoint.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Everything that we were supposed to do in restoring a believer in </a:t>
            </a:r>
            <a:r>
              <a:rPr lang="en-US" b="1" dirty="0" smtClean="0">
                <a:solidFill>
                  <a:srgbClr val="0070C0"/>
                </a:solidFill>
                <a:latin typeface="Arial" pitchFamily="34" charset="0"/>
                <a:cs typeface="Arial" pitchFamily="34" charset="0"/>
              </a:rPr>
              <a:t>verse 1 </a:t>
            </a:r>
            <a:r>
              <a:rPr lang="en-US" dirty="0" smtClean="0">
                <a:latin typeface="Arial" pitchFamily="34" charset="0"/>
                <a:cs typeface="Arial" pitchFamily="34" charset="0"/>
              </a:rPr>
              <a:t>now applies to </a:t>
            </a:r>
            <a:r>
              <a:rPr lang="en-US" b="1" dirty="0" smtClean="0">
                <a:solidFill>
                  <a:srgbClr val="0070C0"/>
                </a:solidFill>
                <a:latin typeface="Arial" pitchFamily="34" charset="0"/>
                <a:cs typeface="Arial" pitchFamily="34" charset="0"/>
              </a:rPr>
              <a:t>verse 2</a:t>
            </a:r>
            <a:r>
              <a:rPr lang="en-US" dirty="0" smtClean="0">
                <a:latin typeface="Arial" pitchFamily="34" charset="0"/>
                <a:cs typeface="Arial" pitchFamily="34" charset="0"/>
              </a:rPr>
              <a:t> in bearing someone else’s burdens.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You do them in the filling of the Spirit, you have that mental attitude grace.</a:t>
            </a:r>
          </a:p>
          <a:p>
            <a:pPr hangingPunct="0">
              <a:buNone/>
            </a:pPr>
            <a:r>
              <a:rPr lang="en-US" dirty="0" smtClean="0">
                <a:latin typeface="Arial" pitchFamily="34" charset="0"/>
                <a:cs typeface="Arial" pitchFamily="34" charset="0"/>
              </a:rPr>
              <a:t> </a:t>
            </a:r>
          </a:p>
          <a:p>
            <a:r>
              <a:rPr lang="en-US" dirty="0" smtClean="0">
                <a:latin typeface="Arial" pitchFamily="34" charset="0"/>
                <a:cs typeface="Arial" pitchFamily="34" charset="0"/>
              </a:rPr>
              <a:t>By bearing one another’s burdens </a:t>
            </a:r>
            <a:r>
              <a:rPr lang="en-US" b="1" dirty="0" smtClean="0">
                <a:solidFill>
                  <a:srgbClr val="0070C0"/>
                </a:solidFill>
                <a:latin typeface="Arial" pitchFamily="34" charset="0"/>
                <a:cs typeface="Arial" pitchFamily="34" charset="0"/>
              </a:rPr>
              <a:t>“we fulfill the law of Christ”</a:t>
            </a:r>
            <a:r>
              <a:rPr lang="en-US" dirty="0" smtClean="0">
                <a:latin typeface="Arial" pitchFamily="34" charset="0"/>
                <a:cs typeface="Arial" pitchFamily="34" charset="0"/>
              </a:rPr>
              <a:t> — AAImpv. The word ‘fulfill’ is an aorist tense.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you keep on bearing the burdens of others, when you can listen to their troubles, you fulfill the law of Christ. </a:t>
            </a:r>
          </a:p>
          <a:p>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92500"/>
          </a:bodyPr>
          <a:lstStyle/>
          <a:p>
            <a:r>
              <a:rPr lang="en-US" dirty="0" smtClean="0">
                <a:latin typeface="Arial" pitchFamily="34" charset="0"/>
                <a:cs typeface="Arial" pitchFamily="34" charset="0"/>
              </a:rPr>
              <a:t>Why do we change to the aorist imperative? For this reason: In the point of time when you are listening to someone else’s troubles and helping them, bearing their burdens, in that point of time </a:t>
            </a:r>
            <a:r>
              <a:rPr lang="en-US" u="sng" dirty="0" smtClean="0">
                <a:latin typeface="Arial" pitchFamily="34" charset="0"/>
                <a:cs typeface="Arial" pitchFamily="34" charset="0"/>
              </a:rPr>
              <a:t>you are fulfilling the law of Christ</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What is the law of Christ? It is mentioned in </a:t>
            </a:r>
            <a:r>
              <a:rPr lang="en-US" b="1" dirty="0" smtClean="0">
                <a:solidFill>
                  <a:srgbClr val="0070C0"/>
                </a:solidFill>
                <a:latin typeface="Arial" pitchFamily="34" charset="0"/>
                <a:cs typeface="Arial" pitchFamily="34" charset="0"/>
              </a:rPr>
              <a:t>Galatians 5:14 — “For  the whole law is fulfilled in one word, YOU SHALL LOVE YOUR NEIGHBOR AS YOURSELF.”  </a:t>
            </a:r>
            <a:r>
              <a:rPr lang="en-US" b="1" dirty="0" smtClean="0">
                <a:solidFill>
                  <a:srgbClr val="C00000"/>
                </a:solidFill>
                <a:latin typeface="Arial" pitchFamily="34" charset="0"/>
                <a:cs typeface="Arial" pitchFamily="34" charset="0"/>
              </a:rPr>
              <a:t>(Matt 22:36-40).</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is a warning to those who listen to the troubles of other people, to those who counsel, a warning to those who restore other believers.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You can’t enter into this ministry without someone complimenting you and telling you how wonderful you are, a genuine expression of their appreciation. </a:t>
            </a:r>
          </a:p>
          <a:p>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After a while, if you hear this often enough, then you may begin to really believe it! So the great danger in this type of ministry with any believer is pride. That is the warning of </a:t>
            </a:r>
            <a:r>
              <a:rPr lang="en-US" b="1" dirty="0" smtClean="0">
                <a:solidFill>
                  <a:srgbClr val="0070C0"/>
                </a:solidFill>
                <a:latin typeface="Arial" pitchFamily="34" charset="0"/>
                <a:cs typeface="Arial" pitchFamily="34" charset="0"/>
              </a:rPr>
              <a:t>verse 3</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6:3</a:t>
            </a:r>
            <a:r>
              <a:rPr lang="en-US" dirty="0" smtClean="0">
                <a:latin typeface="Arial" pitchFamily="34" charset="0"/>
                <a:cs typeface="Arial" pitchFamily="34" charset="0"/>
              </a:rPr>
              <a:t> — the deceptiveness of pride. </a:t>
            </a:r>
            <a:r>
              <a:rPr lang="en-US" b="1" dirty="0" smtClean="0">
                <a:solidFill>
                  <a:srgbClr val="0070C0"/>
                </a:solidFill>
                <a:latin typeface="Arial" pitchFamily="34" charset="0"/>
                <a:cs typeface="Arial" pitchFamily="34" charset="0"/>
              </a:rPr>
              <a:t>“For if anyone thinks he is something when he is nothing, he deceives himself.”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 ‘if’ </a:t>
            </a:r>
            <a:r>
              <a:rPr lang="en-US" dirty="0" smtClean="0">
                <a:latin typeface="Arial" pitchFamily="34" charset="0"/>
                <a:cs typeface="Arial" pitchFamily="34" charset="0"/>
              </a:rPr>
              <a:t>introduces a first class condition. This is a true situation</a:t>
            </a:r>
            <a:r>
              <a:rPr lang="en-US" b="1" dirty="0" smtClean="0">
                <a:solidFill>
                  <a:srgbClr val="0070C0"/>
                </a:solidFill>
                <a:latin typeface="Arial" pitchFamily="34" charset="0"/>
                <a:cs typeface="Arial" pitchFamily="34" charset="0"/>
              </a:rPr>
              <a:t>; “he is something [and he does].”</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After restoring the believers out of fellowship in verse 1, after bearing the burdens of other believers in verse 2, he has now come to the place where he begins to think of himself in terms of ego.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word </a:t>
            </a:r>
            <a:r>
              <a:rPr lang="en-US" b="1" dirty="0" smtClean="0">
                <a:solidFill>
                  <a:srgbClr val="0070C0"/>
                </a:solidFill>
                <a:latin typeface="Arial" pitchFamily="34" charset="0"/>
                <a:cs typeface="Arial" pitchFamily="34" charset="0"/>
              </a:rPr>
              <a:t>‘think’ </a:t>
            </a:r>
            <a:r>
              <a:rPr lang="en-US" dirty="0" smtClean="0">
                <a:latin typeface="Arial" pitchFamily="34" charset="0"/>
                <a:cs typeface="Arial" pitchFamily="34" charset="0"/>
              </a:rPr>
              <a:t>means to presume, to conclude. This is present tense which means he makes it a habit of concluding this. </a:t>
            </a:r>
          </a:p>
          <a:p>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0070C0"/>
                </a:solidFill>
                <a:latin typeface="Arial" pitchFamily="34" charset="0"/>
                <a:cs typeface="Arial" pitchFamily="34" charset="0"/>
              </a:rPr>
              <a:t>“To be” </a:t>
            </a:r>
            <a:r>
              <a:rPr lang="en-US" dirty="0" smtClean="0">
                <a:latin typeface="Arial" pitchFamily="34" charset="0"/>
                <a:cs typeface="Arial" pitchFamily="34" charset="0"/>
              </a:rPr>
              <a:t>is a present active infinitive — that he keeps on being something, or that he has “arrived,” we might say</a:t>
            </a:r>
            <a:r>
              <a:rPr lang="en-US" b="1" dirty="0" smtClean="0">
                <a:solidFill>
                  <a:srgbClr val="0070C0"/>
                </a:solidFill>
                <a:latin typeface="Arial" pitchFamily="34" charset="0"/>
                <a:cs typeface="Arial" pitchFamily="34" charset="0"/>
              </a:rPr>
              <a:t>; “when he is nothing” </a:t>
            </a:r>
            <a:r>
              <a:rPr lang="en-US" dirty="0" smtClean="0">
                <a:latin typeface="Arial" pitchFamily="34" charset="0"/>
                <a:cs typeface="Arial" pitchFamily="34" charset="0"/>
              </a:rPr>
              <a:t>— ‘nothing’ is the perspective of grace, it describes all believers who have ever lived in all ages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In the perspective of grace we are nothing. Our assets are nothing because we operate on divine assets and because we continue in this life by the grace of God and if there is any way we become a blessing to others we cannot personally take the credit.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“he deceives himself.”  </a:t>
            </a:r>
            <a:r>
              <a:rPr lang="en-US" dirty="0" smtClean="0">
                <a:latin typeface="Arial" pitchFamily="34" charset="0"/>
                <a:cs typeface="Arial" pitchFamily="34" charset="0"/>
              </a:rPr>
              <a:t>The present tense means he keeps on deceiving himself, and this word means to deceive yourself in your own mind, in the realm of mental attitude. </a:t>
            </a:r>
          </a:p>
          <a:p>
            <a:endParaRPr lang="en-US" dirty="0" smtClean="0"/>
          </a:p>
          <a:p>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r>
              <a:rPr lang="en-US" dirty="0" smtClean="0">
                <a:latin typeface="Arial" pitchFamily="34" charset="0"/>
                <a:cs typeface="Arial" pitchFamily="34" charset="0"/>
              </a:rPr>
              <a:t>This self-deception is exactly what the legalists have been practicing and they have now persuaded the Galatians to adopt it.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was the problem with the Galatians at this point. They were so loaded with legalism that they could no longer fulfill the functions of verses 1 &amp; 2.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Satan is engaged in a fierce battle to continue controlling men and his chief weapon is to blind, deceive and to delude them so as not to believe the gospel ( </a:t>
            </a:r>
            <a:r>
              <a:rPr lang="en-US" b="1" dirty="0" smtClean="0">
                <a:solidFill>
                  <a:srgbClr val="C00000"/>
                </a:solidFill>
                <a:latin typeface="Arial" pitchFamily="34" charset="0"/>
                <a:cs typeface="Arial" pitchFamily="34" charset="0"/>
              </a:rPr>
              <a:t>2 Cor 4:4</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b="1" dirty="0" smtClean="0">
                <a:solidFill>
                  <a:srgbClr val="C00000"/>
                </a:solidFill>
                <a:latin typeface="Arial" pitchFamily="34" charset="0"/>
                <a:cs typeface="Arial" pitchFamily="34" charset="0"/>
              </a:rPr>
              <a:t>Titus 1:10-11  </a:t>
            </a:r>
            <a:r>
              <a:rPr lang="en-US" dirty="0" smtClean="0">
                <a:latin typeface="Arial" pitchFamily="34" charset="0"/>
                <a:cs typeface="Arial" pitchFamily="34" charset="0"/>
              </a:rPr>
              <a:t>Paul warns Titus that there are many mind deceivers abroad and this applied particularly to the Cretan Jews.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latin typeface="Arial" pitchFamily="34" charset="0"/>
                <a:cs typeface="Arial" pitchFamily="34" charset="0"/>
              </a:rPr>
              <a:t>There are five ways in which the believer can deceive himself</a:t>
            </a:r>
          </a:p>
          <a:p>
            <a:pPr hangingPunct="0"/>
            <a:r>
              <a:rPr lang="en-US" dirty="0" smtClean="0">
                <a:latin typeface="Arial" pitchFamily="34" charset="0"/>
                <a:cs typeface="Arial" pitchFamily="34" charset="0"/>
              </a:rPr>
              <a:t>1. To ignore the existence of carnality in the Christian life — </a:t>
            </a:r>
            <a:r>
              <a:rPr lang="en-US" b="1" dirty="0" smtClean="0">
                <a:solidFill>
                  <a:srgbClr val="C00000"/>
                </a:solidFill>
                <a:latin typeface="Arial" pitchFamily="34" charset="0"/>
                <a:cs typeface="Arial" pitchFamily="34" charset="0"/>
              </a:rPr>
              <a:t>1 John 1:8,10.</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In context, to reject the principle of grace while helping others — or pride.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To depend on the energy of the flesh — </a:t>
            </a:r>
            <a:r>
              <a:rPr lang="en-US" b="1" dirty="0" smtClean="0">
                <a:solidFill>
                  <a:srgbClr val="C00000"/>
                </a:solidFill>
                <a:latin typeface="Arial" pitchFamily="34" charset="0"/>
                <a:cs typeface="Arial" pitchFamily="34" charset="0"/>
              </a:rPr>
              <a:t>1 Corinthians 3:18</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To hear and not apply the Word of God </a:t>
            </a:r>
            <a:r>
              <a:rPr lang="en-US" dirty="0" smtClean="0">
                <a:solidFill>
                  <a:srgbClr val="C00000"/>
                </a:solidFill>
                <a:latin typeface="Arial" pitchFamily="34" charset="0"/>
                <a:cs typeface="Arial" pitchFamily="34" charset="0"/>
              </a:rPr>
              <a:t>— </a:t>
            </a:r>
            <a:r>
              <a:rPr lang="en-US" b="1" dirty="0" smtClean="0">
                <a:solidFill>
                  <a:srgbClr val="C00000"/>
                </a:solidFill>
                <a:latin typeface="Arial" pitchFamily="34" charset="0"/>
                <a:cs typeface="Arial" pitchFamily="34" charset="0"/>
              </a:rPr>
              <a:t>James 1:22.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To be religious and legalistic and guilty of sins of the tongue </a:t>
            </a:r>
            <a:r>
              <a:rPr lang="en-US" dirty="0" smtClean="0">
                <a:solidFill>
                  <a:srgbClr val="C00000"/>
                </a:solidFill>
                <a:latin typeface="Arial" pitchFamily="34" charset="0"/>
                <a:cs typeface="Arial" pitchFamily="34" charset="0"/>
              </a:rPr>
              <a:t>— </a:t>
            </a:r>
            <a:r>
              <a:rPr lang="en-US" b="1" dirty="0" smtClean="0">
                <a:solidFill>
                  <a:srgbClr val="C00000"/>
                </a:solidFill>
                <a:latin typeface="Arial" pitchFamily="34" charset="0"/>
                <a:cs typeface="Arial" pitchFamily="34" charset="0"/>
              </a:rPr>
              <a:t>James 1:26.</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b="1" dirty="0" smtClean="0">
                <a:solidFill>
                  <a:srgbClr val="0070C0"/>
                </a:solidFill>
                <a:latin typeface="Arial" pitchFamily="34" charset="0"/>
                <a:cs typeface="Arial" pitchFamily="34" charset="0"/>
              </a:rPr>
              <a:t>6:4</a:t>
            </a:r>
            <a:r>
              <a:rPr lang="en-US" dirty="0" smtClean="0">
                <a:latin typeface="Arial" pitchFamily="34" charset="0"/>
                <a:cs typeface="Arial" pitchFamily="34" charset="0"/>
              </a:rPr>
              <a:t> — a criterion for production</a:t>
            </a:r>
            <a:r>
              <a:rPr lang="en-US" b="1" dirty="0" smtClean="0">
                <a:solidFill>
                  <a:srgbClr val="0070C0"/>
                </a:solidFill>
                <a:latin typeface="Arial" pitchFamily="34" charset="0"/>
                <a:cs typeface="Arial" pitchFamily="34" charset="0"/>
              </a:rPr>
              <a:t>.  “But each one must examine his own work, and then he will have reason for boasting in regard to himself alone; and not in regard to another.”</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Never test your production by comparing your works with someone else. That is the worst thing you could do. Pride and ego get in the way of true, acceptable production in the CWL.</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do this in life, especially business where it is necessarily so, but when it comes to the </a:t>
            </a:r>
            <a:r>
              <a:rPr lang="en-US" u="sng" dirty="0" smtClean="0">
                <a:latin typeface="Arial" pitchFamily="34" charset="0"/>
                <a:cs typeface="Arial" pitchFamily="34" charset="0"/>
              </a:rPr>
              <a:t>Christian life you cannot compare your production with that of someone else.  Pride is a heavy burden to bear.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criterion for production is never comparison with the works of others. And this is what the Judaizers had been trying to sell to the Galatians (pride, legalism, self promotion, self praise). </a:t>
            </a:r>
          </a:p>
          <a:p>
            <a:pPr hangingPunct="0"/>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buNone/>
            </a:pPr>
            <a:r>
              <a:rPr lang="en-US" sz="3200" b="1" dirty="0" smtClean="0">
                <a:latin typeface="Arial" pitchFamily="34" charset="0"/>
                <a:cs typeface="Arial" pitchFamily="34" charset="0"/>
              </a:rPr>
              <a:t>The seven points of Rebound</a:t>
            </a:r>
          </a:p>
          <a:p>
            <a:pPr hangingPunct="0"/>
            <a:r>
              <a:rPr lang="en-US" sz="3200" dirty="0" smtClean="0">
                <a:latin typeface="Arial" pitchFamily="34" charset="0"/>
                <a:cs typeface="Arial" pitchFamily="34" charset="0"/>
              </a:rPr>
              <a:t>1. The existence of the carnal Christian — </a:t>
            </a:r>
            <a:r>
              <a:rPr lang="en-US" sz="3200" b="1" dirty="0" smtClean="0">
                <a:solidFill>
                  <a:srgbClr val="C00000"/>
                </a:solidFill>
                <a:latin typeface="Arial" pitchFamily="34" charset="0"/>
                <a:cs typeface="Arial" pitchFamily="34" charset="0"/>
              </a:rPr>
              <a:t>1 Corinthians 3:1-3; Romans 7:15; Galatians 5:16-21.</a:t>
            </a:r>
          </a:p>
          <a:p>
            <a:pPr hangingPunct="0"/>
            <a:endParaRPr lang="en-US" sz="3200" dirty="0" smtClean="0">
              <a:latin typeface="Arial" pitchFamily="34" charset="0"/>
              <a:cs typeface="Arial" pitchFamily="34" charset="0"/>
            </a:endParaRPr>
          </a:p>
          <a:p>
            <a:pPr hangingPunct="0"/>
            <a:r>
              <a:rPr lang="en-US" sz="3200" dirty="0" smtClean="0">
                <a:latin typeface="Arial" pitchFamily="34" charset="0"/>
                <a:cs typeface="Arial" pitchFamily="34" charset="0"/>
              </a:rPr>
              <a:t>2. The mechanics (how to) of rebound — </a:t>
            </a:r>
            <a:r>
              <a:rPr lang="en-US" sz="3200" b="1" dirty="0" smtClean="0">
                <a:solidFill>
                  <a:srgbClr val="C00000"/>
                </a:solidFill>
                <a:latin typeface="Arial" pitchFamily="34" charset="0"/>
                <a:cs typeface="Arial" pitchFamily="34" charset="0"/>
              </a:rPr>
              <a:t>1 John 1:9</a:t>
            </a:r>
            <a:r>
              <a:rPr lang="en-US" sz="3200" dirty="0" smtClean="0">
                <a:latin typeface="Arial" pitchFamily="34" charset="0"/>
                <a:cs typeface="Arial" pitchFamily="34" charset="0"/>
              </a:rPr>
              <a:t>.</a:t>
            </a:r>
          </a:p>
          <a:p>
            <a:pPr hangingPunct="0"/>
            <a:endParaRPr lang="en-US" sz="3200" dirty="0" smtClean="0">
              <a:latin typeface="Arial" pitchFamily="34" charset="0"/>
              <a:cs typeface="Arial" pitchFamily="34" charset="0"/>
            </a:endParaRPr>
          </a:p>
          <a:p>
            <a:pPr hangingPunct="0"/>
            <a:r>
              <a:rPr lang="en-US" sz="3200" dirty="0" smtClean="0">
                <a:latin typeface="Arial" pitchFamily="34" charset="0"/>
                <a:cs typeface="Arial" pitchFamily="34" charset="0"/>
              </a:rPr>
              <a:t>3. The alternative to rebound is discipline — </a:t>
            </a:r>
            <a:r>
              <a:rPr lang="en-US" sz="3200" b="1" dirty="0" smtClean="0">
                <a:solidFill>
                  <a:srgbClr val="C00000"/>
                </a:solidFill>
                <a:latin typeface="Arial" pitchFamily="34" charset="0"/>
                <a:cs typeface="Arial" pitchFamily="34" charset="0"/>
              </a:rPr>
              <a:t>Hebrews 12:6.</a:t>
            </a:r>
          </a:p>
          <a:p>
            <a:pPr hangingPunct="0"/>
            <a:endParaRPr lang="en-US" sz="3200" dirty="0" smtClean="0">
              <a:latin typeface="Arial" pitchFamily="34" charset="0"/>
              <a:cs typeface="Arial" pitchFamily="34" charset="0"/>
            </a:endParaRPr>
          </a:p>
          <a:p>
            <a:pPr hangingPunct="0"/>
            <a:r>
              <a:rPr lang="en-US" sz="3200" dirty="0" smtClean="0">
                <a:latin typeface="Arial" pitchFamily="34" charset="0"/>
                <a:cs typeface="Arial" pitchFamily="34" charset="0"/>
              </a:rPr>
              <a:t>4. The discouragement to rebound: legalism and other Christians — </a:t>
            </a:r>
            <a:r>
              <a:rPr lang="en-US" sz="3200" b="1" dirty="0" smtClean="0">
                <a:solidFill>
                  <a:srgbClr val="C00000"/>
                </a:solidFill>
                <a:latin typeface="Arial" pitchFamily="34" charset="0"/>
                <a:cs typeface="Arial" pitchFamily="34" charset="0"/>
              </a:rPr>
              <a:t>Luke 15:11-32; Matthew 18:23-33</a:t>
            </a:r>
            <a:r>
              <a:rPr lang="en-US" sz="3200" dirty="0" smtClean="0">
                <a:latin typeface="Arial" pitchFamily="34" charset="0"/>
                <a:cs typeface="Arial" pitchFamily="34" charset="0"/>
              </a:rPr>
              <a:t>.</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b="1" dirty="0" smtClean="0">
                <a:solidFill>
                  <a:srgbClr val="0070C0"/>
                </a:solidFill>
                <a:latin typeface="Arial" pitchFamily="34" charset="0"/>
                <a:cs typeface="Arial" pitchFamily="34" charset="0"/>
              </a:rPr>
              <a:t>“But each one must examine his own work.”  </a:t>
            </a:r>
            <a:r>
              <a:rPr lang="en-US" dirty="0" smtClean="0">
                <a:latin typeface="Arial" pitchFamily="34" charset="0"/>
                <a:cs typeface="Arial" pitchFamily="34" charset="0"/>
              </a:rPr>
              <a:t>DOKIMAZO – to prove through testing, examining, scrutinizing. The phrase ‘must examine’ means to put something forward to the test for the purpose of approval.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proud one must test his own works by an absolute criterion, the Word of God. The proud one, of course, doesn’t do this.  The word </a:t>
            </a:r>
            <a:r>
              <a:rPr lang="en-US" b="1" dirty="0" smtClean="0">
                <a:solidFill>
                  <a:srgbClr val="0070C0"/>
                </a:solidFill>
                <a:latin typeface="Arial" pitchFamily="34" charset="0"/>
                <a:cs typeface="Arial" pitchFamily="34" charset="0"/>
              </a:rPr>
              <a:t>‘work’  </a:t>
            </a:r>
            <a:r>
              <a:rPr lang="en-US" dirty="0" smtClean="0">
                <a:latin typeface="Arial" pitchFamily="34" charset="0"/>
                <a:cs typeface="Arial" pitchFamily="34" charset="0"/>
              </a:rPr>
              <a:t>(ERGON) here means production.</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“and then he will have reason for boasting” </a:t>
            </a:r>
            <a:r>
              <a:rPr lang="en-US" dirty="0" smtClean="0">
                <a:latin typeface="Arial" pitchFamily="34" charset="0"/>
                <a:cs typeface="Arial" pitchFamily="34" charset="0"/>
              </a:rPr>
              <a:t>— ‘then shall he have’ is a future tense, future from the time that he tests it. You test it by the Word of God.  No room for us to boast in ourselves ( </a:t>
            </a:r>
            <a:r>
              <a:rPr lang="en-US" b="1" dirty="0" smtClean="0">
                <a:solidFill>
                  <a:srgbClr val="C00000"/>
                </a:solidFill>
                <a:latin typeface="Arial" pitchFamily="34" charset="0"/>
                <a:cs typeface="Arial" pitchFamily="34" charset="0"/>
              </a:rPr>
              <a:t>1 Cor 1:29-31</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 “boasting in regard to himself alone </a:t>
            </a:r>
            <a:r>
              <a:rPr lang="en-US" dirty="0" smtClean="0">
                <a:latin typeface="Arial" pitchFamily="34" charset="0"/>
                <a:cs typeface="Arial" pitchFamily="34" charset="0"/>
              </a:rPr>
              <a:t>[inside of himself]</a:t>
            </a: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It isn’t a matter of trying to compare one’s self with someone else</a:t>
            </a:r>
            <a:r>
              <a:rPr lang="en-US" b="1" dirty="0" smtClean="0">
                <a:solidFill>
                  <a:srgbClr val="0070C0"/>
                </a:solidFill>
                <a:latin typeface="Arial" pitchFamily="34" charset="0"/>
                <a:cs typeface="Arial" pitchFamily="34" charset="0"/>
              </a:rPr>
              <a:t>; “and not in regard to another</a:t>
            </a:r>
            <a:r>
              <a:rPr lang="en-US" dirty="0" smtClean="0">
                <a:latin typeface="Arial" pitchFamily="34" charset="0"/>
                <a:cs typeface="Arial" pitchFamily="34" charset="0"/>
              </a:rPr>
              <a:t> [of the same kind].</a:t>
            </a:r>
            <a:r>
              <a:rPr lang="en-US" b="1" dirty="0" smtClean="0">
                <a:solidFill>
                  <a:srgbClr val="0070C0"/>
                </a:solidFill>
                <a:latin typeface="Arial" pitchFamily="34" charset="0"/>
                <a:cs typeface="Arial" pitchFamily="34" charset="0"/>
              </a:rPr>
              <a:t>”</a:t>
            </a:r>
          </a:p>
          <a:p>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 In other words, he is not playing spiritual king of the mountains. The principle is that one must keep his eyes on the Word when he looks at any production that might exist in his life. Never compare it with others.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Why? Because in the </a:t>
            </a:r>
            <a:r>
              <a:rPr lang="en-US" u="sng" dirty="0" smtClean="0">
                <a:latin typeface="Arial" pitchFamily="34" charset="0"/>
                <a:cs typeface="Arial" pitchFamily="34" charset="0"/>
              </a:rPr>
              <a:t>first place </a:t>
            </a:r>
            <a:r>
              <a:rPr lang="en-US" dirty="0" smtClean="0">
                <a:latin typeface="Arial" pitchFamily="34" charset="0"/>
                <a:cs typeface="Arial" pitchFamily="34" charset="0"/>
              </a:rPr>
              <a:t>production is always based on grace.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the </a:t>
            </a:r>
            <a:r>
              <a:rPr lang="en-US" u="sng" dirty="0" smtClean="0">
                <a:latin typeface="Arial" pitchFamily="34" charset="0"/>
                <a:cs typeface="Arial" pitchFamily="34" charset="0"/>
              </a:rPr>
              <a:t>second place</a:t>
            </a:r>
            <a:r>
              <a:rPr lang="en-US" dirty="0" smtClean="0">
                <a:latin typeface="Arial" pitchFamily="34" charset="0"/>
                <a:cs typeface="Arial" pitchFamily="34" charset="0"/>
              </a:rPr>
              <a:t>, production varies with the spiritual gift of the individual.  Difference in spiritual gifts will make difference in production.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the </a:t>
            </a:r>
            <a:r>
              <a:rPr lang="en-US" u="sng" dirty="0" smtClean="0">
                <a:latin typeface="Arial" pitchFamily="34" charset="0"/>
                <a:cs typeface="Arial" pitchFamily="34" charset="0"/>
              </a:rPr>
              <a:t>third place</a:t>
            </a:r>
            <a:r>
              <a:rPr lang="en-US" dirty="0" smtClean="0">
                <a:latin typeface="Arial" pitchFamily="34" charset="0"/>
                <a:cs typeface="Arial" pitchFamily="34" charset="0"/>
              </a:rPr>
              <a:t>, all production in the Christian life is based on the filling of the Spirit.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true measure of production is how much time is logged in the filling of the Spirit.	</a:t>
            </a:r>
            <a:endParaRPr lang="en-US" dirty="0">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 In the </a:t>
            </a:r>
            <a:r>
              <a:rPr lang="en-US" u="sng" dirty="0" smtClean="0">
                <a:latin typeface="Arial" pitchFamily="34" charset="0"/>
                <a:cs typeface="Arial" pitchFamily="34" charset="0"/>
              </a:rPr>
              <a:t>fourth place</a:t>
            </a:r>
            <a:r>
              <a:rPr lang="en-US" dirty="0" smtClean="0">
                <a:latin typeface="Arial" pitchFamily="34" charset="0"/>
                <a:cs typeface="Arial" pitchFamily="34" charset="0"/>
              </a:rPr>
              <a:t>, evaluation of production lies with the omniscience of God. He is the one who sees inside us.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6:5</a:t>
            </a:r>
            <a:r>
              <a:rPr lang="en-US" dirty="0" smtClean="0">
                <a:latin typeface="Arial" pitchFamily="34" charset="0"/>
                <a:cs typeface="Arial" pitchFamily="34" charset="0"/>
              </a:rPr>
              <a:t> — the first law of burden. Every believer is responsible for his own production. </a:t>
            </a:r>
            <a:r>
              <a:rPr lang="en-US" b="1" dirty="0" smtClean="0">
                <a:solidFill>
                  <a:srgbClr val="0070C0"/>
                </a:solidFill>
                <a:latin typeface="Arial" pitchFamily="34" charset="0"/>
                <a:cs typeface="Arial" pitchFamily="34" charset="0"/>
              </a:rPr>
              <a:t>“For each one will bear his own load.”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have a different word for burden now. The word in verse 2 was BAROS; in verse 5 we have a word which has nothing whatever to do with the previous word:  PHORTION which refers to a weight which is very easy to carry.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It means a burden which is really not a burden. A PHORTION is a burden which is not a burden but could be a burden; it is not in essence a burden.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Jesus uses PHORTION to refer to His teaching in a metaphorical sense ( </a:t>
            </a:r>
            <a:r>
              <a:rPr lang="en-US" b="1" dirty="0" smtClean="0">
                <a:solidFill>
                  <a:srgbClr val="C00000"/>
                </a:solidFill>
                <a:latin typeface="Arial" pitchFamily="34" charset="0"/>
                <a:cs typeface="Arial" pitchFamily="34" charset="0"/>
              </a:rPr>
              <a:t>Matt 11:30</a:t>
            </a:r>
            <a:r>
              <a:rPr lang="en-US" dirty="0" smtClean="0">
                <a:latin typeface="Arial" pitchFamily="34" charset="0"/>
                <a:cs typeface="Arial" pitchFamily="34" charset="0"/>
              </a:rPr>
              <a:t>).  His burden is light and does not impose Mosaic Law upon us. </a:t>
            </a:r>
          </a:p>
          <a:p>
            <a:pPr hangingPunct="0"/>
            <a:endParaRPr lang="en-US" dirty="0" smtClean="0"/>
          </a:p>
          <a:p>
            <a:pPr hangingPunct="0">
              <a:buNone/>
            </a:pPr>
            <a:endParaRPr lang="en-US" dirty="0" smtClean="0"/>
          </a:p>
          <a:p>
            <a:pPr hangingPunct="0"/>
            <a:endParaRPr lang="en-US"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85000" lnSpcReduction="10000"/>
          </a:bodyPr>
          <a:lstStyle/>
          <a:p>
            <a:pPr hangingPunct="0"/>
            <a:r>
              <a:rPr lang="en-US" dirty="0" smtClean="0">
                <a:latin typeface="Arial" pitchFamily="34" charset="0"/>
                <a:cs typeface="Arial" pitchFamily="34" charset="0"/>
              </a:rPr>
              <a:t>This word </a:t>
            </a:r>
            <a:r>
              <a:rPr lang="en-US" u="sng" dirty="0" smtClean="0">
                <a:latin typeface="Arial" pitchFamily="34" charset="0"/>
                <a:cs typeface="Arial" pitchFamily="34" charset="0"/>
              </a:rPr>
              <a:t>means that our grace production </a:t>
            </a:r>
            <a:r>
              <a:rPr lang="en-US" dirty="0" smtClean="0">
                <a:latin typeface="Arial" pitchFamily="34" charset="0"/>
                <a:cs typeface="Arial" pitchFamily="34" charset="0"/>
              </a:rPr>
              <a:t>is not a burden. We are to be responsible or bear our own production as we follow Christ’s teachings.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Our production never becomes a burden unless it becomes a matter of human pride. Human pride and ego inflation are heavy burdens that bring only judgment.</a:t>
            </a:r>
          </a:p>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“will bear” </a:t>
            </a:r>
            <a:r>
              <a:rPr lang="en-US" dirty="0" smtClean="0">
                <a:latin typeface="Arial" pitchFamily="34" charset="0"/>
                <a:cs typeface="Arial" pitchFamily="34" charset="0"/>
              </a:rPr>
              <a:t>is future tense, a reference to the judgment seat of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will be responsible for our own production at the judgment seat of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believer’s production is really based on two separate factors: </a:t>
            </a:r>
          </a:p>
          <a:p>
            <a:pPr hangingPunct="0">
              <a:buNone/>
            </a:pPr>
            <a:r>
              <a:rPr lang="en-US" dirty="0" smtClean="0">
                <a:latin typeface="Arial" pitchFamily="34" charset="0"/>
                <a:cs typeface="Arial" pitchFamily="34" charset="0"/>
              </a:rPr>
              <a:t>      1.  Rebound technique — apart from rebound there is no filling of the Spirit, and apart from the filling of the Spirit there is no production; </a:t>
            </a:r>
          </a:p>
          <a:p>
            <a:pPr hangingPunct="0">
              <a:buNone/>
            </a:pPr>
            <a:r>
              <a:rPr lang="en-US" dirty="0" smtClean="0"/>
              <a:t> </a:t>
            </a:r>
          </a:p>
          <a:p>
            <a:pPr hangingPunct="0"/>
            <a:endParaRPr lang="en-US" dirty="0" smtClean="0"/>
          </a:p>
          <a:p>
            <a:pPr hangingPunct="0"/>
            <a:endParaRPr lang="en-US" dirty="0" smtClean="0"/>
          </a:p>
          <a:p>
            <a:endParaRPr lang="en-US"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 2. Knowledge of God’s Word which is the absolute criterion and forms the perspective for evaluating out production and bearing one another’s burdens, helping other people with their problems, and so 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a:t>
            </a:r>
            <a:r>
              <a:rPr lang="en-US" b="1" dirty="0" smtClean="0">
                <a:solidFill>
                  <a:srgbClr val="0070C0"/>
                </a:solidFill>
                <a:latin typeface="Arial" pitchFamily="34" charset="0"/>
                <a:cs typeface="Arial" pitchFamily="34" charset="0"/>
              </a:rPr>
              <a:t> 6:6 </a:t>
            </a:r>
            <a:r>
              <a:rPr lang="en-US" dirty="0" smtClean="0">
                <a:latin typeface="Arial" pitchFamily="34" charset="0"/>
                <a:cs typeface="Arial" pitchFamily="34" charset="0"/>
              </a:rPr>
              <a:t>and following we have the results of rebound: fellowship as a result of rebound. </a:t>
            </a:r>
            <a:r>
              <a:rPr lang="en-US" b="1" dirty="0" smtClean="0">
                <a:solidFill>
                  <a:srgbClr val="0070C0"/>
                </a:solidFill>
                <a:latin typeface="Arial" pitchFamily="34" charset="0"/>
                <a:cs typeface="Arial" pitchFamily="34" charset="0"/>
              </a:rPr>
              <a:t>“The one who is taught the word is to share all good things with the one who teaches him.”</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Fellowship means fellowship in the study of God’s Word.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Once we get out from under pride, or whatever it may be that keeps us out of fellowship, we no longer compete with other believers but we relax and have fellowship with them in the Word.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0070C0"/>
                </a:solidFill>
                <a:latin typeface="Arial" pitchFamily="34" charset="0"/>
                <a:cs typeface="Arial" pitchFamily="34" charset="0"/>
              </a:rPr>
              <a:t>“taught” </a:t>
            </a:r>
            <a:r>
              <a:rPr lang="en-US" dirty="0" smtClean="0">
                <a:latin typeface="Arial" pitchFamily="34" charset="0"/>
                <a:cs typeface="Arial" pitchFamily="34" charset="0"/>
              </a:rPr>
              <a:t>– KATECHOUMENOS – means to sound down in the ear. ‘</a:t>
            </a:r>
            <a:r>
              <a:rPr lang="en-US" b="1" dirty="0" smtClean="0">
                <a:solidFill>
                  <a:srgbClr val="0070C0"/>
                </a:solidFill>
                <a:latin typeface="Arial" pitchFamily="34" charset="0"/>
                <a:cs typeface="Arial" pitchFamily="34" charset="0"/>
              </a:rPr>
              <a:t>the one who is continually being orally taught the Word of God’. </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The one being taught has a responsibility to the teacher, instructor</a:t>
            </a:r>
            <a:r>
              <a:rPr lang="en-US"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What is it?</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“share all good things with the one who teaches him”.  </a:t>
            </a:r>
            <a:r>
              <a:rPr lang="en-US" dirty="0" smtClean="0">
                <a:latin typeface="Arial" pitchFamily="34" charset="0"/>
                <a:cs typeface="Arial" pitchFamily="34" charset="0"/>
              </a:rPr>
              <a:t>KOINONEITO – PAImpv – communicate, contribute to the physical needs of the teacher (</a:t>
            </a:r>
            <a:r>
              <a:rPr lang="en-US" b="1" dirty="0" smtClean="0">
                <a:solidFill>
                  <a:srgbClr val="C00000"/>
                </a:solidFill>
                <a:latin typeface="Arial" pitchFamily="34" charset="0"/>
                <a:cs typeface="Arial" pitchFamily="34" charset="0"/>
              </a:rPr>
              <a:t>Romans 15:27, Phil 4:15,  1 Cor 9:3-18 </a:t>
            </a:r>
            <a:r>
              <a:rPr lang="en-US" dirty="0" smtClean="0">
                <a:latin typeface="Arial" pitchFamily="34" charset="0"/>
                <a:cs typeface="Arial" pitchFamily="34" charset="0"/>
              </a:rPr>
              <a:t>teachers make their living from the grace offerings of those he teaches).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was happy to receive voluntary support from the spiritually-minded believers at Philippi who were interested in furthering the gospel through him ( </a:t>
            </a:r>
            <a:r>
              <a:rPr lang="en-US" b="1" dirty="0" smtClean="0">
                <a:solidFill>
                  <a:srgbClr val="C00000"/>
                </a:solidFill>
                <a:latin typeface="Arial" pitchFamily="34" charset="0"/>
                <a:cs typeface="Arial" pitchFamily="34" charset="0"/>
              </a:rPr>
              <a:t>Phil 4:15-19</a:t>
            </a:r>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70000" lnSpcReduction="20000"/>
          </a:bodyPr>
          <a:lstStyle/>
          <a:p>
            <a:pPr hangingPunct="0"/>
            <a:r>
              <a:rPr lang="en-US" sz="3300" b="1" dirty="0" smtClean="0">
                <a:solidFill>
                  <a:srgbClr val="0070C0"/>
                </a:solidFill>
                <a:latin typeface="Arial" pitchFamily="34" charset="0"/>
                <a:cs typeface="Arial" pitchFamily="34" charset="0"/>
              </a:rPr>
              <a:t>“share” </a:t>
            </a:r>
            <a:r>
              <a:rPr lang="en-US" sz="3300" dirty="0" smtClean="0">
                <a:latin typeface="Arial" pitchFamily="34" charset="0"/>
                <a:cs typeface="Arial" pitchFamily="34" charset="0"/>
              </a:rPr>
              <a:t>in the Galatians context means to have fellowship through listening to Bible teaching. What is the point? You cannot take in the teaching of God’s Word when you are out of fellowship. </a:t>
            </a:r>
          </a:p>
          <a:p>
            <a:pPr hangingPunct="0"/>
            <a:endParaRPr lang="en-US" sz="3300" dirty="0" smtClean="0">
              <a:latin typeface="Arial" pitchFamily="34" charset="0"/>
              <a:cs typeface="Arial" pitchFamily="34" charset="0"/>
            </a:endParaRPr>
          </a:p>
          <a:p>
            <a:pPr hangingPunct="0"/>
            <a:r>
              <a:rPr lang="en-US" sz="3300" dirty="0" smtClean="0">
                <a:latin typeface="Arial" pitchFamily="34" charset="0"/>
                <a:cs typeface="Arial" pitchFamily="34" charset="0"/>
              </a:rPr>
              <a:t>Now when you are back in fellowship you can listen to God’s Word, you can take it in, and this is an order: </a:t>
            </a:r>
            <a:r>
              <a:rPr lang="en-US" sz="3300" b="1" dirty="0" smtClean="0">
                <a:solidFill>
                  <a:srgbClr val="0070C0"/>
                </a:solidFill>
                <a:latin typeface="Arial" pitchFamily="34" charset="0"/>
                <a:cs typeface="Arial" pitchFamily="34" charset="0"/>
              </a:rPr>
              <a:t>“share or communicate” </a:t>
            </a:r>
            <a:r>
              <a:rPr lang="en-US" sz="3300" dirty="0" smtClean="0">
                <a:latin typeface="Arial" pitchFamily="34" charset="0"/>
                <a:cs typeface="Arial" pitchFamily="34" charset="0"/>
              </a:rPr>
              <a:t>— take in God’s Word. </a:t>
            </a:r>
          </a:p>
          <a:p>
            <a:pPr hangingPunct="0"/>
            <a:endParaRPr lang="en-US" sz="3300" dirty="0" smtClean="0">
              <a:latin typeface="Arial" pitchFamily="34" charset="0"/>
              <a:cs typeface="Arial" pitchFamily="34" charset="0"/>
            </a:endParaRPr>
          </a:p>
          <a:p>
            <a:pPr hangingPunct="0"/>
            <a:r>
              <a:rPr lang="en-US" sz="3300" b="1" dirty="0" smtClean="0">
                <a:latin typeface="Arial" pitchFamily="34" charset="0"/>
                <a:cs typeface="Arial" pitchFamily="34" charset="0"/>
              </a:rPr>
              <a:t>There are three reasons why it means this:</a:t>
            </a:r>
          </a:p>
          <a:p>
            <a:pPr hangingPunct="0">
              <a:buNone/>
            </a:pPr>
            <a:r>
              <a:rPr lang="en-US" sz="3300" dirty="0" smtClean="0">
                <a:latin typeface="Arial" pitchFamily="34" charset="0"/>
                <a:cs typeface="Arial" pitchFamily="34" charset="0"/>
              </a:rPr>
              <a:t>	1. Because of the context. Paul is saying you Galatians have fellowship in the Word with the teachers of grace, and not with teachers of the law. They have been communicating with teachers of the law. 	</a:t>
            </a:r>
          </a:p>
          <a:p>
            <a:pPr hangingPunct="0">
              <a:buNone/>
            </a:pPr>
            <a:endParaRPr lang="en-US" sz="3300" dirty="0" smtClean="0">
              <a:latin typeface="Arial" pitchFamily="34" charset="0"/>
              <a:cs typeface="Arial" pitchFamily="34" charset="0"/>
            </a:endParaRPr>
          </a:p>
          <a:p>
            <a:pPr hangingPunct="0">
              <a:buNone/>
            </a:pPr>
            <a:r>
              <a:rPr lang="en-US" sz="3300" dirty="0" smtClean="0">
                <a:latin typeface="Arial" pitchFamily="34" charset="0"/>
                <a:cs typeface="Arial" pitchFamily="34" charset="0"/>
              </a:rPr>
              <a:t>    2. Because teachers of grace have “good things” for the believer from the Word, whereas the teachers of the law have grievous things — not “good things.”</a:t>
            </a:r>
          </a:p>
          <a:p>
            <a:pPr hangingPunct="0">
              <a:buNone/>
            </a:pPr>
            <a:endParaRPr lang="en-US" sz="2800" dirty="0" smtClean="0"/>
          </a:p>
          <a:p>
            <a:pPr hangingPunct="0">
              <a:buNone/>
            </a:pPr>
            <a:r>
              <a:rPr lang="en-US" sz="2800" dirty="0" smtClean="0"/>
              <a:t>	</a:t>
            </a:r>
            <a:endParaRPr lang="en-US"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pPr hangingPunct="0">
              <a:buNone/>
            </a:pPr>
            <a:r>
              <a:rPr lang="en-US" dirty="0" smtClean="0">
                <a:latin typeface="Arial" pitchFamily="34" charset="0"/>
                <a:cs typeface="Arial" pitchFamily="34" charset="0"/>
              </a:rPr>
              <a:t>3. Every believer stands alone in his own personal responsibility to get the Word.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possible to come and hear the Word and not get it because you don’t listen, you don’t concentrate.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true meaning of communicate here is to concentrate on the Word. You cannot concentrate on the Word unless you are filled with the Spirit.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Corrected translation: </a:t>
            </a:r>
            <a:r>
              <a:rPr lang="en-US" b="1" dirty="0" smtClean="0">
                <a:solidFill>
                  <a:srgbClr val="0070C0"/>
                </a:solidFill>
                <a:latin typeface="Arial" pitchFamily="34" charset="0"/>
                <a:cs typeface="Arial" pitchFamily="34" charset="0"/>
              </a:rPr>
              <a:t>“Let him that </a:t>
            </a:r>
            <a:r>
              <a:rPr lang="en-US" dirty="0" smtClean="0">
                <a:latin typeface="Arial" pitchFamily="34" charset="0"/>
                <a:cs typeface="Arial" pitchFamily="34" charset="0"/>
              </a:rPr>
              <a:t>[habitually] </a:t>
            </a:r>
            <a:r>
              <a:rPr lang="en-US" b="1" dirty="0" smtClean="0">
                <a:solidFill>
                  <a:srgbClr val="0070C0"/>
                </a:solidFill>
                <a:latin typeface="Arial" pitchFamily="34" charset="0"/>
                <a:cs typeface="Arial" pitchFamily="34" charset="0"/>
              </a:rPr>
              <a:t>receives teaching </a:t>
            </a:r>
            <a:r>
              <a:rPr lang="en-US" dirty="0" smtClean="0">
                <a:latin typeface="Arial" pitchFamily="34" charset="0"/>
                <a:cs typeface="Arial" pitchFamily="34" charset="0"/>
              </a:rPr>
              <a:t>[in the Word] </a:t>
            </a:r>
            <a:r>
              <a:rPr lang="en-US" b="1" dirty="0" smtClean="0">
                <a:solidFill>
                  <a:srgbClr val="0070C0"/>
                </a:solidFill>
                <a:latin typeface="Arial" pitchFamily="34" charset="0"/>
                <a:cs typeface="Arial" pitchFamily="34" charset="0"/>
              </a:rPr>
              <a:t>concentrate on the one that teaches in </a:t>
            </a:r>
            <a:r>
              <a:rPr lang="en-US" dirty="0" smtClean="0">
                <a:latin typeface="Arial" pitchFamily="34" charset="0"/>
                <a:cs typeface="Arial" pitchFamily="34" charset="0"/>
              </a:rPr>
              <a:t>[the sphere of] </a:t>
            </a:r>
            <a:r>
              <a:rPr lang="en-US" b="1" dirty="0" smtClean="0">
                <a:solidFill>
                  <a:srgbClr val="0070C0"/>
                </a:solidFill>
                <a:latin typeface="Arial" pitchFamily="34" charset="0"/>
                <a:cs typeface="Arial" pitchFamily="34" charset="0"/>
              </a:rPr>
              <a:t>all good things.”</a:t>
            </a:r>
          </a:p>
          <a:p>
            <a:endParaRPr lang="en-US"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Paul rejected support from the carnally-minded believers at Corinth where his motives were subject to being impugned.  ( </a:t>
            </a:r>
            <a:r>
              <a:rPr lang="en-US" b="1" dirty="0" smtClean="0">
                <a:solidFill>
                  <a:srgbClr val="C00000"/>
                </a:solidFill>
                <a:latin typeface="Arial" pitchFamily="34" charset="0"/>
                <a:cs typeface="Arial" pitchFamily="34" charset="0"/>
              </a:rPr>
              <a:t>1 Cor 9:12</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“good things”  </a:t>
            </a:r>
            <a:r>
              <a:rPr lang="en-US" dirty="0" smtClean="0">
                <a:latin typeface="Arial" pitchFamily="34" charset="0"/>
                <a:cs typeface="Arial" pitchFamily="34" charset="0"/>
              </a:rPr>
              <a:t>AGATHOS – (</a:t>
            </a:r>
            <a:r>
              <a:rPr lang="en-US" b="1" dirty="0" smtClean="0">
                <a:solidFill>
                  <a:srgbClr val="C00000"/>
                </a:solidFill>
                <a:latin typeface="Arial" pitchFamily="34" charset="0"/>
                <a:cs typeface="Arial" pitchFamily="34" charset="0"/>
              </a:rPr>
              <a:t>Rom 12:13, Phil 4:16, Col 1:25-26</a:t>
            </a:r>
            <a:r>
              <a:rPr lang="en-US" dirty="0" smtClean="0">
                <a:latin typeface="Arial" pitchFamily="34" charset="0"/>
                <a:cs typeface="Arial" pitchFamily="34" charset="0"/>
              </a:rPr>
              <a:t>) – could include travel expenses, financial support, prayer, fellowship, etc.</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would not accept financial support from unbelievers for that would promote confusion and damage the unity of the Spirit ( </a:t>
            </a:r>
            <a:r>
              <a:rPr lang="en-US" b="1" dirty="0" smtClean="0">
                <a:solidFill>
                  <a:srgbClr val="C00000"/>
                </a:solidFill>
                <a:latin typeface="Arial" pitchFamily="34" charset="0"/>
                <a:cs typeface="Arial" pitchFamily="34" charset="0"/>
              </a:rPr>
              <a:t>Eph 4:3</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holds us believers responsible for how and where we spend His money entrusted to us.</a:t>
            </a:r>
            <a:endParaRPr lang="en-US" dirty="0">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So the results of rebound is the ability to absorb God’s Word.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Through the absorption of God’s Word the ability to become oriented to the Christian way of life; and through such orientation the ability to produce, to serve the Lord.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principle we find in </a:t>
            </a:r>
            <a:r>
              <a:rPr lang="en-US" b="1" dirty="0" smtClean="0">
                <a:solidFill>
                  <a:srgbClr val="0070C0"/>
                </a:solidFill>
                <a:latin typeface="Arial" pitchFamily="34" charset="0"/>
                <a:cs typeface="Arial" pitchFamily="34" charset="0"/>
              </a:rPr>
              <a:t>6:7 &amp; 8 </a:t>
            </a:r>
            <a:r>
              <a:rPr lang="en-US" dirty="0" smtClean="0">
                <a:latin typeface="Arial" pitchFamily="34" charset="0"/>
                <a:cs typeface="Arial" pitchFamily="34" charset="0"/>
              </a:rPr>
              <a:t>is that we are going to sow what we reap, only the reaping or the harvest is reward and the sowing is production in time.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believer is never going to reap reward in eternity unless he produces in time and all production in time is based upon one concept: rebound.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Rebound is the right to be filled with the Spirit and the right to produce.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304800"/>
            <a:ext cx="8991600" cy="6553200"/>
          </a:xfrm>
        </p:spPr>
        <p:txBody>
          <a:bodyPr>
            <a:normAutofit fontScale="92500" lnSpcReduction="10000"/>
          </a:bodyPr>
          <a:lstStyle/>
          <a:p>
            <a:pPr hangingPunct="0"/>
            <a:r>
              <a:rPr lang="en-US" sz="3200" dirty="0" smtClean="0">
                <a:latin typeface="Arial" pitchFamily="34" charset="0"/>
                <a:cs typeface="Arial" pitchFamily="34" charset="0"/>
              </a:rPr>
              <a:t>5. The principle of helping other believers to rebound — </a:t>
            </a:r>
            <a:r>
              <a:rPr lang="en-US" sz="3200" b="1" dirty="0" smtClean="0">
                <a:solidFill>
                  <a:srgbClr val="C00000"/>
                </a:solidFill>
                <a:latin typeface="Arial" pitchFamily="34" charset="0"/>
                <a:cs typeface="Arial" pitchFamily="34" charset="0"/>
              </a:rPr>
              <a:t>Galatians 6:1</a:t>
            </a:r>
            <a:r>
              <a:rPr lang="en-US" sz="3200" dirty="0" smtClean="0">
                <a:latin typeface="Arial" pitchFamily="34" charset="0"/>
                <a:cs typeface="Arial" pitchFamily="34" charset="0"/>
              </a:rPr>
              <a:t>.</a:t>
            </a:r>
          </a:p>
          <a:p>
            <a:pPr hangingPunct="0"/>
            <a:endParaRPr lang="en-US" sz="3200" dirty="0" smtClean="0">
              <a:latin typeface="Arial" pitchFamily="34" charset="0"/>
              <a:cs typeface="Arial" pitchFamily="34" charset="0"/>
            </a:endParaRPr>
          </a:p>
          <a:p>
            <a:pPr hangingPunct="0"/>
            <a:r>
              <a:rPr lang="en-US" sz="3200" dirty="0" smtClean="0">
                <a:latin typeface="Arial" pitchFamily="34" charset="0"/>
                <a:cs typeface="Arial" pitchFamily="34" charset="0"/>
              </a:rPr>
              <a:t>6. The importance of rebound: the only way to be filled with the Spirit is through rebound; the only means by which we can serve God is rebound. </a:t>
            </a:r>
          </a:p>
          <a:p>
            <a:pPr hangingPunct="0"/>
            <a:endParaRPr lang="en-US" sz="3200" dirty="0" smtClean="0">
              <a:latin typeface="Arial" pitchFamily="34" charset="0"/>
              <a:cs typeface="Arial" pitchFamily="34" charset="0"/>
            </a:endParaRPr>
          </a:p>
          <a:p>
            <a:pPr hangingPunct="0"/>
            <a:r>
              <a:rPr lang="en-US" sz="3200" dirty="0" smtClean="0">
                <a:latin typeface="Arial" pitchFamily="34" charset="0"/>
                <a:cs typeface="Arial" pitchFamily="34" charset="0"/>
              </a:rPr>
              <a:t>The implication is that we all fail, there are none of us perfect, we are all here by the grace of God, and we are all able to produce for the Lord on the basis of rebound. </a:t>
            </a:r>
          </a:p>
          <a:p>
            <a:pPr hangingPunct="0"/>
            <a:endParaRPr lang="en-US" sz="3200" dirty="0" smtClean="0">
              <a:latin typeface="Arial" pitchFamily="34" charset="0"/>
              <a:cs typeface="Arial" pitchFamily="34" charset="0"/>
            </a:endParaRPr>
          </a:p>
          <a:p>
            <a:pPr hangingPunct="0"/>
            <a:r>
              <a:rPr lang="en-US" sz="3200" dirty="0" smtClean="0">
                <a:latin typeface="Arial" pitchFamily="34" charset="0"/>
                <a:cs typeface="Arial" pitchFamily="34" charset="0"/>
              </a:rPr>
              <a:t>7. Productiveness on the basis of rebound. No divine good apart from the FHS in our lives. </a:t>
            </a:r>
          </a:p>
          <a:p>
            <a:pPr hangingPunct="0"/>
            <a:endParaRPr lang="en-US" sz="3200" dirty="0" smtClean="0"/>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0070C0"/>
                </a:solidFill>
                <a:latin typeface="Arial" pitchFamily="34" charset="0"/>
                <a:cs typeface="Arial" pitchFamily="34" charset="0"/>
              </a:rPr>
              <a:t>6:7 — “Do not be deceived, God is not mocked: for whatever a man sows, this he will also reap.”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“Do not be deceived” </a:t>
            </a:r>
            <a:r>
              <a:rPr lang="en-US" dirty="0" smtClean="0">
                <a:latin typeface="Arial" pitchFamily="34" charset="0"/>
                <a:cs typeface="Arial" pitchFamily="34" charset="0"/>
              </a:rPr>
              <a:t>— ME PLANASTHE – PPImpv - led astray, deceived. One of the great dangers in the Christian life is that we often deceive ourselves.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If a believer thinks he can beat the laws and escape the consequences of his sin he is deceived.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says all unbelievers are deceived ( Titus 3:3) and dominated by Satan (</a:t>
            </a:r>
            <a:r>
              <a:rPr lang="en-US" b="1" dirty="0" smtClean="0">
                <a:solidFill>
                  <a:srgbClr val="C00000"/>
                </a:solidFill>
                <a:latin typeface="Arial" pitchFamily="34" charset="0"/>
                <a:cs typeface="Arial" pitchFamily="34" charset="0"/>
              </a:rPr>
              <a:t>2 Cor 4:4).</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Self-deceit is based upon ignorance of doctrine. They have been taken in by the legalists, by the Judaizers who came to the Galatian churches. </a:t>
            </a:r>
          </a:p>
          <a:p>
            <a:endParaRPr lang="en-US" dirty="0" smtClean="0"/>
          </a:p>
          <a:p>
            <a:endParaRPr lang="en-US"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They have already been deceived, now it is time to stop it.</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 “God is not mocked” </a:t>
            </a:r>
            <a:r>
              <a:rPr lang="en-US" dirty="0" smtClean="0">
                <a:latin typeface="Arial" pitchFamily="34" charset="0"/>
                <a:cs typeface="Arial" pitchFamily="34" charset="0"/>
              </a:rPr>
              <a:t>— MUKTERIZETAI –sneered at, treated with contempt. PAIndic - God never is mocked.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indicative mood is the reality of the fact that they are turning up their nose at God. How is it possible for a Christian to turn up his nose at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does it by legalism, operating in the energy of the flesh.</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 “for whatever a man sows” </a:t>
            </a:r>
            <a:r>
              <a:rPr lang="en-US" dirty="0" smtClean="0">
                <a:latin typeface="Arial" pitchFamily="34" charset="0"/>
                <a:cs typeface="Arial" pitchFamily="34" charset="0"/>
              </a:rPr>
              <a:t>—  ‘for if’, and the ‘if’ is a third class condition: maybe yes, and maybe no — </a:t>
            </a:r>
            <a:r>
              <a:rPr lang="en-US" b="1" dirty="0" smtClean="0">
                <a:solidFill>
                  <a:srgbClr val="0070C0"/>
                </a:solidFill>
                <a:latin typeface="Arial" pitchFamily="34" charset="0"/>
                <a:cs typeface="Arial" pitchFamily="34" charset="0"/>
              </a:rPr>
              <a:t>“a man sows”</a:t>
            </a:r>
            <a:r>
              <a:rPr lang="en-US" dirty="0" smtClean="0">
                <a:latin typeface="Arial" pitchFamily="34" charset="0"/>
                <a:cs typeface="Arial" pitchFamily="34" charset="0"/>
              </a:rPr>
              <a:t> — maybe he will sow and maybe he won’t. SPEIRE – scatter seeds, sows.  Aorist Active Subjunctive.</a:t>
            </a:r>
          </a:p>
          <a:p>
            <a:endParaRPr lang="en-US" dirty="0" smtClean="0"/>
          </a:p>
          <a:p>
            <a:endParaRPr lang="en-US" dirty="0" smtClean="0"/>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Law of God says that a certain kind of seed will produce a certain kind of fruit (</a:t>
            </a:r>
            <a:r>
              <a:rPr lang="en-US" b="1" dirty="0" smtClean="0">
                <a:solidFill>
                  <a:srgbClr val="C00000"/>
                </a:solidFill>
                <a:latin typeface="Arial" pitchFamily="34" charset="0"/>
                <a:cs typeface="Arial" pitchFamily="34" charset="0"/>
              </a:rPr>
              <a:t>Gen 1:11-12</a:t>
            </a:r>
            <a:r>
              <a:rPr lang="en-US" dirty="0" smtClean="0">
                <a:latin typeface="Arial" pitchFamily="34" charset="0"/>
                <a:cs typeface="Arial" pitchFamily="34" charset="0"/>
              </a:rPr>
              <a:t>) so sinful seed will produce sinful results (</a:t>
            </a:r>
            <a:r>
              <a:rPr lang="en-US" b="1" dirty="0" smtClean="0">
                <a:solidFill>
                  <a:srgbClr val="C00000"/>
                </a:solidFill>
                <a:latin typeface="Arial" pitchFamily="34" charset="0"/>
                <a:cs typeface="Arial" pitchFamily="34" charset="0"/>
              </a:rPr>
              <a:t> Rom 6:23 </a:t>
            </a:r>
            <a:r>
              <a:rPr lang="en-US" dirty="0" smtClean="0">
                <a:latin typeface="Arial" pitchFamily="34" charset="0"/>
                <a:cs typeface="Arial" pitchFamily="34" charset="0"/>
              </a:rPr>
              <a:t>wages of sin is death).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a point of time a man may sow to the flesh but he doesn’t have to — “this he will also reap” – THERISEI – gather, harvest. FAIndic.</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What we sow now will be harvested at the JSC.</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What God does for us in time is not based upon what we do but on what Christ has done. We receive blessing in time because of Christ — because </a:t>
            </a:r>
            <a:r>
              <a:rPr lang="en-US" u="sng" dirty="0" smtClean="0">
                <a:latin typeface="Arial" pitchFamily="34" charset="0"/>
                <a:cs typeface="Arial" pitchFamily="34" charset="0"/>
              </a:rPr>
              <a:t>we are in Christ. </a:t>
            </a:r>
          </a:p>
          <a:p>
            <a:endParaRPr lang="en-US" dirty="0" smtClean="0"/>
          </a:p>
          <a:p>
            <a:endParaRPr lang="en-US" dirty="0" smtClean="0"/>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0070C0"/>
                </a:solidFill>
                <a:latin typeface="Arial" pitchFamily="34" charset="0"/>
                <a:cs typeface="Arial" pitchFamily="34" charset="0"/>
              </a:rPr>
              <a:t>Galatians 6:8 — “For the one who sows to his own flesh shall from the flesh reap corruption, but the one who sows to the Spirit shall from the </a:t>
            </a:r>
            <a:br>
              <a:rPr lang="en-US" b="1" dirty="0" smtClean="0">
                <a:solidFill>
                  <a:srgbClr val="0070C0"/>
                </a:solidFill>
                <a:latin typeface="Arial" pitchFamily="34" charset="0"/>
                <a:cs typeface="Arial" pitchFamily="34" charset="0"/>
              </a:rPr>
            </a:br>
            <a:r>
              <a:rPr lang="en-US" b="1" dirty="0" smtClean="0">
                <a:solidFill>
                  <a:srgbClr val="0070C0"/>
                </a:solidFill>
                <a:latin typeface="Arial" pitchFamily="34" charset="0"/>
                <a:cs typeface="Arial" pitchFamily="34" charset="0"/>
              </a:rPr>
              <a:t>Spirit reap eternal life.”</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“One who sows” </a:t>
            </a:r>
            <a:r>
              <a:rPr lang="en-US" dirty="0" smtClean="0">
                <a:latin typeface="Arial" pitchFamily="34" charset="0"/>
                <a:cs typeface="Arial" pitchFamily="34" charset="0"/>
              </a:rPr>
              <a:t>– PAPtc – SPEIRO -means he who habitually plants in the sphere of the flesh.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flesh has to do with the old sin nature and it has to do with the believer operating in the sphere of the old sin nature.</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“shall from the flesh reap corruption” </a:t>
            </a:r>
            <a:r>
              <a:rPr lang="en-US" dirty="0" smtClean="0">
                <a:latin typeface="Arial" pitchFamily="34" charset="0"/>
                <a:cs typeface="Arial" pitchFamily="34" charset="0"/>
              </a:rPr>
              <a:t>– THERISEI – FAIndic -  future from the point of sowing. Sowing to the flesh is what you do when you are out of fellowship and so you can expect to reap or to harvest corruption. </a:t>
            </a:r>
          </a:p>
          <a:p>
            <a:endParaRPr lang="en-US"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PHTHORAN -  </a:t>
            </a:r>
            <a:r>
              <a:rPr lang="en-US" b="1" dirty="0" smtClean="0">
                <a:solidFill>
                  <a:srgbClr val="0070C0"/>
                </a:solidFill>
                <a:latin typeface="Arial" pitchFamily="34" charset="0"/>
                <a:cs typeface="Arial" pitchFamily="34" charset="0"/>
              </a:rPr>
              <a:t>‘corruption’ </a:t>
            </a:r>
            <a:r>
              <a:rPr lang="en-US" dirty="0" smtClean="0">
                <a:latin typeface="Arial" pitchFamily="34" charset="0"/>
                <a:cs typeface="Arial" pitchFamily="34" charset="0"/>
              </a:rPr>
              <a:t>simply means that which rots away, that which is not permanent, and there is no reward from your production when you are out of fellowship.</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By way of contrast, </a:t>
            </a:r>
            <a:r>
              <a:rPr lang="en-US" b="1" dirty="0" smtClean="0">
                <a:solidFill>
                  <a:srgbClr val="0070C0"/>
                </a:solidFill>
                <a:latin typeface="Arial" pitchFamily="34" charset="0"/>
                <a:cs typeface="Arial" pitchFamily="34" charset="0"/>
              </a:rPr>
              <a:t>“but the one who sows to the Spirit” </a:t>
            </a:r>
            <a:r>
              <a:rPr lang="en-US" dirty="0" smtClean="0">
                <a:latin typeface="Arial" pitchFamily="34" charset="0"/>
                <a:cs typeface="Arial" pitchFamily="34" charset="0"/>
              </a:rPr>
              <a:t>- How do you sow to the Spirit? </a:t>
            </a:r>
            <a:r>
              <a:rPr lang="en-US" b="1" dirty="0" smtClean="0">
                <a:solidFill>
                  <a:srgbClr val="C00000"/>
                </a:solidFill>
                <a:latin typeface="Arial" pitchFamily="34" charset="0"/>
                <a:cs typeface="Arial" pitchFamily="34" charset="0"/>
              </a:rPr>
              <a:t>1 John 1:9</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If you are out of fellowship you are filled with the Spirit by getting into fellowship by the use of </a:t>
            </a:r>
            <a:r>
              <a:rPr lang="en-US" b="1" dirty="0" smtClean="0">
                <a:solidFill>
                  <a:srgbClr val="C00000"/>
                </a:solidFill>
                <a:latin typeface="Arial" pitchFamily="34" charset="0"/>
                <a:cs typeface="Arial" pitchFamily="34" charset="0"/>
              </a:rPr>
              <a:t>1 John 1:9.</a:t>
            </a:r>
          </a:p>
          <a:p>
            <a:endParaRPr lang="en-US" b="1" dirty="0" smtClean="0">
              <a:solidFill>
                <a:srgbClr val="C0000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“shall reap from the Spirit.” – </a:t>
            </a:r>
            <a:r>
              <a:rPr lang="en-US" dirty="0" smtClean="0">
                <a:latin typeface="Arial" pitchFamily="34" charset="0"/>
                <a:cs typeface="Arial" pitchFamily="34" charset="0"/>
              </a:rPr>
              <a:t>THERISEI -  future tense showing what happens after you sow from the Spirit.  </a:t>
            </a:r>
            <a:r>
              <a:rPr lang="en-US" b="1" dirty="0" smtClean="0">
                <a:solidFill>
                  <a:srgbClr val="0070C0"/>
                </a:solidFill>
                <a:latin typeface="Arial" pitchFamily="34" charset="0"/>
                <a:cs typeface="Arial" pitchFamily="34" charset="0"/>
              </a:rPr>
              <a:t>‘from the source of the Spirit.’ </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The Spirit is the source of this reaping, and notice that it says </a:t>
            </a:r>
            <a:r>
              <a:rPr lang="en-US" b="1" dirty="0" smtClean="0">
                <a:solidFill>
                  <a:srgbClr val="0070C0"/>
                </a:solidFill>
                <a:latin typeface="Arial" pitchFamily="34" charset="0"/>
                <a:cs typeface="Arial" pitchFamily="34" charset="0"/>
              </a:rPr>
              <a:t>“eternal life”. </a:t>
            </a:r>
          </a:p>
          <a:p>
            <a:endParaRPr lang="en-US" dirty="0" smtClean="0"/>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lnSpcReduction="10000"/>
          </a:bodyPr>
          <a:lstStyle/>
          <a:p>
            <a:r>
              <a:rPr lang="en-US" dirty="0" smtClean="0">
                <a:latin typeface="Arial" pitchFamily="34" charset="0"/>
                <a:cs typeface="Arial" pitchFamily="34" charset="0"/>
              </a:rPr>
              <a:t> In this particular case you don’t get eternal life by sowing to the Spirit. </a:t>
            </a:r>
          </a:p>
          <a:p>
            <a:r>
              <a:rPr lang="en-US" dirty="0" smtClean="0">
                <a:latin typeface="Arial" pitchFamily="34" charset="0"/>
                <a:cs typeface="Arial" pitchFamily="34" charset="0"/>
              </a:rPr>
              <a:t>What it means it what you sow in life when you are filled with the Spirit will last forever.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other words, you are going to harvest from the source of the Spirit life everlasting.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phase three you are going to harvest. The issue here is not salvation, the issue here is sowing and reaping production and reward. </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Principle</a:t>
            </a:r>
            <a:r>
              <a:rPr lang="en-US" dirty="0" smtClean="0">
                <a:latin typeface="Arial" pitchFamily="34" charset="0"/>
                <a:cs typeface="Arial" pitchFamily="34" charset="0"/>
              </a:rPr>
              <a:t>: It is impossible to be filled with the Spirit apart from rebound; it is impossible to produce apart from being filled with the Spirit; and when you produce in the filling of the Spirit you have that which is eternal.  </a:t>
            </a:r>
            <a:r>
              <a:rPr lang="en-US" b="1" dirty="0" smtClean="0">
                <a:latin typeface="Arial" pitchFamily="34" charset="0"/>
                <a:cs typeface="Arial" pitchFamily="34" charset="0"/>
              </a:rPr>
              <a:t>Rebound, then, is the key to experiential Christianity</a:t>
            </a:r>
            <a:r>
              <a:rPr lang="en-US" dirty="0" smtClean="0">
                <a:latin typeface="Arial" pitchFamily="34" charset="0"/>
                <a:cs typeface="Arial" pitchFamily="34" charset="0"/>
              </a:rPr>
              <a:t>. </a:t>
            </a:r>
          </a:p>
          <a:p>
            <a:endParaRPr lang="en-US" dirty="0" smtClean="0"/>
          </a:p>
          <a:p>
            <a:endParaRPr lang="en-US" dirty="0" smtClean="0"/>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In </a:t>
            </a:r>
            <a:r>
              <a:rPr lang="en-US" b="1" dirty="0" smtClean="0">
                <a:solidFill>
                  <a:srgbClr val="0070C0"/>
                </a:solidFill>
                <a:latin typeface="Arial" pitchFamily="34" charset="0"/>
                <a:cs typeface="Arial" pitchFamily="34" charset="0"/>
              </a:rPr>
              <a:t>Galatians 6:9,10 </a:t>
            </a:r>
            <a:r>
              <a:rPr lang="en-US" dirty="0" smtClean="0">
                <a:latin typeface="Arial" pitchFamily="34" charset="0"/>
                <a:cs typeface="Arial" pitchFamily="34" charset="0"/>
              </a:rPr>
              <a:t>we have production.</a:t>
            </a:r>
          </a:p>
          <a:p>
            <a:pPr hangingPunct="0"/>
            <a:r>
              <a:rPr lang="en-US" b="1" dirty="0" smtClean="0">
                <a:solidFill>
                  <a:srgbClr val="0070C0"/>
                </a:solidFill>
                <a:latin typeface="Arial" pitchFamily="34" charset="0"/>
                <a:cs typeface="Arial" pitchFamily="34" charset="0"/>
              </a:rPr>
              <a:t>Gal 6:9 — “And let us not lose heart in doing good, for in due time we shall reap if we do not grow weary.”</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let us not lose heart in doing good”</a:t>
            </a:r>
            <a:r>
              <a:rPr lang="en-US" dirty="0" smtClean="0">
                <a:latin typeface="Arial" pitchFamily="34" charset="0"/>
                <a:cs typeface="Arial" pitchFamily="34" charset="0"/>
              </a:rPr>
              <a:t> – ME EGKAKOMEN -  present tense - Let’s make it a habit of never losing heart, mentally discouraged, faint in the mind.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Sometimes people think that they are the only ones who are doing anything for the Lord. Everyone else seems to be out of step, etc., </a:t>
            </a:r>
            <a:r>
              <a:rPr lang="en-US" b="1" dirty="0" smtClean="0">
                <a:solidFill>
                  <a:srgbClr val="0070C0"/>
                </a:solidFill>
                <a:latin typeface="Arial" pitchFamily="34" charset="0"/>
                <a:cs typeface="Arial" pitchFamily="34" charset="0"/>
              </a:rPr>
              <a:t>“in doing good”  </a:t>
            </a:r>
            <a:r>
              <a:rPr lang="en-US" dirty="0" smtClean="0">
                <a:latin typeface="Arial" pitchFamily="34" charset="0"/>
                <a:cs typeface="Arial" pitchFamily="34" charset="0"/>
              </a:rPr>
              <a:t>— KALON - the word here is </a:t>
            </a:r>
            <a:r>
              <a:rPr lang="en-US" b="1" dirty="0" smtClean="0">
                <a:solidFill>
                  <a:srgbClr val="0070C0"/>
                </a:solidFill>
                <a:latin typeface="Arial" pitchFamily="34" charset="0"/>
                <a:cs typeface="Arial" pitchFamily="34" charset="0"/>
              </a:rPr>
              <a:t>‘beautiful doing’, ‘noble doing.’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KALON emphasizes the outer person, and means noble, beautiful features or a beautiful body, or they were graceful.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“Let us not get discourage from the things which other people see are good” is the concept here, “for in due season [God’s season] we shall reap.”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God’s season is the </a:t>
            </a:r>
            <a:r>
              <a:rPr lang="en-US" u="sng" dirty="0" smtClean="0">
                <a:latin typeface="Arial" pitchFamily="34" charset="0"/>
                <a:cs typeface="Arial" pitchFamily="34" charset="0"/>
              </a:rPr>
              <a:t>judgment seat of Christ</a:t>
            </a:r>
            <a:r>
              <a:rPr lang="en-US" dirty="0" smtClean="0">
                <a:latin typeface="Arial" pitchFamily="34" charset="0"/>
                <a:cs typeface="Arial" pitchFamily="34" charset="0"/>
              </a:rPr>
              <a:t>. We harvest after we sow</a:t>
            </a:r>
            <a:r>
              <a:rPr lang="en-US" b="1" dirty="0" smtClean="0">
                <a:solidFill>
                  <a:srgbClr val="0070C0"/>
                </a:solidFill>
                <a:latin typeface="Arial" pitchFamily="34" charset="0"/>
                <a:cs typeface="Arial" pitchFamily="34" charset="0"/>
              </a:rPr>
              <a:t>; “if we do not grow weary.”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There is no </a:t>
            </a:r>
            <a:r>
              <a:rPr lang="en-US" b="1" dirty="0" smtClean="0">
                <a:solidFill>
                  <a:srgbClr val="0070C0"/>
                </a:solidFill>
                <a:latin typeface="Arial" pitchFamily="34" charset="0"/>
                <a:cs typeface="Arial" pitchFamily="34" charset="0"/>
              </a:rPr>
              <a:t>‘if’ </a:t>
            </a:r>
            <a:r>
              <a:rPr lang="en-US" dirty="0" smtClean="0">
                <a:latin typeface="Arial" pitchFamily="34" charset="0"/>
                <a:cs typeface="Arial" pitchFamily="34" charset="0"/>
              </a:rPr>
              <a:t>in the original here. Instead we have a conditional participle, so everything is found in the phrase </a:t>
            </a:r>
            <a:r>
              <a:rPr lang="en-US" b="1" dirty="0" smtClean="0">
                <a:solidFill>
                  <a:srgbClr val="0070C0"/>
                </a:solidFill>
                <a:latin typeface="Arial" pitchFamily="34" charset="0"/>
                <a:cs typeface="Arial" pitchFamily="34" charset="0"/>
              </a:rPr>
              <a:t>“we do not grow weary.” </a:t>
            </a:r>
            <a:r>
              <a:rPr lang="en-US" dirty="0" smtClean="0">
                <a:latin typeface="Arial" pitchFamily="34" charset="0"/>
                <a:cs typeface="Arial" pitchFamily="34" charset="0"/>
              </a:rPr>
              <a:t>– ME EKLOUOMENOI – PAPtc - to grow weary, fail. Present tense referring dramatically to phase two — if we do not grow weary in time.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The passive voice: the believer receives weariness because of criticism or something else or that sort. He gives in or gives up. </a:t>
            </a:r>
          </a:p>
          <a:p>
            <a:endParaRPr lang="en-US" dirty="0" smtClean="0"/>
          </a:p>
          <a:p>
            <a:endParaRPr lang="en-US" dirty="0" smtClean="0"/>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lstStyle/>
          <a:p>
            <a:r>
              <a:rPr lang="en-US" dirty="0" smtClean="0">
                <a:latin typeface="Arial" pitchFamily="34" charset="0"/>
                <a:cs typeface="Arial" pitchFamily="34" charset="0"/>
              </a:rPr>
              <a:t>The participle here is a conditional participle which means, in effect, it all depends on us whether we faint or not.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has made provision so that we do not have to faint and everything depends on us.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Here, then, is one of the great lessons of the Christian life: </a:t>
            </a:r>
            <a:r>
              <a:rPr lang="en-US" b="1" dirty="0" smtClean="0">
                <a:latin typeface="Arial" pitchFamily="34" charset="0"/>
                <a:cs typeface="Arial" pitchFamily="34" charset="0"/>
              </a:rPr>
              <a:t>Avoid becoming weary; avoid becoming mentally despondent or mentally discouraged, or even mental apathy toward the Christian life. </a:t>
            </a:r>
          </a:p>
          <a:p>
            <a:endParaRPr lang="en-US" b="1" dirty="0" smtClean="0">
              <a:latin typeface="Arial" pitchFamily="34" charset="0"/>
              <a:cs typeface="Arial" pitchFamily="34" charset="0"/>
            </a:endParaRPr>
          </a:p>
          <a:p>
            <a:endParaRPr lang="en-US" b="1" dirty="0" smtClean="0"/>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85000" lnSpcReduction="10000"/>
          </a:bodyPr>
          <a:lstStyle/>
          <a:p>
            <a:r>
              <a:rPr lang="en-US" b="1" dirty="0" smtClean="0">
                <a:solidFill>
                  <a:srgbClr val="0070C0"/>
                </a:solidFill>
                <a:latin typeface="Arial" pitchFamily="34" charset="0"/>
                <a:cs typeface="Arial" pitchFamily="34" charset="0"/>
              </a:rPr>
              <a:t>6:10 — “so then, while we have opportunity, let us do good to all men, and especially to those who are of the household of the faith.”</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“so then, while we have opportunity,” – </a:t>
            </a:r>
            <a:r>
              <a:rPr lang="en-US" dirty="0" smtClean="0">
                <a:latin typeface="Arial" pitchFamily="34" charset="0"/>
                <a:cs typeface="Arial" pitchFamily="34" charset="0"/>
              </a:rPr>
              <a:t>HOS KAIRON ECHOMEN </a:t>
            </a: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PASubj </a:t>
            </a:r>
            <a:r>
              <a:rPr lang="en-US" b="1" dirty="0" smtClean="0">
                <a:solidFill>
                  <a:srgbClr val="0070C0"/>
                </a:solidFill>
                <a:latin typeface="Arial" pitchFamily="34" charset="0"/>
                <a:cs typeface="Arial" pitchFamily="34" charset="0"/>
              </a:rPr>
              <a:t>-  as we have time - </a:t>
            </a:r>
            <a:r>
              <a:rPr lang="en-US" dirty="0" smtClean="0">
                <a:latin typeface="Arial" pitchFamily="34" charset="0"/>
                <a:cs typeface="Arial" pitchFamily="34" charset="0"/>
              </a:rPr>
              <a:t>because we as Christians are not to go around and mind other people’s business.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Here are times that other people’s business becomes our business because they come to us and make it our business, and then we have the opportunity to help them.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But we are not to stick our nose in other people’s affairs. The present tense means that we are going to keep on having opportunity.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subjunctive mood means that our volition will be involved when the opportunity presents itself — </a:t>
            </a:r>
            <a:r>
              <a:rPr lang="en-US" b="1" dirty="0" smtClean="0">
                <a:solidFill>
                  <a:srgbClr val="0070C0"/>
                </a:solidFill>
                <a:latin typeface="Arial" pitchFamily="34" charset="0"/>
                <a:cs typeface="Arial" pitchFamily="34" charset="0"/>
              </a:rPr>
              <a:t>“let us do good to all men,” </a:t>
            </a:r>
            <a:r>
              <a:rPr lang="en-US" dirty="0" smtClean="0">
                <a:latin typeface="Arial" pitchFamily="34" charset="0"/>
                <a:cs typeface="Arial" pitchFamily="34" charset="0"/>
              </a:rPr>
              <a:t>ERGAZOMETHA TO AGATHON PROS PANTAS - present tense, we are to keep on doing good. </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lstStyle/>
          <a:p>
            <a:pPr hangingPunct="0"/>
            <a:r>
              <a:rPr lang="en-US" sz="3200" b="1" dirty="0" smtClean="0">
                <a:latin typeface="Arial" pitchFamily="34" charset="0"/>
                <a:cs typeface="Arial" pitchFamily="34" charset="0"/>
              </a:rPr>
              <a:t>The biblical perspective of the subject of sin</a:t>
            </a:r>
            <a:r>
              <a:rPr lang="en-US" sz="3200" dirty="0" smtClean="0">
                <a:latin typeface="Arial" pitchFamily="34" charset="0"/>
                <a:cs typeface="Arial" pitchFamily="34" charset="0"/>
              </a:rPr>
              <a:t>:</a:t>
            </a:r>
            <a:r>
              <a:rPr lang="en-US" sz="3200" b="1" dirty="0" smtClean="0">
                <a:latin typeface="Arial" pitchFamily="34" charset="0"/>
                <a:cs typeface="Arial" pitchFamily="34" charset="0"/>
              </a:rPr>
              <a:t> </a:t>
            </a:r>
            <a:r>
              <a:rPr lang="en-US" sz="3200" dirty="0" smtClean="0">
                <a:latin typeface="Arial" pitchFamily="34" charset="0"/>
                <a:cs typeface="Arial" pitchFamily="34" charset="0"/>
              </a:rPr>
              <a:t>seven areas of Christian sin which are generally not covered	</a:t>
            </a:r>
          </a:p>
          <a:p>
            <a:pPr hangingPunct="0"/>
            <a:endParaRPr lang="en-US" sz="3200" dirty="0" smtClean="0">
              <a:latin typeface="Arial" pitchFamily="34" charset="0"/>
              <a:cs typeface="Arial" pitchFamily="34" charset="0"/>
            </a:endParaRPr>
          </a:p>
          <a:p>
            <a:pPr hangingPunct="0"/>
            <a:r>
              <a:rPr lang="en-US" sz="3200" dirty="0" smtClean="0">
                <a:latin typeface="Arial" pitchFamily="34" charset="0"/>
                <a:cs typeface="Arial" pitchFamily="34" charset="0"/>
              </a:rPr>
              <a:t>1. The </a:t>
            </a:r>
            <a:r>
              <a:rPr lang="en-US" sz="3200" b="1" dirty="0" smtClean="0">
                <a:latin typeface="Arial" pitchFamily="34" charset="0"/>
                <a:cs typeface="Arial" pitchFamily="34" charset="0"/>
              </a:rPr>
              <a:t>spirit of pride</a:t>
            </a:r>
            <a:r>
              <a:rPr lang="en-US" sz="3200" dirty="0" smtClean="0">
                <a:latin typeface="Arial" pitchFamily="34" charset="0"/>
                <a:cs typeface="Arial" pitchFamily="34" charset="0"/>
              </a:rPr>
              <a:t>, Because of an exalted feeling based on success or good position, or because of good training , appearance, natural gift or abilities, one is often proud. </a:t>
            </a:r>
          </a:p>
          <a:p>
            <a:pPr hangingPunct="0"/>
            <a:endParaRPr lang="en-US" sz="3200" dirty="0" smtClean="0">
              <a:latin typeface="Arial" pitchFamily="34" charset="0"/>
              <a:cs typeface="Arial" pitchFamily="34" charset="0"/>
            </a:endParaRPr>
          </a:p>
          <a:p>
            <a:pPr hangingPunct="0"/>
            <a:r>
              <a:rPr lang="en-US" sz="3200" dirty="0" smtClean="0">
                <a:latin typeface="Arial" pitchFamily="34" charset="0"/>
                <a:cs typeface="Arial" pitchFamily="34" charset="0"/>
              </a:rPr>
              <a:t>Hence, the inner feeling of self-importance. This is one of the areas which is mentioned by inference in </a:t>
            </a:r>
            <a:r>
              <a:rPr lang="en-US" sz="3200" b="1" dirty="0" smtClean="0">
                <a:solidFill>
                  <a:srgbClr val="0070C0"/>
                </a:solidFill>
                <a:latin typeface="Arial" pitchFamily="34" charset="0"/>
                <a:cs typeface="Arial" pitchFamily="34" charset="0"/>
              </a:rPr>
              <a:t>Galatians 6</a:t>
            </a:r>
            <a:r>
              <a:rPr lang="en-US" sz="3200" b="1" dirty="0" smtClean="0">
                <a:solidFill>
                  <a:srgbClr val="0070C0"/>
                </a:solidFill>
              </a:rPr>
              <a:t>. </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b="1" dirty="0" smtClean="0">
                <a:solidFill>
                  <a:srgbClr val="0070C0"/>
                </a:solidFill>
                <a:latin typeface="Arial" pitchFamily="34" charset="0"/>
                <a:cs typeface="Arial" pitchFamily="34" charset="0"/>
              </a:rPr>
              <a:t>“do good” </a:t>
            </a:r>
            <a:r>
              <a:rPr lang="en-US" dirty="0" smtClean="0">
                <a:latin typeface="Arial" pitchFamily="34" charset="0"/>
                <a:cs typeface="Arial" pitchFamily="34" charset="0"/>
              </a:rPr>
              <a:t>-  ERGAZOMETHA - means to exert one’s power and ability in an operation. It means to use one’s ability in running a business, to accomplish or to carry out a business.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often used in the Greek language for an executive who is able to work out ways to make the business run properly.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as believers in this life are here on God’s business, and in that sense every believer is an executive and every believer is the administrator of God’s business.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a:t>
            </a:r>
            <a:r>
              <a:rPr lang="en-US" b="1" dirty="0" smtClean="0">
                <a:solidFill>
                  <a:srgbClr val="0070C0"/>
                </a:solidFill>
                <a:latin typeface="Arial" pitchFamily="34" charset="0"/>
                <a:cs typeface="Arial" pitchFamily="34" charset="0"/>
              </a:rPr>
              <a:t>“let us administer good.” </a:t>
            </a:r>
            <a:r>
              <a:rPr lang="en-US" dirty="0" smtClean="0">
                <a:latin typeface="Arial" pitchFamily="34" charset="0"/>
                <a:cs typeface="Arial" pitchFamily="34" charset="0"/>
              </a:rPr>
              <a:t>AGATHOI -  The ‘good’. This means inner good or good of intrinsic value, good which cannot be seen. Many things that you do are going to be AGATHOI. </a:t>
            </a:r>
          </a:p>
          <a:p>
            <a:endParaRPr lang="en-US" dirty="0" smtClean="0"/>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They will not be seen by others and it is not necessary for them to be seen by others; </a:t>
            </a:r>
            <a:r>
              <a:rPr lang="en-US" b="1" dirty="0" smtClean="0">
                <a:solidFill>
                  <a:srgbClr val="0070C0"/>
                </a:solidFill>
                <a:latin typeface="Arial" pitchFamily="34" charset="0"/>
                <a:cs typeface="Arial" pitchFamily="34" charset="0"/>
              </a:rPr>
              <a:t>“to all men” </a:t>
            </a:r>
            <a:r>
              <a:rPr lang="en-US" dirty="0" smtClean="0">
                <a:latin typeface="Arial" pitchFamily="34" charset="0"/>
                <a:cs typeface="Arial" pitchFamily="34" charset="0"/>
              </a:rPr>
              <a:t>is literally </a:t>
            </a:r>
            <a:r>
              <a:rPr lang="en-US" b="1" dirty="0" smtClean="0">
                <a:solidFill>
                  <a:srgbClr val="0070C0"/>
                </a:solidFill>
                <a:latin typeface="Arial" pitchFamily="34" charset="0"/>
                <a:cs typeface="Arial" pitchFamily="34" charset="0"/>
              </a:rPr>
              <a:t>‘face to face with all.’ </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You can’t look people in the eye if you are thinking ill of them. </a:t>
            </a:r>
            <a:r>
              <a:rPr lang="en-US" b="1" dirty="0" smtClean="0">
                <a:solidFill>
                  <a:srgbClr val="0070C0"/>
                </a:solidFill>
                <a:latin typeface="Arial" pitchFamily="34" charset="0"/>
                <a:cs typeface="Arial" pitchFamily="34" charset="0"/>
              </a:rPr>
              <a:t>‘All’ </a:t>
            </a:r>
            <a:r>
              <a:rPr lang="en-US" dirty="0" smtClean="0">
                <a:latin typeface="Arial" pitchFamily="34" charset="0"/>
                <a:cs typeface="Arial" pitchFamily="34" charset="0"/>
              </a:rPr>
              <a:t>means all people; </a:t>
            </a:r>
            <a:r>
              <a:rPr lang="en-US" b="1" dirty="0" smtClean="0">
                <a:solidFill>
                  <a:srgbClr val="0070C0"/>
                </a:solidFill>
                <a:latin typeface="Arial" pitchFamily="34" charset="0"/>
                <a:cs typeface="Arial" pitchFamily="34" charset="0"/>
              </a:rPr>
              <a:t>“especially unto them </a:t>
            </a:r>
            <a:r>
              <a:rPr lang="en-US" dirty="0" smtClean="0">
                <a:latin typeface="Arial" pitchFamily="34" charset="0"/>
                <a:cs typeface="Arial" pitchFamily="34" charset="0"/>
              </a:rPr>
              <a:t>[face to face with] </a:t>
            </a:r>
            <a:r>
              <a:rPr lang="en-US" b="1" dirty="0" smtClean="0">
                <a:solidFill>
                  <a:srgbClr val="0070C0"/>
                </a:solidFill>
                <a:latin typeface="Arial" pitchFamily="34" charset="0"/>
                <a:cs typeface="Arial" pitchFamily="34" charset="0"/>
              </a:rPr>
              <a:t>who are of the household of faith</a:t>
            </a:r>
            <a:r>
              <a:rPr lang="en-US" dirty="0" smtClean="0">
                <a:latin typeface="Arial" pitchFamily="34" charset="0"/>
                <a:cs typeface="Arial" pitchFamily="34" charset="0"/>
              </a:rPr>
              <a:t> [the family of God, those who are born again].</a:t>
            </a:r>
            <a:r>
              <a:rPr lang="en-US" b="1" dirty="0" smtClean="0">
                <a:solidFill>
                  <a:srgbClr val="0070C0"/>
                </a:solidFill>
                <a:latin typeface="Arial" pitchFamily="34" charset="0"/>
                <a:cs typeface="Arial" pitchFamily="34" charset="0"/>
              </a:rPr>
              <a:t>” </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6:11 “see with what large letters I am writing to you with my own and.”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Paul’s handicap. </a:t>
            </a:r>
            <a:r>
              <a:rPr lang="en-US" b="1" dirty="0" smtClean="0">
                <a:solidFill>
                  <a:srgbClr val="0070C0"/>
                </a:solidFill>
                <a:latin typeface="Arial" pitchFamily="34" charset="0"/>
                <a:cs typeface="Arial" pitchFamily="34" charset="0"/>
              </a:rPr>
              <a:t>‘See’ </a:t>
            </a:r>
            <a:r>
              <a:rPr lang="en-US" dirty="0" smtClean="0">
                <a:latin typeface="Arial" pitchFamily="34" charset="0"/>
                <a:cs typeface="Arial" pitchFamily="34" charset="0"/>
              </a:rPr>
              <a:t>is an AAImpv – HORAO - he is saying </a:t>
            </a:r>
            <a:r>
              <a:rPr lang="en-US" dirty="0" smtClean="0">
                <a:solidFill>
                  <a:srgbClr val="0070C0"/>
                </a:solidFill>
                <a:latin typeface="Arial" pitchFamily="34" charset="0"/>
                <a:cs typeface="Arial" pitchFamily="34" charset="0"/>
              </a:rPr>
              <a:t>‘Look!’ </a:t>
            </a:r>
            <a:r>
              <a:rPr lang="en-US" dirty="0" smtClean="0">
                <a:latin typeface="Arial" pitchFamily="34" charset="0"/>
                <a:cs typeface="Arial" pitchFamily="34" charset="0"/>
              </a:rPr>
              <a:t>When the Galatians saw the autograph, the original letter, they noticed the fact that he wrote in large hand writing. Paul wants them to see that he has written this in large letters.</a:t>
            </a:r>
            <a:endParaRPr lang="en-US" b="1" dirty="0" smtClean="0">
              <a:solidFill>
                <a:srgbClr val="0070C0"/>
              </a:solidFill>
              <a:latin typeface="Arial" pitchFamily="34" charset="0"/>
              <a:cs typeface="Arial" pitchFamily="34" charset="0"/>
            </a:endParaRP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The reason is because </a:t>
            </a:r>
            <a:r>
              <a:rPr lang="en-US" b="1" dirty="0" smtClean="0">
                <a:solidFill>
                  <a:srgbClr val="0070C0"/>
                </a:solidFill>
                <a:latin typeface="Arial" pitchFamily="34" charset="0"/>
                <a:cs typeface="Arial" pitchFamily="34" charset="0"/>
              </a:rPr>
              <a:t>‘I am writing”  </a:t>
            </a:r>
            <a:r>
              <a:rPr lang="en-US" dirty="0" smtClean="0">
                <a:latin typeface="Arial" pitchFamily="34" charset="0"/>
                <a:cs typeface="Arial" pitchFamily="34" charset="0"/>
              </a:rPr>
              <a:t>is what is called an epistolary aorist, an aorist tense in which the writer puts himself in the place if the reader and then describes as past what is present to himself, knowing that it will take a little while for the letter to be delivered but recognizing the fact that when they finally get the letter it will be in the past tense.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may be two months before the Galatians get that letter and what was true at that moment is past tense when they read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important that we understand this as an epistolary aorist because it tells us that Paul did not dictate this letter to an amanuensis.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Often Paul dictated his letters but in this case he didn’t. He wrote this letter himself in large letters. Why? Because he was so burned up when he found out what the legalists were doing in Galatia that he just had to sit down and write it himself. </a:t>
            </a:r>
          </a:p>
          <a:p>
            <a:pPr hangingPunct="0"/>
            <a:endParaRPr lang="en-US" dirty="0" smtClean="0"/>
          </a:p>
          <a:p>
            <a:pPr hangingPunct="0"/>
            <a:endParaRPr lang="en-US" dirty="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The Greek says here, PELIKOIS HUMIN GRAMMASIN EGRAPSA </a:t>
            </a:r>
            <a:r>
              <a:rPr lang="en-US" b="1" dirty="0" smtClean="0">
                <a:solidFill>
                  <a:srgbClr val="0070C0"/>
                </a:solidFill>
                <a:latin typeface="Arial" pitchFamily="34" charset="0"/>
                <a:cs typeface="Arial" pitchFamily="34" charset="0"/>
              </a:rPr>
              <a:t>– “see with what large letters I am writing to you” </a:t>
            </a:r>
            <a:r>
              <a:rPr lang="en-US" dirty="0" smtClean="0">
                <a:latin typeface="Arial" pitchFamily="34" charset="0"/>
                <a:cs typeface="Arial" pitchFamily="34" charset="0"/>
              </a:rPr>
              <a:t>- Why large letters? Because he has eye trouble — </a:t>
            </a:r>
            <a:r>
              <a:rPr lang="en-US" b="1" dirty="0" smtClean="0">
                <a:solidFill>
                  <a:srgbClr val="0070C0"/>
                </a:solidFill>
                <a:latin typeface="Arial" pitchFamily="34" charset="0"/>
                <a:cs typeface="Arial" pitchFamily="34" charset="0"/>
              </a:rPr>
              <a:t>Galatians 4:15.</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“to you” </a:t>
            </a:r>
            <a:r>
              <a:rPr lang="en-US" dirty="0" smtClean="0">
                <a:latin typeface="Arial" pitchFamily="34" charset="0"/>
                <a:cs typeface="Arial" pitchFamily="34" charset="0"/>
              </a:rPr>
              <a:t>- dative of advantage - It is to their advantage to get the information in the Galatian epistle. As a matter of fact it is for our advantage, too, to have this tremendous dissertation on the evils and the dangers of legalism.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is a principle behind this. Paul has a handicap — his eyesight. Paul is not hindered by an handicap.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is no handicap in human life which hinders one from serving the Lord. </a:t>
            </a:r>
          </a:p>
          <a:p>
            <a:pPr hangingPunct="0"/>
            <a:endParaRPr lang="en-US" dirty="0" smtClean="0"/>
          </a:p>
          <a:p>
            <a:pPr hangingPunct="0"/>
            <a:endParaRPr lang="en-US"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endParaRPr lang="en-US" dirty="0" smtClean="0"/>
          </a:p>
          <a:p>
            <a:pPr hangingPunct="0"/>
            <a:r>
              <a:rPr lang="en-US" dirty="0" smtClean="0">
                <a:latin typeface="Arial" pitchFamily="34" charset="0"/>
                <a:cs typeface="Arial" pitchFamily="34" charset="0"/>
              </a:rPr>
              <a:t>Paul is producing; Paul is sowing to the Spirit; Paul is sowing in the power of God the Holy Spirit even though he has a handicap.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very letter to the Galatians is a testimony to a man carrying on beautifully in spite of a handicap.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never become weary, fainting in your mind, because of a handicap.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Physical handicaps, no matter how painful or how difficult, do not hinder the believer from fulfilling the Lord’s appointed service in phase two.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In verses 12 &amp; 13 we have the last emphasis on the Judaizers. </a:t>
            </a:r>
          </a:p>
          <a:p>
            <a:r>
              <a:rPr lang="en-US" b="1" dirty="0" smtClean="0">
                <a:solidFill>
                  <a:srgbClr val="0070C0"/>
                </a:solidFill>
                <a:latin typeface="Arial" pitchFamily="34" charset="0"/>
                <a:cs typeface="Arial" pitchFamily="34" charset="0"/>
              </a:rPr>
              <a:t>6:12 — “those who desire to make a good showing in the flesh try to compel you to be circumcised, simply that they may not be persecuted for the cross of Christ.”</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“those” </a:t>
            </a:r>
            <a:r>
              <a:rPr lang="en-US" dirty="0" smtClean="0">
                <a:latin typeface="Arial" pitchFamily="34" charset="0"/>
                <a:cs typeface="Arial" pitchFamily="34" charset="0"/>
              </a:rPr>
              <a:t>– Judaizers, legalists who have come and led the Galatians astray.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“who desire” </a:t>
            </a:r>
            <a:r>
              <a:rPr lang="en-US" dirty="0" smtClean="0">
                <a:latin typeface="Arial" pitchFamily="34" charset="0"/>
                <a:cs typeface="Arial" pitchFamily="34" charset="0"/>
              </a:rPr>
              <a:t>– THELOUSIN – AAInfin - means a desire which comes from the emotional pattern. To make a fair show means to make a good impression. Purpose of the Judaizers was to make a good impression in the flesh.</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“try to compel you to be circumcised” </a:t>
            </a:r>
            <a:r>
              <a:rPr lang="en-US" dirty="0" smtClean="0">
                <a:latin typeface="Arial" pitchFamily="34" charset="0"/>
                <a:cs typeface="Arial" pitchFamily="34" charset="0"/>
              </a:rPr>
              <a:t>– ANAGKAZOUSIN – Present tense means to compel. It is in the present tense which means they keep on compelling you to be circumcised; </a:t>
            </a:r>
            <a:r>
              <a:rPr lang="en-US" b="1" dirty="0" smtClean="0">
                <a:solidFill>
                  <a:srgbClr val="0070C0"/>
                </a:solidFill>
                <a:latin typeface="Arial" pitchFamily="34" charset="0"/>
                <a:cs typeface="Arial" pitchFamily="34" charset="0"/>
              </a:rPr>
              <a:t>“to be circumcised.” </a:t>
            </a:r>
          </a:p>
          <a:p>
            <a:pPr hangingPunct="0"/>
            <a:endParaRPr lang="en-US" dirty="0" smtClean="0"/>
          </a:p>
          <a:p>
            <a:pPr hangingPunct="0"/>
            <a:endParaRPr lang="en-US" dirty="0" smtClean="0"/>
          </a:p>
          <a:p>
            <a:endParaRPr lang="en-US" dirty="0" smtClean="0"/>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Why d they do this? </a:t>
            </a:r>
            <a:r>
              <a:rPr lang="en-US" b="1" dirty="0" smtClean="0">
                <a:solidFill>
                  <a:srgbClr val="0070C0"/>
                </a:solidFill>
                <a:latin typeface="Arial" pitchFamily="34" charset="0"/>
                <a:cs typeface="Arial" pitchFamily="34" charset="0"/>
              </a:rPr>
              <a:t> “simply that they may not be persecuted for the cross of Christ.”-  </a:t>
            </a:r>
            <a:r>
              <a:rPr lang="en-US" dirty="0" smtClean="0">
                <a:latin typeface="Arial" pitchFamily="34" charset="0"/>
                <a:cs typeface="Arial" pitchFamily="34" charset="0"/>
              </a:rPr>
              <a:t>a negative purpose clause – ME DIOKONTAI - may not be persecuted.</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They don’t want to be persecuted; they don’t want people to run them down.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if they get so many circumcised the Mosaic law crowd will be on their side but if they center everything on the cross then they will be persecuted and they didn’t want to be persecuted by their own kind.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What is the principle? Legalists will persecute legalists.</a:t>
            </a:r>
            <a:endParaRPr lang="en-US" dirty="0">
              <a:latin typeface="Arial" pitchFamily="34" charset="0"/>
              <a:cs typeface="Arial" pitchFamily="34"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6:13 — “For those who are circumcised do not even keep the Law themselves, but they desire to have you circumcised, that they may boast in your flesh” - </a:t>
            </a:r>
            <a:r>
              <a:rPr lang="en-US" dirty="0" smtClean="0">
                <a:latin typeface="Arial" pitchFamily="34" charset="0"/>
                <a:cs typeface="Arial" pitchFamily="34" charset="0"/>
              </a:rPr>
              <a:t> they are making the Galatians keep the law but they don’t keep it themselves; </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“but they desire you circumcised that they may boast in your flesh” </a:t>
            </a:r>
            <a:r>
              <a:rPr lang="en-US" dirty="0" smtClean="0">
                <a:latin typeface="Arial" pitchFamily="34" charset="0"/>
                <a:cs typeface="Arial" pitchFamily="34" charset="0"/>
              </a:rPr>
              <a:t>—  Aorist Act Subj - that they may boast in your flesh [ the flesh which is removed in the operation of circumcision].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6:14-15</a:t>
            </a:r>
            <a:r>
              <a:rPr lang="en-US" dirty="0" smtClean="0">
                <a:latin typeface="Arial" pitchFamily="34" charset="0"/>
                <a:cs typeface="Arial" pitchFamily="34" charset="0"/>
              </a:rPr>
              <a:t> — Paul’s emphasis. The emphasis should never be circumcision. What should be the true emphasis. In </a:t>
            </a:r>
            <a:r>
              <a:rPr lang="en-US" b="1" dirty="0" smtClean="0">
                <a:solidFill>
                  <a:srgbClr val="0070C0"/>
                </a:solidFill>
                <a:latin typeface="Arial" pitchFamily="34" charset="0"/>
                <a:cs typeface="Arial" pitchFamily="34" charset="0"/>
              </a:rPr>
              <a:t>verse 14: </a:t>
            </a:r>
            <a:r>
              <a:rPr lang="en-US" dirty="0" smtClean="0">
                <a:latin typeface="Arial" pitchFamily="34" charset="0"/>
                <a:cs typeface="Arial" pitchFamily="34" charset="0"/>
              </a:rPr>
              <a:t>the emphasis must be the cross. That is grace. In </a:t>
            </a:r>
            <a:r>
              <a:rPr lang="en-US" b="1" dirty="0" smtClean="0">
                <a:solidFill>
                  <a:srgbClr val="0070C0"/>
                </a:solidFill>
                <a:latin typeface="Arial" pitchFamily="34" charset="0"/>
                <a:cs typeface="Arial" pitchFamily="34" charset="0"/>
              </a:rPr>
              <a:t>verse 15: </a:t>
            </a:r>
            <a:r>
              <a:rPr lang="en-US" dirty="0" smtClean="0">
                <a:latin typeface="Arial" pitchFamily="34" charset="0"/>
                <a:cs typeface="Arial" pitchFamily="34" charset="0"/>
              </a:rPr>
              <a:t>the emphasis must be positional truth. That is grace.</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b="1" dirty="0" smtClean="0">
                <a:solidFill>
                  <a:srgbClr val="0070C0"/>
                </a:solidFill>
                <a:latin typeface="Arial" pitchFamily="34" charset="0"/>
                <a:cs typeface="Arial" pitchFamily="34" charset="0"/>
              </a:rPr>
              <a:t>6;14 — “But may it never be that I should boast, except in the cross of the Lord Jesus Christ, through which the world has been crucified to me, and I to the world.”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ME GENOITO – </a:t>
            </a:r>
            <a:r>
              <a:rPr lang="en-US" dirty="0" err="1" smtClean="0">
                <a:latin typeface="Arial" pitchFamily="34" charset="0"/>
                <a:cs typeface="Arial" pitchFamily="34" charset="0"/>
              </a:rPr>
              <a:t>AMOptative</a:t>
            </a:r>
            <a:r>
              <a:rPr lang="en-US" dirty="0" smtClean="0">
                <a:latin typeface="Arial" pitchFamily="34" charset="0"/>
                <a:cs typeface="Arial" pitchFamily="34" charset="0"/>
              </a:rPr>
              <a:t> - translated with the negative</a:t>
            </a:r>
            <a:r>
              <a:rPr lang="en-US" b="1" dirty="0" smtClean="0">
                <a:solidFill>
                  <a:srgbClr val="0070C0"/>
                </a:solidFill>
                <a:latin typeface="Arial" pitchFamily="34" charset="0"/>
                <a:cs typeface="Arial" pitchFamily="34" charset="0"/>
              </a:rPr>
              <a:t>, ‘May it not happen </a:t>
            </a:r>
            <a:r>
              <a:rPr lang="en-US" dirty="0" smtClean="0">
                <a:latin typeface="Arial" pitchFamily="34" charset="0"/>
                <a:cs typeface="Arial" pitchFamily="34" charset="0"/>
              </a:rPr>
              <a:t>[to me</a:t>
            </a:r>
            <a:r>
              <a:rPr lang="en-US" b="1" dirty="0" smtClean="0">
                <a:solidFill>
                  <a:srgbClr val="0070C0"/>
                </a:solidFill>
                <a:latin typeface="Arial" pitchFamily="34" charset="0"/>
                <a:cs typeface="Arial" pitchFamily="34" charset="0"/>
              </a:rPr>
              <a:t>].’ </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“that I should boast except in the cross” – </a:t>
            </a:r>
            <a:r>
              <a:rPr lang="en-US" dirty="0" smtClean="0">
                <a:latin typeface="Arial" pitchFamily="34" charset="0"/>
                <a:cs typeface="Arial" pitchFamily="34" charset="0"/>
              </a:rPr>
              <a:t>KAUCHOMAI -</a:t>
            </a: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 “that,” introducing a purpose clause; </a:t>
            </a:r>
            <a:r>
              <a:rPr lang="en-US" b="1" dirty="0" smtClean="0">
                <a:solidFill>
                  <a:srgbClr val="0070C0"/>
                </a:solidFill>
                <a:latin typeface="Arial" pitchFamily="34" charset="0"/>
                <a:cs typeface="Arial" pitchFamily="34" charset="0"/>
              </a:rPr>
              <a:t>“my purpose should be to glorify anything except in the cross.”</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the basis of boasting: boasting not about what we have done but boasting about what Christ has done.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“through which the world has been crucified to me and I to the world.” </a:t>
            </a:r>
            <a:r>
              <a:rPr lang="en-US" dirty="0" smtClean="0">
                <a:latin typeface="Arial" pitchFamily="34" charset="0"/>
                <a:cs typeface="Arial" pitchFamily="34" charset="0"/>
              </a:rPr>
              <a:t>– Perfect Passive Indicative  of ESTAUROTAI – crucified - The world is the ungodly order of things arrayed against God under the domination and the influence of Satan. </a:t>
            </a: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77500" lnSpcReduction="20000"/>
          </a:bodyPr>
          <a:lstStyle/>
          <a:p>
            <a:r>
              <a:rPr lang="en-US" dirty="0" smtClean="0">
                <a:latin typeface="Arial" pitchFamily="34" charset="0"/>
                <a:cs typeface="Arial" pitchFamily="34" charset="0"/>
              </a:rPr>
              <a:t>The world refers to doing good in the name of good; the world is everything from socialism to communism to United Nations-ism, to any form of internationalism, to anything which is contrary to God’s Word.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Paul is separated from human viewpoint. The world is the sum total of human viewpoint and by the cross Paul has been crucified to the human viewpoint; therefore a complete separation takes place</a:t>
            </a:r>
            <a:r>
              <a:rPr lang="en-US" b="1" dirty="0" smtClean="0">
                <a:solidFill>
                  <a:srgbClr val="0070C0"/>
                </a:solidFill>
                <a:latin typeface="Arial" pitchFamily="34" charset="0"/>
                <a:cs typeface="Arial" pitchFamily="34" charset="0"/>
              </a:rPr>
              <a:t>; “and I unto the world.” </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Here we have a </a:t>
            </a:r>
            <a:r>
              <a:rPr lang="en-US" u="sng" dirty="0" smtClean="0">
                <a:latin typeface="Arial" pitchFamily="34" charset="0"/>
                <a:cs typeface="Arial" pitchFamily="34" charset="0"/>
              </a:rPr>
              <a:t>double crucifixion</a:t>
            </a:r>
            <a:r>
              <a:rPr lang="en-US" dirty="0" smtClean="0">
                <a:latin typeface="Arial" pitchFamily="34" charset="0"/>
                <a:cs typeface="Arial" pitchFamily="34" charset="0"/>
              </a:rPr>
              <a:t>. The world put Paul on the cross and Paul puts the world on the cross. That is the concept. Paul has severed all connection with human viewpoint.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6:15 — “For neither is circumcision anything, nor uncircumcision, but a new creation.” </a:t>
            </a:r>
            <a:r>
              <a:rPr lang="en-US" dirty="0" smtClean="0">
                <a:latin typeface="Arial" pitchFamily="34" charset="0"/>
                <a:cs typeface="Arial" pitchFamily="34" charset="0"/>
              </a:rPr>
              <a:t>- the second emphasis: positional truth.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Why the cross? Why positional truth? Because in the cross we have something that Christ did for us. </a:t>
            </a:r>
            <a:r>
              <a:rPr lang="en-US" b="1" dirty="0" smtClean="0">
                <a:solidFill>
                  <a:srgbClr val="C00000"/>
                </a:solidFill>
                <a:latin typeface="Arial" pitchFamily="34" charset="0"/>
                <a:cs typeface="Arial" pitchFamily="34" charset="0"/>
              </a:rPr>
              <a:t>“For in [in union with] Christ Jesus” </a:t>
            </a:r>
            <a:r>
              <a:rPr lang="en-US" dirty="0" smtClean="0">
                <a:latin typeface="Arial" pitchFamily="34" charset="0"/>
                <a:cs typeface="Arial" pitchFamily="34" charset="0"/>
              </a:rPr>
              <a:t>— positional truth.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Why positional truth? Because positional truth tells us what the Holy Spirit has done for us; </a:t>
            </a:r>
          </a:p>
          <a:p>
            <a:pPr hangingPunct="0"/>
            <a:endParaRPr lang="en-US" dirty="0" smtClean="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Autofit/>
          </a:bodyPr>
          <a:lstStyle/>
          <a:p>
            <a:pPr hangingPunct="0"/>
            <a:r>
              <a:rPr lang="en-US" sz="3200" dirty="0" smtClean="0">
                <a:latin typeface="Arial" pitchFamily="34" charset="0"/>
                <a:cs typeface="Arial" pitchFamily="34" charset="0"/>
              </a:rPr>
              <a:t>2. The </a:t>
            </a:r>
            <a:r>
              <a:rPr lang="en-US" sz="3200" b="1" dirty="0" smtClean="0">
                <a:latin typeface="Arial" pitchFamily="34" charset="0"/>
                <a:cs typeface="Arial" pitchFamily="34" charset="0"/>
              </a:rPr>
              <a:t>love or the lust for human approbation and praise </a:t>
            </a:r>
            <a:r>
              <a:rPr lang="en-US" sz="3200" dirty="0" smtClean="0">
                <a:latin typeface="Arial" pitchFamily="34" charset="0"/>
                <a:cs typeface="Arial" pitchFamily="34" charset="0"/>
              </a:rPr>
              <a:t>— the secret desire to be noticed and </a:t>
            </a:r>
            <a:r>
              <a:rPr lang="en-US" sz="3200" dirty="0" err="1" smtClean="0">
                <a:latin typeface="Arial" pitchFamily="34" charset="0"/>
                <a:cs typeface="Arial" pitchFamily="34" charset="0"/>
              </a:rPr>
              <a:t>recognised</a:t>
            </a:r>
            <a:r>
              <a:rPr lang="en-US" sz="3200" dirty="0" smtClean="0">
                <a:latin typeface="Arial" pitchFamily="34" charset="0"/>
                <a:cs typeface="Arial" pitchFamily="34" charset="0"/>
              </a:rPr>
              <a:t> by the Christian herd, the love of supremacy, drawing attention by conversation or exhibitionism or by playing spiritual king of the mountains. </a:t>
            </a:r>
          </a:p>
          <a:p>
            <a:pPr hangingPunct="0"/>
            <a:r>
              <a:rPr lang="en-US" sz="3200" dirty="0" smtClean="0">
                <a:latin typeface="Arial" pitchFamily="34" charset="0"/>
                <a:cs typeface="Arial" pitchFamily="34" charset="0"/>
              </a:rPr>
              <a:t>3. </a:t>
            </a:r>
            <a:r>
              <a:rPr lang="en-US" sz="3200" b="1" dirty="0" smtClean="0">
                <a:latin typeface="Arial" pitchFamily="34" charset="0"/>
                <a:cs typeface="Arial" pitchFamily="34" charset="0"/>
              </a:rPr>
              <a:t>Social interaction</a:t>
            </a:r>
            <a:r>
              <a:rPr lang="en-US" sz="3200" dirty="0" smtClean="0">
                <a:latin typeface="Arial" pitchFamily="34" charset="0"/>
                <a:cs typeface="Arial" pitchFamily="34" charset="0"/>
              </a:rPr>
              <a:t>: anger or impatience, touchy and sensitive nature, resentment and retaliation when disapproved or contradicted, jealousy, sour grapes, envy, etc.</a:t>
            </a:r>
          </a:p>
          <a:p>
            <a:pPr hangingPunct="0"/>
            <a:r>
              <a:rPr lang="en-US" sz="3200" dirty="0" smtClean="0">
                <a:latin typeface="Arial" pitchFamily="34" charset="0"/>
                <a:cs typeface="Arial" pitchFamily="34" charset="0"/>
              </a:rPr>
              <a:t>4. </a:t>
            </a:r>
            <a:r>
              <a:rPr lang="en-US" sz="3200" b="1" dirty="0" smtClean="0">
                <a:latin typeface="Arial" pitchFamily="34" charset="0"/>
                <a:cs typeface="Arial" pitchFamily="34" charset="0"/>
              </a:rPr>
              <a:t>Self-will</a:t>
            </a:r>
            <a:r>
              <a:rPr lang="en-US" sz="3200" dirty="0" smtClean="0">
                <a:latin typeface="Arial" pitchFamily="34" charset="0"/>
                <a:cs typeface="Arial" pitchFamily="34" charset="0"/>
              </a:rPr>
              <a:t>, the concept of a stubborn or unteachable nature, a disposition to be argumentative, harsh, bitter, a nit-picker, one who is critical and who minds the business of others more than his own.</a:t>
            </a:r>
          </a:p>
          <a:p>
            <a:pPr hangingPunct="0"/>
            <a:r>
              <a:rPr lang="en-US" sz="3200" dirty="0" smtClean="0"/>
              <a:t>	</a:t>
            </a:r>
            <a:endParaRPr lang="en-US" sz="3200"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0"/>
            <a:ext cx="9144000" cy="6705600"/>
          </a:xfrm>
        </p:spPr>
        <p:txBody>
          <a:bodyPr>
            <a:normAutofit fontScale="77500" lnSpcReduction="20000"/>
          </a:bodyPr>
          <a:lstStyle/>
          <a:p>
            <a:pPr hangingPunct="0"/>
            <a:r>
              <a:rPr lang="en-US" b="1" dirty="0" smtClean="0">
                <a:solidFill>
                  <a:srgbClr val="0070C0"/>
                </a:solidFill>
                <a:latin typeface="Arial" pitchFamily="34" charset="0"/>
                <a:cs typeface="Arial" pitchFamily="34" charset="0"/>
              </a:rPr>
              <a:t>“neither circumcision is anything.” </a:t>
            </a:r>
            <a:r>
              <a:rPr lang="en-US" dirty="0" smtClean="0">
                <a:latin typeface="Arial" pitchFamily="34" charset="0"/>
                <a:cs typeface="Arial" pitchFamily="34" charset="0"/>
              </a:rPr>
              <a:t>Circumcision doesn’t  impress  God</a:t>
            </a:r>
            <a:r>
              <a:rPr lang="en-US" b="1" dirty="0" smtClean="0">
                <a:solidFill>
                  <a:srgbClr val="0070C0"/>
                </a:solidFill>
                <a:latin typeface="Arial" pitchFamily="34" charset="0"/>
                <a:cs typeface="Arial" pitchFamily="34" charset="0"/>
              </a:rPr>
              <a:t>.  “nor uncircumcision, but a new creation.” </a:t>
            </a:r>
            <a:r>
              <a:rPr lang="en-US" dirty="0" smtClean="0">
                <a:latin typeface="Arial" pitchFamily="34" charset="0"/>
                <a:cs typeface="Arial" pitchFamily="34" charset="0"/>
              </a:rPr>
              <a:t>- uncircumcision” — never at any time.</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“but a new creature.” </a:t>
            </a:r>
            <a:r>
              <a:rPr lang="en-US" dirty="0" smtClean="0">
                <a:latin typeface="Arial" pitchFamily="34" charset="0"/>
                <a:cs typeface="Arial" pitchFamily="34" charset="0"/>
              </a:rPr>
              <a:t>– KAINO KTISIS -  new in quality, freshness at a point in time. It connotes the idea of recent.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isn’t circumcision that is important, it is being a new in quality creature</a:t>
            </a:r>
            <a:r>
              <a:rPr lang="en-US" b="1" dirty="0" smtClean="0">
                <a:solidFill>
                  <a:srgbClr val="C00000"/>
                </a:solidFill>
                <a:latin typeface="Arial" pitchFamily="34" charset="0"/>
                <a:cs typeface="Arial" pitchFamily="34" charset="0"/>
              </a:rPr>
              <a:t>: “Therefore if any man be in Christ he is a new in quality creature” — 2 Corinthians 5:17</a:t>
            </a:r>
            <a:r>
              <a:rPr lang="en-US" dirty="0" smtClean="0">
                <a:latin typeface="Arial" pitchFamily="34" charset="0"/>
                <a:cs typeface="Arial" pitchFamily="34" charset="0"/>
              </a:rPr>
              <a:t>. The ‘new’ emphasizes what God has done for 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are new in quality because of what God has done, because we have eternal life, because we have imputed righteousness, because we are the heirs of God and joint heirs with the Son of God, etc. </a:t>
            </a:r>
          </a:p>
          <a:p>
            <a:r>
              <a:rPr lang="en-US" dirty="0" smtClean="0"/>
              <a:t>	</a:t>
            </a:r>
          </a:p>
          <a:p>
            <a:r>
              <a:rPr lang="en-US" b="1" dirty="0" smtClean="0">
                <a:solidFill>
                  <a:srgbClr val="0070C0"/>
                </a:solidFill>
                <a:latin typeface="Arial" pitchFamily="34" charset="0"/>
                <a:cs typeface="Arial" pitchFamily="34" charset="0"/>
              </a:rPr>
              <a:t>6:16</a:t>
            </a:r>
            <a:r>
              <a:rPr lang="en-US" dirty="0" smtClean="0">
                <a:latin typeface="Arial" pitchFamily="34" charset="0"/>
                <a:cs typeface="Arial" pitchFamily="34" charset="0"/>
              </a:rPr>
              <a:t> — the principle of grace</a:t>
            </a:r>
            <a:r>
              <a:rPr lang="en-US" b="1" dirty="0" smtClean="0">
                <a:solidFill>
                  <a:srgbClr val="0070C0"/>
                </a:solidFill>
                <a:latin typeface="Arial" pitchFamily="34" charset="0"/>
                <a:cs typeface="Arial" pitchFamily="34" charset="0"/>
              </a:rPr>
              <a:t>. “And those who will walk by this rule, peace and mercy be upon them, and upon the Israel of God,”</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“And those who will walk by this rule” </a:t>
            </a:r>
            <a:r>
              <a:rPr lang="en-US" dirty="0" smtClean="0">
                <a:latin typeface="Arial" pitchFamily="34" charset="0"/>
                <a:cs typeface="Arial" pitchFamily="34" charset="0"/>
              </a:rPr>
              <a:t>-  reference to believers; — by means of, an instrumental concept. ‘This rule’ KANONI is literally </a:t>
            </a:r>
            <a:r>
              <a:rPr lang="en-US" b="1" dirty="0" smtClean="0">
                <a:solidFill>
                  <a:srgbClr val="0070C0"/>
                </a:solidFill>
                <a:latin typeface="Arial" pitchFamily="34" charset="0"/>
                <a:cs typeface="Arial" pitchFamily="34" charset="0"/>
              </a:rPr>
              <a:t>‘by means of this canon.’ </a:t>
            </a:r>
          </a:p>
          <a:p>
            <a:endParaRPr lang="en-US" b="1" dirty="0" smtClean="0">
              <a:solidFill>
                <a:srgbClr val="0070C0"/>
              </a:solidFill>
              <a:latin typeface="Arial" pitchFamily="34" charset="0"/>
              <a:cs typeface="Arial" pitchFamily="34" charset="0"/>
            </a:endParaRP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The canon or the criterion in context is the truth of grace applied to experience</a:t>
            </a:r>
            <a:r>
              <a:rPr lang="en-US" b="1" dirty="0" smtClean="0">
                <a:solidFill>
                  <a:srgbClr val="0070C0"/>
                </a:solidFill>
                <a:latin typeface="Arial" pitchFamily="34" charset="0"/>
                <a:cs typeface="Arial" pitchFamily="34" charset="0"/>
              </a:rPr>
              <a:t>; “peace” </a:t>
            </a:r>
            <a:r>
              <a:rPr lang="en-US" dirty="0" smtClean="0">
                <a:latin typeface="Arial" pitchFamily="34" charset="0"/>
                <a:cs typeface="Arial" pitchFamily="34" charset="0"/>
              </a:rPr>
              <a:t>— a part of inner happiness; </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“mercy” </a:t>
            </a:r>
            <a:r>
              <a:rPr lang="en-US" dirty="0" smtClean="0">
                <a:latin typeface="Arial" pitchFamily="34" charset="0"/>
                <a:cs typeface="Arial" pitchFamily="34" charset="0"/>
              </a:rPr>
              <a:t>— grace in action; </a:t>
            </a:r>
            <a:r>
              <a:rPr lang="en-US" b="1" dirty="0" smtClean="0">
                <a:solidFill>
                  <a:srgbClr val="0070C0"/>
                </a:solidFill>
                <a:latin typeface="Arial" pitchFamily="34" charset="0"/>
                <a:cs typeface="Arial" pitchFamily="34" charset="0"/>
              </a:rPr>
              <a:t>“and to the Israel of God.” </a:t>
            </a:r>
            <a:r>
              <a:rPr lang="en-US" dirty="0" smtClean="0">
                <a:latin typeface="Arial" pitchFamily="34" charset="0"/>
                <a:cs typeface="Arial" pitchFamily="34" charset="0"/>
              </a:rPr>
              <a:t>Who or what is the Israel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not the Church, though in this dispensation the Israel of God is a part of the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Israel of God is the </a:t>
            </a:r>
            <a:r>
              <a:rPr lang="en-US" u="sng" dirty="0" smtClean="0">
                <a:latin typeface="Arial" pitchFamily="34" charset="0"/>
                <a:cs typeface="Arial" pitchFamily="34" charset="0"/>
              </a:rPr>
              <a:t>remnant according to the election of grace among Jews</a:t>
            </a:r>
            <a:r>
              <a:rPr lang="en-US" dirty="0" smtClean="0">
                <a:latin typeface="Arial" pitchFamily="34" charset="0"/>
                <a:cs typeface="Arial" pitchFamily="34" charset="0"/>
              </a:rPr>
              <a:t>. It is the same term as is found in </a:t>
            </a:r>
            <a:r>
              <a:rPr lang="en-US" b="1" dirty="0" smtClean="0">
                <a:solidFill>
                  <a:srgbClr val="C00000"/>
                </a:solidFill>
                <a:latin typeface="Arial" pitchFamily="34" charset="0"/>
                <a:cs typeface="Arial" pitchFamily="34" charset="0"/>
              </a:rPr>
              <a:t>Romans 11:5</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Believers are never called Israel in the New Testament. Israel refers to those who are Jews by nationality and are born again.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this context we have a reference to </a:t>
            </a:r>
            <a:r>
              <a:rPr lang="en-US" u="sng" dirty="0" smtClean="0">
                <a:latin typeface="Arial" pitchFamily="34" charset="0"/>
                <a:cs typeface="Arial" pitchFamily="34" charset="0"/>
              </a:rPr>
              <a:t>the true Jew of this age, </a:t>
            </a:r>
            <a:r>
              <a:rPr lang="en-US" dirty="0" smtClean="0">
                <a:latin typeface="Arial" pitchFamily="34" charset="0"/>
                <a:cs typeface="Arial" pitchFamily="34" charset="0"/>
              </a:rPr>
              <a:t>i.e. the Jew who has trusted in Christ as his savior.</a:t>
            </a:r>
          </a:p>
          <a:p>
            <a:pPr hangingPunct="0"/>
            <a:endParaRPr lang="en-US" dirty="0" smtClean="0">
              <a:latin typeface="Arial" pitchFamily="34" charset="0"/>
              <a:cs typeface="Arial" pitchFamily="34" charset="0"/>
            </a:endParaRPr>
          </a:p>
          <a:p>
            <a:pPr hangingPunct="0"/>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85000" lnSpcReduction="20000"/>
          </a:bodyPr>
          <a:lstStyle/>
          <a:p>
            <a:pPr hangingPunct="0"/>
            <a:r>
              <a:rPr lang="en-US" dirty="0" smtClean="0">
                <a:latin typeface="Arial" pitchFamily="34" charset="0"/>
                <a:cs typeface="Arial" pitchFamily="34" charset="0"/>
              </a:rPr>
              <a:t> But this does not refer to Gentile believers. Paul distinguishes between Jewish and Gentile believers at this point because of something he said previously in </a:t>
            </a:r>
            <a:r>
              <a:rPr lang="en-US" b="1" dirty="0" smtClean="0">
                <a:solidFill>
                  <a:srgbClr val="0070C0"/>
                </a:solidFill>
                <a:latin typeface="Arial" pitchFamily="34" charset="0"/>
                <a:cs typeface="Arial" pitchFamily="34" charset="0"/>
              </a:rPr>
              <a:t>verse 15</a:t>
            </a:r>
            <a:r>
              <a:rPr lang="en-US" dirty="0" smtClean="0">
                <a:latin typeface="Arial" pitchFamily="34" charset="0"/>
                <a:cs typeface="Arial" pitchFamily="34" charset="0"/>
              </a:rPr>
              <a:t>. </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6:17</a:t>
            </a:r>
            <a:r>
              <a:rPr lang="en-US" dirty="0" smtClean="0">
                <a:latin typeface="Arial" pitchFamily="34" charset="0"/>
                <a:cs typeface="Arial" pitchFamily="34" charset="0"/>
              </a:rPr>
              <a:t> — Paul’s enlistment papers</a:t>
            </a:r>
            <a:r>
              <a:rPr lang="en-US" b="1" dirty="0" smtClean="0">
                <a:solidFill>
                  <a:srgbClr val="0070C0"/>
                </a:solidFill>
                <a:latin typeface="Arial" pitchFamily="34" charset="0"/>
                <a:cs typeface="Arial" pitchFamily="34" charset="0"/>
              </a:rPr>
              <a:t>. “From now on let no one cause trouble for me, for I bear on my body the brand marks of Jesus.”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In other words, after writing this don’t anyone ever give me static on the subject of legalism.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word </a:t>
            </a:r>
            <a:r>
              <a:rPr lang="en-US" b="1" dirty="0" smtClean="0">
                <a:solidFill>
                  <a:srgbClr val="0070C0"/>
                </a:solidFill>
                <a:latin typeface="Arial" pitchFamily="34" charset="0"/>
                <a:cs typeface="Arial" pitchFamily="34" charset="0"/>
              </a:rPr>
              <a:t>‘trouble</a:t>
            </a:r>
            <a:r>
              <a:rPr lang="en-US" dirty="0" smtClean="0">
                <a:latin typeface="Arial" pitchFamily="34" charset="0"/>
                <a:cs typeface="Arial" pitchFamily="34" charset="0"/>
              </a:rPr>
              <a:t>’ KOPOUS means to bring about something to someone such as causing annoyance or trouble.</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“for I bear on my body the brand marks of Jesus” </a:t>
            </a:r>
            <a:r>
              <a:rPr lang="en-US" dirty="0" smtClean="0">
                <a:latin typeface="Arial" pitchFamily="34" charset="0"/>
                <a:cs typeface="Arial" pitchFamily="34" charset="0"/>
              </a:rPr>
              <a:t>- This has erroneously construed to mean that he has been somehow terribly abused. He has suffered many things but that is not the point here.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Greek word STIGMATA </a:t>
            </a:r>
            <a:r>
              <a:rPr lang="en-US" b="1" dirty="0" smtClean="0">
                <a:solidFill>
                  <a:srgbClr val="0070C0"/>
                </a:solidFill>
                <a:latin typeface="Arial" pitchFamily="34" charset="0"/>
                <a:cs typeface="Arial" pitchFamily="34" charset="0"/>
              </a:rPr>
              <a:t>‘brand marks’ </a:t>
            </a:r>
            <a:r>
              <a:rPr lang="en-US" dirty="0" smtClean="0">
                <a:latin typeface="Arial" pitchFamily="34" charset="0"/>
                <a:cs typeface="Arial" pitchFamily="34" charset="0"/>
              </a:rPr>
              <a:t>is simply the identification card or serial number of the recruit in the Roman army after he has been accepted as a soldier. It is his graduation certificate from basic training. </a:t>
            </a:r>
          </a:p>
          <a:p>
            <a:pPr hangingPunct="0"/>
            <a:endParaRPr lang="en-US" dirty="0" smtClean="0">
              <a:latin typeface="Arial" pitchFamily="34" charset="0"/>
              <a:cs typeface="Arial" pitchFamily="34" charset="0"/>
            </a:endParaRPr>
          </a:p>
          <a:p>
            <a:endParaRPr lang="en-US" dirty="0" smtClean="0"/>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a:bodyPr>
          <a:lstStyle/>
          <a:p>
            <a:r>
              <a:rPr lang="en-US" dirty="0" smtClean="0">
                <a:latin typeface="Arial" pitchFamily="34" charset="0"/>
                <a:cs typeface="Arial" pitchFamily="34" charset="0"/>
              </a:rPr>
              <a:t>From “The Military Institutions Of The Romans”, pages 17,18 — “The recruit, however, should not receive the military mark as soon as he is enlisted. This mark was imprinted on the hands of the soldiers either with a hot iron or in some manner to make it indelible. He must first be tried if </a:t>
            </a:r>
            <a:r>
              <a:rPr lang="en-US" u="sng" dirty="0" smtClean="0">
                <a:latin typeface="Arial" pitchFamily="34" charset="0"/>
                <a:cs typeface="Arial" pitchFamily="34" charset="0"/>
              </a:rPr>
              <a:t>fit for service</a:t>
            </a:r>
            <a:r>
              <a:rPr lang="en-US" dirty="0" smtClean="0">
                <a:latin typeface="Arial" pitchFamily="34" charset="0"/>
                <a:cs typeface="Arial" pitchFamily="34" charset="0"/>
              </a:rPr>
              <a:t>, whether he has sufficient activity and strength, he has the </a:t>
            </a:r>
            <a:r>
              <a:rPr lang="en-US" u="sng" dirty="0" smtClean="0">
                <a:latin typeface="Arial" pitchFamily="34" charset="0"/>
                <a:cs typeface="Arial" pitchFamily="34" charset="0"/>
              </a:rPr>
              <a:t>capacity to learn his duty </a:t>
            </a:r>
            <a:r>
              <a:rPr lang="en-US" dirty="0" smtClean="0">
                <a:latin typeface="Arial" pitchFamily="34" charset="0"/>
                <a:cs typeface="Arial" pitchFamily="34" charset="0"/>
              </a:rPr>
              <a:t>and whether he has the proper degree of </a:t>
            </a:r>
            <a:r>
              <a:rPr lang="en-US" u="sng" dirty="0" smtClean="0">
                <a:latin typeface="Arial" pitchFamily="34" charset="0"/>
                <a:cs typeface="Arial" pitchFamily="34" charset="0"/>
              </a:rPr>
              <a:t>military courage</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For many, although promising enough in appearance, are found unfit after trial. These are to be rejected and replaced by better men, for it is not the numbers but the </a:t>
            </a:r>
            <a:r>
              <a:rPr lang="en-US" u="sng" dirty="0" smtClean="0">
                <a:latin typeface="Arial" pitchFamily="34" charset="0"/>
                <a:cs typeface="Arial" pitchFamily="34" charset="0"/>
              </a:rPr>
              <a:t>bravery </a:t>
            </a:r>
            <a:r>
              <a:rPr lang="en-US" dirty="0" smtClean="0">
                <a:latin typeface="Arial" pitchFamily="34" charset="0"/>
                <a:cs typeface="Arial" pitchFamily="34" charset="0"/>
              </a:rPr>
              <a:t>which carries the day. After their examination the recruits should then </a:t>
            </a:r>
            <a:r>
              <a:rPr lang="en-US" u="sng" dirty="0" smtClean="0">
                <a:latin typeface="Arial" pitchFamily="34" charset="0"/>
                <a:cs typeface="Arial" pitchFamily="34" charset="0"/>
              </a:rPr>
              <a:t>receive the mark </a:t>
            </a:r>
            <a:r>
              <a:rPr lang="en-US" dirty="0" smtClean="0">
                <a:latin typeface="Arial" pitchFamily="34" charset="0"/>
                <a:cs typeface="Arial" pitchFamily="34" charset="0"/>
              </a:rPr>
              <a:t>and be taught the use of their own arms by constant and daily exercise.”</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Why does Paul say not to give him any trouble? Because not only is he in the army of the Lord but he is a five star general in the army of the Lord.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6:18 — “The grace of our Lord Jesus Christ be with your spirit, brethern. Amen.”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Why does he say </a:t>
            </a:r>
            <a:r>
              <a:rPr lang="en-US" b="1" dirty="0" smtClean="0">
                <a:solidFill>
                  <a:srgbClr val="0070C0"/>
                </a:solidFill>
                <a:latin typeface="Arial" pitchFamily="34" charset="0"/>
                <a:cs typeface="Arial" pitchFamily="34" charset="0"/>
              </a:rPr>
              <a:t>“with your spirit”</a:t>
            </a:r>
            <a:r>
              <a:rPr lang="en-US" dirty="0" smtClean="0">
                <a:latin typeface="Arial" pitchFamily="34" charset="0"/>
                <a:cs typeface="Arial" pitchFamily="34" charset="0"/>
              </a:rPr>
              <a:t>?</a:t>
            </a: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He is referring to the human spirit and the human spirit is the only basis of absorbing spiritual phenomena.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big problem with the Galatians was that they have been made deceived by legalism because they did not know their doctrine well enough.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Paul is now saying </a:t>
            </a:r>
            <a:r>
              <a:rPr lang="en-US" b="1" dirty="0" smtClean="0">
                <a:solidFill>
                  <a:srgbClr val="0070C0"/>
                </a:solidFill>
                <a:latin typeface="Arial" pitchFamily="34" charset="0"/>
                <a:cs typeface="Arial" pitchFamily="34" charset="0"/>
              </a:rPr>
              <a:t>“with your spirit,” </a:t>
            </a:r>
            <a:r>
              <a:rPr lang="en-US" dirty="0" smtClean="0">
                <a:latin typeface="Arial" pitchFamily="34" charset="0"/>
                <a:cs typeface="Arial" pitchFamily="34" charset="0"/>
              </a:rPr>
              <a:t>emphasizing the importance of these Galatians getting information. Such information can only come to them through the human spirit.   </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ctr">
              <a:buNone/>
            </a:pPr>
            <a:r>
              <a:rPr lang="en-US" b="1" dirty="0" smtClean="0"/>
              <a:t>END – Galatians 6</a:t>
            </a:r>
          </a:p>
          <a:p>
            <a:pPr algn="ctr"/>
            <a:endParaRPr lang="en-US" b="1" dirty="0" smtClean="0"/>
          </a:p>
          <a:p>
            <a:pPr algn="ctr">
              <a:buNone/>
            </a:pPr>
            <a:r>
              <a:rPr lang="en-US" b="1" dirty="0" smtClean="0"/>
              <a:t>END STUDY OF GALATIANS</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r>
              <a:rPr lang="en-US" sz="3200" dirty="0" smtClean="0">
                <a:latin typeface="Arial" pitchFamily="34" charset="0"/>
                <a:cs typeface="Arial" pitchFamily="34" charset="0"/>
              </a:rPr>
              <a:t>5. </a:t>
            </a:r>
            <a:r>
              <a:rPr lang="en-US" sz="3200" b="1" dirty="0" smtClean="0">
                <a:latin typeface="Arial" pitchFamily="34" charset="0"/>
                <a:cs typeface="Arial" pitchFamily="34" charset="0"/>
              </a:rPr>
              <a:t>Tendency to magnify </a:t>
            </a:r>
            <a:r>
              <a:rPr lang="en-US" sz="3200" dirty="0" smtClean="0">
                <a:latin typeface="Arial" pitchFamily="34" charset="0"/>
                <a:cs typeface="Arial" pitchFamily="34" charset="0"/>
              </a:rPr>
              <a:t>the faults and feelings of others while emphasizing your own virtue, the concept of having an unpleasant feeling when others succeed and prosper.</a:t>
            </a:r>
          </a:p>
          <a:p>
            <a:pPr hangingPunct="0"/>
            <a:endParaRPr lang="en-US" sz="3200" dirty="0" smtClean="0">
              <a:latin typeface="Arial" pitchFamily="34" charset="0"/>
              <a:cs typeface="Arial" pitchFamily="34" charset="0"/>
            </a:endParaRPr>
          </a:p>
          <a:p>
            <a:pPr hangingPunct="0"/>
            <a:r>
              <a:rPr lang="en-US" sz="3200" dirty="0" smtClean="0">
                <a:latin typeface="Arial" pitchFamily="34" charset="0"/>
                <a:cs typeface="Arial" pitchFamily="34" charset="0"/>
              </a:rPr>
              <a:t>6. </a:t>
            </a:r>
            <a:r>
              <a:rPr lang="en-US" sz="3200" b="1" dirty="0" smtClean="0">
                <a:latin typeface="Arial" pitchFamily="34" charset="0"/>
                <a:cs typeface="Arial" pitchFamily="34" charset="0"/>
              </a:rPr>
              <a:t>Negative disposition</a:t>
            </a:r>
            <a:r>
              <a:rPr lang="en-US" sz="3200" dirty="0" smtClean="0">
                <a:latin typeface="Arial" pitchFamily="34" charset="0"/>
                <a:cs typeface="Arial" pitchFamily="34" charset="0"/>
              </a:rPr>
              <a:t>: a peevish, fretful disposition that loved to be coaxed and honored; or, a dishonest deceitful disposition, or a disposition which tends toward discouragement and despondency under pressure, or an attempt to solve one’s problems by hysteria and tantrums. </a:t>
            </a:r>
          </a:p>
          <a:p>
            <a:pPr hangingPunct="0"/>
            <a:endParaRPr lang="en-US" sz="3200" dirty="0" smtClean="0">
              <a:latin typeface="Arial" pitchFamily="34" charset="0"/>
              <a:cs typeface="Arial" pitchFamily="34" charset="0"/>
            </a:endParaRPr>
          </a:p>
          <a:p>
            <a:pPr hangingPunct="0"/>
            <a:r>
              <a:rPr lang="en-US" sz="3200" dirty="0" smtClean="0">
                <a:latin typeface="Arial" pitchFamily="34" charset="0"/>
                <a:cs typeface="Arial" pitchFamily="34" charset="0"/>
              </a:rPr>
              <a:t>7. </a:t>
            </a:r>
            <a:r>
              <a:rPr lang="en-US" sz="3200" b="1" dirty="0" smtClean="0">
                <a:latin typeface="Arial" pitchFamily="34" charset="0"/>
                <a:cs typeface="Arial" pitchFamily="34" charset="0"/>
              </a:rPr>
              <a:t>Apathy</a:t>
            </a:r>
            <a:r>
              <a:rPr lang="en-US" sz="3200" dirty="0" smtClean="0">
                <a:latin typeface="Arial" pitchFamily="34" charset="0"/>
                <a:cs typeface="Arial" pitchFamily="34" charset="0"/>
              </a:rPr>
              <a:t>: indifference to doctrine and scripture in general.</a:t>
            </a:r>
          </a:p>
          <a:p>
            <a:pPr hangingPunct="0">
              <a:buNone/>
            </a:pPr>
            <a:endParaRPr lang="en-US" sz="32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304800"/>
            <a:ext cx="9144000" cy="6553200"/>
          </a:xfrm>
        </p:spPr>
        <p:txBody>
          <a:bodyPr>
            <a:normAutofit fontScale="85000" lnSpcReduction="20000"/>
          </a:bodyPr>
          <a:lstStyle/>
          <a:p>
            <a:r>
              <a:rPr lang="en-US" sz="3200" b="1" dirty="0" smtClean="0">
                <a:solidFill>
                  <a:srgbClr val="0070C0"/>
                </a:solidFill>
                <a:latin typeface="Arial" pitchFamily="34" charset="0"/>
                <a:cs typeface="Arial" pitchFamily="34" charset="0"/>
              </a:rPr>
              <a:t>Galatians 6:1-5 </a:t>
            </a:r>
            <a:r>
              <a:rPr lang="en-US" sz="3200" dirty="0" smtClean="0">
                <a:latin typeface="Arial" pitchFamily="34" charset="0"/>
                <a:cs typeface="Arial" pitchFamily="34" charset="0"/>
              </a:rPr>
              <a:t>we have some of the facets of rebound generally not covered in other parts of scripture. For example, in verse 1 we have the concept of one believer helping another believer to get back in fellowship.  </a:t>
            </a:r>
          </a:p>
          <a:p>
            <a:endParaRPr lang="en-US" sz="3200" dirty="0" smtClean="0">
              <a:latin typeface="Arial" pitchFamily="34" charset="0"/>
              <a:cs typeface="Arial" pitchFamily="34" charset="0"/>
            </a:endParaRPr>
          </a:p>
          <a:p>
            <a:r>
              <a:rPr lang="en-US" sz="3200" b="1" dirty="0" smtClean="0">
                <a:solidFill>
                  <a:srgbClr val="0070C0"/>
                </a:solidFill>
                <a:latin typeface="Arial" pitchFamily="34" charset="0"/>
                <a:cs typeface="Arial" pitchFamily="34" charset="0"/>
              </a:rPr>
              <a:t>6:1 “Brethern, even if anyone is caught in any trespass, you who are spiritual, restore such a one in a spirit of gentleness; each one looking to yourself, so that you too will not be tempted.”</a:t>
            </a:r>
          </a:p>
          <a:p>
            <a:endParaRPr lang="en-US" dirty="0" smtClean="0">
              <a:latin typeface="Arial" pitchFamily="34" charset="0"/>
              <a:cs typeface="Arial" pitchFamily="34" charset="0"/>
            </a:endParaRPr>
          </a:p>
          <a:p>
            <a:r>
              <a:rPr lang="en-US" sz="3200" b="1" dirty="0" smtClean="0">
                <a:solidFill>
                  <a:srgbClr val="0070C0"/>
                </a:solidFill>
                <a:latin typeface="Arial" pitchFamily="34" charset="0"/>
                <a:cs typeface="Arial" pitchFamily="34" charset="0"/>
              </a:rPr>
              <a:t>“Brethren,” </a:t>
            </a:r>
            <a:r>
              <a:rPr lang="en-US" sz="3200" dirty="0" smtClean="0">
                <a:latin typeface="Arial" pitchFamily="34" charset="0"/>
                <a:cs typeface="Arial" pitchFamily="34" charset="0"/>
              </a:rPr>
              <a:t>those who are believers in the Lord Jesus Christ; </a:t>
            </a:r>
          </a:p>
          <a:p>
            <a:pPr>
              <a:buNone/>
            </a:pPr>
            <a:r>
              <a:rPr lang="en-US" sz="3200" dirty="0" smtClean="0">
                <a:latin typeface="Arial" pitchFamily="34" charset="0"/>
                <a:cs typeface="Arial" pitchFamily="34" charset="0"/>
              </a:rPr>
              <a:t>     Paul deals with the mutual responsibilities to other believers.</a:t>
            </a:r>
          </a:p>
          <a:p>
            <a:pPr>
              <a:buNone/>
            </a:pPr>
            <a:endParaRPr lang="en-US" sz="3200" dirty="0" smtClean="0">
              <a:latin typeface="Arial" pitchFamily="34" charset="0"/>
              <a:cs typeface="Arial" pitchFamily="34" charset="0"/>
            </a:endParaRPr>
          </a:p>
          <a:p>
            <a:r>
              <a:rPr lang="en-US" sz="3200" b="1" dirty="0" smtClean="0">
                <a:solidFill>
                  <a:srgbClr val="0070C0"/>
                </a:solidFill>
                <a:latin typeface="Arial" pitchFamily="34" charset="0"/>
                <a:cs typeface="Arial" pitchFamily="34" charset="0"/>
              </a:rPr>
              <a:t>“if,” </a:t>
            </a:r>
            <a:r>
              <a:rPr lang="en-US" sz="3200" dirty="0" smtClean="0">
                <a:latin typeface="Arial" pitchFamily="34" charset="0"/>
                <a:cs typeface="Arial" pitchFamily="34" charset="0"/>
              </a:rPr>
              <a:t>a third class condition: maybe he will be and maybe he won’t; </a:t>
            </a:r>
            <a:r>
              <a:rPr lang="en-US" sz="3200" b="1" dirty="0" smtClean="0">
                <a:solidFill>
                  <a:srgbClr val="0070C0"/>
                </a:solidFill>
                <a:latin typeface="Arial" pitchFamily="34" charset="0"/>
                <a:cs typeface="Arial" pitchFamily="34" charset="0"/>
              </a:rPr>
              <a:t>“if a man be overtaken in a fault.”</a:t>
            </a:r>
            <a:endParaRPr lang="en-US" sz="3200" b="1" dirty="0">
              <a:solidFill>
                <a:srgbClr val="0070C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normAutofit lnSpcReduction="10000"/>
          </a:bodyPr>
          <a:lstStyle/>
          <a:p>
            <a:r>
              <a:rPr lang="en-US" sz="2800" dirty="0" smtClean="0">
                <a:latin typeface="Arial" pitchFamily="34" charset="0"/>
                <a:cs typeface="Arial" pitchFamily="34" charset="0"/>
              </a:rPr>
              <a:t>God has made provision so he doesn’t have to be, but we also have the old sin nature and it means that obviously at some time or another </a:t>
            </a:r>
            <a:r>
              <a:rPr lang="en-US" sz="2800" u="sng" dirty="0" smtClean="0">
                <a:latin typeface="Arial" pitchFamily="34" charset="0"/>
                <a:cs typeface="Arial" pitchFamily="34" charset="0"/>
              </a:rPr>
              <a:t>we are going to be overtaken by a fault (legalism, returning to the Mosaic Law for spirituality). </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The word </a:t>
            </a:r>
            <a:r>
              <a:rPr lang="en-US" sz="2800" b="1" dirty="0" smtClean="0">
                <a:solidFill>
                  <a:srgbClr val="0070C0"/>
                </a:solidFill>
                <a:latin typeface="Arial" pitchFamily="34" charset="0"/>
                <a:cs typeface="Arial" pitchFamily="34" charset="0"/>
              </a:rPr>
              <a:t>‘man’ or ‘anyone’ </a:t>
            </a:r>
            <a:r>
              <a:rPr lang="en-US" sz="2800" dirty="0" smtClean="0">
                <a:latin typeface="Arial" pitchFamily="34" charset="0"/>
                <a:cs typeface="Arial" pitchFamily="34" charset="0"/>
              </a:rPr>
              <a:t>here is a reference to the believer, and the Greek word used is ANTHROPOI and refers to man in his negative sense rather than man in his noble sense.</a:t>
            </a:r>
          </a:p>
          <a:p>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The idea of man in his negative sense is the carnal believer. (The other Greek word is ANER, referring to man in the sense of his nobility. It is often used for the believer in fellowship and filled with the Spirit).</a:t>
            </a:r>
          </a:p>
          <a:p>
            <a:endParaRPr lang="en-US" sz="2800"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604</TotalTime>
  <Words>7521</Words>
  <Application>Microsoft Office PowerPoint</Application>
  <PresentationFormat>On-screen Show (4:3)</PresentationFormat>
  <Paragraphs>502</Paragraphs>
  <Slides>65</Slides>
  <Notes>0</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Equity</vt:lpstr>
      <vt:lpstr>Galatians 6</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Galatians 6</dc:title>
  <dc:creator>Ron McMurray</dc:creator>
  <cp:lastModifiedBy>Ron McMurray</cp:lastModifiedBy>
  <cp:revision>18</cp:revision>
  <dcterms:created xsi:type="dcterms:W3CDTF">2013-10-28T17:40:13Z</dcterms:created>
  <dcterms:modified xsi:type="dcterms:W3CDTF">2014-01-01T16:59:02Z</dcterms:modified>
</cp:coreProperties>
</file>