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60" r:id="rId3"/>
    <p:sldId id="361" r:id="rId4"/>
    <p:sldId id="362" r:id="rId5"/>
    <p:sldId id="363" r:id="rId6"/>
    <p:sldId id="364" r:id="rId7"/>
    <p:sldId id="365" r:id="rId8"/>
    <p:sldId id="366" r:id="rId9"/>
    <p:sldId id="367" r:id="rId10"/>
    <p:sldId id="368" r:id="rId11"/>
    <p:sldId id="369" r:id="rId12"/>
    <p:sldId id="370" r:id="rId13"/>
    <p:sldId id="371" r:id="rId14"/>
    <p:sldId id="372" r:id="rId15"/>
    <p:sldId id="373" r:id="rId16"/>
    <p:sldId id="374" r:id="rId17"/>
    <p:sldId id="375" r:id="rId18"/>
    <p:sldId id="314" r:id="rId19"/>
    <p:sldId id="315" r:id="rId20"/>
    <p:sldId id="316" r:id="rId21"/>
    <p:sldId id="380" r:id="rId22"/>
    <p:sldId id="317" r:id="rId23"/>
    <p:sldId id="318" r:id="rId24"/>
    <p:sldId id="264" r:id="rId25"/>
    <p:sldId id="272" r:id="rId26"/>
    <p:sldId id="271" r:id="rId27"/>
    <p:sldId id="257" r:id="rId28"/>
    <p:sldId id="258" r:id="rId29"/>
    <p:sldId id="259" r:id="rId30"/>
    <p:sldId id="381" r:id="rId31"/>
    <p:sldId id="260" r:id="rId32"/>
    <p:sldId id="261" r:id="rId33"/>
    <p:sldId id="262" r:id="rId34"/>
    <p:sldId id="263" r:id="rId35"/>
    <p:sldId id="265" r:id="rId36"/>
    <p:sldId id="382" r:id="rId37"/>
    <p:sldId id="266" r:id="rId38"/>
    <p:sldId id="267" r:id="rId39"/>
    <p:sldId id="268" r:id="rId40"/>
    <p:sldId id="269" r:id="rId41"/>
    <p:sldId id="270" r:id="rId42"/>
    <p:sldId id="383" r:id="rId43"/>
    <p:sldId id="377" r:id="rId44"/>
    <p:sldId id="273" r:id="rId45"/>
    <p:sldId id="274" r:id="rId46"/>
    <p:sldId id="275" r:id="rId47"/>
    <p:sldId id="276" r:id="rId48"/>
    <p:sldId id="277" r:id="rId49"/>
    <p:sldId id="278" r:id="rId50"/>
    <p:sldId id="279" r:id="rId51"/>
    <p:sldId id="384" r:id="rId52"/>
    <p:sldId id="280" r:id="rId53"/>
    <p:sldId id="281" r:id="rId54"/>
    <p:sldId id="282" r:id="rId55"/>
    <p:sldId id="385" r:id="rId56"/>
    <p:sldId id="283" r:id="rId57"/>
    <p:sldId id="284" r:id="rId58"/>
    <p:sldId id="378" r:id="rId59"/>
    <p:sldId id="419" r:id="rId60"/>
    <p:sldId id="285" r:id="rId61"/>
    <p:sldId id="286" r:id="rId62"/>
    <p:sldId id="287" r:id="rId63"/>
    <p:sldId id="288" r:id="rId64"/>
    <p:sldId id="414" r:id="rId65"/>
    <p:sldId id="289" r:id="rId66"/>
    <p:sldId id="290" r:id="rId67"/>
    <p:sldId id="291" r:id="rId68"/>
    <p:sldId id="292" r:id="rId69"/>
    <p:sldId id="413" r:id="rId70"/>
    <p:sldId id="293" r:id="rId71"/>
    <p:sldId id="294" r:id="rId72"/>
    <p:sldId id="295" r:id="rId73"/>
    <p:sldId id="416" r:id="rId74"/>
    <p:sldId id="296" r:id="rId75"/>
    <p:sldId id="415" r:id="rId76"/>
    <p:sldId id="297" r:id="rId77"/>
    <p:sldId id="298" r:id="rId78"/>
    <p:sldId id="386" r:id="rId79"/>
    <p:sldId id="417" r:id="rId80"/>
    <p:sldId id="299" r:id="rId81"/>
    <p:sldId id="300" r:id="rId82"/>
    <p:sldId id="301" r:id="rId83"/>
    <p:sldId id="302" r:id="rId84"/>
    <p:sldId id="303" r:id="rId85"/>
    <p:sldId id="304" r:id="rId86"/>
    <p:sldId id="422" r:id="rId87"/>
    <p:sldId id="305" r:id="rId88"/>
    <p:sldId id="306" r:id="rId89"/>
    <p:sldId id="307" r:id="rId90"/>
    <p:sldId id="308" r:id="rId91"/>
    <p:sldId id="310" r:id="rId92"/>
    <p:sldId id="423" r:id="rId93"/>
    <p:sldId id="309" r:id="rId94"/>
    <p:sldId id="311" r:id="rId95"/>
    <p:sldId id="312" r:id="rId96"/>
    <p:sldId id="313" r:id="rId97"/>
    <p:sldId id="319" r:id="rId98"/>
    <p:sldId id="379" r:id="rId99"/>
    <p:sldId id="320" r:id="rId100"/>
    <p:sldId id="321" r:id="rId101"/>
    <p:sldId id="418" r:id="rId102"/>
    <p:sldId id="322" r:id="rId103"/>
    <p:sldId id="323" r:id="rId104"/>
    <p:sldId id="324" r:id="rId105"/>
    <p:sldId id="325" r:id="rId106"/>
    <p:sldId id="387" r:id="rId107"/>
    <p:sldId id="326" r:id="rId108"/>
    <p:sldId id="327" r:id="rId109"/>
    <p:sldId id="424" r:id="rId110"/>
    <p:sldId id="328" r:id="rId111"/>
    <p:sldId id="329" r:id="rId112"/>
    <p:sldId id="428" r:id="rId113"/>
    <p:sldId id="425" r:id="rId114"/>
    <p:sldId id="330" r:id="rId115"/>
    <p:sldId id="331" r:id="rId116"/>
    <p:sldId id="394" r:id="rId117"/>
    <p:sldId id="332" r:id="rId118"/>
    <p:sldId id="333" r:id="rId119"/>
    <p:sldId id="395" r:id="rId120"/>
    <p:sldId id="334" r:id="rId121"/>
    <p:sldId id="335" r:id="rId122"/>
    <p:sldId id="388" r:id="rId123"/>
    <p:sldId id="336" r:id="rId124"/>
    <p:sldId id="337" r:id="rId125"/>
    <p:sldId id="338" r:id="rId126"/>
    <p:sldId id="389" r:id="rId127"/>
    <p:sldId id="339" r:id="rId128"/>
    <p:sldId id="340" r:id="rId129"/>
    <p:sldId id="341" r:id="rId130"/>
    <p:sldId id="342" r:id="rId131"/>
    <p:sldId id="343" r:id="rId132"/>
    <p:sldId id="390" r:id="rId133"/>
    <p:sldId id="344" r:id="rId134"/>
    <p:sldId id="345" r:id="rId135"/>
    <p:sldId id="346" r:id="rId136"/>
    <p:sldId id="347" r:id="rId137"/>
    <p:sldId id="348" r:id="rId138"/>
    <p:sldId id="349" r:id="rId139"/>
    <p:sldId id="350" r:id="rId140"/>
    <p:sldId id="391" r:id="rId141"/>
    <p:sldId id="351" r:id="rId142"/>
    <p:sldId id="352" r:id="rId143"/>
    <p:sldId id="353" r:id="rId144"/>
    <p:sldId id="354" r:id="rId145"/>
    <p:sldId id="355" r:id="rId146"/>
    <p:sldId id="356" r:id="rId147"/>
    <p:sldId id="357" r:id="rId148"/>
    <p:sldId id="358" r:id="rId149"/>
    <p:sldId id="359" r:id="rId150"/>
    <p:sldId id="392" r:id="rId151"/>
    <p:sldId id="426" r:id="rId152"/>
    <p:sldId id="393" r:id="rId153"/>
    <p:sldId id="401" r:id="rId154"/>
    <p:sldId id="396" r:id="rId155"/>
    <p:sldId id="427" r:id="rId156"/>
    <p:sldId id="403" r:id="rId157"/>
    <p:sldId id="397" r:id="rId158"/>
    <p:sldId id="398" r:id="rId159"/>
    <p:sldId id="402" r:id="rId160"/>
    <p:sldId id="399" r:id="rId161"/>
    <p:sldId id="420" r:id="rId162"/>
    <p:sldId id="400" r:id="rId163"/>
    <p:sldId id="404" r:id="rId164"/>
    <p:sldId id="408" r:id="rId165"/>
    <p:sldId id="409" r:id="rId166"/>
    <p:sldId id="410" r:id="rId167"/>
    <p:sldId id="411" r:id="rId168"/>
    <p:sldId id="412" r:id="rId169"/>
    <p:sldId id="405" r:id="rId170"/>
    <p:sldId id="406" r:id="rId171"/>
    <p:sldId id="407" r:id="rId1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theme" Target="theme/theme1.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4F0B446-4C86-4A79-8C03-486AAEA8C3FD}" type="datetimeFigureOut">
              <a:rPr lang="en-US" smtClean="0"/>
              <a:pPr/>
              <a:t>2/9/2013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B6E3963-E3FE-4E27-9F06-679BC06852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F0B446-4C86-4A79-8C03-486AAEA8C3FD}" type="datetimeFigureOut">
              <a:rPr lang="en-US" smtClean="0"/>
              <a:pPr/>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F0B446-4C86-4A79-8C03-486AAEA8C3FD}" type="datetimeFigureOut">
              <a:rPr lang="en-US" smtClean="0"/>
              <a:pPr/>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4F0B446-4C86-4A79-8C03-486AAEA8C3FD}" type="datetimeFigureOut">
              <a:rPr lang="en-US" smtClean="0"/>
              <a:pPr/>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4F0B446-4C86-4A79-8C03-486AAEA8C3FD}" type="datetimeFigureOut">
              <a:rPr lang="en-US" smtClean="0"/>
              <a:pPr/>
              <a:t>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6E3963-E3FE-4E27-9F06-679BC06852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F0B446-4C86-4A79-8C03-486AAEA8C3FD}" type="datetimeFigureOut">
              <a:rPr lang="en-US" smtClean="0"/>
              <a:pPr/>
              <a:t>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4F0B446-4C86-4A79-8C03-486AAEA8C3FD}" type="datetimeFigureOut">
              <a:rPr lang="en-US" smtClean="0"/>
              <a:pPr/>
              <a:t>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4F0B446-4C86-4A79-8C03-486AAEA8C3FD}" type="datetimeFigureOut">
              <a:rPr lang="en-US" smtClean="0"/>
              <a:pPr/>
              <a:t>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0B446-4C86-4A79-8C03-486AAEA8C3FD}" type="datetimeFigureOut">
              <a:rPr lang="en-US" smtClean="0"/>
              <a:pPr/>
              <a:t>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4F0B446-4C86-4A79-8C03-486AAEA8C3FD}" type="datetimeFigureOut">
              <a:rPr lang="en-US" smtClean="0"/>
              <a:pPr/>
              <a:t>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6E3963-E3FE-4E27-9F06-679BC06852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4F0B446-4C86-4A79-8C03-486AAEA8C3FD}" type="datetimeFigureOut">
              <a:rPr lang="en-US" smtClean="0"/>
              <a:pPr/>
              <a:t>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B6E3963-E3FE-4E27-9F06-679BC06852E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4F0B446-4C86-4A79-8C03-486AAEA8C3FD}" type="datetimeFigureOut">
              <a:rPr lang="en-US" smtClean="0"/>
              <a:pPr/>
              <a:t>2/9/2013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B6E3963-E3FE-4E27-9F06-679BC06852E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Galatians</a:t>
            </a:r>
            <a:endParaRPr lang="en-US" dirty="0"/>
          </a:p>
        </p:txBody>
      </p:sp>
      <p:sp>
        <p:nvSpPr>
          <p:cNvPr id="3" name="Subtitle 2"/>
          <p:cNvSpPr>
            <a:spLocks noGrp="1"/>
          </p:cNvSpPr>
          <p:nvPr>
            <p:ph type="subTitle" idx="1"/>
          </p:nvPr>
        </p:nvSpPr>
        <p:spPr>
          <a:xfrm>
            <a:off x="1676400" y="4648200"/>
            <a:ext cx="6560234" cy="1752600"/>
          </a:xfrm>
        </p:spPr>
        <p:txBody>
          <a:bodyPr/>
          <a:lstStyle/>
          <a:p>
            <a:pPr algn="ctr"/>
            <a:r>
              <a:rPr lang="en-US" dirty="0" smtClean="0"/>
              <a:t>Grace Bible Church of Pullman</a:t>
            </a:r>
          </a:p>
          <a:p>
            <a:pPr algn="ctr"/>
            <a:r>
              <a:rPr lang="en-US" sz="2800" dirty="0" smtClean="0"/>
              <a:t>Pastor-Teacher,  Ron McMurray</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a:buNone/>
            </a:pPr>
            <a:r>
              <a:rPr lang="en-US" dirty="0" smtClean="0"/>
              <a:t>VIII. CHARACTERISTICS:</a:t>
            </a:r>
          </a:p>
          <a:p>
            <a:r>
              <a:rPr lang="en-US" dirty="0" smtClean="0"/>
              <a:t>A. Exceptionally high doctrinal content.</a:t>
            </a:r>
          </a:p>
          <a:p>
            <a:endParaRPr lang="en-US" dirty="0" smtClean="0"/>
          </a:p>
          <a:p>
            <a:r>
              <a:rPr lang="en-US" dirty="0" smtClean="0"/>
              <a:t>B. Apologetic in nature (defends the faith based gospel).</a:t>
            </a:r>
          </a:p>
          <a:p>
            <a:endParaRPr lang="en-US" dirty="0" smtClean="0"/>
          </a:p>
          <a:p>
            <a:r>
              <a:rPr lang="en-US" dirty="0" smtClean="0"/>
              <a:t>C. No praise in introduction.</a:t>
            </a:r>
          </a:p>
          <a:p>
            <a:endParaRPr lang="en-US" dirty="0" smtClean="0"/>
          </a:p>
          <a:p>
            <a:r>
              <a:rPr lang="en-US" dirty="0" smtClean="0"/>
              <a:t>D. Not a word of commendation in the entire epistle.</a:t>
            </a:r>
          </a:p>
          <a:p>
            <a:endParaRPr lang="en-US" dirty="0" smtClean="0"/>
          </a:p>
          <a:p>
            <a:r>
              <a:rPr lang="en-US" dirty="0" smtClean="0"/>
              <a:t>E. No salutation to individuals.</a:t>
            </a:r>
          </a:p>
          <a:p>
            <a:endParaRPr lang="en-US" dirty="0" smtClean="0"/>
          </a:p>
          <a:p>
            <a:r>
              <a:rPr lang="en-US" dirty="0" smtClean="0"/>
              <a:t>F. Only epistle written completely by Paul's own hand.</a:t>
            </a:r>
          </a:p>
          <a:p>
            <a:endParaRPr lang="en-US" dirty="0" smtClean="0"/>
          </a:p>
          <a:p>
            <a:r>
              <a:rPr lang="en-US" dirty="0" smtClean="0"/>
              <a:t>G. Galatians and 2 Corinthians most autobiographical of all New Testament epistles.</a:t>
            </a:r>
          </a:p>
          <a:p>
            <a:endParaRPr lang="en-US" dirty="0" smtClean="0"/>
          </a:p>
          <a:p>
            <a:r>
              <a:rPr lang="en-US" dirty="0" smtClean="0"/>
              <a:t>H. Most caustic of all the epistles, </a:t>
            </a:r>
            <a:r>
              <a:rPr lang="en-US" b="1" dirty="0" smtClean="0">
                <a:solidFill>
                  <a:srgbClr val="C00000"/>
                </a:solidFill>
              </a:rPr>
              <a:t>1:6,8; 2:6,11; 3:1; 4:11; 5:4,10,12.</a:t>
            </a:r>
          </a:p>
          <a:p>
            <a:endParaRPr lang="en-US" dirty="0" smtClean="0"/>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rPr>
              <a:t>Galatians 1:10 “For am I now seeking the favor of </a:t>
            </a:r>
            <a:r>
              <a:rPr lang="en-US" b="1" dirty="0" smtClean="0">
                <a:solidFill>
                  <a:srgbClr val="0070C0"/>
                </a:solidFill>
              </a:rPr>
              <a:t>men </a:t>
            </a:r>
            <a:r>
              <a:rPr lang="en-US" dirty="0" smtClean="0"/>
              <a:t>(ZETEO –PAI), </a:t>
            </a:r>
            <a:r>
              <a:rPr lang="en-US" b="1" dirty="0" smtClean="0">
                <a:solidFill>
                  <a:srgbClr val="0070C0"/>
                </a:solidFill>
              </a:rPr>
              <a:t>or of God? Or am I striving to please </a:t>
            </a:r>
            <a:r>
              <a:rPr lang="en-US" b="1" dirty="0" smtClean="0">
                <a:solidFill>
                  <a:srgbClr val="0070C0"/>
                </a:solidFill>
              </a:rPr>
              <a:t>men </a:t>
            </a:r>
            <a:r>
              <a:rPr lang="en-US" dirty="0" smtClean="0"/>
              <a:t>(PEITHO –PAI – persuade)</a:t>
            </a:r>
            <a:r>
              <a:rPr lang="en-US" b="1" dirty="0" smtClean="0">
                <a:solidFill>
                  <a:srgbClr val="0070C0"/>
                </a:solidFill>
              </a:rPr>
              <a:t>?  </a:t>
            </a:r>
            <a:r>
              <a:rPr lang="en-US" b="1" dirty="0" smtClean="0">
                <a:solidFill>
                  <a:srgbClr val="0070C0"/>
                </a:solidFill>
              </a:rPr>
              <a:t>If </a:t>
            </a:r>
            <a:r>
              <a:rPr lang="en-US" b="1" dirty="0" smtClean="0">
                <a:solidFill>
                  <a:srgbClr val="0070C0"/>
                </a:solidFill>
              </a:rPr>
              <a:t> </a:t>
            </a:r>
            <a:r>
              <a:rPr lang="en-US" dirty="0" smtClean="0"/>
              <a:t>(EI is second class condition + </a:t>
            </a:r>
            <a:r>
              <a:rPr lang="en-US" dirty="0" smtClean="0"/>
              <a:t>ARESKO – Impf AI – to please ) </a:t>
            </a:r>
            <a:r>
              <a:rPr lang="en-US" b="1" dirty="0" smtClean="0">
                <a:solidFill>
                  <a:srgbClr val="0070C0"/>
                </a:solidFill>
              </a:rPr>
              <a:t>I </a:t>
            </a:r>
            <a:r>
              <a:rPr lang="en-US" b="1" dirty="0" smtClean="0">
                <a:solidFill>
                  <a:srgbClr val="0070C0"/>
                </a:solidFill>
              </a:rPr>
              <a:t>were still  trying to please </a:t>
            </a:r>
            <a:r>
              <a:rPr lang="en-US" b="1" dirty="0" smtClean="0">
                <a:solidFill>
                  <a:srgbClr val="0070C0"/>
                </a:solidFill>
              </a:rPr>
              <a:t>men </a:t>
            </a:r>
            <a:r>
              <a:rPr lang="en-US" dirty="0" smtClean="0"/>
              <a:t>(and I don’t)</a:t>
            </a:r>
            <a:r>
              <a:rPr lang="en-US" b="1" dirty="0" smtClean="0">
                <a:solidFill>
                  <a:srgbClr val="0070C0"/>
                </a:solidFill>
              </a:rPr>
              <a:t>, </a:t>
            </a:r>
            <a:r>
              <a:rPr lang="en-US" b="1" dirty="0" smtClean="0">
                <a:solidFill>
                  <a:srgbClr val="0070C0"/>
                </a:solidFill>
              </a:rPr>
              <a:t>I would not  be a bondservant of Christ.” -</a:t>
            </a:r>
            <a:r>
              <a:rPr lang="en-US" dirty="0" smtClean="0"/>
              <a:t> the motivation of Paul’s service. </a:t>
            </a:r>
            <a:r>
              <a:rPr lang="en-US" dirty="0" smtClean="0"/>
              <a:t>(DOULOS)</a:t>
            </a:r>
            <a:endParaRPr lang="en-US" dirty="0" smtClean="0"/>
          </a:p>
          <a:p>
            <a:pPr hangingPunct="0"/>
            <a:endParaRPr lang="en-US" dirty="0" smtClean="0"/>
          </a:p>
          <a:p>
            <a:pPr hangingPunct="0"/>
            <a:r>
              <a:rPr lang="en-US" dirty="0" smtClean="0"/>
              <a:t>The Judaizers have attacked Paul’s motives. They had a hard time doing it because Paul generally did not take an offering and he would not bow to the Judaizers from Jerusalem.  </a:t>
            </a:r>
          </a:p>
          <a:p>
            <a:pPr hangingPunct="0"/>
            <a:endParaRPr lang="en-US" dirty="0" smtClean="0"/>
          </a:p>
          <a:p>
            <a:pPr hangingPunct="0"/>
            <a:r>
              <a:rPr lang="en-US" dirty="0" smtClean="0"/>
              <a:t>He operated as a missionary and he would take an offering from established churches which understood the principle of giving. </a:t>
            </a:r>
          </a:p>
          <a:p>
            <a:pPr hangingPunct="0"/>
            <a:endParaRPr lang="en-US" dirty="0" smtClean="0"/>
          </a:p>
          <a:p>
            <a:pPr hangingPunct="0"/>
            <a:r>
              <a:rPr lang="en-US" dirty="0" smtClean="0"/>
              <a:t>He only took money from believers, never from an unbeliever. This is the biblical principle. No one ever has the right to shake down an unbeliever for an offering.</a:t>
            </a:r>
          </a:p>
          <a:p>
            <a:pPr hangingPunct="0"/>
            <a:endParaRPr lang="en-US" dirty="0" smtClean="0"/>
          </a:p>
          <a:p>
            <a:pPr hangingPunct="0"/>
            <a:endParaRPr lang="en-US" dirty="0" smtClean="0"/>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endParaRPr lang="en-US" dirty="0" smtClean="0"/>
          </a:p>
          <a:p>
            <a:r>
              <a:rPr lang="en-US" dirty="0" smtClean="0"/>
              <a:t>Now Paul didn’t take an offering and it was very hard to criticize him, and there really wasn’t anything in his personal life by which they could criticize him. </a:t>
            </a:r>
          </a:p>
          <a:p>
            <a:endParaRPr lang="en-US" dirty="0" smtClean="0"/>
          </a:p>
          <a:p>
            <a:r>
              <a:rPr lang="en-US" dirty="0" smtClean="0"/>
              <a:t>They did criticize his appearance, however.  Generally speaking, they spent most of their time criticizing his message. So it is Paul’s </a:t>
            </a:r>
            <a:r>
              <a:rPr lang="en-US" b="1" u="sng" dirty="0" smtClean="0"/>
              <a:t>message</a:t>
            </a:r>
            <a:r>
              <a:rPr lang="en-US" dirty="0" smtClean="0"/>
              <a:t> that he defends for that is the issue. </a:t>
            </a:r>
          </a:p>
          <a:p>
            <a:endParaRPr lang="en-US" dirty="0" smtClean="0"/>
          </a:p>
          <a:p>
            <a:r>
              <a:rPr lang="en-US" dirty="0" smtClean="0"/>
              <a:t>Here he majors on his message. </a:t>
            </a:r>
            <a:r>
              <a:rPr lang="en-US" b="1" dirty="0" smtClean="0">
                <a:solidFill>
                  <a:srgbClr val="0070C0"/>
                </a:solidFill>
              </a:rPr>
              <a:t>“For do I now persuade men, or God?”</a:t>
            </a:r>
            <a:r>
              <a:rPr lang="en-US" dirty="0" smtClean="0"/>
              <a:t>  PEITHO – persuade, to conciliate, to  swing a person over to a given point of view. </a:t>
            </a: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t>Paul is not trying to win over the favor of men and therefore persuade them. He is not using human salesmanship on them. He  puts a curse on them!  </a:t>
            </a:r>
          </a:p>
          <a:p>
            <a:pPr hangingPunct="0"/>
            <a:endParaRPr lang="en-US" dirty="0" smtClean="0"/>
          </a:p>
          <a:p>
            <a:pPr hangingPunct="0"/>
            <a:r>
              <a:rPr lang="en-US" dirty="0" smtClean="0"/>
              <a:t>In approaching the gospel or in giving any doctrine at all Paul is not simply trying to persuade men (free from gimmicks). </a:t>
            </a:r>
          </a:p>
          <a:p>
            <a:pPr hangingPunct="0"/>
            <a:endParaRPr lang="en-US" dirty="0" smtClean="0"/>
          </a:p>
          <a:p>
            <a:pPr hangingPunct="0"/>
            <a:r>
              <a:rPr lang="en-US" dirty="0" smtClean="0"/>
              <a:t>This is quite obvious because he has already cursed the Judaizers twice and the Judaizers are very popular in the Galatian cities at the present time. </a:t>
            </a:r>
          </a:p>
          <a:p>
            <a:endParaRPr lang="en-US" dirty="0"/>
          </a:p>
        </p:txBody>
      </p:sp>
      <p:sp>
        <p:nvSpPr>
          <p:cNvPr id="4" name="TextBox 3"/>
          <p:cNvSpPr txBox="1"/>
          <p:nvPr/>
        </p:nvSpPr>
        <p:spPr>
          <a:xfrm>
            <a:off x="914400" y="5105400"/>
            <a:ext cx="6858000" cy="1200329"/>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2400" b="1" dirty="0" smtClean="0"/>
              <a:t>COMMUNICATOR’S  CHALLENGE</a:t>
            </a:r>
          </a:p>
          <a:p>
            <a:pPr algn="ctr"/>
            <a:endParaRPr lang="en-US" sz="2400" b="1" dirty="0" smtClean="0"/>
          </a:p>
          <a:p>
            <a:pPr algn="ctr"/>
            <a:r>
              <a:rPr lang="en-US" sz="2400" b="1" dirty="0" smtClean="0"/>
              <a:t>PLEASE GOD OR PLEASE MEN?</a:t>
            </a:r>
            <a:endParaRPr lang="en-US" sz="2400" b="1"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Actually, Paul’s preaching as indicated by the word which follows </a:t>
            </a:r>
            <a:r>
              <a:rPr lang="en-US" b="1" dirty="0" smtClean="0">
                <a:solidFill>
                  <a:srgbClr val="0070C0"/>
                </a:solidFill>
              </a:rPr>
              <a:t>“do I seek to persuade men” — “or God?” </a:t>
            </a:r>
          </a:p>
          <a:p>
            <a:pPr hangingPunct="0"/>
            <a:endParaRPr lang="en-US" b="1" dirty="0" smtClean="0">
              <a:solidFill>
                <a:srgbClr val="0070C0"/>
              </a:solidFill>
            </a:endParaRPr>
          </a:p>
          <a:p>
            <a:pPr hangingPunct="0"/>
            <a:r>
              <a:rPr lang="en-US" dirty="0" smtClean="0"/>
              <a:t>Paul’s preaching is done as unto the Lord. Now what does it mean, persuading God? How does one do that? </a:t>
            </a:r>
          </a:p>
          <a:p>
            <a:pPr hangingPunct="0"/>
            <a:endParaRPr lang="en-US" dirty="0" smtClean="0"/>
          </a:p>
          <a:p>
            <a:pPr hangingPunct="0"/>
            <a:r>
              <a:rPr lang="en-US" u="sng" dirty="0" smtClean="0"/>
              <a:t>By laying God’s truth on the line</a:t>
            </a:r>
            <a:r>
              <a:rPr lang="en-US" dirty="0" smtClean="0"/>
              <a:t>. Paul’s approach is to make the truth of God clear. He sticks to the gospel of grace, to doctrine, and he lays it on the line and lets the chips fall where they may. </a:t>
            </a:r>
          </a:p>
          <a:p>
            <a:pPr hangingPunct="0"/>
            <a:endParaRPr lang="en-US" dirty="0" smtClean="0"/>
          </a:p>
          <a:p>
            <a:pPr hangingPunct="0"/>
            <a:r>
              <a:rPr lang="en-US" dirty="0" smtClean="0"/>
              <a:t>His second question: </a:t>
            </a:r>
            <a:r>
              <a:rPr lang="en-US" b="1" dirty="0" smtClean="0">
                <a:solidFill>
                  <a:srgbClr val="0070C0"/>
                </a:solidFill>
              </a:rPr>
              <a:t>“Do I seek to please men?” </a:t>
            </a:r>
            <a:r>
              <a:rPr lang="en-US" dirty="0" smtClean="0"/>
              <a:t>Once again, he is indicating the fact that in presenting the gospel he is not a man-pleaser, he is not entertaining. </a:t>
            </a:r>
          </a:p>
          <a:p>
            <a:pPr hangingPunct="0"/>
            <a:endParaRPr lang="en-US" dirty="0" smtClean="0"/>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r>
              <a:rPr lang="en-US" dirty="0" smtClean="0"/>
              <a:t>The word to please here is often used for an audience who was pleased with the eloquence of a public speaker. </a:t>
            </a:r>
          </a:p>
          <a:p>
            <a:endParaRPr lang="en-US" dirty="0" smtClean="0"/>
          </a:p>
          <a:p>
            <a:r>
              <a:rPr lang="en-US" dirty="0" smtClean="0"/>
              <a:t>Paul is doing his job as unto the Lord, he is laying it on the line and people can take it or leave it. This is usually </a:t>
            </a:r>
            <a:r>
              <a:rPr lang="en-US" b="1" dirty="0" smtClean="0"/>
              <a:t>NOT</a:t>
            </a:r>
            <a:r>
              <a:rPr lang="en-US" dirty="0" smtClean="0"/>
              <a:t> pleasing to men.  People don’t like to be damned for  what they say or teach!</a:t>
            </a:r>
          </a:p>
          <a:p>
            <a:endParaRPr lang="en-US" dirty="0" smtClean="0"/>
          </a:p>
          <a:p>
            <a:r>
              <a:rPr lang="en-US" dirty="0" smtClean="0"/>
              <a:t>With the help of God the Holy Spirit they will take it and correct their </a:t>
            </a:r>
            <a:r>
              <a:rPr lang="en-US" u="sng" dirty="0" smtClean="0"/>
              <a:t>beliefs and behavior. </a:t>
            </a:r>
          </a:p>
          <a:p>
            <a:endParaRPr lang="en-US" dirty="0" smtClean="0"/>
          </a:p>
          <a:p>
            <a:r>
              <a:rPr lang="en-US" b="1" u="sng" dirty="0" smtClean="0"/>
              <a:t>Principle</a:t>
            </a:r>
            <a:r>
              <a:rPr lang="en-US" u="sng" dirty="0" smtClean="0"/>
              <a:t>:  </a:t>
            </a:r>
            <a:r>
              <a:rPr lang="en-US" dirty="0" smtClean="0"/>
              <a:t>Don’t ever try to witness for Christ or teach the Word or pass on information of a spiritual nature and use gimmicks, coercion, or men pleasing tactics. </a:t>
            </a:r>
          </a:p>
          <a:p>
            <a:endParaRPr lang="en-US" dirty="0" smtClean="0"/>
          </a:p>
          <a:p>
            <a:r>
              <a:rPr lang="en-US" dirty="0" smtClean="0"/>
              <a:t>No matter how badly you want someone to accept the Lord you have to </a:t>
            </a:r>
            <a:r>
              <a:rPr lang="en-US" u="sng" dirty="0" smtClean="0"/>
              <a:t>lay it on the line and let the Holy Spirit take it from there</a:t>
            </a:r>
            <a:r>
              <a:rPr lang="en-US" dirty="0" smtClean="0"/>
              <a:t>. That is the end of the line for you. </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b="1" dirty="0" smtClean="0">
                <a:solidFill>
                  <a:srgbClr val="0070C0"/>
                </a:solidFill>
              </a:rPr>
              <a:t>“If I yet please men” </a:t>
            </a:r>
            <a:r>
              <a:rPr lang="en-US" dirty="0" smtClean="0"/>
              <a:t>— “if” is a second class condition-</a:t>
            </a:r>
            <a:r>
              <a:rPr lang="en-US" b="1" dirty="0" smtClean="0">
                <a:solidFill>
                  <a:srgbClr val="0070C0"/>
                </a:solidFill>
              </a:rPr>
              <a:t> “and I don’t.”  </a:t>
            </a:r>
            <a:r>
              <a:rPr lang="en-US" dirty="0" smtClean="0"/>
              <a:t>Paul is saying, “Have I made myself clear enough about Christ’s gospel? Can anyone NOW charge that I seek to please men in presenting it?” </a:t>
            </a:r>
          </a:p>
          <a:p>
            <a:pPr hangingPunct="0"/>
            <a:endParaRPr lang="en-US" dirty="0" smtClean="0"/>
          </a:p>
          <a:p>
            <a:pPr hangingPunct="0"/>
            <a:r>
              <a:rPr lang="en-US" b="1" dirty="0" smtClean="0">
                <a:solidFill>
                  <a:srgbClr val="0070C0"/>
                </a:solidFill>
              </a:rPr>
              <a:t>“If yet please” </a:t>
            </a:r>
            <a:r>
              <a:rPr lang="en-US" dirty="0" smtClean="0"/>
              <a:t>is imperfect  </a:t>
            </a:r>
            <a:r>
              <a:rPr lang="en-US" b="1" dirty="0" smtClean="0">
                <a:solidFill>
                  <a:srgbClr val="0070C0"/>
                </a:solidFill>
              </a:rPr>
              <a:t>— “If I kept on pleasing men, but I don’t, I should not be the servant of Christ”.  </a:t>
            </a:r>
          </a:p>
          <a:p>
            <a:pPr hangingPunct="0"/>
            <a:endParaRPr lang="en-US" b="1" dirty="0" smtClean="0">
              <a:solidFill>
                <a:srgbClr val="0070C0"/>
              </a:solidFill>
            </a:endParaRPr>
          </a:p>
          <a:p>
            <a:pPr hangingPunct="0"/>
            <a:r>
              <a:rPr lang="en-US" b="1" dirty="0" smtClean="0">
                <a:solidFill>
                  <a:srgbClr val="0070C0"/>
                </a:solidFill>
              </a:rPr>
              <a:t>“I should not be” </a:t>
            </a:r>
            <a:r>
              <a:rPr lang="en-US" dirty="0" smtClean="0"/>
              <a:t>is another imperfect, which means </a:t>
            </a:r>
            <a:r>
              <a:rPr lang="en-US" b="1" dirty="0" smtClean="0">
                <a:solidFill>
                  <a:srgbClr val="0070C0"/>
                </a:solidFill>
              </a:rPr>
              <a:t>“I should not continue as the servant of the Lord Jesus Christ.” </a:t>
            </a:r>
          </a:p>
          <a:p>
            <a:pPr hangingPunct="0"/>
            <a:endParaRPr lang="en-US" dirty="0" smtClean="0"/>
          </a:p>
          <a:p>
            <a:pPr hangingPunct="0"/>
            <a:r>
              <a:rPr lang="en-US" u="sng" dirty="0" smtClean="0"/>
              <a:t>Principle</a:t>
            </a:r>
            <a:r>
              <a:rPr lang="en-US" dirty="0" smtClean="0"/>
              <a:t>: No man in the ministry can continue in the ministry as the servant of Christ by pleasing men. </a:t>
            </a:r>
          </a:p>
          <a:p>
            <a:pPr hangingPunct="0"/>
            <a:endParaRPr lang="en-US" dirty="0" smtClean="0"/>
          </a:p>
          <a:p>
            <a:pPr hangingPunct="0"/>
            <a:r>
              <a:rPr lang="en-US" dirty="0" smtClean="0"/>
              <a:t>You make the issue of what God’s Word has to say. They must use it or not, you cannot make anyone use the Word of God.</a:t>
            </a:r>
          </a:p>
          <a:p>
            <a:pPr hangingPunct="0"/>
            <a:endParaRPr lang="en-US" dirty="0" smtClean="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u="sng" dirty="0" smtClean="0"/>
              <a:t> So the issue is</a:t>
            </a:r>
            <a:r>
              <a:rPr lang="en-US" dirty="0" smtClean="0"/>
              <a:t>: Here is the information, you can use it, you can apply it, or you can fail to use it and fail to apply it, but it is up to you. </a:t>
            </a:r>
          </a:p>
          <a:p>
            <a:pPr hangingPunct="0"/>
            <a:endParaRPr lang="en-US" dirty="0" smtClean="0"/>
          </a:p>
          <a:p>
            <a:pPr hangingPunct="0"/>
            <a:r>
              <a:rPr lang="en-US" dirty="0" smtClean="0"/>
              <a:t>This scripture makes it very clear that the </a:t>
            </a:r>
            <a:r>
              <a:rPr lang="en-US" u="sng" dirty="0" smtClean="0"/>
              <a:t>ministry must always choose for doctrine, never for pleasing people.</a:t>
            </a:r>
          </a:p>
          <a:p>
            <a:pPr hangingPunct="0"/>
            <a:endParaRPr lang="en-US" u="sng" dirty="0" smtClean="0"/>
          </a:p>
          <a:p>
            <a:pPr hangingPunct="0"/>
            <a:r>
              <a:rPr lang="en-US" b="1" dirty="0" smtClean="0">
                <a:solidFill>
                  <a:srgbClr val="0070C0"/>
                </a:solidFill>
              </a:rPr>
              <a:t>Galatians 1:11 “ for I would have you know, brethern, that the gospel which was preached by me is not according to man.” </a:t>
            </a:r>
          </a:p>
          <a:p>
            <a:pPr hangingPunct="0"/>
            <a:endParaRPr lang="en-US" b="1" dirty="0" smtClean="0">
              <a:solidFill>
                <a:srgbClr val="0070C0"/>
              </a:solidFill>
            </a:endParaRPr>
          </a:p>
          <a:p>
            <a:pPr hangingPunct="0"/>
            <a:r>
              <a:rPr lang="en-US" dirty="0" smtClean="0"/>
              <a:t>Paul denies three possible sources for his teaching:  (1) not according to man (2) received from man (3) he was not taught the gospel. </a:t>
            </a:r>
          </a:p>
          <a:p>
            <a:pPr hangingPunct="0"/>
            <a:endParaRPr lang="en-US" dirty="0" smtClean="0"/>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endParaRPr lang="en-US" b="1" dirty="0" smtClean="0">
              <a:solidFill>
                <a:srgbClr val="0070C0"/>
              </a:solidFill>
            </a:endParaRPr>
          </a:p>
          <a:p>
            <a:pPr hangingPunct="0"/>
            <a:r>
              <a:rPr lang="en-US" b="1" dirty="0" smtClean="0">
                <a:solidFill>
                  <a:srgbClr val="0070C0"/>
                </a:solidFill>
              </a:rPr>
              <a:t>“But I would have you know” </a:t>
            </a:r>
            <a:r>
              <a:rPr lang="en-US" dirty="0" smtClean="0"/>
              <a:t>– GNORIZO - dative of advantage -  Here is the source of Paul’s message; </a:t>
            </a:r>
            <a:r>
              <a:rPr lang="en-US" b="1" dirty="0" smtClean="0">
                <a:solidFill>
                  <a:srgbClr val="0070C0"/>
                </a:solidFill>
              </a:rPr>
              <a:t>“you, brethren.” </a:t>
            </a:r>
            <a:endParaRPr lang="en-US" dirty="0" smtClean="0"/>
          </a:p>
          <a:p>
            <a:pPr hangingPunct="0"/>
            <a:endParaRPr lang="en-US" b="1" dirty="0" smtClean="0">
              <a:solidFill>
                <a:srgbClr val="0070C0"/>
              </a:solidFill>
            </a:endParaRPr>
          </a:p>
          <a:p>
            <a:pPr hangingPunct="0"/>
            <a:r>
              <a:rPr lang="en-US" b="1" dirty="0" smtClean="0">
                <a:solidFill>
                  <a:srgbClr val="0070C0"/>
                </a:solidFill>
              </a:rPr>
              <a:t>“know” – </a:t>
            </a:r>
            <a:r>
              <a:rPr lang="en-US" dirty="0" smtClean="0"/>
              <a:t>GNORIZO GAR HUMIN - make known. Paul is going to lay it on the line and now he goes on to do it. </a:t>
            </a:r>
            <a:r>
              <a:rPr lang="en-US" b="1" dirty="0" smtClean="0">
                <a:solidFill>
                  <a:srgbClr val="0070C0"/>
                </a:solidFill>
              </a:rPr>
              <a:t>“But I keep on laying it on the line to you,” </a:t>
            </a:r>
            <a:r>
              <a:rPr lang="en-US" dirty="0" smtClean="0"/>
              <a:t>dative of advantage. </a:t>
            </a:r>
          </a:p>
          <a:p>
            <a:pPr hangingPunct="0"/>
            <a:endParaRPr lang="en-US" dirty="0" smtClean="0"/>
          </a:p>
          <a:p>
            <a:pPr hangingPunct="0"/>
            <a:r>
              <a:rPr lang="en-US" dirty="0" smtClean="0"/>
              <a:t>It is to the advantage of the Galatians that Paul is going to lay it on the line, that Paul is going to give them the straight facts in this situation. No sugar coating in his message!</a:t>
            </a:r>
          </a:p>
          <a:p>
            <a:pPr hangingPunct="0"/>
            <a:endParaRPr lang="en-US" dirty="0" smtClean="0"/>
          </a:p>
          <a:p>
            <a:pPr hangingPunct="0"/>
            <a:r>
              <a:rPr lang="en-US" b="1" dirty="0" smtClean="0">
                <a:solidFill>
                  <a:srgbClr val="0070C0"/>
                </a:solidFill>
              </a:rPr>
              <a:t>“Brethren” </a:t>
            </a:r>
            <a:r>
              <a:rPr lang="en-US" dirty="0" smtClean="0"/>
              <a:t>refers to believers, this is a situation where believers had been led astray by legalism and Paul is going to straighten them out.</a:t>
            </a:r>
          </a:p>
          <a:p>
            <a:pPr hangingPunct="0"/>
            <a:endParaRPr lang="en-US" dirty="0" smtClean="0"/>
          </a:p>
          <a:p>
            <a:endParaRPr lang="en-US" dirty="0" smtClean="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solidFill>
                  <a:srgbClr val="0070C0"/>
                </a:solidFill>
              </a:rPr>
              <a:t>“that the gospel which was preached by me is </a:t>
            </a:r>
            <a:r>
              <a:rPr lang="en-US" b="1" u="sng" dirty="0" smtClean="0">
                <a:solidFill>
                  <a:srgbClr val="0070C0"/>
                </a:solidFill>
              </a:rPr>
              <a:t>not after man.” </a:t>
            </a:r>
          </a:p>
          <a:p>
            <a:pPr hangingPunct="0"/>
            <a:endParaRPr lang="en-US" b="1" dirty="0" smtClean="0">
              <a:solidFill>
                <a:srgbClr val="0070C0"/>
              </a:solidFill>
            </a:endParaRPr>
          </a:p>
          <a:p>
            <a:pPr hangingPunct="0"/>
            <a:r>
              <a:rPr lang="en-US" dirty="0" smtClean="0"/>
              <a:t>The gospel is a reference to the good news which starts with the fact that Jesus Christ died for our sins; </a:t>
            </a:r>
            <a:r>
              <a:rPr lang="en-US" b="1" dirty="0" smtClean="0">
                <a:solidFill>
                  <a:srgbClr val="0070C0"/>
                </a:solidFill>
              </a:rPr>
              <a:t>“which was preached by me” </a:t>
            </a:r>
            <a:r>
              <a:rPr lang="en-US" dirty="0" smtClean="0"/>
              <a:t>— EUANGELIZO – APPtc - reminding </a:t>
            </a:r>
            <a:r>
              <a:rPr lang="en-US" dirty="0" smtClean="0"/>
              <a:t>them once again that he gave them the good news before the legalists came along. </a:t>
            </a:r>
          </a:p>
          <a:p>
            <a:pPr hangingPunct="0"/>
            <a:endParaRPr lang="en-US" dirty="0" smtClean="0"/>
          </a:p>
          <a:p>
            <a:pPr hangingPunct="0"/>
            <a:r>
              <a:rPr lang="en-US" dirty="0" smtClean="0"/>
              <a:t>The implication is that the legalists are building on another man’s foundation, that they are leeches, they only go where the gospel has already been preached. </a:t>
            </a:r>
          </a:p>
          <a:p>
            <a:pPr hangingPunct="0"/>
            <a:endParaRPr lang="en-US" dirty="0" smtClean="0"/>
          </a:p>
          <a:p>
            <a:pPr hangingPunct="0"/>
            <a:r>
              <a:rPr lang="en-US" dirty="0" smtClean="0"/>
              <a:t>Legalists were saying Paul got his gospel from Peter and the other apostles. Paul will prove that they are wrong!</a:t>
            </a:r>
          </a:p>
          <a:p>
            <a:pPr hangingPunct="0"/>
            <a:endParaRPr lang="en-US" dirty="0" smtClean="0"/>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0070C0"/>
                </a:solidFill>
              </a:rPr>
              <a:t>“By me” </a:t>
            </a:r>
            <a:r>
              <a:rPr lang="en-US" dirty="0" smtClean="0"/>
              <a:t>is by instrumentality of me — </a:t>
            </a:r>
            <a:r>
              <a:rPr lang="en-US" b="1" dirty="0" smtClean="0">
                <a:solidFill>
                  <a:srgbClr val="0070C0"/>
                </a:solidFill>
              </a:rPr>
              <a:t>“is not after man.” </a:t>
            </a:r>
            <a:r>
              <a:rPr lang="en-US" dirty="0" smtClean="0"/>
              <a:t>The word “after” is the preposition of norm or standard — </a:t>
            </a:r>
            <a:r>
              <a:rPr lang="en-US" b="1" dirty="0" smtClean="0">
                <a:solidFill>
                  <a:srgbClr val="0070C0"/>
                </a:solidFill>
              </a:rPr>
              <a:t>“not according to the norm or standard of man’s viewpoint,” </a:t>
            </a:r>
            <a:r>
              <a:rPr lang="en-US" dirty="0" smtClean="0"/>
              <a:t>or</a:t>
            </a:r>
            <a:r>
              <a:rPr lang="en-US" b="1" dirty="0" smtClean="0">
                <a:solidFill>
                  <a:srgbClr val="0070C0"/>
                </a:solidFill>
              </a:rPr>
              <a:t> “not by the authority of man.” </a:t>
            </a:r>
          </a:p>
          <a:p>
            <a:pPr hangingPunct="0">
              <a:buNone/>
            </a:pPr>
            <a:endParaRPr lang="en-US" b="1" dirty="0" smtClean="0">
              <a:solidFill>
                <a:srgbClr val="0070C0"/>
              </a:solidFill>
            </a:endParaRPr>
          </a:p>
          <a:p>
            <a:pPr hangingPunct="0"/>
            <a:r>
              <a:rPr lang="en-US" dirty="0" smtClean="0"/>
              <a:t>Man chooses a gospel that is </a:t>
            </a:r>
            <a:r>
              <a:rPr lang="en-US" u="sng" dirty="0" smtClean="0"/>
              <a:t>comfortable to him, flatters him, and affirms human goodness</a:t>
            </a:r>
            <a:r>
              <a:rPr lang="en-US" dirty="0" smtClean="0"/>
              <a:t>.  Paul is not teaching that gospel. </a:t>
            </a:r>
          </a:p>
          <a:p>
            <a:endParaRPr lang="en-US" b="1" dirty="0" smtClean="0">
              <a:solidFill>
                <a:srgbClr val="0070C0"/>
              </a:solidFill>
            </a:endParaRPr>
          </a:p>
          <a:p>
            <a:r>
              <a:rPr lang="en-US" b="1" dirty="0" smtClean="0">
                <a:solidFill>
                  <a:srgbClr val="0070C0"/>
                </a:solidFill>
              </a:rPr>
              <a:t>Galatians 1:12 “for I neither received it from man, nor was I taught it, but I received it through a revelation of Jesus Christ.”</a:t>
            </a:r>
          </a:p>
          <a:p>
            <a:endParaRPr lang="en-US" dirty="0" smtClean="0"/>
          </a:p>
          <a:p>
            <a:r>
              <a:rPr lang="en-US" dirty="0" smtClean="0"/>
              <a:t>Paul is using his own salvation as an illustration of the pattern</a:t>
            </a:r>
            <a:r>
              <a:rPr lang="en-US" b="1" dirty="0" smtClean="0">
                <a:solidFill>
                  <a:srgbClr val="0070C0"/>
                </a:solidFill>
              </a:rPr>
              <a:t>. “I did not receive it” </a:t>
            </a:r>
            <a:r>
              <a:rPr lang="en-US" dirty="0" smtClean="0"/>
              <a:t>means to welcome as a host would welcome a guest</a:t>
            </a:r>
            <a:r>
              <a:rPr lang="en-US" dirty="0" smtClean="0"/>
              <a:t>. (PARALAMBANO – AAIndic)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t>I. Contrast between law and grace.</a:t>
            </a:r>
          </a:p>
          <a:p>
            <a:r>
              <a:rPr lang="en-US" dirty="0" smtClean="0"/>
              <a:t>(The most important thing that law does is to drive man to the grace of God because of his inability to keep the law.)</a:t>
            </a:r>
          </a:p>
          <a:p>
            <a:endParaRPr lang="en-US" dirty="0" smtClean="0"/>
          </a:p>
          <a:p>
            <a:r>
              <a:rPr lang="en-US" dirty="0" smtClean="0"/>
              <a:t>J. Hebrews, Romans and Galatians are all based on </a:t>
            </a:r>
            <a:r>
              <a:rPr lang="en-US" b="1" dirty="0" smtClean="0">
                <a:solidFill>
                  <a:srgbClr val="C00000"/>
                </a:solidFill>
              </a:rPr>
              <a:t>Habakkuk 2:4.</a:t>
            </a:r>
          </a:p>
          <a:p>
            <a:endParaRPr lang="en-US" dirty="0" smtClean="0"/>
          </a:p>
          <a:p>
            <a:r>
              <a:rPr lang="en-US" dirty="0" smtClean="0"/>
              <a:t>L. Few books in history have had greater effect on man than this tract.</a:t>
            </a:r>
          </a:p>
          <a:p>
            <a:pPr>
              <a:buNone/>
            </a:pPr>
            <a:endParaRPr lang="en-US" dirty="0" smtClean="0"/>
          </a:p>
          <a:p>
            <a:pPr>
              <a:buNone/>
            </a:pPr>
            <a:r>
              <a:rPr lang="en-US" dirty="0" smtClean="0"/>
              <a:t>X. KEY VERSE  -</a:t>
            </a:r>
            <a:r>
              <a:rPr lang="en-US" b="1" dirty="0" smtClean="0">
                <a:solidFill>
                  <a:srgbClr val="C00000"/>
                </a:solidFill>
              </a:rPr>
              <a:t> 5:1</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endParaRPr lang="en-US" dirty="0" smtClean="0"/>
          </a:p>
          <a:p>
            <a:pPr hangingPunct="0"/>
            <a:r>
              <a:rPr lang="en-US" dirty="0" smtClean="0"/>
              <a:t>This implies that when Paul finally heard the good news he welcomed the gospel into his life as a host would welcome an honored guest.</a:t>
            </a:r>
          </a:p>
          <a:p>
            <a:pPr hangingPunct="0"/>
            <a:endParaRPr lang="en-US" dirty="0" smtClean="0"/>
          </a:p>
          <a:p>
            <a:pPr hangingPunct="0"/>
            <a:r>
              <a:rPr lang="en-US" b="1" dirty="0" smtClean="0">
                <a:solidFill>
                  <a:srgbClr val="0070C0"/>
                </a:solidFill>
              </a:rPr>
              <a:t> “from man” </a:t>
            </a:r>
            <a:r>
              <a:rPr lang="en-US" dirty="0" smtClean="0"/>
              <a:t>or the source of man</a:t>
            </a:r>
            <a:r>
              <a:rPr lang="en-US" b="1" dirty="0" smtClean="0">
                <a:solidFill>
                  <a:srgbClr val="0070C0"/>
                </a:solidFill>
              </a:rPr>
              <a:t>; “nor was I taught” </a:t>
            </a:r>
            <a:r>
              <a:rPr lang="en-US" dirty="0" smtClean="0"/>
              <a:t>— </a:t>
            </a:r>
            <a:r>
              <a:rPr lang="en-US" dirty="0" smtClean="0"/>
              <a:t>DIDACHE – Aor Pass Indic),  </a:t>
            </a:r>
            <a:r>
              <a:rPr lang="en-US" dirty="0" smtClean="0"/>
              <a:t>in the point when he received the gospel (Eph 3:2-4, 8-9).  Rabbis required their students to memorize religious rules and traditions. </a:t>
            </a:r>
          </a:p>
          <a:p>
            <a:pPr hangingPunct="0"/>
            <a:endParaRPr lang="en-US" dirty="0" smtClean="0"/>
          </a:p>
          <a:p>
            <a:pPr hangingPunct="0"/>
            <a:r>
              <a:rPr lang="en-US" dirty="0" smtClean="0"/>
              <a:t>The Passive voice: he received the gospel directly from Christ. </a:t>
            </a:r>
          </a:p>
          <a:p>
            <a:pPr hangingPunct="0"/>
            <a:endParaRPr lang="en-US" dirty="0" smtClean="0"/>
          </a:p>
          <a:p>
            <a:pPr hangingPunct="0"/>
            <a:r>
              <a:rPr lang="en-US" dirty="0" smtClean="0"/>
              <a:t>Indicative mood. he was not taught but he go it by means of or by instrumentality of revelation, which implies direct communication from God. </a:t>
            </a:r>
          </a:p>
          <a:p>
            <a:pPr hangingPunct="0"/>
            <a:endParaRPr lang="en-US" dirty="0" smtClean="0"/>
          </a:p>
          <a:p>
            <a:pPr hangingPunct="0"/>
            <a:endParaRPr lang="en-US" dirty="0" smtClean="0"/>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This confirms the three accounts of the salvation of Paul given in the book of Acts. </a:t>
            </a:r>
          </a:p>
          <a:p>
            <a:pPr hangingPunct="0"/>
            <a:endParaRPr lang="en-US" dirty="0" smtClean="0"/>
          </a:p>
          <a:p>
            <a:pPr hangingPunct="0"/>
            <a:r>
              <a:rPr lang="en-US" b="1" dirty="0" smtClean="0">
                <a:solidFill>
                  <a:srgbClr val="0070C0"/>
                </a:solidFill>
              </a:rPr>
              <a:t>“but I received it through revelation of Jesus Christ.” </a:t>
            </a:r>
            <a:r>
              <a:rPr lang="en-US" dirty="0" smtClean="0"/>
              <a:t>– APOKALUPSEOS  uncovering, manifestation of Jesus Christ, that which belonged to Jesus Christ was uncovered and made known to Paul ( </a:t>
            </a:r>
            <a:r>
              <a:rPr lang="en-US" b="1" dirty="0" smtClean="0">
                <a:solidFill>
                  <a:srgbClr val="C00000"/>
                </a:solidFill>
              </a:rPr>
              <a:t>1 Tim 6:3,  1 Cor 2:10</a:t>
            </a:r>
            <a:r>
              <a:rPr lang="en-US" dirty="0" smtClean="0"/>
              <a:t>). </a:t>
            </a:r>
          </a:p>
          <a:p>
            <a:pPr hangingPunct="0"/>
            <a:endParaRPr lang="en-US" dirty="0" smtClean="0"/>
          </a:p>
          <a:p>
            <a:pPr hangingPunct="0"/>
            <a:r>
              <a:rPr lang="en-US" dirty="0" smtClean="0"/>
              <a:t>Paul’s gospel is justification by faith which is known in the OT prophets             ( </a:t>
            </a:r>
            <a:r>
              <a:rPr lang="en-US" b="1" dirty="0" smtClean="0">
                <a:solidFill>
                  <a:srgbClr val="C00000"/>
                </a:solidFill>
              </a:rPr>
              <a:t>Habakkuk 2:4, Rom 4:3-6, Gal 3:11, Heb 10:38</a:t>
            </a:r>
            <a:r>
              <a:rPr lang="en-US" dirty="0" smtClean="0"/>
              <a:t>). </a:t>
            </a:r>
          </a:p>
          <a:p>
            <a:pPr hangingPunct="0"/>
            <a:endParaRPr lang="en-US" dirty="0" smtClean="0"/>
          </a:p>
          <a:p>
            <a:pPr hangingPunct="0"/>
            <a:r>
              <a:rPr lang="en-US" dirty="0" smtClean="0"/>
              <a:t>The Lord opened Paul’s eyes to see the principle of justification by faith in the OT and its pertinence for this age of Grace. </a:t>
            </a:r>
          </a:p>
          <a:p>
            <a:pPr hangingPunct="0"/>
            <a:endParaRPr lang="en-US" dirty="0" smtClean="0"/>
          </a:p>
          <a:p>
            <a:pPr hangingPunct="0"/>
            <a:endParaRPr lang="en-US" b="1" dirty="0" smtClean="0">
              <a:solidFill>
                <a:srgbClr val="0070C0"/>
              </a:solidFill>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lstStyle/>
          <a:p>
            <a:pPr hangingPunct="0"/>
            <a:r>
              <a:rPr lang="en-US" dirty="0" smtClean="0"/>
              <a:t>Paul confirms that this same truth had been revealed to the OT prophets (</a:t>
            </a:r>
            <a:r>
              <a:rPr lang="en-US" b="1" dirty="0" smtClean="0">
                <a:solidFill>
                  <a:srgbClr val="C00000"/>
                </a:solidFill>
              </a:rPr>
              <a:t>Rom 1:2-3</a:t>
            </a:r>
            <a:r>
              <a:rPr lang="en-US" dirty="0" smtClean="0"/>
              <a:t>) so </a:t>
            </a:r>
            <a:r>
              <a:rPr lang="en-US" dirty="0" err="1" smtClean="0"/>
              <a:t>Pauls</a:t>
            </a:r>
            <a:r>
              <a:rPr lang="en-US" dirty="0" smtClean="0"/>
              <a:t> gospel is of divine origin.</a:t>
            </a:r>
          </a:p>
          <a:p>
            <a:pPr hangingPunct="0"/>
            <a:endParaRPr lang="en-US" dirty="0" smtClean="0"/>
          </a:p>
          <a:p>
            <a:pPr hangingPunct="0"/>
            <a:r>
              <a:rPr lang="en-US" dirty="0" smtClean="0"/>
              <a:t>The portion of the gospel that deals with the Church, the Body of Christ, was directly revealed to Paul by the Spirit       ( </a:t>
            </a:r>
            <a:r>
              <a:rPr lang="en-US" b="1" dirty="0" smtClean="0">
                <a:solidFill>
                  <a:srgbClr val="C00000"/>
                </a:solidFill>
              </a:rPr>
              <a:t>1 Cor 2:10</a:t>
            </a:r>
            <a:r>
              <a:rPr lang="en-US" dirty="0" smtClean="0"/>
              <a:t>) and there is NOTHING about it in the OT           ( </a:t>
            </a:r>
            <a:r>
              <a:rPr lang="en-US" b="1" dirty="0" smtClean="0">
                <a:solidFill>
                  <a:srgbClr val="C00000"/>
                </a:solidFill>
              </a:rPr>
              <a:t>Rom 16:25, 1 Cor 2:7</a:t>
            </a:r>
            <a:r>
              <a:rPr lang="en-US" dirty="0" smtClean="0"/>
              <a:t>).  </a:t>
            </a:r>
          </a:p>
          <a:p>
            <a:endParaRPr lang="en-US" b="1" dirty="0" smtClean="0">
              <a:solidFill>
                <a:srgbClr val="0070C0"/>
              </a:solidFill>
            </a:endParaRPr>
          </a:p>
          <a:p>
            <a:r>
              <a:rPr lang="en-US" b="1" dirty="0" smtClean="0">
                <a:solidFill>
                  <a:srgbClr val="0070C0"/>
                </a:solidFill>
              </a:rPr>
              <a:t>Galatians 1:13-14  </a:t>
            </a:r>
            <a:r>
              <a:rPr lang="en-US" dirty="0" smtClean="0"/>
              <a:t>— Paul had an hostile past. Paul is trying to tell them not to grab people by the collar and try to jerk them into the kingdom of God. </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endParaRPr lang="en-US" dirty="0" smtClean="0"/>
          </a:p>
          <a:p>
            <a:pPr hangingPunct="0"/>
            <a:r>
              <a:rPr lang="en-US" dirty="0" smtClean="0"/>
              <a:t>Before his salvation Paul was very hostile to the church. The moment that he heard the gospel he responded. </a:t>
            </a:r>
          </a:p>
          <a:p>
            <a:pPr hangingPunct="0"/>
            <a:endParaRPr lang="en-US" dirty="0" smtClean="0"/>
          </a:p>
          <a:p>
            <a:pPr hangingPunct="0"/>
            <a:r>
              <a:rPr lang="en-US" dirty="0" smtClean="0"/>
              <a:t>God didn’t try to persuade him. God simply gave him the facts and he responded to them and welcomed them with open arms as a host would welcome and honored guest. </a:t>
            </a:r>
          </a:p>
          <a:p>
            <a:pPr hangingPunct="0">
              <a:buNone/>
            </a:pPr>
            <a:endParaRPr lang="en-US" dirty="0" smtClean="0"/>
          </a:p>
          <a:p>
            <a:pPr hangingPunct="0"/>
            <a:r>
              <a:rPr lang="en-US" b="1" dirty="0" smtClean="0">
                <a:solidFill>
                  <a:srgbClr val="0070C0"/>
                </a:solidFill>
              </a:rPr>
              <a:t>Gal 1:13 “ for you have heard of my former manner of life in Judaism, how I used to persecute the church of God beyond measure, and tried to destroy it.”</a:t>
            </a:r>
          </a:p>
          <a:p>
            <a:pPr hangingPunct="0"/>
            <a:endParaRPr lang="en-US" b="1" dirty="0" smtClean="0">
              <a:solidFill>
                <a:srgbClr val="0070C0"/>
              </a:solidFill>
            </a:endParaRPr>
          </a:p>
          <a:p>
            <a:pPr hangingPunct="0"/>
            <a:r>
              <a:rPr lang="en-US" b="1" dirty="0" smtClean="0">
                <a:solidFill>
                  <a:srgbClr val="0070C0"/>
                </a:solidFill>
              </a:rPr>
              <a:t>“For you have </a:t>
            </a:r>
            <a:r>
              <a:rPr lang="en-US" b="1" dirty="0" smtClean="0">
                <a:solidFill>
                  <a:srgbClr val="0070C0"/>
                </a:solidFill>
              </a:rPr>
              <a:t>heard” – </a:t>
            </a:r>
            <a:r>
              <a:rPr lang="en-US" dirty="0" smtClean="0"/>
              <a:t>(AKOUSATE  AAIndic) Illustration </a:t>
            </a:r>
            <a:r>
              <a:rPr lang="en-US" dirty="0" smtClean="0"/>
              <a:t>now, citing his own experience </a:t>
            </a:r>
            <a:r>
              <a:rPr lang="en-US" b="1" dirty="0" smtClean="0">
                <a:solidFill>
                  <a:srgbClr val="0070C0"/>
                </a:solidFill>
              </a:rPr>
              <a:t>— “my  former manner of life in Judaism” </a:t>
            </a:r>
            <a:r>
              <a:rPr lang="en-US" dirty="0" smtClean="0"/>
              <a:t>– ANASTROPHE – manner of life , way of  life in the Jew’s religion.</a:t>
            </a:r>
          </a:p>
          <a:p>
            <a:pPr hangingPunct="0"/>
            <a:endParaRPr lang="en-US" dirty="0" smtClean="0"/>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endParaRPr lang="en-US" dirty="0" smtClean="0"/>
          </a:p>
          <a:p>
            <a:pPr hangingPunct="0"/>
            <a:r>
              <a:rPr lang="en-US" b="1" dirty="0" smtClean="0">
                <a:solidFill>
                  <a:srgbClr val="C00000"/>
                </a:solidFill>
              </a:rPr>
              <a:t>Philippians 3:4-6 </a:t>
            </a:r>
            <a:r>
              <a:rPr lang="en-US" dirty="0" smtClean="0"/>
              <a:t>- Paul was a Jew by birth of the best stock of Israel,  Pharisee of the strictest sect of Judaism, zealous to persecute the Church and adhere to the Mosaic Law, advanced traditions of Judaism = FANATIC due to his violent persecution of believers in Christ (</a:t>
            </a:r>
            <a:r>
              <a:rPr lang="en-US" b="1" dirty="0" smtClean="0">
                <a:solidFill>
                  <a:srgbClr val="C00000"/>
                </a:solidFill>
              </a:rPr>
              <a:t>Acts 22:2-4</a:t>
            </a:r>
            <a:r>
              <a:rPr lang="en-US" dirty="0" smtClean="0"/>
              <a:t>). </a:t>
            </a:r>
          </a:p>
          <a:p>
            <a:pPr hangingPunct="0">
              <a:buNone/>
            </a:pPr>
            <a:endParaRPr lang="en-US" dirty="0" smtClean="0"/>
          </a:p>
          <a:p>
            <a:pPr hangingPunct="0"/>
            <a:r>
              <a:rPr lang="en-US" dirty="0" smtClean="0"/>
              <a:t>Remember that Paul was the greatest sinner who ever lived (</a:t>
            </a:r>
            <a:r>
              <a:rPr lang="en-US" b="1" dirty="0" smtClean="0">
                <a:solidFill>
                  <a:srgbClr val="C00000"/>
                </a:solidFill>
              </a:rPr>
              <a:t>1 Tim 1:16). </a:t>
            </a:r>
            <a:r>
              <a:rPr lang="en-US" dirty="0" smtClean="0"/>
              <a:t>Here is the reason for it, the word </a:t>
            </a:r>
            <a:r>
              <a:rPr lang="en-US" b="1" dirty="0" smtClean="0"/>
              <a:t>“religion.” </a:t>
            </a:r>
          </a:p>
          <a:p>
            <a:pPr hangingPunct="0"/>
            <a:endParaRPr lang="en-US" b="1" dirty="0" smtClean="0"/>
          </a:p>
          <a:p>
            <a:pPr hangingPunct="0"/>
            <a:r>
              <a:rPr lang="en-US" dirty="0" smtClean="0"/>
              <a:t>Paul, before salvation, was the most religious man who ever lived and in the name of religion he persecuted the church. He calls himself a “blasphemer and persecutor and insolent person” ( </a:t>
            </a:r>
            <a:r>
              <a:rPr lang="en-US" b="1" dirty="0" smtClean="0">
                <a:solidFill>
                  <a:srgbClr val="C00000"/>
                </a:solidFill>
              </a:rPr>
              <a:t>1 Tim 1:13</a:t>
            </a:r>
            <a:r>
              <a:rPr lang="en-US" dirty="0" smtClean="0"/>
              <a:t>). </a:t>
            </a:r>
          </a:p>
          <a:p>
            <a:pPr hangingPunct="0"/>
            <a:endParaRPr lang="en-US" dirty="0" smtClean="0"/>
          </a:p>
          <a:p>
            <a:pPr hangingPunct="0"/>
            <a:r>
              <a:rPr lang="en-US" dirty="0" smtClean="0"/>
              <a:t>It was religion which bred his hostility and therefore it was the strongest type of hostility. It was well-motivated. </a:t>
            </a:r>
          </a:p>
          <a:p>
            <a:endParaRPr lang="en-US" dirty="0" smtClean="0"/>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b="1" dirty="0" smtClean="0">
                <a:solidFill>
                  <a:srgbClr val="0070C0"/>
                </a:solidFill>
              </a:rPr>
              <a:t>“how that beyond measure I persecuted the church.”  </a:t>
            </a:r>
            <a:r>
              <a:rPr lang="en-US" dirty="0" smtClean="0"/>
              <a:t>KATH  HYPERBOLEN – to an extraordinary degree, beyond measure, in order to destroy the church ( </a:t>
            </a:r>
            <a:r>
              <a:rPr lang="en-US" b="1" dirty="0" smtClean="0">
                <a:solidFill>
                  <a:srgbClr val="C00000"/>
                </a:solidFill>
              </a:rPr>
              <a:t>Acts 8:1-4, 9:1, 2, 13, 14,  22:4-5</a:t>
            </a:r>
            <a:r>
              <a:rPr lang="en-US" dirty="0" smtClean="0"/>
              <a:t>) and therefore be promoted by Judaism to leadership position.   </a:t>
            </a:r>
          </a:p>
          <a:p>
            <a:pPr hangingPunct="0"/>
            <a:endParaRPr lang="en-US" dirty="0" smtClean="0"/>
          </a:p>
          <a:p>
            <a:pPr hangingPunct="0"/>
            <a:r>
              <a:rPr lang="en-US" dirty="0" smtClean="0"/>
              <a:t>PORTHEO – to destroy- is used of Paul in </a:t>
            </a:r>
            <a:r>
              <a:rPr lang="en-US" b="1" dirty="0" smtClean="0">
                <a:solidFill>
                  <a:srgbClr val="C00000"/>
                </a:solidFill>
              </a:rPr>
              <a:t>Acts 9:21 and Galatians 1:23. </a:t>
            </a:r>
          </a:p>
          <a:p>
            <a:pPr hangingPunct="0"/>
            <a:endParaRPr lang="en-US" b="1" dirty="0" smtClean="0">
              <a:solidFill>
                <a:srgbClr val="0070C0"/>
              </a:solidFill>
            </a:endParaRPr>
          </a:p>
          <a:p>
            <a:pPr hangingPunct="0"/>
            <a:r>
              <a:rPr lang="en-US" b="1" dirty="0" smtClean="0">
                <a:solidFill>
                  <a:srgbClr val="0070C0"/>
                </a:solidFill>
              </a:rPr>
              <a:t>“I persecuted” </a:t>
            </a:r>
            <a:r>
              <a:rPr lang="en-US" dirty="0" smtClean="0"/>
              <a:t>is  Impf Aindic  - DIOKO which means he kept on persecuting the church, he made it a habit of persecuting the church.</a:t>
            </a:r>
          </a:p>
          <a:p>
            <a:pPr hangingPunct="0"/>
            <a:endParaRPr lang="en-US" dirty="0" smtClean="0"/>
          </a:p>
          <a:p>
            <a:pPr hangingPunct="0"/>
            <a:r>
              <a:rPr lang="en-US" b="1" dirty="0" smtClean="0">
                <a:solidFill>
                  <a:srgbClr val="0070C0"/>
                </a:solidFill>
              </a:rPr>
              <a:t>“the church of God and wasted it.”</a:t>
            </a:r>
            <a:r>
              <a:rPr lang="en-US" dirty="0" smtClean="0"/>
              <a:t> Again we have imperfect  which means to ravage or to sack it. He kept on ravaging the </a:t>
            </a:r>
            <a:r>
              <a:rPr lang="en-US" dirty="0" smtClean="0"/>
              <a:t>church and wasted it ( </a:t>
            </a:r>
            <a:r>
              <a:rPr lang="en-US" dirty="0" smtClean="0"/>
              <a:t>EPORTHOUN  </a:t>
            </a:r>
            <a:r>
              <a:rPr lang="en-US" dirty="0" smtClean="0"/>
              <a:t>- Impf AI) (</a:t>
            </a:r>
            <a:r>
              <a:rPr lang="en-US" b="1" dirty="0" smtClean="0">
                <a:solidFill>
                  <a:srgbClr val="C00000"/>
                </a:solidFill>
              </a:rPr>
              <a:t>Acts 9:1-2</a:t>
            </a:r>
            <a:r>
              <a:rPr lang="en-US" dirty="0" smtClean="0"/>
              <a:t>).</a:t>
            </a:r>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b="1" dirty="0" smtClean="0">
                <a:solidFill>
                  <a:srgbClr val="0070C0"/>
                </a:solidFill>
              </a:rPr>
              <a:t>Galatians 1:14 “and I was advancing Judaism beyond many of my contemporaries among my countrymen, being more extremely zealous for my ancestral traditions.”</a:t>
            </a:r>
          </a:p>
          <a:p>
            <a:pPr hangingPunct="0"/>
            <a:endParaRPr lang="en-US" dirty="0" smtClean="0"/>
          </a:p>
          <a:p>
            <a:pPr hangingPunct="0"/>
            <a:r>
              <a:rPr lang="en-US" b="1" dirty="0" smtClean="0">
                <a:solidFill>
                  <a:srgbClr val="0070C0"/>
                </a:solidFill>
              </a:rPr>
              <a:t>“ advancing Judaism</a:t>
            </a:r>
            <a:r>
              <a:rPr lang="en-US" dirty="0" smtClean="0"/>
              <a:t>” -  The word “advancing” is a third </a:t>
            </a:r>
            <a:r>
              <a:rPr lang="en-US" dirty="0" smtClean="0"/>
              <a:t>Impf AIndic  </a:t>
            </a:r>
            <a:r>
              <a:rPr lang="en-US" dirty="0" smtClean="0"/>
              <a:t>of PROEKOPTON - he kept on profiting or advancing. He was a fanatic. </a:t>
            </a:r>
          </a:p>
          <a:p>
            <a:pPr>
              <a:buNone/>
            </a:pPr>
            <a:endParaRPr lang="en-US" dirty="0" smtClean="0"/>
          </a:p>
          <a:p>
            <a:r>
              <a:rPr lang="en-US" dirty="0" smtClean="0"/>
              <a:t>The more he persecuted the church, the more he advanced in the Jewish religion.</a:t>
            </a:r>
          </a:p>
          <a:p>
            <a:endParaRPr lang="en-US" dirty="0" smtClean="0"/>
          </a:p>
          <a:p>
            <a:r>
              <a:rPr lang="en-US" b="1" dirty="0" smtClean="0">
                <a:solidFill>
                  <a:srgbClr val="0070C0"/>
                </a:solidFill>
              </a:rPr>
              <a:t>“beyond many of my contemporaries among my countrymen” </a:t>
            </a:r>
            <a:r>
              <a:rPr lang="en-US" dirty="0" smtClean="0"/>
              <a:t>-  He was promoted over those in the same file. Paul was a RADICAL TERRORIST of the early Church community. </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endParaRPr lang="en-US" dirty="0" smtClean="0"/>
          </a:p>
          <a:p>
            <a:pPr hangingPunct="0"/>
            <a:r>
              <a:rPr lang="en-US" dirty="0" smtClean="0"/>
              <a:t> “</a:t>
            </a:r>
            <a:r>
              <a:rPr lang="en-US" b="1" dirty="0" smtClean="0">
                <a:solidFill>
                  <a:srgbClr val="0070C0"/>
                </a:solidFill>
              </a:rPr>
              <a:t>being more extremely zealous for my ancestral traditions.” </a:t>
            </a:r>
            <a:r>
              <a:rPr lang="en-US" dirty="0" smtClean="0"/>
              <a:t> PERISSEUO </a:t>
            </a:r>
            <a:r>
              <a:rPr lang="en-US" dirty="0" smtClean="0"/>
              <a:t>– comparative adverb “extremely zealous” -  Notice </a:t>
            </a:r>
            <a:r>
              <a:rPr lang="en-US" dirty="0" smtClean="0"/>
              <a:t>the description of religion, tradition is the criterion. Tradition here is rabbinical traditions and memorizing the Torah.</a:t>
            </a:r>
          </a:p>
          <a:p>
            <a:pPr hangingPunct="0"/>
            <a:endParaRPr lang="en-US" dirty="0" smtClean="0"/>
          </a:p>
          <a:p>
            <a:pPr hangingPunct="0"/>
            <a:r>
              <a:rPr lang="en-US" dirty="0" smtClean="0"/>
              <a:t>Here is one who was more hostile than anyone else and yet when he heard the gospel no one ever responded as he did. </a:t>
            </a:r>
          </a:p>
          <a:p>
            <a:pPr hangingPunct="0"/>
            <a:endParaRPr lang="en-US" dirty="0" smtClean="0"/>
          </a:p>
          <a:p>
            <a:pPr hangingPunct="0"/>
            <a:r>
              <a:rPr lang="en-US" dirty="0" smtClean="0"/>
              <a:t>The word for his response is a Greek word which means to welcome with open arms or to welcome as a host honoring a guest. </a:t>
            </a:r>
          </a:p>
          <a:p>
            <a:pPr hangingPunct="0"/>
            <a:endParaRPr lang="en-US" dirty="0" smtClean="0"/>
          </a:p>
          <a:p>
            <a:pPr hangingPunct="0"/>
            <a:r>
              <a:rPr lang="en-US" dirty="0" smtClean="0"/>
              <a:t>All he did was the hear the facts from God. The voice he heard was God’s voice. </a:t>
            </a:r>
          </a:p>
          <a:p>
            <a:pPr hangingPunct="0"/>
            <a:endParaRPr lang="en-US" dirty="0" smtClean="0"/>
          </a:p>
          <a:p>
            <a:pPr hangingPunct="0"/>
            <a:endParaRPr lang="en-US" dirty="0" smtClean="0"/>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God spoke to Saul of Tarsus on the road to Damascus. He did not persuade, He simply laid the facts on the line and that is what the gospel needs; it needs a hearing, not confusion, not distortion, not legalism.</a:t>
            </a:r>
          </a:p>
          <a:p>
            <a:endParaRPr lang="en-US" dirty="0" smtClean="0"/>
          </a:p>
          <a:p>
            <a:pPr hangingPunct="0"/>
            <a:r>
              <a:rPr lang="en-US" dirty="0" smtClean="0"/>
              <a:t>The apostle Paul has been personally attacked in all of the Galatian cities and he is defending himself and his apostleship in that connection. </a:t>
            </a:r>
          </a:p>
          <a:p>
            <a:pPr hangingPunct="0"/>
            <a:endParaRPr lang="en-US" dirty="0" smtClean="0"/>
          </a:p>
          <a:p>
            <a:pPr hangingPunct="0"/>
            <a:r>
              <a:rPr lang="en-US" b="1" dirty="0" smtClean="0">
                <a:solidFill>
                  <a:srgbClr val="0070C0"/>
                </a:solidFill>
              </a:rPr>
              <a:t>Galatians 1:15 “but when He who had set me apart, even from my mother’s womb, and called me through His grace, was pleased” -</a:t>
            </a:r>
            <a:r>
              <a:rPr lang="en-US" dirty="0" smtClean="0"/>
              <a:t> Paul’s conversion and purpose: the doctrine of election as connected with Paul’s conversion. </a:t>
            </a:r>
          </a:p>
          <a:p>
            <a:pPr hangingPunct="0"/>
            <a:endParaRPr lang="en-US" dirty="0" smtClean="0"/>
          </a:p>
          <a:p>
            <a:pPr hangingPunct="0"/>
            <a:r>
              <a:rPr lang="en-US" dirty="0" smtClean="0"/>
              <a:t>Notice our key again — </a:t>
            </a:r>
            <a:r>
              <a:rPr lang="en-US" b="1" dirty="0" smtClean="0">
                <a:solidFill>
                  <a:srgbClr val="0070C0"/>
                </a:solidFill>
              </a:rPr>
              <a:t>“set me apart”  </a:t>
            </a:r>
            <a:r>
              <a:rPr lang="en-US" dirty="0" smtClean="0"/>
              <a:t>which means to be elected in foreknowledge of God -  APHOREO - AAPtc.  The word which follows it is “by” which is a preposition. </a:t>
            </a:r>
          </a:p>
          <a:p>
            <a:pPr hangingPunct="0"/>
            <a:endParaRPr lang="en-US" dirty="0" smtClean="0"/>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t>Paul’s  conversion experience on the road to Damascus is documented in </a:t>
            </a:r>
            <a:r>
              <a:rPr lang="en-US" b="1" dirty="0" smtClean="0">
                <a:solidFill>
                  <a:srgbClr val="C00000"/>
                </a:solidFill>
              </a:rPr>
              <a:t>Acts 9:1-19, 22:1-16, and 26:9-18. </a:t>
            </a:r>
          </a:p>
          <a:p>
            <a:endParaRPr lang="en-US" b="1" dirty="0" smtClean="0">
              <a:solidFill>
                <a:srgbClr val="C00000"/>
              </a:solidFill>
            </a:endParaRPr>
          </a:p>
          <a:p>
            <a:r>
              <a:rPr lang="en-US" dirty="0" smtClean="0"/>
              <a:t>There are three things God did for Paul:</a:t>
            </a:r>
          </a:p>
          <a:p>
            <a:pPr>
              <a:buNone/>
            </a:pPr>
            <a:r>
              <a:rPr lang="en-US" dirty="0" smtClean="0"/>
              <a:t>     - Set him apart from birth ( </a:t>
            </a:r>
            <a:r>
              <a:rPr lang="en-US" b="1" dirty="0" smtClean="0">
                <a:solidFill>
                  <a:srgbClr val="C00000"/>
                </a:solidFill>
              </a:rPr>
              <a:t>Jeremiah 1:5</a:t>
            </a:r>
            <a:r>
              <a:rPr lang="en-US" dirty="0" smtClean="0"/>
              <a:t>)</a:t>
            </a:r>
          </a:p>
          <a:p>
            <a:pPr>
              <a:buNone/>
            </a:pPr>
            <a:r>
              <a:rPr lang="en-US" dirty="0" smtClean="0"/>
              <a:t>     - Called him by grace (conversion)</a:t>
            </a:r>
          </a:p>
          <a:p>
            <a:pPr>
              <a:buNone/>
            </a:pPr>
            <a:r>
              <a:rPr lang="en-US" dirty="0" smtClean="0"/>
              <a:t>     - Revealed his Son in Paul (</a:t>
            </a:r>
            <a:r>
              <a:rPr lang="en-US" b="1" dirty="0" smtClean="0">
                <a:solidFill>
                  <a:srgbClr val="C00000"/>
                </a:solidFill>
              </a:rPr>
              <a:t>Gal 1:16</a:t>
            </a:r>
            <a:r>
              <a:rPr lang="en-US" dirty="0" smtClean="0"/>
              <a:t>) thru salvation and ministry to others.</a:t>
            </a:r>
          </a:p>
          <a:p>
            <a:pPr>
              <a:buNone/>
            </a:pPr>
            <a:endParaRPr lang="en-US" dirty="0" smtClean="0"/>
          </a:p>
          <a:p>
            <a:r>
              <a:rPr lang="en-US" b="1" dirty="0" smtClean="0">
                <a:solidFill>
                  <a:srgbClr val="0070C0"/>
                </a:solidFill>
              </a:rPr>
              <a:t>“was pleased” </a:t>
            </a:r>
            <a:r>
              <a:rPr lang="en-US" dirty="0" smtClean="0"/>
              <a:t>– EUDOKEO -  AAIndic - It is </a:t>
            </a:r>
            <a:r>
              <a:rPr lang="en-US" b="1" dirty="0" smtClean="0">
                <a:solidFill>
                  <a:srgbClr val="0070C0"/>
                </a:solidFill>
              </a:rPr>
              <a:t>“when it pleased God.” </a:t>
            </a:r>
            <a:r>
              <a:rPr lang="en-US" dirty="0" smtClean="0"/>
              <a:t>There is the doctrine of divine pleasure which should not be ignored. The verb is an aorist tense. The aorist tense refers to an occurrence in eternity past.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a:buNone/>
            </a:pPr>
            <a:r>
              <a:rPr lang="en-US" dirty="0" smtClean="0"/>
              <a:t>XI. KEY WORDS:</a:t>
            </a:r>
          </a:p>
          <a:p>
            <a:r>
              <a:rPr lang="en-US" dirty="0" smtClean="0"/>
              <a:t>Law = 32 times</a:t>
            </a:r>
          </a:p>
          <a:p>
            <a:r>
              <a:rPr lang="en-US" dirty="0" smtClean="0"/>
              <a:t>Faith = 21 times</a:t>
            </a:r>
          </a:p>
          <a:p>
            <a:pPr>
              <a:buNone/>
            </a:pPr>
            <a:endParaRPr lang="en-US" dirty="0" smtClean="0"/>
          </a:p>
          <a:p>
            <a:pPr>
              <a:buNone/>
            </a:pPr>
            <a:r>
              <a:rPr lang="en-US" dirty="0" smtClean="0"/>
              <a:t>XII. THEME: The glory of grace over law especially in sanctification</a:t>
            </a:r>
          </a:p>
          <a:p>
            <a:r>
              <a:rPr lang="en-US" dirty="0" smtClean="0"/>
              <a:t>Man cannot obey God's law by his own power. Only grace through faith can give him liberty to live the Christian life.</a:t>
            </a:r>
          </a:p>
          <a:p>
            <a:pPr>
              <a:buNone/>
            </a:pPr>
            <a:endParaRPr lang="en-US" dirty="0" smtClean="0"/>
          </a:p>
          <a:p>
            <a:pPr>
              <a:buNone/>
            </a:pPr>
            <a:r>
              <a:rPr lang="en-US" dirty="0" smtClean="0"/>
              <a:t>XIII. OUTLINE</a:t>
            </a:r>
          </a:p>
          <a:p>
            <a:r>
              <a:rPr lang="en-US" dirty="0" smtClean="0"/>
              <a:t>Introduction, </a:t>
            </a:r>
            <a:r>
              <a:rPr lang="en-US" b="1" dirty="0" smtClean="0">
                <a:solidFill>
                  <a:srgbClr val="C00000"/>
                </a:solidFill>
              </a:rPr>
              <a:t>1:1-10</a:t>
            </a:r>
          </a:p>
          <a:p>
            <a:r>
              <a:rPr lang="en-US" dirty="0" smtClean="0"/>
              <a:t>A. Salutation, </a:t>
            </a:r>
            <a:r>
              <a:rPr lang="en-US" b="1" dirty="0" smtClean="0">
                <a:solidFill>
                  <a:srgbClr val="C00000"/>
                </a:solidFill>
              </a:rPr>
              <a:t>1:1-5</a:t>
            </a:r>
          </a:p>
          <a:p>
            <a:r>
              <a:rPr lang="en-US" dirty="0" smtClean="0"/>
              <a:t>B. Proposition of Galatians, </a:t>
            </a:r>
            <a:r>
              <a:rPr lang="en-US" b="1" dirty="0" smtClean="0">
                <a:solidFill>
                  <a:srgbClr val="C00000"/>
                </a:solidFill>
              </a:rPr>
              <a:t>1:6-10</a:t>
            </a:r>
          </a:p>
          <a:p>
            <a:r>
              <a:rPr lang="en-US" dirty="0" smtClean="0"/>
              <a:t>C. Proof of Paul's apostleship in history, </a:t>
            </a:r>
            <a:r>
              <a:rPr lang="en-US" b="1" dirty="0" smtClean="0">
                <a:solidFill>
                  <a:srgbClr val="C00000"/>
                </a:solidFill>
              </a:rPr>
              <a:t>1:11-2:21</a:t>
            </a:r>
          </a:p>
          <a:p>
            <a:pPr>
              <a:buNone/>
            </a:pPr>
            <a:r>
              <a:rPr lang="en-US" dirty="0" smtClean="0"/>
              <a:t>        - Paul's gospel not from men but by revelation, </a:t>
            </a:r>
            <a:r>
              <a:rPr lang="en-US" b="1" dirty="0" smtClean="0">
                <a:solidFill>
                  <a:srgbClr val="C00000"/>
                </a:solidFill>
              </a:rPr>
              <a:t>1:11-12</a:t>
            </a: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p>
          <a:p>
            <a:r>
              <a:rPr lang="en-US" dirty="0" smtClean="0"/>
              <a:t>God was pleased with something in eternity past: the election side of Paul’s life. </a:t>
            </a:r>
          </a:p>
          <a:p>
            <a:endParaRPr lang="en-US" dirty="0" smtClean="0"/>
          </a:p>
          <a:p>
            <a:r>
              <a:rPr lang="en-US" dirty="0" smtClean="0"/>
              <a:t>God saw Paul making a decision and this pleased Him. </a:t>
            </a:r>
          </a:p>
          <a:p>
            <a:endParaRPr lang="en-US" dirty="0" smtClean="0"/>
          </a:p>
          <a:p>
            <a:r>
              <a:rPr lang="en-US" dirty="0" smtClean="0"/>
              <a:t>That is the aorist tense and this is why the aorist tense is really not a part of time but an occurrence, because often the aorist tense has nothing whatever to do with time. </a:t>
            </a:r>
          </a:p>
          <a:p>
            <a:endParaRPr lang="en-US" dirty="0" smtClean="0"/>
          </a:p>
          <a:p>
            <a:r>
              <a:rPr lang="en-US" dirty="0" smtClean="0"/>
              <a:t>Here the aorist tense refers to something that occurred in eternity before time began. God was pleased in eternity before man existed. </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p>
          <a:p>
            <a:r>
              <a:rPr lang="en-US" dirty="0" smtClean="0"/>
              <a:t>The indicative mood indicates the reality of God’s pleasure. </a:t>
            </a:r>
          </a:p>
          <a:p>
            <a:endParaRPr lang="en-US" dirty="0" smtClean="0"/>
          </a:p>
          <a:p>
            <a:r>
              <a:rPr lang="en-US" dirty="0" smtClean="0"/>
              <a:t>The active voice: God Himself was constantly pleased by something in eternity past.</a:t>
            </a:r>
          </a:p>
          <a:p>
            <a:endParaRPr lang="en-US" dirty="0" smtClean="0"/>
          </a:p>
          <a:p>
            <a:r>
              <a:rPr lang="en-US" dirty="0" smtClean="0"/>
              <a:t>The doctrine of divine pleasure as far as we are concerned can be divided into three concepts: </a:t>
            </a:r>
          </a:p>
          <a:p>
            <a:endParaRPr lang="en-US" dirty="0" smtClean="0"/>
          </a:p>
          <a:p>
            <a:r>
              <a:rPr lang="en-US" dirty="0" smtClean="0"/>
              <a:t>a. God is pleased to save those who believe in Christ - </a:t>
            </a:r>
            <a:r>
              <a:rPr lang="en-US" b="1" dirty="0" smtClean="0">
                <a:solidFill>
                  <a:srgbClr val="C00000"/>
                </a:solidFill>
              </a:rPr>
              <a:t>1 Cor 1:21</a:t>
            </a:r>
          </a:p>
          <a:p>
            <a:endParaRPr lang="en-US" dirty="0" smtClean="0"/>
          </a:p>
          <a:p>
            <a:r>
              <a:rPr lang="en-US" dirty="0" smtClean="0"/>
              <a:t> b. God is pleased to appoint His Son as savior and to reconcile the world to Himself — </a:t>
            </a:r>
            <a:r>
              <a:rPr lang="en-US" b="1" dirty="0" smtClean="0">
                <a:solidFill>
                  <a:srgbClr val="C00000"/>
                </a:solidFill>
              </a:rPr>
              <a:t>Colossians 1:19-20; </a:t>
            </a:r>
          </a:p>
          <a:p>
            <a:endParaRPr lang="en-US" dirty="0" smtClean="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endParaRPr lang="en-US" dirty="0" smtClean="0"/>
          </a:p>
          <a:p>
            <a:r>
              <a:rPr lang="en-US" dirty="0" smtClean="0"/>
              <a:t>c. God is displeased with Old Testament offerings. Those who lived in the past did because they were able to discern the gospel through them. </a:t>
            </a:r>
          </a:p>
          <a:p>
            <a:pPr hangingPunct="0"/>
            <a:endParaRPr lang="en-US" dirty="0" smtClean="0"/>
          </a:p>
          <a:p>
            <a:pPr hangingPunct="0"/>
            <a:r>
              <a:rPr lang="en-US" dirty="0" smtClean="0"/>
              <a:t>Every Old Testament offering was the same as if they had a concise, clear written statement of the gospel. </a:t>
            </a:r>
          </a:p>
          <a:p>
            <a:pPr hangingPunct="0"/>
            <a:endParaRPr lang="en-US" dirty="0" smtClean="0"/>
          </a:p>
          <a:p>
            <a:pPr hangingPunct="0"/>
            <a:r>
              <a:rPr lang="en-US" dirty="0" smtClean="0"/>
              <a:t>They couldn’t read but they could see the gospel every time an animal was sacrificed.</a:t>
            </a:r>
          </a:p>
          <a:p>
            <a:r>
              <a:rPr lang="en-US" dirty="0" smtClean="0"/>
              <a:t> </a:t>
            </a:r>
          </a:p>
          <a:p>
            <a:r>
              <a:rPr lang="en-US" dirty="0" smtClean="0"/>
              <a:t>But ultimately God could not be pleased with the Old Testament sacrifices and therefore there was the need for a better sacrifice — </a:t>
            </a:r>
            <a:r>
              <a:rPr lang="en-US" b="1" dirty="0" smtClean="0">
                <a:solidFill>
                  <a:srgbClr val="C00000"/>
                </a:solidFill>
              </a:rPr>
              <a:t>Hebrews 10:6-8.</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endParaRPr lang="en-US" dirty="0" smtClean="0"/>
          </a:p>
          <a:p>
            <a:pPr hangingPunct="0"/>
            <a:r>
              <a:rPr lang="en-US" dirty="0" smtClean="0"/>
              <a:t>So God’s pleasure is connected with salvation and our personal response to it — believing in Christ. </a:t>
            </a:r>
          </a:p>
          <a:p>
            <a:pPr hangingPunct="0"/>
            <a:endParaRPr lang="en-US" dirty="0" smtClean="0"/>
          </a:p>
          <a:p>
            <a:pPr hangingPunct="0"/>
            <a:r>
              <a:rPr lang="en-US" dirty="0" smtClean="0"/>
              <a:t>God is displeased with the Old Testament sacrifices because they were not efficacious. </a:t>
            </a:r>
          </a:p>
          <a:p>
            <a:pPr hangingPunct="0"/>
            <a:endParaRPr lang="en-US" dirty="0" smtClean="0"/>
          </a:p>
          <a:p>
            <a:pPr hangingPunct="0"/>
            <a:r>
              <a:rPr lang="en-US" dirty="0" smtClean="0"/>
              <a:t>They could not provide reconciliation, they could only point to the truth, they could only declare the gospel but they couldn’t do the job.</a:t>
            </a:r>
          </a:p>
          <a:p>
            <a:pPr hangingPunct="0"/>
            <a:endParaRPr lang="en-US" dirty="0" smtClean="0"/>
          </a:p>
          <a:p>
            <a:pPr hangingPunct="0"/>
            <a:r>
              <a:rPr lang="en-US" b="1" dirty="0" smtClean="0">
                <a:solidFill>
                  <a:srgbClr val="0070C0"/>
                </a:solidFill>
              </a:rPr>
              <a:t>“who separated me” </a:t>
            </a:r>
            <a:r>
              <a:rPr lang="en-US" dirty="0" smtClean="0"/>
              <a:t>—APHORISIS – </a:t>
            </a:r>
            <a:r>
              <a:rPr lang="en-US" dirty="0" err="1" smtClean="0"/>
              <a:t>AAPc</a:t>
            </a:r>
            <a:r>
              <a:rPr lang="en-US" dirty="0" smtClean="0"/>
              <a:t>-  has </a:t>
            </a:r>
            <a:r>
              <a:rPr lang="en-US" dirty="0" smtClean="0"/>
              <a:t>separated </a:t>
            </a:r>
            <a:r>
              <a:rPr lang="en-US" dirty="0" smtClean="0"/>
              <a:t>from </a:t>
            </a:r>
            <a:r>
              <a:rPr lang="en-US" dirty="0" smtClean="0"/>
              <a:t> the womb</a:t>
            </a:r>
            <a:r>
              <a:rPr lang="en-US" dirty="0" smtClean="0"/>
              <a:t>.  Paul is talking about himself. </a:t>
            </a:r>
            <a:r>
              <a:rPr lang="en-US" b="1" dirty="0" smtClean="0">
                <a:solidFill>
                  <a:srgbClr val="0070C0"/>
                </a:solidFill>
              </a:rPr>
              <a:t>“Who” </a:t>
            </a:r>
            <a:r>
              <a:rPr lang="en-US" dirty="0" smtClean="0"/>
              <a:t>is a relative pronoun referring to the Father, and the word </a:t>
            </a:r>
            <a:r>
              <a:rPr lang="en-US" b="1" dirty="0" smtClean="0">
                <a:solidFill>
                  <a:srgbClr val="0070C0"/>
                </a:solidFill>
              </a:rPr>
              <a:t>“separated” </a:t>
            </a:r>
            <a:r>
              <a:rPr lang="en-US" dirty="0" smtClean="0"/>
              <a:t>means to select.</a:t>
            </a:r>
          </a:p>
          <a:p>
            <a:pPr hangingPunct="0"/>
            <a:endParaRPr lang="en-US" dirty="0" smtClean="0"/>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 Paul was selected for a special job even when he was in his mother’s womb. Why? Because divine foreknowledge knew that Paul would have positive volition. </a:t>
            </a:r>
          </a:p>
          <a:p>
            <a:endParaRPr lang="en-US" dirty="0" smtClean="0"/>
          </a:p>
          <a:p>
            <a:r>
              <a:rPr lang="en-US" dirty="0" smtClean="0"/>
              <a:t>It is hard to recognize why Paul is writing in this vein until it is recognized that Paul is being attacked at the point of his authority. </a:t>
            </a:r>
          </a:p>
          <a:p>
            <a:endParaRPr lang="en-US" dirty="0" smtClean="0"/>
          </a:p>
          <a:p>
            <a:r>
              <a:rPr lang="en-US" dirty="0" smtClean="0"/>
              <a:t>When the legalists came to the Galatian churches they discovered that they couldn’t make much headway because the people said, “Paul said it this way and you say it another way, and we agree with Paul because Paul is an apostle.” </a:t>
            </a:r>
          </a:p>
          <a:p>
            <a:endParaRPr lang="en-US" dirty="0" smtClean="0"/>
          </a:p>
          <a:p>
            <a:r>
              <a:rPr lang="en-US" dirty="0" smtClean="0"/>
              <a:t>So they jumped back in there and </a:t>
            </a:r>
            <a:r>
              <a:rPr lang="en-US" u="sng" dirty="0" smtClean="0"/>
              <a:t>attacked his apostleship, they claimed that he really wasn’t an apostle at all. </a:t>
            </a:r>
          </a:p>
          <a:p>
            <a:endParaRPr lang="en-US" dirty="0" smtClean="0"/>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7162800"/>
          </a:xfrm>
        </p:spPr>
        <p:txBody>
          <a:bodyPr>
            <a:normAutofit/>
          </a:bodyPr>
          <a:lstStyle/>
          <a:p>
            <a:endParaRPr lang="en-US" dirty="0" smtClean="0"/>
          </a:p>
          <a:p>
            <a:r>
              <a:rPr lang="en-US" dirty="0" smtClean="0"/>
              <a:t>So now Paul says, </a:t>
            </a:r>
            <a:r>
              <a:rPr lang="en-US" b="1" dirty="0" smtClean="0">
                <a:solidFill>
                  <a:srgbClr val="0070C0"/>
                </a:solidFill>
              </a:rPr>
              <a:t>“Actually, I was appointed an apostle from my mother’s womb. Before I was born I was earmarked for this particular job.”</a:t>
            </a:r>
            <a:r>
              <a:rPr lang="en-US" dirty="0" smtClean="0"/>
              <a:t> Therefore he is defending the principle of his apostleship. </a:t>
            </a:r>
          </a:p>
          <a:p>
            <a:endParaRPr lang="en-US" dirty="0" smtClean="0"/>
          </a:p>
          <a:p>
            <a:pPr hangingPunct="0"/>
            <a:r>
              <a:rPr lang="en-US" b="1" dirty="0" smtClean="0">
                <a:solidFill>
                  <a:srgbClr val="0070C0"/>
                </a:solidFill>
              </a:rPr>
              <a:t>“and called me through his grace” </a:t>
            </a:r>
            <a:r>
              <a:rPr lang="en-US" dirty="0" smtClean="0"/>
              <a:t>— KALEO AAPtc -  again we have the doctrine of election. Note verse 6. </a:t>
            </a:r>
            <a:r>
              <a:rPr lang="en-US" b="1" dirty="0" smtClean="0">
                <a:solidFill>
                  <a:srgbClr val="0070C0"/>
                </a:solidFill>
              </a:rPr>
              <a:t>“Call” </a:t>
            </a:r>
            <a:r>
              <a:rPr lang="en-US" dirty="0" smtClean="0"/>
              <a:t>is a verb meaning to elect; </a:t>
            </a:r>
            <a:r>
              <a:rPr lang="en-US" b="1" dirty="0" smtClean="0">
                <a:solidFill>
                  <a:srgbClr val="0070C0"/>
                </a:solidFill>
              </a:rPr>
              <a:t>“into  the sphere of the grace of Christ.” </a:t>
            </a:r>
          </a:p>
          <a:p>
            <a:pPr hangingPunct="0"/>
            <a:endParaRPr lang="en-US" b="1" dirty="0" smtClean="0">
              <a:solidFill>
                <a:srgbClr val="0070C0"/>
              </a:solidFill>
            </a:endParaRPr>
          </a:p>
          <a:p>
            <a:pPr hangingPunct="0"/>
            <a:r>
              <a:rPr lang="en-US" dirty="0" smtClean="0"/>
              <a:t>It is exactly the same structure at the end of verse 15 — </a:t>
            </a:r>
            <a:r>
              <a:rPr lang="en-US" b="1" dirty="0" smtClean="0">
                <a:solidFill>
                  <a:srgbClr val="0070C0"/>
                </a:solidFill>
              </a:rPr>
              <a:t>“called by his grace.” </a:t>
            </a:r>
            <a:r>
              <a:rPr lang="en-US" dirty="0" smtClean="0"/>
              <a:t> Both times you have the verb to call but each time you have a different preposition. </a:t>
            </a:r>
          </a:p>
          <a:p>
            <a:pPr hangingPunct="0"/>
            <a:endParaRPr lang="en-US" dirty="0" smtClean="0"/>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r>
              <a:rPr lang="en-US" dirty="0" smtClean="0"/>
              <a:t>The first preposition means in the sphere of, and the second preposition which is translated “by” means “by instrumentality of” —DIA plus the genitive.</a:t>
            </a:r>
          </a:p>
          <a:p>
            <a:pPr hangingPunct="0"/>
            <a:endParaRPr lang="en-US" dirty="0" smtClean="0"/>
          </a:p>
          <a:p>
            <a:pPr hangingPunct="0"/>
            <a:r>
              <a:rPr lang="en-US" dirty="0" smtClean="0"/>
              <a:t> We are </a:t>
            </a:r>
            <a:r>
              <a:rPr lang="en-US" u="sng" dirty="0" smtClean="0"/>
              <a:t>elected by the instrumentality of His grace</a:t>
            </a:r>
            <a:r>
              <a:rPr lang="en-US" dirty="0" smtClean="0"/>
              <a:t>. Therefore we conclude from this particular passage that the instrument of divine election is then grace of God, which means that no one ever earns or deserves divine election. </a:t>
            </a:r>
          </a:p>
          <a:p>
            <a:pPr hangingPunct="0">
              <a:buNone/>
            </a:pPr>
            <a:endParaRPr lang="en-US" b="1" dirty="0" smtClean="0"/>
          </a:p>
          <a:p>
            <a:pPr hangingPunct="0">
              <a:buNone/>
            </a:pPr>
            <a:r>
              <a:rPr lang="en-US" b="1" dirty="0" smtClean="0"/>
              <a:t>The Doctrine of Election</a:t>
            </a:r>
          </a:p>
          <a:p>
            <a:r>
              <a:rPr lang="en-US" dirty="0" smtClean="0"/>
              <a:t>1. Christ is elected from all eternity past. The sovereignty of the Father provided election in eternity past. </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p>
          <a:p>
            <a:r>
              <a:rPr lang="en-US" dirty="0" smtClean="0"/>
              <a:t>However, the human race is not elected in this situation. If the entire human race were elected that would mean that God was the Father of all members of the human race and that all members of the human race were brothers. </a:t>
            </a:r>
          </a:p>
          <a:p>
            <a:endParaRPr lang="en-US" dirty="0" smtClean="0"/>
          </a:p>
          <a:p>
            <a:r>
              <a:rPr lang="en-US" u="sng" dirty="0" smtClean="0"/>
              <a:t>That is a lie from the devil’s mouth</a:t>
            </a:r>
            <a:r>
              <a:rPr lang="en-US" dirty="0" smtClean="0"/>
              <a:t>. There is </a:t>
            </a:r>
            <a:r>
              <a:rPr lang="en-US" b="1" dirty="0" smtClean="0"/>
              <a:t>no such thing </a:t>
            </a:r>
            <a:r>
              <a:rPr lang="en-US" dirty="0" smtClean="0"/>
              <a:t>as the universal fatherhood of God and the universal brotherhood of man. </a:t>
            </a:r>
          </a:p>
          <a:p>
            <a:endParaRPr lang="en-US" dirty="0" smtClean="0"/>
          </a:p>
          <a:p>
            <a:r>
              <a:rPr lang="en-US" dirty="0" smtClean="0"/>
              <a:t>The idea is a </a:t>
            </a:r>
            <a:r>
              <a:rPr lang="en-US" b="1" dirty="0" smtClean="0"/>
              <a:t>Satanic distortion of the truth</a:t>
            </a:r>
            <a:r>
              <a:rPr lang="en-US" dirty="0" smtClean="0"/>
              <a:t>. God is only the Father of believers. But in the meantime </a:t>
            </a:r>
            <a:r>
              <a:rPr lang="en-US" u="sng" dirty="0" smtClean="0"/>
              <a:t>God did not elect any member of the human race, He elected the second person of the Trinity. </a:t>
            </a:r>
          </a:p>
          <a:p>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r>
              <a:rPr lang="en-US" u="sng" dirty="0" smtClean="0"/>
              <a:t>God the Son was elected to rule the universe in eternity future. One person is elected</a:t>
            </a:r>
            <a:r>
              <a:rPr lang="en-US" dirty="0" smtClean="0"/>
              <a:t>, </a:t>
            </a:r>
            <a:r>
              <a:rPr lang="en-US" b="1" dirty="0" smtClean="0">
                <a:solidFill>
                  <a:srgbClr val="C00000"/>
                </a:solidFill>
              </a:rPr>
              <a:t>Isaiah 42:1, “Behold </a:t>
            </a:r>
            <a:r>
              <a:rPr lang="en-US" dirty="0" smtClean="0"/>
              <a:t>[focus your attention] </a:t>
            </a:r>
            <a:r>
              <a:rPr lang="en-US" b="1" dirty="0" smtClean="0">
                <a:solidFill>
                  <a:srgbClr val="C00000"/>
                </a:solidFill>
              </a:rPr>
              <a:t>my servant </a:t>
            </a:r>
            <a:r>
              <a:rPr lang="en-US" dirty="0" smtClean="0"/>
              <a:t>[God the Son], </a:t>
            </a:r>
            <a:r>
              <a:rPr lang="en-US" b="1" dirty="0" smtClean="0">
                <a:solidFill>
                  <a:srgbClr val="C00000"/>
                </a:solidFill>
              </a:rPr>
              <a:t>whom I uphold, mine elect.” So Jesus Christ is called two things: a servant and “mine elect.” </a:t>
            </a:r>
          </a:p>
          <a:p>
            <a:pPr hangingPunct="0"/>
            <a:endParaRPr lang="en-US" b="1" dirty="0" smtClean="0">
              <a:solidFill>
                <a:srgbClr val="C00000"/>
              </a:solidFill>
            </a:endParaRPr>
          </a:p>
          <a:p>
            <a:pPr hangingPunct="0"/>
            <a:r>
              <a:rPr lang="en-US" dirty="0" smtClean="0"/>
              <a:t>He is called the servant because He has to go to the cross and die for the sins of the world. Servant of mankind. </a:t>
            </a:r>
          </a:p>
          <a:p>
            <a:pPr hangingPunct="0"/>
            <a:endParaRPr lang="en-US" dirty="0" smtClean="0"/>
          </a:p>
          <a:p>
            <a:pPr hangingPunct="0"/>
            <a:r>
              <a:rPr lang="en-US" dirty="0" smtClean="0"/>
              <a:t>No one can save the human race without being the servant of the human race. He has to die, to pay the penalty of sin for the human race.</a:t>
            </a:r>
          </a:p>
          <a:p>
            <a:pPr hangingPunct="0"/>
            <a:endParaRPr lang="en-US" dirty="0" smtClean="0"/>
          </a:p>
          <a:p>
            <a:pPr hangingPunct="0"/>
            <a:r>
              <a:rPr lang="en-US" dirty="0" smtClean="0"/>
              <a:t> Jesus Christ serves the human race by saving the human race, by providing eternal salvation for it. </a:t>
            </a:r>
          </a:p>
          <a:p>
            <a:pPr hangingPunct="0"/>
            <a:endParaRPr lang="en-US" dirty="0" smtClean="0"/>
          </a:p>
          <a:p>
            <a:pPr hangingPunct="0"/>
            <a:r>
              <a:rPr lang="en-US" dirty="0" smtClean="0"/>
              <a:t>Christ is the elect of the Father, He is the only one who is elected, and notice the doctrine of divine pleasure:</a:t>
            </a:r>
            <a:r>
              <a:rPr lang="en-US" b="1" dirty="0" smtClean="0">
                <a:solidFill>
                  <a:srgbClr val="C00000"/>
                </a:solidFill>
              </a:rPr>
              <a:t> “in whom my soul delights.” </a:t>
            </a:r>
          </a:p>
          <a:p>
            <a:pPr hangingPunct="0"/>
            <a:endParaRPr lang="en-US" b="1" dirty="0" smtClean="0">
              <a:solidFill>
                <a:srgbClr val="C00000"/>
              </a:solidFill>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In order to become a servant Jesus Christ had to become a member of the human race, and so eternal God with all of His essence also became man. </a:t>
            </a:r>
          </a:p>
          <a:p>
            <a:pPr hangingPunct="0"/>
            <a:endParaRPr lang="en-US" dirty="0" smtClean="0"/>
          </a:p>
          <a:p>
            <a:pPr hangingPunct="0"/>
            <a:r>
              <a:rPr lang="en-US" dirty="0" smtClean="0"/>
              <a:t>This is how He became the servant.  </a:t>
            </a:r>
            <a:r>
              <a:rPr lang="en-US" b="1" dirty="0" smtClean="0">
                <a:solidFill>
                  <a:srgbClr val="C00000"/>
                </a:solidFill>
              </a:rPr>
              <a:t>Philippians 2:5-8. “Mine elect” </a:t>
            </a:r>
            <a:r>
              <a:rPr lang="en-US" dirty="0" smtClean="0"/>
              <a:t>follows </a:t>
            </a:r>
            <a:r>
              <a:rPr lang="en-US" b="1" dirty="0" smtClean="0">
                <a:solidFill>
                  <a:srgbClr val="C00000"/>
                </a:solidFill>
              </a:rPr>
              <a:t>“my servant” </a:t>
            </a:r>
            <a:r>
              <a:rPr lang="en-US" dirty="0" smtClean="0"/>
              <a:t>even though Christ was elected first and then performed the act of service on the cross secondly. </a:t>
            </a:r>
          </a:p>
          <a:p>
            <a:pPr hangingPunct="0"/>
            <a:endParaRPr lang="en-US" dirty="0" smtClean="0"/>
          </a:p>
          <a:p>
            <a:pPr hangingPunct="0"/>
            <a:r>
              <a:rPr lang="en-US" dirty="0" smtClean="0"/>
              <a:t>Notice that they are reversed in the order here because Jesus Christ is elected as a member of the human race, and He became a servant. </a:t>
            </a:r>
          </a:p>
          <a:p>
            <a:pPr hangingPunct="0"/>
            <a:endParaRPr lang="en-US" dirty="0" smtClean="0"/>
          </a:p>
          <a:p>
            <a:pPr hangingPunct="0"/>
            <a:r>
              <a:rPr lang="en-US" dirty="0" smtClean="0"/>
              <a:t>Then as a member of the human race He is going to rule the universe forever as the God-Man — Doctrine of the Hypostatic Union</a:t>
            </a:r>
            <a:r>
              <a:rPr lang="en-US" b="1" dirty="0" smtClean="0">
                <a:solidFill>
                  <a:srgbClr val="C00000"/>
                </a:solidFill>
              </a:rPr>
              <a:t>. “I have put my Spirit upon Him.” </a:t>
            </a:r>
          </a:p>
          <a:p>
            <a:pPr hangingPunct="0"/>
            <a:endParaRPr lang="en-US" b="1" dirty="0" smtClean="0">
              <a:solidFill>
                <a:srgbClr val="C00000"/>
              </a:solidFill>
            </a:endParaRPr>
          </a:p>
          <a:p>
            <a:pPr hangingPunct="0"/>
            <a:endParaRPr lang="en-US" dirty="0" smtClean="0"/>
          </a:p>
          <a:p>
            <a:pPr hangingPunct="0"/>
            <a:endParaRPr lang="en-US" dirty="0" smtClean="0"/>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B. Paul defends the nature of his gospel by two arguments:</a:t>
            </a:r>
          </a:p>
          <a:p>
            <a:endParaRPr lang="en-US" dirty="0" smtClean="0"/>
          </a:p>
          <a:p>
            <a:r>
              <a:rPr lang="en-US" dirty="0" smtClean="0"/>
              <a:t>1.Paul received his message by direct revelation and apart from any human source, </a:t>
            </a:r>
            <a:r>
              <a:rPr lang="en-US" b="1" dirty="0" smtClean="0">
                <a:solidFill>
                  <a:srgbClr val="C00000"/>
                </a:solidFill>
              </a:rPr>
              <a:t>1:13-17</a:t>
            </a:r>
          </a:p>
          <a:p>
            <a:endParaRPr lang="en-US" dirty="0" smtClean="0"/>
          </a:p>
          <a:p>
            <a:r>
              <a:rPr lang="en-US" dirty="0" smtClean="0"/>
              <a:t>2.Paul's confirmed his message in three ways, </a:t>
            </a:r>
            <a:r>
              <a:rPr lang="en-US" b="1" dirty="0" smtClean="0">
                <a:solidFill>
                  <a:srgbClr val="C00000"/>
                </a:solidFill>
              </a:rPr>
              <a:t>1:18-2:21.</a:t>
            </a:r>
          </a:p>
          <a:p>
            <a:pPr>
              <a:buNone/>
            </a:pPr>
            <a:r>
              <a:rPr lang="en-US" dirty="0" smtClean="0"/>
              <a:t>       - 1st confirmation, </a:t>
            </a:r>
            <a:r>
              <a:rPr lang="en-US" b="1" dirty="0" smtClean="0">
                <a:solidFill>
                  <a:srgbClr val="C00000"/>
                </a:solidFill>
              </a:rPr>
              <a:t>1:18-24</a:t>
            </a:r>
          </a:p>
          <a:p>
            <a:pPr>
              <a:buNone/>
            </a:pPr>
            <a:r>
              <a:rPr lang="en-US" dirty="0" smtClean="0"/>
              <a:t>       - 2nd confirmation, </a:t>
            </a:r>
            <a:r>
              <a:rPr lang="en-US" b="1" dirty="0" smtClean="0">
                <a:solidFill>
                  <a:srgbClr val="C00000"/>
                </a:solidFill>
              </a:rPr>
              <a:t>2:1-10</a:t>
            </a:r>
          </a:p>
          <a:p>
            <a:pPr>
              <a:buNone/>
            </a:pPr>
            <a:r>
              <a:rPr lang="en-US" dirty="0" smtClean="0"/>
              <a:t>       - 3rd confirmation, </a:t>
            </a:r>
            <a:r>
              <a:rPr lang="en-US" b="1" dirty="0" smtClean="0">
                <a:solidFill>
                  <a:srgbClr val="C00000"/>
                </a:solidFill>
              </a:rPr>
              <a:t>2:11-21</a:t>
            </a:r>
          </a:p>
          <a:p>
            <a:pPr>
              <a:buNone/>
            </a:pPr>
            <a:endParaRPr lang="en-US" dirty="0" smtClean="0"/>
          </a:p>
          <a:p>
            <a:pPr>
              <a:buNone/>
            </a:pPr>
            <a:r>
              <a:rPr lang="en-US" dirty="0" smtClean="0"/>
              <a:t>II. Paul's doctrinal vindication of justification by faith alone, </a:t>
            </a:r>
            <a:r>
              <a:rPr lang="en-US" b="1" dirty="0" smtClean="0">
                <a:solidFill>
                  <a:srgbClr val="C00000"/>
                </a:solidFill>
              </a:rPr>
              <a:t>3:1-4:31</a:t>
            </a:r>
          </a:p>
          <a:p>
            <a:r>
              <a:rPr lang="en-US" dirty="0" smtClean="0"/>
              <a:t>A. Proof from the Galatians’ personal experience with the gospel of grace, </a:t>
            </a:r>
            <a:r>
              <a:rPr lang="en-US" b="1" dirty="0" smtClean="0">
                <a:solidFill>
                  <a:srgbClr val="C00000"/>
                </a:solidFill>
              </a:rPr>
              <a:t>3:1-5</a:t>
            </a:r>
          </a:p>
          <a:p>
            <a:r>
              <a:rPr lang="en-US" dirty="0" smtClean="0"/>
              <a:t>B. Proof from Abraham's life, </a:t>
            </a:r>
            <a:r>
              <a:rPr lang="en-US" b="1" dirty="0" smtClean="0">
                <a:solidFill>
                  <a:srgbClr val="C00000"/>
                </a:solidFill>
              </a:rPr>
              <a:t>3:6-14</a:t>
            </a:r>
          </a:p>
          <a:p>
            <a:endParaRPr lang="en-US" dirty="0" smtClean="0"/>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When Jesus Christ became a member of the human race God the Father sent the Holy Spirit to indwell Him and sustain Him during the period of His incarnation. </a:t>
            </a:r>
          </a:p>
          <a:p>
            <a:endParaRPr lang="en-US" b="1" dirty="0" smtClean="0">
              <a:solidFill>
                <a:srgbClr val="C00000"/>
              </a:solidFill>
            </a:endParaRPr>
          </a:p>
          <a:p>
            <a:r>
              <a:rPr lang="en-US" b="1" dirty="0" smtClean="0">
                <a:solidFill>
                  <a:srgbClr val="C00000"/>
                </a:solidFill>
              </a:rPr>
              <a:t>“He shall bring forth justice to the Gentiles” </a:t>
            </a:r>
            <a:r>
              <a:rPr lang="en-US" dirty="0" smtClean="0"/>
              <a:t>— judgment of the second advent. See also </a:t>
            </a:r>
            <a:r>
              <a:rPr lang="en-US" b="1" dirty="0" smtClean="0">
                <a:solidFill>
                  <a:srgbClr val="C00000"/>
                </a:solidFill>
              </a:rPr>
              <a:t>1 Peter 2:6</a:t>
            </a:r>
            <a:r>
              <a:rPr lang="en-US" dirty="0" smtClean="0"/>
              <a:t>. </a:t>
            </a:r>
          </a:p>
          <a:p>
            <a:endParaRPr lang="en-US" dirty="0" smtClean="0"/>
          </a:p>
          <a:p>
            <a:r>
              <a:rPr lang="en-US" dirty="0" smtClean="0"/>
              <a:t>Jesus Christ is elected from eternity past, but His election includes the concept that He is going become a member of the human race and die for the sins of the world.</a:t>
            </a:r>
          </a:p>
          <a:p>
            <a:endParaRPr lang="en-US" dirty="0" smtClean="0"/>
          </a:p>
          <a:p>
            <a:r>
              <a:rPr lang="en-US" dirty="0" smtClean="0"/>
              <a:t>2. The election took place in the eternal life conference or the doctrine of divine decrees. </a:t>
            </a:r>
            <a:r>
              <a:rPr lang="en-US" b="1" dirty="0" smtClean="0">
                <a:solidFill>
                  <a:srgbClr val="C00000"/>
                </a:solidFill>
              </a:rPr>
              <a:t>Ephesians 1:4 — “According as he hath chosen us” — “he hath chosen” </a:t>
            </a:r>
            <a:r>
              <a:rPr lang="en-US" dirty="0" smtClean="0"/>
              <a:t>is the verb to elect; </a:t>
            </a:r>
            <a:r>
              <a:rPr lang="en-US" b="1" dirty="0" smtClean="0">
                <a:solidFill>
                  <a:srgbClr val="C00000"/>
                </a:solidFill>
              </a:rPr>
              <a:t>“he” </a:t>
            </a:r>
            <a:r>
              <a:rPr lang="en-US" dirty="0" smtClean="0"/>
              <a:t>is a reference to God the Father.</a:t>
            </a:r>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dirty="0" smtClean="0"/>
              <a:t>Notice the aorist tense, middle voice: God the Father is benefited by choosing us. This seems to contradict point one. </a:t>
            </a:r>
          </a:p>
          <a:p>
            <a:endParaRPr lang="en-US" dirty="0" smtClean="0"/>
          </a:p>
          <a:p>
            <a:r>
              <a:rPr lang="en-US" dirty="0" smtClean="0"/>
              <a:t>God the Father has chosen </a:t>
            </a:r>
            <a:r>
              <a:rPr lang="en-US" b="1" dirty="0" smtClean="0">
                <a:solidFill>
                  <a:srgbClr val="C00000"/>
                </a:solidFill>
              </a:rPr>
              <a:t>“us”; </a:t>
            </a:r>
            <a:r>
              <a:rPr lang="en-US" dirty="0" smtClean="0"/>
              <a:t>once and for all He has chosen us. How can God the Father choose us when we have just had in point one that only Christ was chosen or elected? Well, the rest of the verse explains how we are chosen — </a:t>
            </a:r>
            <a:r>
              <a:rPr lang="en-US" b="1" dirty="0" smtClean="0">
                <a:solidFill>
                  <a:srgbClr val="C00000"/>
                </a:solidFill>
              </a:rPr>
              <a:t>“in him.” </a:t>
            </a:r>
          </a:p>
          <a:p>
            <a:endParaRPr lang="en-US" b="1" dirty="0" smtClean="0">
              <a:solidFill>
                <a:srgbClr val="C00000"/>
              </a:solidFill>
            </a:endParaRPr>
          </a:p>
          <a:p>
            <a:r>
              <a:rPr lang="en-US" dirty="0" smtClean="0"/>
              <a:t>Those two words clear up the whole thing. When we believe in Christ we enter into union with Him. </a:t>
            </a:r>
          </a:p>
          <a:p>
            <a:endParaRPr lang="en-US" dirty="0" smtClean="0"/>
          </a:p>
          <a:p>
            <a:r>
              <a:rPr lang="en-US" dirty="0" smtClean="0"/>
              <a:t>We have already seen from </a:t>
            </a:r>
            <a:r>
              <a:rPr lang="en-US" b="1" dirty="0" smtClean="0">
                <a:solidFill>
                  <a:srgbClr val="C00000"/>
                </a:solidFill>
              </a:rPr>
              <a:t>Isaiah 42:1 </a:t>
            </a:r>
            <a:r>
              <a:rPr lang="en-US" dirty="0" smtClean="0"/>
              <a:t>that Christ was elected by God the Father — </a:t>
            </a:r>
            <a:r>
              <a:rPr lang="en-US" b="1" dirty="0" smtClean="0">
                <a:solidFill>
                  <a:srgbClr val="C00000"/>
                </a:solidFill>
              </a:rPr>
              <a:t>“mine elect,” </a:t>
            </a:r>
            <a:r>
              <a:rPr lang="en-US" dirty="0" smtClean="0"/>
              <a:t>and that He was the only one who was elected, but by virtue of being in union with Christ we share His election. </a:t>
            </a:r>
          </a:p>
          <a:p>
            <a:endParaRPr lang="en-US" dirty="0" smtClean="0"/>
          </a:p>
          <a:p>
            <a:endParaRPr lang="en-US" dirty="0" smtClean="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b="1" dirty="0" smtClean="0"/>
              <a:t>We are elected because we are in union with Him.</a:t>
            </a:r>
          </a:p>
          <a:p>
            <a:endParaRPr lang="en-US" b="1" dirty="0" smtClean="0"/>
          </a:p>
          <a:p>
            <a:r>
              <a:rPr lang="en-US" b="1" u="sng" dirty="0" smtClean="0"/>
              <a:t>False doctrine of Election </a:t>
            </a:r>
            <a:r>
              <a:rPr lang="en-US" b="1" dirty="0" smtClean="0"/>
              <a:t>teaches that some are elected and some are not, and if you are elected it is fine, if you’re not it’s too bad, there is nothing you can really do about it. </a:t>
            </a:r>
          </a:p>
          <a:p>
            <a:endParaRPr lang="en-US" dirty="0" smtClean="0"/>
          </a:p>
          <a:p>
            <a:r>
              <a:rPr lang="en-US" dirty="0" smtClean="0"/>
              <a:t>One person is elected — Jesus Christ. Before the foundation of the world He was elected; we are in union with Christ, we share His election. </a:t>
            </a:r>
          </a:p>
          <a:p>
            <a:endParaRPr lang="en-US" dirty="0" smtClean="0"/>
          </a:p>
          <a:p>
            <a:r>
              <a:rPr lang="en-US" dirty="0" smtClean="0"/>
              <a:t>Jesus Christ is also eternal life; we share His eternal life by faith in Christ. </a:t>
            </a: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t>Because we are in union with Christ we share everything that Christ has — His eternal life, His election, and also His destiny. </a:t>
            </a:r>
          </a:p>
          <a:p>
            <a:pPr hangingPunct="0"/>
            <a:endParaRPr lang="en-US" dirty="0" smtClean="0"/>
          </a:p>
          <a:p>
            <a:pPr hangingPunct="0"/>
            <a:r>
              <a:rPr lang="en-US" dirty="0" smtClean="0"/>
              <a:t>The same thing is given </a:t>
            </a:r>
            <a:r>
              <a:rPr lang="en-US" b="1" dirty="0" smtClean="0">
                <a:solidFill>
                  <a:srgbClr val="C00000"/>
                </a:solidFill>
              </a:rPr>
              <a:t>in 1 Peter 1:2 — “Elect according to the foreknowledge of God.” </a:t>
            </a:r>
            <a:r>
              <a:rPr lang="en-US" dirty="0" smtClean="0"/>
              <a:t>God knew that Christ would die for our sins in time. </a:t>
            </a:r>
          </a:p>
          <a:p>
            <a:pPr hangingPunct="0"/>
            <a:endParaRPr lang="en-US" dirty="0" smtClean="0"/>
          </a:p>
          <a:p>
            <a:pPr hangingPunct="0"/>
            <a:r>
              <a:rPr lang="en-US" dirty="0" smtClean="0"/>
              <a:t>God knew that Christ would remove all the barriers between God and man, and He knew that every person who believed in Christ would be in union with Christ and it refers to everyone who would make that decision. </a:t>
            </a:r>
          </a:p>
          <a:p>
            <a:pPr hangingPunct="0"/>
            <a:endParaRPr lang="en-US" dirty="0" smtClean="0"/>
          </a:p>
          <a:p>
            <a:pPr hangingPunct="0"/>
            <a:r>
              <a:rPr lang="en-US" dirty="0" smtClean="0"/>
              <a:t>He doesn’t coerce. Every man has his own free will, he can choose for himself. </a:t>
            </a:r>
          </a:p>
          <a:p>
            <a:pPr hangingPunct="0"/>
            <a:endParaRPr lang="en-US" dirty="0" smtClean="0"/>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But God knew everyone who would do it. Union with Christ is the basis for our election </a:t>
            </a:r>
            <a:r>
              <a:rPr lang="en-US" b="1" dirty="0" smtClean="0">
                <a:solidFill>
                  <a:srgbClr val="C00000"/>
                </a:solidFill>
              </a:rPr>
              <a:t>— “Elect according to the foreknowledge of God the Father, through the sanctification of the Spirit.”</a:t>
            </a:r>
            <a:r>
              <a:rPr lang="en-US" dirty="0" smtClean="0"/>
              <a:t> </a:t>
            </a:r>
          </a:p>
          <a:p>
            <a:endParaRPr lang="en-US" dirty="0" smtClean="0"/>
          </a:p>
          <a:p>
            <a:r>
              <a:rPr lang="en-US" dirty="0" smtClean="0"/>
              <a:t>The word </a:t>
            </a:r>
            <a:r>
              <a:rPr lang="en-US" b="1" dirty="0" smtClean="0">
                <a:solidFill>
                  <a:srgbClr val="C00000"/>
                </a:solidFill>
              </a:rPr>
              <a:t>“sanctification” </a:t>
            </a:r>
            <a:r>
              <a:rPr lang="en-US" dirty="0" smtClean="0"/>
              <a:t>means set apart. God the Holy Spirit is the one who takes us at the moment of salvation and puts us in union with Christ. 	</a:t>
            </a:r>
          </a:p>
          <a:p>
            <a:endParaRPr lang="en-US" dirty="0" smtClean="0"/>
          </a:p>
          <a:p>
            <a:pPr hangingPunct="0"/>
            <a:r>
              <a:rPr lang="en-US" dirty="0" smtClean="0"/>
              <a:t>Remember that God is sovereign and therefore He elected the Son; He is omniscient and he knows who will choose and who will not.</a:t>
            </a:r>
          </a:p>
          <a:p>
            <a:pPr hangingPunct="0"/>
            <a:endParaRPr lang="en-US" dirty="0" smtClean="0"/>
          </a:p>
          <a:p>
            <a:pPr hangingPunct="0"/>
            <a:r>
              <a:rPr lang="en-US" dirty="0" smtClean="0"/>
              <a:t>He knows that everyone has a free will and He does not coerce that free will but He knows which way it will jump — positive or negative. </a:t>
            </a:r>
          </a:p>
          <a:p>
            <a:pPr hangingPunct="0"/>
            <a:endParaRPr lang="en-US" dirty="0" smtClean="0"/>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t>There is no such thing as a person being predestined to hell, and there is no such thing as a person being elected to hell. </a:t>
            </a:r>
          </a:p>
          <a:p>
            <a:pPr hangingPunct="0"/>
            <a:endParaRPr lang="en-US" dirty="0" smtClean="0"/>
          </a:p>
          <a:p>
            <a:pPr hangingPunct="0"/>
            <a:r>
              <a:rPr lang="en-US" dirty="0" smtClean="0"/>
              <a:t>Election and predestination are always tied in with the person of the Son. </a:t>
            </a:r>
            <a:r>
              <a:rPr lang="en-US" u="sng" dirty="0" smtClean="0"/>
              <a:t>Man goes to hell by his own negative volition</a:t>
            </a:r>
            <a:r>
              <a:rPr lang="en-US" dirty="0" smtClean="0"/>
              <a:t>. He chooses for himself. See also </a:t>
            </a:r>
            <a:r>
              <a:rPr lang="en-US" b="1" dirty="0" smtClean="0">
                <a:solidFill>
                  <a:srgbClr val="C00000"/>
                </a:solidFill>
              </a:rPr>
              <a:t>2 Thessalonians 2:13.</a:t>
            </a:r>
          </a:p>
          <a:p>
            <a:endParaRPr lang="en-US" dirty="0" smtClean="0"/>
          </a:p>
          <a:p>
            <a:pPr hangingPunct="0"/>
            <a:r>
              <a:rPr lang="en-US" dirty="0" smtClean="0"/>
              <a:t>3. Election is the present as well as the future possession of every believer — </a:t>
            </a:r>
            <a:r>
              <a:rPr lang="en-US" b="1" dirty="0" smtClean="0">
                <a:solidFill>
                  <a:srgbClr val="C00000"/>
                </a:solidFill>
              </a:rPr>
              <a:t>Colossians 3:12. “Put on, therefore, as the elect of God</a:t>
            </a:r>
            <a:r>
              <a:rPr lang="en-US" dirty="0" smtClean="0"/>
              <a:t> [addressed to believers], </a:t>
            </a:r>
            <a:r>
              <a:rPr lang="en-US" b="1" dirty="0" smtClean="0">
                <a:solidFill>
                  <a:srgbClr val="C00000"/>
                </a:solidFill>
              </a:rPr>
              <a:t>holy and beloved, compassions of mercies, kindness, humility of mind, meekness, long-suffering,” etc. </a:t>
            </a:r>
          </a:p>
          <a:p>
            <a:pPr hangingPunct="0"/>
            <a:endParaRPr lang="en-US" dirty="0" smtClean="0"/>
          </a:p>
          <a:p>
            <a:pPr hangingPunct="0"/>
            <a:r>
              <a:rPr lang="en-US" dirty="0" smtClean="0"/>
              <a:t>Every believer shares the election of Christ </a:t>
            </a:r>
            <a:r>
              <a:rPr lang="en-US" b="1" dirty="0" smtClean="0">
                <a:solidFill>
                  <a:srgbClr val="C00000"/>
                </a:solidFill>
              </a:rPr>
              <a:t>— Romans 8:28ff. “And we know that all things work together for good to them that love God, to them that are the called </a:t>
            </a:r>
            <a:r>
              <a:rPr lang="en-US" dirty="0" smtClean="0"/>
              <a:t>[election</a:t>
            </a:r>
            <a:r>
              <a:rPr lang="en-US" b="1" dirty="0" smtClean="0">
                <a:solidFill>
                  <a:srgbClr val="C00000"/>
                </a:solidFill>
              </a:rPr>
              <a:t>] according to his purpose.”</a:t>
            </a:r>
            <a:r>
              <a:rPr lang="en-US" dirty="0" smtClean="0"/>
              <a:t> </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t>Here is the key to all things working together for good — </a:t>
            </a:r>
            <a:r>
              <a:rPr lang="en-US" b="1" dirty="0" smtClean="0">
                <a:solidFill>
                  <a:srgbClr val="C00000"/>
                </a:solidFill>
              </a:rPr>
              <a:t>“His purpose</a:t>
            </a:r>
            <a:r>
              <a:rPr lang="en-US" dirty="0" smtClean="0"/>
              <a:t>”, God’s plan. </a:t>
            </a:r>
          </a:p>
          <a:p>
            <a:pPr hangingPunct="0"/>
            <a:endParaRPr lang="en-US" dirty="0" smtClean="0"/>
          </a:p>
          <a:p>
            <a:pPr hangingPunct="0"/>
            <a:r>
              <a:rPr lang="en-US" dirty="0" smtClean="0"/>
              <a:t>God the Father elected God the Son billions of years ago.</a:t>
            </a:r>
          </a:p>
          <a:p>
            <a:pPr hangingPunct="0"/>
            <a:endParaRPr lang="en-US" dirty="0" smtClean="0"/>
          </a:p>
          <a:p>
            <a:pPr hangingPunct="0"/>
            <a:r>
              <a:rPr lang="en-US" dirty="0" smtClean="0"/>
              <a:t>In time we have received Christ as savior and as a result of believing in Him we enter into union with Christ, therefore we share His election and we share His destiny, therefore we are right on the beam as far as His purpose is concerned. </a:t>
            </a:r>
          </a:p>
          <a:p>
            <a:pPr hangingPunct="0"/>
            <a:endParaRPr lang="en-US" dirty="0" smtClean="0"/>
          </a:p>
          <a:p>
            <a:pPr hangingPunct="0"/>
            <a:r>
              <a:rPr lang="en-US" dirty="0" smtClean="0"/>
              <a:t>Even though there are many events in our lives which are not good — in fact there are some that are very bad — ultimately </a:t>
            </a:r>
            <a:r>
              <a:rPr lang="en-US" u="sng" dirty="0" smtClean="0"/>
              <a:t>all things work together for good because we share the election of Christ and we share the destiny of Christ. This is His purpose. </a:t>
            </a:r>
          </a:p>
          <a:p>
            <a:pPr hangingPunct="0"/>
            <a:endParaRPr lang="en-US" dirty="0" smtClean="0"/>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So then, in spite of every bad thing that we ever do as believers in union with Christ we are going to wind up in eternity fulfilling His purpose as a part of the election and destiny of the Lord Jesus Christ. </a:t>
            </a:r>
          </a:p>
          <a:p>
            <a:pPr hangingPunct="0"/>
            <a:endParaRPr lang="en-US" dirty="0" smtClean="0"/>
          </a:p>
          <a:p>
            <a:pPr hangingPunct="0"/>
            <a:r>
              <a:rPr lang="en-US" dirty="0" smtClean="0"/>
              <a:t>The whole purpose of this plan is: </a:t>
            </a:r>
            <a:r>
              <a:rPr lang="en-US" b="1" dirty="0" smtClean="0"/>
              <a:t>It all depends on who God is and what God is, not who and what we are. </a:t>
            </a:r>
          </a:p>
          <a:p>
            <a:pPr hangingPunct="0"/>
            <a:endParaRPr lang="en-US" dirty="0" smtClean="0"/>
          </a:p>
          <a:p>
            <a:pPr hangingPunct="0"/>
            <a:r>
              <a:rPr lang="en-US" dirty="0" smtClean="0"/>
              <a:t>If it depended on who and what we are then all things could not work together for good, they could only work together for bad because whatever man does it turns bad because he has a sin nature.</a:t>
            </a:r>
          </a:p>
          <a:p>
            <a:pPr hangingPunct="0"/>
            <a:endParaRPr lang="en-US" dirty="0" smtClean="0"/>
          </a:p>
          <a:p>
            <a:pPr hangingPunct="0"/>
            <a:r>
              <a:rPr lang="en-US" dirty="0" smtClean="0"/>
              <a:t> But our salvation, including these two phases [election and predestination], does not depend on us. </a:t>
            </a:r>
          </a:p>
          <a:p>
            <a:pPr hangingPunct="0"/>
            <a:endParaRPr lang="en-US" dirty="0" smtClean="0"/>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It depends upon who God is:</a:t>
            </a:r>
          </a:p>
          <a:p>
            <a:pPr hangingPunct="0">
              <a:buNone/>
            </a:pPr>
            <a:r>
              <a:rPr lang="en-US" dirty="0" smtClean="0"/>
              <a:t>       - Since God is immutable and can’t change, </a:t>
            </a:r>
          </a:p>
          <a:p>
            <a:pPr hangingPunct="0">
              <a:buNone/>
            </a:pPr>
            <a:r>
              <a:rPr lang="en-US" dirty="0" smtClean="0"/>
              <a:t>       - Since God is eternal life and going, </a:t>
            </a:r>
          </a:p>
          <a:p>
            <a:pPr hangingPunct="0">
              <a:buNone/>
            </a:pPr>
            <a:r>
              <a:rPr lang="en-US" dirty="0" smtClean="0"/>
              <a:t>       - Since God is omnipotent and has the ability to make the plan work, </a:t>
            </a:r>
          </a:p>
          <a:p>
            <a:pPr hangingPunct="0">
              <a:buNone/>
            </a:pPr>
            <a:r>
              <a:rPr lang="en-US" dirty="0" smtClean="0"/>
              <a:t>       - Since He is omniscient and has the wisdom to devise a perfect plan, </a:t>
            </a:r>
          </a:p>
          <a:p>
            <a:pPr hangingPunct="0">
              <a:buNone/>
            </a:pPr>
            <a:r>
              <a:rPr lang="en-US" dirty="0" smtClean="0"/>
              <a:t>       - Since He is perfect a perfect plan emanating from a perfect person can only result in all things working together for good. </a:t>
            </a:r>
          </a:p>
          <a:p>
            <a:pPr hangingPunct="0">
              <a:buNone/>
            </a:pPr>
            <a:endParaRPr lang="en-US" dirty="0" smtClean="0"/>
          </a:p>
          <a:p>
            <a:pPr hangingPunct="0"/>
            <a:r>
              <a:rPr lang="en-US" dirty="0" smtClean="0"/>
              <a:t>Please remember that as a believer you are in the plan or the purpose of God.	</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endParaRPr lang="en-US" b="1" dirty="0" smtClean="0">
              <a:solidFill>
                <a:srgbClr val="C00000"/>
              </a:solidFill>
            </a:endParaRPr>
          </a:p>
          <a:p>
            <a:r>
              <a:rPr lang="en-US" b="1" dirty="0" smtClean="0">
                <a:solidFill>
                  <a:srgbClr val="C00000"/>
                </a:solidFill>
              </a:rPr>
              <a:t>Romans 8:29 — “For whom he did foreknow </a:t>
            </a:r>
            <a:r>
              <a:rPr lang="en-US" dirty="0" smtClean="0"/>
              <a:t>[omniscience]</a:t>
            </a:r>
            <a:r>
              <a:rPr lang="en-US" b="1" dirty="0" smtClean="0">
                <a:solidFill>
                  <a:srgbClr val="C00000"/>
                </a:solidFill>
              </a:rPr>
              <a:t>”</a:t>
            </a:r>
            <a:r>
              <a:rPr lang="en-US" dirty="0" smtClean="0"/>
              <a:t> — It must be remembered that omniscience means that God always knew every decision that every person would ever make. </a:t>
            </a:r>
          </a:p>
          <a:p>
            <a:endParaRPr lang="en-US" dirty="0" smtClean="0"/>
          </a:p>
          <a:p>
            <a:r>
              <a:rPr lang="en-US" dirty="0" smtClean="0"/>
              <a:t>God gave the angels volition and He also gave mankind the same volition. God knew which way the angels and man would jump but He could not coerce that volition which He had created. </a:t>
            </a:r>
          </a:p>
          <a:p>
            <a:endParaRPr lang="en-US" dirty="0" smtClean="0"/>
          </a:p>
          <a:p>
            <a:r>
              <a:rPr lang="en-US" dirty="0" smtClean="0"/>
              <a:t>God created volition to be free from divine coercion. God knew every person who would ever make a decision for Christ — positive volition. </a:t>
            </a:r>
          </a:p>
          <a:p>
            <a:endParaRPr lang="en-US" dirty="0" smtClean="0"/>
          </a:p>
          <a:p>
            <a:r>
              <a:rPr lang="en-US" dirty="0" smtClean="0"/>
              <a:t>He also knew that the first decision of the human race which would destroy man would be negative with regard to a tree. </a:t>
            </a:r>
          </a:p>
          <a:p>
            <a:endParaRPr lang="en-US" dirty="0" smtClean="0"/>
          </a:p>
          <a:p>
            <a:endParaRPr lang="en-US" b="1" dirty="0" smtClean="0">
              <a:solidFill>
                <a:srgbClr val="C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C. Proof from the permanence of the promise, </a:t>
            </a:r>
            <a:r>
              <a:rPr lang="en-US" b="1" dirty="0" smtClean="0">
                <a:solidFill>
                  <a:srgbClr val="C00000"/>
                </a:solidFill>
              </a:rPr>
              <a:t>3:15-16</a:t>
            </a:r>
          </a:p>
          <a:p>
            <a:endParaRPr lang="en-US" dirty="0" smtClean="0"/>
          </a:p>
          <a:p>
            <a:r>
              <a:rPr lang="en-US" dirty="0" smtClean="0"/>
              <a:t>D. Proof from the purpose of the Mosaic law, </a:t>
            </a:r>
            <a:r>
              <a:rPr lang="en-US" b="1" dirty="0" smtClean="0">
                <a:solidFill>
                  <a:srgbClr val="C00000"/>
                </a:solidFill>
              </a:rPr>
              <a:t>3:17-29</a:t>
            </a:r>
          </a:p>
          <a:p>
            <a:endParaRPr lang="en-US" dirty="0" smtClean="0"/>
          </a:p>
          <a:p>
            <a:r>
              <a:rPr lang="en-US" dirty="0" smtClean="0"/>
              <a:t>E. Proof from the confirmation of their position in Christ, </a:t>
            </a:r>
            <a:r>
              <a:rPr lang="en-US" b="1" dirty="0" smtClean="0">
                <a:solidFill>
                  <a:srgbClr val="C00000"/>
                </a:solidFill>
              </a:rPr>
              <a:t>4:1-11</a:t>
            </a:r>
          </a:p>
          <a:p>
            <a:endParaRPr lang="en-US" dirty="0" smtClean="0"/>
          </a:p>
          <a:p>
            <a:r>
              <a:rPr lang="en-US" dirty="0" smtClean="0"/>
              <a:t>F. Proof from their prior embracing of Paul's doctrine, </a:t>
            </a:r>
            <a:r>
              <a:rPr lang="en-US" b="1" dirty="0" smtClean="0">
                <a:solidFill>
                  <a:srgbClr val="C00000"/>
                </a:solidFill>
              </a:rPr>
              <a:t>4:12-20</a:t>
            </a:r>
          </a:p>
          <a:p>
            <a:endParaRPr lang="en-US" dirty="0" smtClean="0"/>
          </a:p>
          <a:p>
            <a:r>
              <a:rPr lang="en-US" dirty="0" smtClean="0"/>
              <a:t>G. Proof from their true relationship to Abraham, </a:t>
            </a:r>
            <a:r>
              <a:rPr lang="en-US" b="1" dirty="0" smtClean="0">
                <a:solidFill>
                  <a:srgbClr val="C00000"/>
                </a:solidFill>
              </a:rPr>
              <a:t>4:21-31</a:t>
            </a:r>
          </a:p>
          <a:p>
            <a:pPr>
              <a:buNone/>
            </a:pPr>
            <a:endParaRPr lang="en-US" dirty="0" smtClean="0"/>
          </a:p>
          <a:p>
            <a:pPr>
              <a:buNone/>
            </a:pPr>
            <a:r>
              <a:rPr lang="en-US" dirty="0" smtClean="0"/>
              <a:t>III. Paul's practical appeal, </a:t>
            </a:r>
            <a:r>
              <a:rPr lang="en-US" b="1" dirty="0" smtClean="0">
                <a:solidFill>
                  <a:srgbClr val="C00000"/>
                </a:solidFill>
              </a:rPr>
              <a:t>5:1-6:10</a:t>
            </a:r>
          </a:p>
          <a:p>
            <a:r>
              <a:rPr lang="en-US" dirty="0" smtClean="0"/>
              <a:t>A. Life under the legalism, </a:t>
            </a:r>
            <a:r>
              <a:rPr lang="en-US" b="1" dirty="0" smtClean="0">
                <a:solidFill>
                  <a:srgbClr val="C00000"/>
                </a:solidFill>
              </a:rPr>
              <a:t>5:1-12</a:t>
            </a:r>
          </a:p>
          <a:p>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endParaRPr lang="en-US" dirty="0" smtClean="0"/>
          </a:p>
          <a:p>
            <a:r>
              <a:rPr lang="en-US" dirty="0" smtClean="0"/>
              <a:t>Now man chooses another tree: positive volition, the cross. </a:t>
            </a:r>
          </a:p>
          <a:p>
            <a:endParaRPr lang="en-US" dirty="0" smtClean="0"/>
          </a:p>
          <a:p>
            <a:r>
              <a:rPr lang="en-US" dirty="0" smtClean="0"/>
              <a:t>He knew these things in eternity past and the divine plan is based upon the fact that He knew which way everyone would jump — </a:t>
            </a:r>
            <a:r>
              <a:rPr lang="en-US" b="1" dirty="0" smtClean="0">
                <a:solidFill>
                  <a:srgbClr val="C00000"/>
                </a:solidFill>
              </a:rPr>
              <a:t>“he also did predestinate.” </a:t>
            </a:r>
          </a:p>
          <a:p>
            <a:endParaRPr lang="en-US" dirty="0" smtClean="0"/>
          </a:p>
          <a:p>
            <a:r>
              <a:rPr lang="en-US" dirty="0" smtClean="0"/>
              <a:t>Remember, the Bible declares that only the believer is predestinated. </a:t>
            </a:r>
          </a:p>
          <a:p>
            <a:endParaRPr lang="en-US" dirty="0" smtClean="0"/>
          </a:p>
          <a:p>
            <a:r>
              <a:rPr lang="en-US" dirty="0" smtClean="0"/>
              <a:t>Never does it declare that any unbeliever is predestinated. </a:t>
            </a:r>
            <a:r>
              <a:rPr lang="en-US" u="sng" dirty="0" smtClean="0"/>
              <a:t>There is no such thing as an unbeliever being predestinated to hell. </a:t>
            </a: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endParaRPr lang="en-US" dirty="0" smtClean="0"/>
          </a:p>
          <a:p>
            <a:r>
              <a:rPr lang="en-US" dirty="0" smtClean="0"/>
              <a:t>The believer is predestinated in the sense that he shares the election of Christ. The aorist tense: He once and for all did predestinate, and notice what predestination is: </a:t>
            </a:r>
            <a:r>
              <a:rPr lang="en-US" b="1" dirty="0" smtClean="0">
                <a:solidFill>
                  <a:srgbClr val="C00000"/>
                </a:solidFill>
              </a:rPr>
              <a:t>“to be conformed to the image of His Son.” </a:t>
            </a:r>
          </a:p>
          <a:p>
            <a:endParaRPr lang="en-US" b="1" dirty="0" smtClean="0">
              <a:solidFill>
                <a:srgbClr val="C00000"/>
              </a:solidFill>
            </a:endParaRPr>
          </a:p>
          <a:p>
            <a:r>
              <a:rPr lang="en-US" dirty="0" smtClean="0"/>
              <a:t>In other words, union with Christ - positional truth — </a:t>
            </a:r>
            <a:r>
              <a:rPr lang="en-US" b="1" dirty="0" smtClean="0">
                <a:solidFill>
                  <a:srgbClr val="C00000"/>
                </a:solidFill>
              </a:rPr>
              <a:t>“that” </a:t>
            </a:r>
            <a:r>
              <a:rPr lang="en-US" dirty="0" smtClean="0"/>
              <a:t>introduces a purpose clause - </a:t>
            </a:r>
            <a:r>
              <a:rPr lang="en-US" b="1" dirty="0" smtClean="0">
                <a:solidFill>
                  <a:srgbClr val="C00000"/>
                </a:solidFill>
              </a:rPr>
              <a:t>“he might be the firstborn among many brethren.”  </a:t>
            </a:r>
            <a:r>
              <a:rPr lang="en-US" dirty="0" smtClean="0"/>
              <a:t>The word </a:t>
            </a:r>
            <a:r>
              <a:rPr lang="en-US" b="1" dirty="0" smtClean="0">
                <a:solidFill>
                  <a:srgbClr val="C00000"/>
                </a:solidFill>
              </a:rPr>
              <a:t>“firstborn” </a:t>
            </a:r>
            <a:r>
              <a:rPr lang="en-US" dirty="0" smtClean="0"/>
              <a:t>refers to the Lord Jesus Christ. </a:t>
            </a:r>
          </a:p>
          <a:p>
            <a:endParaRPr lang="en-US" dirty="0" smtClean="0"/>
          </a:p>
          <a:p>
            <a:r>
              <a:rPr lang="en-US" dirty="0" smtClean="0"/>
              <a:t>The firstborn had three privileges.</a:t>
            </a:r>
            <a:r>
              <a:rPr lang="en-US" b="1" dirty="0" smtClean="0"/>
              <a:t> First </a:t>
            </a:r>
            <a:r>
              <a:rPr lang="en-US" dirty="0" smtClean="0"/>
              <a:t>of all he was the ruler or the family sovereign. </a:t>
            </a:r>
            <a:r>
              <a:rPr lang="en-US" b="1" dirty="0" smtClean="0"/>
              <a:t>Secondly</a:t>
            </a:r>
            <a:r>
              <a:rPr lang="en-US" dirty="0" smtClean="0"/>
              <a:t> he was the priest of the family. </a:t>
            </a:r>
            <a:r>
              <a:rPr lang="en-US" b="1" dirty="0" smtClean="0"/>
              <a:t>Thirdly</a:t>
            </a:r>
            <a:r>
              <a:rPr lang="en-US" dirty="0" smtClean="0"/>
              <a:t>, he received all the money, called the double portion. </a:t>
            </a:r>
          </a:p>
          <a:p>
            <a:endParaRPr lang="en-US" dirty="0" smtClean="0"/>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In Israel, the firstborn was Reuben. Reuben was set aside because of sin. </a:t>
            </a:r>
          </a:p>
          <a:p>
            <a:endParaRPr lang="en-US" dirty="0" smtClean="0"/>
          </a:p>
          <a:p>
            <a:r>
              <a:rPr lang="en-US" dirty="0" smtClean="0"/>
              <a:t>The rulership went to Judah, the priesthood went to Levi, the double portion went to Joseph — Joseph had two tribes. </a:t>
            </a:r>
          </a:p>
          <a:p>
            <a:endParaRPr lang="en-US" dirty="0" smtClean="0"/>
          </a:p>
          <a:p>
            <a:r>
              <a:rPr lang="en-US" dirty="0" smtClean="0"/>
              <a:t>Christ is the firstborn of the new creation, he is the ruler of the new creation, He is the high priest forever after the order of Melchizedek, and He has the double portion. </a:t>
            </a:r>
          </a:p>
          <a:p>
            <a:endParaRPr lang="en-US" dirty="0" smtClean="0"/>
          </a:p>
          <a:p>
            <a:r>
              <a:rPr lang="en-US" dirty="0" smtClean="0"/>
              <a:t>Christ is the first portion in that He is elected and predestined and all believers in union with Christ are the second part of the portion. </a:t>
            </a:r>
          </a:p>
          <a:p>
            <a:endParaRPr lang="en-US" dirty="0" smtClean="0"/>
          </a:p>
          <a:p>
            <a:r>
              <a:rPr lang="en-US" dirty="0" smtClean="0"/>
              <a:t>This is amplified in </a:t>
            </a:r>
            <a:r>
              <a:rPr lang="en-US" b="1" dirty="0" smtClean="0">
                <a:solidFill>
                  <a:srgbClr val="C00000"/>
                </a:solidFill>
              </a:rPr>
              <a:t>Hebrews 2:14ff. </a:t>
            </a:r>
            <a:r>
              <a:rPr lang="en-US" dirty="0" smtClean="0"/>
              <a:t>So again, the doctrine of election is tied into positional truth — union with Christ.</a:t>
            </a:r>
          </a:p>
          <a:p>
            <a:endParaRPr lang="en-US" dirty="0" smtClean="0"/>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b="1" dirty="0" smtClean="0">
                <a:solidFill>
                  <a:srgbClr val="C00000"/>
                </a:solidFill>
              </a:rPr>
              <a:t>Romans 8:30 — “Moreover, whom he did predestinate, then he also called” </a:t>
            </a:r>
            <a:r>
              <a:rPr lang="en-US" dirty="0" smtClean="0"/>
              <a:t>— the doctrine of election again; </a:t>
            </a:r>
            <a:r>
              <a:rPr lang="en-US" b="1" dirty="0" smtClean="0">
                <a:solidFill>
                  <a:srgbClr val="C00000"/>
                </a:solidFill>
              </a:rPr>
              <a:t>“and whom he called </a:t>
            </a:r>
            <a:r>
              <a:rPr lang="en-US" dirty="0" smtClean="0"/>
              <a:t>[elected</a:t>
            </a:r>
            <a:r>
              <a:rPr lang="en-US" b="1" dirty="0" smtClean="0">
                <a:solidFill>
                  <a:srgbClr val="C00000"/>
                </a:solidFill>
              </a:rPr>
              <a:t>], them he also justified </a:t>
            </a:r>
            <a:r>
              <a:rPr lang="en-US" dirty="0" smtClean="0"/>
              <a:t>[vindicated}. </a:t>
            </a:r>
          </a:p>
          <a:p>
            <a:pPr hangingPunct="0"/>
            <a:endParaRPr lang="en-US" dirty="0" smtClean="0"/>
          </a:p>
          <a:p>
            <a:pPr hangingPunct="0"/>
            <a:r>
              <a:rPr lang="en-US" dirty="0" smtClean="0"/>
              <a:t>Getting back to the cross, the imputation of +R, God’s righteousness]; </a:t>
            </a:r>
            <a:r>
              <a:rPr lang="en-US" b="1" dirty="0" smtClean="0">
                <a:solidFill>
                  <a:srgbClr val="C00000"/>
                </a:solidFill>
              </a:rPr>
              <a:t>and whom he vindicated, them he also glorified.”</a:t>
            </a:r>
            <a:r>
              <a:rPr lang="en-US" dirty="0" smtClean="0"/>
              <a:t> </a:t>
            </a:r>
          </a:p>
          <a:p>
            <a:pPr hangingPunct="0"/>
            <a:endParaRPr lang="en-US" dirty="0" smtClean="0"/>
          </a:p>
          <a:p>
            <a:pPr hangingPunct="0"/>
            <a:r>
              <a:rPr lang="en-US" dirty="0" smtClean="0"/>
              <a:t>Two kinds of glorification for believers: </a:t>
            </a:r>
          </a:p>
          <a:p>
            <a:pPr hangingPunct="0">
              <a:buNone/>
            </a:pPr>
            <a:r>
              <a:rPr lang="en-US" dirty="0" smtClean="0"/>
              <a:t>            a. The indwelling presence of the Holy Spirit, manifest when we are filled with the Spirit;</a:t>
            </a:r>
          </a:p>
          <a:p>
            <a:pPr hangingPunct="0">
              <a:buNone/>
            </a:pPr>
            <a:r>
              <a:rPr lang="en-US" dirty="0" smtClean="0"/>
              <a:t>            b. Our resurrection bodies and our eternal future with Him. We share what Christ has. </a:t>
            </a:r>
          </a:p>
          <a:p>
            <a:pPr hangingPunct="0">
              <a:buNone/>
            </a:pPr>
            <a:endParaRPr lang="en-US" dirty="0" smtClean="0"/>
          </a:p>
          <a:p>
            <a:pPr hangingPunct="0">
              <a:buNone/>
            </a:pPr>
            <a:r>
              <a:rPr lang="en-US" dirty="0" smtClean="0"/>
              <a:t>5. Election takes place at the moment of salvation — </a:t>
            </a:r>
            <a:r>
              <a:rPr lang="en-US" b="1" dirty="0" smtClean="0">
                <a:solidFill>
                  <a:srgbClr val="C00000"/>
                </a:solidFill>
              </a:rPr>
              <a:t>2 Thess 2:13;    1 Corinthians 1:9, 24. </a:t>
            </a:r>
          </a:p>
          <a:p>
            <a:pPr hangingPunct="0">
              <a:buNone/>
            </a:pPr>
            <a:endParaRPr lang="en-US" dirty="0" smtClean="0"/>
          </a:p>
          <a:p>
            <a:pPr hangingPunct="0">
              <a:buNone/>
            </a:pPr>
            <a:endParaRPr lang="en-US" dirty="0" smtClean="0"/>
          </a:p>
          <a:p>
            <a:pPr hangingPunct="0">
              <a:buNone/>
            </a:pP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buNone/>
            </a:pPr>
            <a:r>
              <a:rPr lang="en-US" dirty="0" smtClean="0"/>
              <a:t>6. Election is the foundation of the Church — </a:t>
            </a:r>
            <a:r>
              <a:rPr lang="en-US" b="1" dirty="0" smtClean="0">
                <a:solidFill>
                  <a:srgbClr val="C00000"/>
                </a:solidFill>
              </a:rPr>
              <a:t>1 Thessalonians 1:4</a:t>
            </a:r>
            <a:r>
              <a:rPr lang="en-US" dirty="0" smtClean="0"/>
              <a:t>.</a:t>
            </a:r>
          </a:p>
          <a:p>
            <a:pPr hangingPunct="0">
              <a:buNone/>
            </a:pPr>
            <a:endParaRPr lang="en-US" dirty="0" smtClean="0"/>
          </a:p>
          <a:p>
            <a:pPr hangingPunct="0">
              <a:buNone/>
            </a:pPr>
            <a:r>
              <a:rPr lang="en-US" dirty="0" smtClean="0"/>
              <a:t>7. Election is based on grace — </a:t>
            </a:r>
            <a:r>
              <a:rPr lang="en-US" b="1" dirty="0" smtClean="0">
                <a:solidFill>
                  <a:srgbClr val="C00000"/>
                </a:solidFill>
              </a:rPr>
              <a:t>Galatians 1:15.</a:t>
            </a:r>
          </a:p>
          <a:p>
            <a:pPr hangingPunct="0"/>
            <a:endParaRPr lang="en-US" dirty="0" smtClean="0"/>
          </a:p>
          <a:p>
            <a:pPr hangingPunct="0"/>
            <a:r>
              <a:rPr lang="en-US" dirty="0" smtClean="0"/>
              <a:t>What does Paul mean when he says that God </a:t>
            </a:r>
            <a:r>
              <a:rPr lang="en-US" b="1" dirty="0" smtClean="0">
                <a:solidFill>
                  <a:srgbClr val="C00000"/>
                </a:solidFill>
              </a:rPr>
              <a:t>“elected me by his grace”?</a:t>
            </a:r>
            <a:r>
              <a:rPr lang="en-US" dirty="0" smtClean="0"/>
              <a:t> </a:t>
            </a:r>
          </a:p>
          <a:p>
            <a:pPr hangingPunct="0"/>
            <a:endParaRPr lang="en-US" dirty="0" smtClean="0"/>
          </a:p>
          <a:p>
            <a:pPr hangingPunct="0"/>
            <a:r>
              <a:rPr lang="en-US" dirty="0" smtClean="0"/>
              <a:t>He means that first of all he entered into the plan of God apart from any merit of his own. </a:t>
            </a:r>
          </a:p>
          <a:p>
            <a:pPr hangingPunct="0"/>
            <a:endParaRPr lang="en-US" dirty="0" smtClean="0"/>
          </a:p>
          <a:p>
            <a:pPr hangingPunct="0"/>
            <a:r>
              <a:rPr lang="en-US" dirty="0" smtClean="0"/>
              <a:t>Paul was one of the most religious men who ever lived. His entrance into the plan of God depended entirely upon what God provided and what God had planned, not what Paul had done. </a:t>
            </a:r>
          </a:p>
          <a:p>
            <a:pPr hangingPunct="0"/>
            <a:endParaRPr lang="en-US" dirty="0" smtClean="0"/>
          </a:p>
          <a:p>
            <a:pPr hangingPunct="0"/>
            <a:r>
              <a:rPr lang="en-US" dirty="0" smtClean="0"/>
              <a:t>In this way he begins his attack upon the legalists who have infiltrated the Galatian churches. </a:t>
            </a:r>
            <a:r>
              <a:rPr lang="en-US" b="1" dirty="0" smtClean="0">
                <a:solidFill>
                  <a:srgbClr val="C00000"/>
                </a:solidFill>
              </a:rPr>
              <a:t>“Called me by instrumentality of his grace” </a:t>
            </a:r>
            <a:r>
              <a:rPr lang="en-US" dirty="0" smtClean="0"/>
              <a:t>— DIA plus the genitive which means instrumentality. </a:t>
            </a: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b="1" dirty="0" smtClean="0">
                <a:solidFill>
                  <a:srgbClr val="0070C0"/>
                </a:solidFill>
              </a:rPr>
              <a:t>Galatians 1:16, “to reveal His Son in me, that I might preach Him among the Gentiles, I did not immediately consult with flesh and blood,”</a:t>
            </a:r>
          </a:p>
          <a:p>
            <a:pPr hangingPunct="0"/>
            <a:endParaRPr lang="en-US" dirty="0" smtClean="0"/>
          </a:p>
          <a:p>
            <a:pPr hangingPunct="0"/>
            <a:r>
              <a:rPr lang="en-US" dirty="0" smtClean="0"/>
              <a:t>The purpose: </a:t>
            </a:r>
            <a:r>
              <a:rPr lang="en-US" b="1" dirty="0" smtClean="0">
                <a:solidFill>
                  <a:srgbClr val="0070C0"/>
                </a:solidFill>
              </a:rPr>
              <a:t>“To reveal his Son in me.” – </a:t>
            </a:r>
            <a:r>
              <a:rPr lang="en-US" dirty="0" smtClean="0"/>
              <a:t>APOKALUPSAI – AAInfin</a:t>
            </a:r>
            <a:r>
              <a:rPr lang="en-US" b="1" dirty="0" smtClean="0">
                <a:solidFill>
                  <a:srgbClr val="0070C0"/>
                </a:solidFill>
              </a:rPr>
              <a:t> - </a:t>
            </a:r>
            <a:r>
              <a:rPr lang="en-US" dirty="0" smtClean="0"/>
              <a:t>This was God’s purpose for Paul, this is God’s purpose for every believer. </a:t>
            </a:r>
          </a:p>
          <a:p>
            <a:pPr hangingPunct="0"/>
            <a:endParaRPr lang="en-US" dirty="0" smtClean="0"/>
          </a:p>
          <a:p>
            <a:pPr hangingPunct="0"/>
            <a:r>
              <a:rPr lang="en-US" dirty="0" smtClean="0"/>
              <a:t>It is God’s purpose to reveal the Lord Jesus Christ in every Christian </a:t>
            </a:r>
            <a:r>
              <a:rPr lang="en-US" dirty="0" smtClean="0">
                <a:solidFill>
                  <a:srgbClr val="0070C0"/>
                </a:solidFill>
              </a:rPr>
              <a:t>— </a:t>
            </a:r>
            <a:r>
              <a:rPr lang="en-US" b="1" dirty="0" smtClean="0">
                <a:solidFill>
                  <a:srgbClr val="C00000"/>
                </a:solidFill>
              </a:rPr>
              <a:t>Galatians 4:19; Ephesians 3:16,17; Philippians 1:20,21. </a:t>
            </a:r>
          </a:p>
          <a:p>
            <a:pPr hangingPunct="0"/>
            <a:endParaRPr lang="en-US" dirty="0" smtClean="0"/>
          </a:p>
          <a:p>
            <a:pPr hangingPunct="0"/>
            <a:r>
              <a:rPr lang="en-US" dirty="0" smtClean="0"/>
              <a:t>The purpose</a:t>
            </a:r>
            <a:r>
              <a:rPr lang="en-US" dirty="0" smtClean="0">
                <a:solidFill>
                  <a:srgbClr val="0070C0"/>
                </a:solidFill>
              </a:rPr>
              <a:t>: </a:t>
            </a:r>
            <a:r>
              <a:rPr lang="en-US" b="1" dirty="0" smtClean="0">
                <a:solidFill>
                  <a:srgbClr val="0070C0"/>
                </a:solidFill>
              </a:rPr>
              <a:t>“to reveal”, </a:t>
            </a:r>
            <a:r>
              <a:rPr lang="en-US" dirty="0" smtClean="0"/>
              <a:t>and aorist active infinitive. The infinitive expresses purpose; the aorist tense: gathers into one point phase two of the plan of God for the believer [the believer in time]. </a:t>
            </a:r>
          </a:p>
          <a:p>
            <a:pPr hangingPunct="0"/>
            <a:endParaRPr lang="en-US" dirty="0" smtClean="0"/>
          </a:p>
          <a:p>
            <a:pPr hangingPunct="0"/>
            <a:r>
              <a:rPr lang="en-US" dirty="0" smtClean="0"/>
              <a:t>As long as we remain on this earth Christ is to be revealed in us by the filling of the Spirit. </a:t>
            </a:r>
          </a:p>
          <a:p>
            <a:pPr hangingPunct="0"/>
            <a:endParaRPr lang="en-US" dirty="0" smtClean="0"/>
          </a:p>
          <a:p>
            <a:endParaRPr lang="en-US"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t>Active voice: we do it — living the Christian life . Paul is speaking of himself. This is the purpose for Paul, this is the purpose for every believer. </a:t>
            </a:r>
          </a:p>
          <a:p>
            <a:pPr hangingPunct="0"/>
            <a:endParaRPr lang="en-US" dirty="0" smtClean="0"/>
          </a:p>
          <a:p>
            <a:pPr hangingPunct="0"/>
            <a:r>
              <a:rPr lang="en-US" dirty="0" smtClean="0"/>
              <a:t>Therefore, in order for Christ to be revealed in me I must be filled with the Spirit, I must know how to be filled with the Spirit. </a:t>
            </a:r>
          </a:p>
          <a:p>
            <a:pPr hangingPunct="0"/>
            <a:endParaRPr lang="en-US" dirty="0" smtClean="0"/>
          </a:p>
          <a:p>
            <a:pPr hangingPunct="0"/>
            <a:r>
              <a:rPr lang="en-US" dirty="0" smtClean="0"/>
              <a:t>Principle: No one can fulfill the divine purpose in time apart from </a:t>
            </a:r>
          </a:p>
          <a:p>
            <a:pPr hangingPunct="0">
              <a:buNone/>
            </a:pPr>
            <a:r>
              <a:rPr lang="en-US" dirty="0" smtClean="0"/>
              <a:t>       a. A knowledge of Bible doctrine; </a:t>
            </a:r>
          </a:p>
          <a:p>
            <a:pPr hangingPunct="0">
              <a:buNone/>
            </a:pPr>
            <a:r>
              <a:rPr lang="en-US" dirty="0" smtClean="0"/>
              <a:t>       b. The filling of the Spirit. </a:t>
            </a:r>
          </a:p>
          <a:p>
            <a:endParaRPr lang="en-US" dirty="0" smtClean="0"/>
          </a:p>
          <a:p>
            <a:r>
              <a:rPr lang="en-US" b="1" dirty="0" smtClean="0">
                <a:solidFill>
                  <a:srgbClr val="0070C0"/>
                </a:solidFill>
              </a:rPr>
              <a:t>“To reveal his Son in me that” </a:t>
            </a:r>
            <a:r>
              <a:rPr lang="en-US" dirty="0" smtClean="0"/>
              <a:t>— “that” introduces a purpose clause</a:t>
            </a:r>
            <a:r>
              <a:rPr lang="en-US" dirty="0" smtClean="0">
                <a:solidFill>
                  <a:srgbClr val="0070C0"/>
                </a:solidFill>
              </a:rPr>
              <a:t>; </a:t>
            </a:r>
            <a:r>
              <a:rPr lang="en-US" b="1" dirty="0" smtClean="0">
                <a:solidFill>
                  <a:srgbClr val="0070C0"/>
                </a:solidFill>
              </a:rPr>
              <a:t>“I might preach Him among the Gentiles.” </a:t>
            </a:r>
            <a:r>
              <a:rPr lang="en-US" dirty="0" smtClean="0">
                <a:solidFill>
                  <a:srgbClr val="0070C0"/>
                </a:solidFill>
              </a:rPr>
              <a:t>	</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7239000"/>
          </a:xfrm>
        </p:spPr>
        <p:txBody>
          <a:bodyPr>
            <a:normAutofit fontScale="92500"/>
          </a:bodyPr>
          <a:lstStyle/>
          <a:p>
            <a:endParaRPr lang="en-US" b="1" dirty="0" smtClean="0">
              <a:solidFill>
                <a:srgbClr val="C00000"/>
              </a:solidFill>
            </a:endParaRPr>
          </a:p>
          <a:p>
            <a:r>
              <a:rPr lang="en-US" b="1" dirty="0" smtClean="0">
                <a:solidFill>
                  <a:srgbClr val="0070C0"/>
                </a:solidFill>
              </a:rPr>
              <a:t> “I might preach.”  </a:t>
            </a:r>
            <a:r>
              <a:rPr lang="en-US" b="1" dirty="0" smtClean="0">
                <a:solidFill>
                  <a:srgbClr val="0070C0"/>
                </a:solidFill>
              </a:rPr>
              <a:t>EUANGELIZO -  </a:t>
            </a:r>
            <a:r>
              <a:rPr lang="en-US" dirty="0" smtClean="0"/>
              <a:t>Pres </a:t>
            </a:r>
            <a:r>
              <a:rPr lang="en-US" dirty="0" err="1" smtClean="0"/>
              <a:t>Midd</a:t>
            </a:r>
            <a:r>
              <a:rPr lang="en-US" dirty="0" smtClean="0"/>
              <a:t> Subj </a:t>
            </a:r>
            <a:r>
              <a:rPr lang="en-US" b="1" dirty="0" smtClean="0">
                <a:solidFill>
                  <a:srgbClr val="0070C0"/>
                </a:solidFill>
              </a:rPr>
              <a:t>- </a:t>
            </a:r>
            <a:r>
              <a:rPr lang="en-US" dirty="0" smtClean="0"/>
              <a:t>Among </a:t>
            </a:r>
            <a:r>
              <a:rPr lang="en-US" dirty="0" smtClean="0"/>
              <a:t>the gentiles </a:t>
            </a:r>
            <a:r>
              <a:rPr lang="en-US" dirty="0" smtClean="0"/>
              <a:t> - </a:t>
            </a:r>
            <a:r>
              <a:rPr lang="en-US" dirty="0" smtClean="0"/>
              <a:t>( </a:t>
            </a:r>
            <a:r>
              <a:rPr lang="en-US" b="1" dirty="0" smtClean="0">
                <a:solidFill>
                  <a:srgbClr val="C00000"/>
                </a:solidFill>
              </a:rPr>
              <a:t>Acts 9:15, 20, 17:3</a:t>
            </a:r>
            <a:r>
              <a:rPr lang="en-US" dirty="0" smtClean="0"/>
              <a:t>), (</a:t>
            </a:r>
            <a:r>
              <a:rPr lang="en-US" b="1" dirty="0" smtClean="0">
                <a:solidFill>
                  <a:srgbClr val="C00000"/>
                </a:solidFill>
              </a:rPr>
              <a:t>Eph 3:8, 1 Tim 2:7</a:t>
            </a:r>
            <a:r>
              <a:rPr lang="en-US" dirty="0" smtClean="0"/>
              <a:t>). </a:t>
            </a:r>
          </a:p>
          <a:p>
            <a:endParaRPr lang="en-US" b="1" dirty="0" smtClean="0">
              <a:solidFill>
                <a:srgbClr val="C00000"/>
              </a:solidFill>
            </a:endParaRPr>
          </a:p>
          <a:p>
            <a:r>
              <a:rPr lang="en-US" dirty="0" smtClean="0"/>
              <a:t>Four things about this verb: </a:t>
            </a:r>
          </a:p>
          <a:p>
            <a:pPr>
              <a:buNone/>
            </a:pPr>
            <a:r>
              <a:rPr lang="en-US" dirty="0" smtClean="0"/>
              <a:t>      a. It is present tense  — keep on preaching. That is Paul’s responsibility.</a:t>
            </a:r>
          </a:p>
          <a:p>
            <a:pPr>
              <a:buNone/>
            </a:pPr>
            <a:r>
              <a:rPr lang="en-US" dirty="0" smtClean="0"/>
              <a:t> </a:t>
            </a:r>
          </a:p>
          <a:p>
            <a:pPr>
              <a:buNone/>
            </a:pPr>
            <a:r>
              <a:rPr lang="en-US" dirty="0" smtClean="0"/>
              <a:t>     b. The middle voice, the subject is benefited by the action of the verb. Paul is personally benefited by preaching to others; </a:t>
            </a:r>
          </a:p>
          <a:p>
            <a:pPr>
              <a:buNone/>
            </a:pPr>
            <a:endParaRPr lang="en-US" dirty="0" smtClean="0"/>
          </a:p>
          <a:p>
            <a:pPr>
              <a:buNone/>
            </a:pPr>
            <a:r>
              <a:rPr lang="en-US" dirty="0" smtClean="0"/>
              <a:t>      c. The subjunctive mood: this is very important. With the subjunctive mood maybe Paul will preach and maybe he won’t, it all depends on his volition. </a:t>
            </a:r>
          </a:p>
          <a:p>
            <a:pPr>
              <a:buNone/>
            </a:pPr>
            <a:endParaRPr lang="en-US" dirty="0" smtClean="0"/>
          </a:p>
          <a:p>
            <a:pPr>
              <a:buNone/>
            </a:pPr>
            <a:endParaRPr lang="en-US" dirty="0" smtClean="0"/>
          </a:p>
          <a:p>
            <a:pPr>
              <a:buNone/>
            </a:pPr>
            <a:r>
              <a:rPr lang="en-US" dirty="0" smtClean="0"/>
              <a:t>    </a:t>
            </a:r>
          </a:p>
          <a:p>
            <a:pPr>
              <a:buNone/>
            </a:pPr>
            <a:endParaRPr lang="en-US" dirty="0" smtClean="0"/>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 The subjunctive mood means that Paul became a preacher by his own volition, God chose him because God knew which way his volition was going to jump. </a:t>
            </a:r>
          </a:p>
          <a:p>
            <a:endParaRPr lang="en-US" dirty="0" smtClean="0"/>
          </a:p>
          <a:p>
            <a:r>
              <a:rPr lang="en-US" dirty="0" smtClean="0"/>
              <a:t>God’s omniscience knew Paul would be faithful.  </a:t>
            </a:r>
          </a:p>
          <a:p>
            <a:endParaRPr lang="en-US" dirty="0" smtClean="0"/>
          </a:p>
          <a:p>
            <a:pPr>
              <a:buNone/>
            </a:pPr>
            <a:r>
              <a:rPr lang="en-US" dirty="0" smtClean="0"/>
              <a:t>   d. Then the word means to make an important proclamation. The content of the Word of God is important, it should be proclaimed. </a:t>
            </a:r>
          </a:p>
          <a:p>
            <a:endParaRPr lang="en-US" dirty="0" smtClean="0"/>
          </a:p>
          <a:p>
            <a:pPr hangingPunct="0"/>
            <a:r>
              <a:rPr lang="en-US" b="1" dirty="0" smtClean="0">
                <a:solidFill>
                  <a:srgbClr val="0070C0"/>
                </a:solidFill>
              </a:rPr>
              <a:t>“that I might preach Him” </a:t>
            </a:r>
            <a:r>
              <a:rPr lang="en-US" dirty="0" smtClean="0"/>
              <a:t>— the Lord Jesus Christ, the only saviour of mankind, </a:t>
            </a:r>
            <a:r>
              <a:rPr lang="en-US" b="1" dirty="0" smtClean="0">
                <a:solidFill>
                  <a:srgbClr val="C00000"/>
                </a:solidFill>
              </a:rPr>
              <a:t>Acts 4:12 — “among the Gentiles”</a:t>
            </a:r>
          </a:p>
          <a:p>
            <a:pPr hangingPunct="0"/>
            <a:endParaRPr lang="en-US" b="1" dirty="0" smtClean="0">
              <a:solidFill>
                <a:srgbClr val="C00000"/>
              </a:solidFill>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t> It is to the advantage of the Gentiles to hear the Word - </a:t>
            </a:r>
            <a:r>
              <a:rPr lang="en-US" b="1" dirty="0" smtClean="0">
                <a:solidFill>
                  <a:srgbClr val="0070C0"/>
                </a:solidFill>
              </a:rPr>
              <a:t>“immediately I conferred not with flesh and blood.” </a:t>
            </a:r>
            <a:r>
              <a:rPr lang="en-US" dirty="0" smtClean="0"/>
              <a:t>OU PROSANETHEMEN  AMIndic - Paul is going to give a defense of his theological training. </a:t>
            </a:r>
          </a:p>
          <a:p>
            <a:pPr hangingPunct="0"/>
            <a:endParaRPr lang="en-US" dirty="0" smtClean="0"/>
          </a:p>
          <a:p>
            <a:pPr hangingPunct="0"/>
            <a:r>
              <a:rPr lang="en-US" dirty="0" smtClean="0"/>
              <a:t>There was no theological seminary then so he had to get his training directly from God. </a:t>
            </a:r>
          </a:p>
          <a:p>
            <a:pPr hangingPunct="0"/>
            <a:endParaRPr lang="en-US" dirty="0" smtClean="0"/>
          </a:p>
          <a:p>
            <a:pPr hangingPunct="0"/>
            <a:r>
              <a:rPr lang="en-US" dirty="0" smtClean="0"/>
              <a:t>Paul didn’t confer with anyone. Flesh and blood refers to any member of the human race. </a:t>
            </a:r>
          </a:p>
          <a:p>
            <a:pPr hangingPunct="0"/>
            <a:endParaRPr lang="en-US" dirty="0" smtClean="0"/>
          </a:p>
          <a:p>
            <a:pPr hangingPunct="0"/>
            <a:r>
              <a:rPr lang="en-US" dirty="0" smtClean="0"/>
              <a:t>Paul’s theological training, of which the Galatians have been the recipients, came directly from God. </a:t>
            </a:r>
          </a:p>
          <a:p>
            <a:pPr hangingPunct="0"/>
            <a:endParaRPr lang="en-US" dirty="0" smtClean="0"/>
          </a:p>
          <a:p>
            <a:pPr hangingPunct="0"/>
            <a:r>
              <a:rPr lang="en-US" dirty="0" smtClean="0"/>
              <a:t>He went through a very tough theological school out in Arabia. 	</a:t>
            </a:r>
          </a:p>
          <a:p>
            <a:pPr hangingPunct="0"/>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1. Legalism enslaves the believer, </a:t>
            </a:r>
            <a:r>
              <a:rPr lang="en-US" b="1" dirty="0" smtClean="0">
                <a:solidFill>
                  <a:srgbClr val="C00000"/>
                </a:solidFill>
              </a:rPr>
              <a:t>5:1-2</a:t>
            </a:r>
          </a:p>
          <a:p>
            <a:endParaRPr lang="en-US" dirty="0" smtClean="0"/>
          </a:p>
          <a:p>
            <a:r>
              <a:rPr lang="en-US" dirty="0" smtClean="0"/>
              <a:t>2. Legalism puts believers in debt, </a:t>
            </a:r>
            <a:r>
              <a:rPr lang="en-US" b="1" dirty="0" smtClean="0">
                <a:solidFill>
                  <a:srgbClr val="C00000"/>
                </a:solidFill>
              </a:rPr>
              <a:t>5:3</a:t>
            </a:r>
          </a:p>
          <a:p>
            <a:endParaRPr lang="en-US" dirty="0" smtClean="0"/>
          </a:p>
          <a:p>
            <a:r>
              <a:rPr lang="en-US" dirty="0" smtClean="0"/>
              <a:t>3. Legalism alienates the believer from Christ, </a:t>
            </a:r>
            <a:r>
              <a:rPr lang="en-US" b="1" dirty="0" smtClean="0">
                <a:solidFill>
                  <a:srgbClr val="C00000"/>
                </a:solidFill>
              </a:rPr>
              <a:t>5:4-6</a:t>
            </a:r>
          </a:p>
          <a:p>
            <a:endParaRPr lang="en-US" dirty="0" smtClean="0"/>
          </a:p>
          <a:p>
            <a:r>
              <a:rPr lang="en-US" dirty="0" smtClean="0"/>
              <a:t>4. Legalism hinders orientation to grace, </a:t>
            </a:r>
            <a:r>
              <a:rPr lang="en-US" b="1" dirty="0" smtClean="0">
                <a:solidFill>
                  <a:srgbClr val="C00000"/>
                </a:solidFill>
              </a:rPr>
              <a:t>5:7-10</a:t>
            </a:r>
          </a:p>
          <a:p>
            <a:endParaRPr lang="en-US" dirty="0" smtClean="0"/>
          </a:p>
          <a:p>
            <a:r>
              <a:rPr lang="en-US" dirty="0" smtClean="0"/>
              <a:t>5. Legalism removes the necessity of the stigma of the cross because man does the doing rather than Christ doing the doing,</a:t>
            </a:r>
            <a:r>
              <a:rPr lang="en-US" b="1" dirty="0" smtClean="0">
                <a:solidFill>
                  <a:srgbClr val="C00000"/>
                </a:solidFill>
              </a:rPr>
              <a:t> 5:11-12</a:t>
            </a:r>
          </a:p>
          <a:p>
            <a:endParaRPr lang="en-US" dirty="0" smtClean="0"/>
          </a:p>
          <a:p>
            <a:r>
              <a:rPr lang="en-US" dirty="0" smtClean="0"/>
              <a:t>B. License is no justification for falling into legalism, </a:t>
            </a:r>
            <a:r>
              <a:rPr lang="en-US" b="1" dirty="0" smtClean="0">
                <a:solidFill>
                  <a:srgbClr val="C00000"/>
                </a:solidFill>
              </a:rPr>
              <a:t>5:13-15</a:t>
            </a:r>
          </a:p>
          <a:p>
            <a:endParaRPr lang="en-US" dirty="0" smtClean="0"/>
          </a:p>
          <a:p>
            <a:endParaRPr lang="en-US" dirty="0" smtClean="0"/>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rPr>
              <a:t>Galatians 1:17-21 </a:t>
            </a:r>
            <a:r>
              <a:rPr lang="en-US" dirty="0" smtClean="0"/>
              <a:t>-Paul’s theological training, or his preparation for the ministry in Arabia. </a:t>
            </a:r>
          </a:p>
          <a:p>
            <a:pPr hangingPunct="0"/>
            <a:endParaRPr lang="en-US" dirty="0" smtClean="0"/>
          </a:p>
          <a:p>
            <a:pPr hangingPunct="0"/>
            <a:r>
              <a:rPr lang="en-US" b="1" dirty="0" smtClean="0">
                <a:solidFill>
                  <a:srgbClr val="0070C0"/>
                </a:solidFill>
              </a:rPr>
              <a:t> “Neither went I up to Jerusalem” </a:t>
            </a:r>
            <a:r>
              <a:rPr lang="en-US" dirty="0" smtClean="0"/>
              <a:t>— aorist tense: in a point of time; </a:t>
            </a:r>
            <a:r>
              <a:rPr lang="en-US" b="1" dirty="0" smtClean="0">
                <a:solidFill>
                  <a:srgbClr val="0070C0"/>
                </a:solidFill>
              </a:rPr>
              <a:t>“to them that were apostles before me” </a:t>
            </a:r>
            <a:r>
              <a:rPr lang="en-US" dirty="0" smtClean="0"/>
              <a:t>— he is conscious of his own apostleship; </a:t>
            </a:r>
            <a:r>
              <a:rPr lang="en-US" b="1" dirty="0" smtClean="0">
                <a:solidFill>
                  <a:srgbClr val="0070C0"/>
                </a:solidFill>
              </a:rPr>
              <a:t>“but I went into Arabia.” </a:t>
            </a:r>
          </a:p>
          <a:p>
            <a:pPr hangingPunct="0"/>
            <a:endParaRPr lang="en-US" b="1" dirty="0" smtClean="0">
              <a:solidFill>
                <a:srgbClr val="0070C0"/>
              </a:solidFill>
            </a:endParaRPr>
          </a:p>
          <a:p>
            <a:pPr hangingPunct="0"/>
            <a:r>
              <a:rPr lang="en-US" dirty="0" smtClean="0"/>
              <a:t>Paul saved in </a:t>
            </a:r>
            <a:r>
              <a:rPr lang="en-US" b="1" dirty="0" smtClean="0">
                <a:solidFill>
                  <a:srgbClr val="C00000"/>
                </a:solidFill>
              </a:rPr>
              <a:t>Acts 9:1-19</a:t>
            </a:r>
            <a:r>
              <a:rPr lang="en-US" dirty="0" smtClean="0"/>
              <a:t>, taught in Damascus and  then he went to Arabia for about three years (</a:t>
            </a:r>
            <a:r>
              <a:rPr lang="en-US" b="1" dirty="0" smtClean="0">
                <a:solidFill>
                  <a:srgbClr val="C00000"/>
                </a:solidFill>
              </a:rPr>
              <a:t>9:22-23</a:t>
            </a:r>
            <a:r>
              <a:rPr lang="en-US" dirty="0" smtClean="0"/>
              <a:t>). </a:t>
            </a:r>
          </a:p>
          <a:p>
            <a:pPr hangingPunct="0"/>
            <a:endParaRPr lang="en-US" dirty="0" smtClean="0"/>
          </a:p>
          <a:p>
            <a:pPr hangingPunct="0"/>
            <a:r>
              <a:rPr lang="en-US" dirty="0" smtClean="0"/>
              <a:t>In Arabia Paul learned about the grace gospel then he </a:t>
            </a:r>
            <a:r>
              <a:rPr lang="en-US" b="1" dirty="0" smtClean="0">
                <a:solidFill>
                  <a:srgbClr val="0070C0"/>
                </a:solidFill>
              </a:rPr>
              <a:t> “returned again unto Damascus” </a:t>
            </a:r>
            <a:r>
              <a:rPr lang="en-US" dirty="0" smtClean="0"/>
              <a:t>— PALIN HUPESTREPHO – again returning to the place from which he had gone forth. From Damascus he went to Jerusalem. </a:t>
            </a:r>
          </a:p>
          <a:p>
            <a:pPr hangingPunct="0"/>
            <a:endParaRPr lang="en-US" dirty="0" smtClean="0"/>
          </a:p>
          <a:p>
            <a:pPr hangingPunct="0"/>
            <a:endParaRPr lang="en-US" dirty="0" smtClean="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endParaRPr lang="en-US" dirty="0" smtClean="0"/>
          </a:p>
          <a:p>
            <a:pPr hangingPunct="0"/>
            <a:r>
              <a:rPr lang="en-US" dirty="0" smtClean="0"/>
              <a:t>Paul went to Jerusalem ( </a:t>
            </a:r>
            <a:r>
              <a:rPr lang="en-US" b="1" dirty="0" smtClean="0">
                <a:solidFill>
                  <a:srgbClr val="C00000"/>
                </a:solidFill>
              </a:rPr>
              <a:t>Acts 9:26</a:t>
            </a:r>
            <a:r>
              <a:rPr lang="en-US" dirty="0" smtClean="0"/>
              <a:t>) to see other disciples (MATHETES) but not to gain the twelve apostles approval (APOSTOLOS). </a:t>
            </a:r>
          </a:p>
          <a:p>
            <a:pPr hangingPunct="0"/>
            <a:endParaRPr lang="en-US" dirty="0" smtClean="0"/>
          </a:p>
          <a:p>
            <a:pPr hangingPunct="0"/>
            <a:r>
              <a:rPr lang="en-US" dirty="0" smtClean="0"/>
              <a:t>While in Jerusalem, Paul was introduced to James by Barnabas  (</a:t>
            </a:r>
            <a:r>
              <a:rPr lang="en-US" b="1" dirty="0" smtClean="0">
                <a:solidFill>
                  <a:srgbClr val="C00000"/>
                </a:solidFill>
              </a:rPr>
              <a:t>Acts 9:26-27</a:t>
            </a:r>
            <a:r>
              <a:rPr lang="en-US" dirty="0" smtClean="0"/>
              <a:t>) but he left when he learned the Hellenistic Jews were plotting to kill him (</a:t>
            </a:r>
            <a:r>
              <a:rPr lang="en-US" b="1" dirty="0" smtClean="0">
                <a:solidFill>
                  <a:srgbClr val="C00000"/>
                </a:solidFill>
              </a:rPr>
              <a:t>Acts 9:28-29</a:t>
            </a:r>
            <a:r>
              <a:rPr lang="en-US" dirty="0" smtClean="0"/>
              <a:t>).</a:t>
            </a:r>
          </a:p>
          <a:p>
            <a:pPr hangingPunct="0"/>
            <a:endParaRPr lang="en-US" dirty="0" smtClean="0"/>
          </a:p>
          <a:p>
            <a:pPr hangingPunct="0"/>
            <a:r>
              <a:rPr lang="en-US" dirty="0" smtClean="0"/>
              <a:t>In Arabia Paul learned about the grace gospel and the mystery doctrines of the Church Age.   </a:t>
            </a:r>
          </a:p>
          <a:p>
            <a:endParaRPr lang="en-US" dirty="0" smtClean="0"/>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b="1" dirty="0" smtClean="0">
                <a:solidFill>
                  <a:srgbClr val="0070C0"/>
                </a:solidFill>
              </a:rPr>
              <a:t>Gal 1:18-24   </a:t>
            </a:r>
            <a:r>
              <a:rPr lang="en-US" dirty="0" smtClean="0"/>
              <a:t>Paul’s Early Years as a Christian</a:t>
            </a:r>
          </a:p>
          <a:p>
            <a:pPr>
              <a:buNone/>
            </a:pPr>
            <a:endParaRPr lang="en-US" b="1" dirty="0" smtClean="0">
              <a:solidFill>
                <a:srgbClr val="0070C0"/>
              </a:solidFill>
            </a:endParaRPr>
          </a:p>
          <a:p>
            <a:r>
              <a:rPr lang="en-US" u="sng" dirty="0" smtClean="0"/>
              <a:t>Second Visit to Jerusalem </a:t>
            </a:r>
            <a:r>
              <a:rPr lang="en-US" b="1" dirty="0" smtClean="0">
                <a:solidFill>
                  <a:srgbClr val="0070C0"/>
                </a:solidFill>
              </a:rPr>
              <a:t>- Galatians 1:18 – “Then after three years I went up to Jerusalem to  get acquainted with Peter, and stayed  with him fifteen days,” – </a:t>
            </a:r>
            <a:r>
              <a:rPr lang="en-US" dirty="0" smtClean="0"/>
              <a:t>HISTOREO – AAInfin - to gain history or get acquainted with someone.  </a:t>
            </a:r>
          </a:p>
          <a:p>
            <a:endParaRPr lang="en-US" dirty="0" smtClean="0"/>
          </a:p>
          <a:p>
            <a:r>
              <a:rPr lang="en-US" dirty="0" smtClean="0"/>
              <a:t>After he had received his theological training out in Arabia he went to Jerusalem in 35 A.D. ( </a:t>
            </a:r>
            <a:r>
              <a:rPr lang="en-US" b="1" dirty="0" smtClean="0">
                <a:solidFill>
                  <a:srgbClr val="C00000"/>
                </a:solidFill>
              </a:rPr>
              <a:t>Acts 9:26-29</a:t>
            </a:r>
            <a:r>
              <a:rPr lang="en-US" dirty="0" smtClean="0"/>
              <a:t>). </a:t>
            </a:r>
          </a:p>
          <a:p>
            <a:endParaRPr lang="en-US" dirty="0" smtClean="0"/>
          </a:p>
          <a:p>
            <a:r>
              <a:rPr lang="en-US" dirty="0" smtClean="0"/>
              <a:t>Why did Paul go to see Peter?  To get acquainted and talk of theological issues, the gospel, the church, their mission and purpose, to encourage each other. </a:t>
            </a:r>
          </a:p>
          <a:p>
            <a:endParaRPr lang="en-US" dirty="0" smtClean="0"/>
          </a:p>
          <a:p>
            <a:r>
              <a:rPr lang="en-US" dirty="0" smtClean="0"/>
              <a:t>Paul did not go to see Peter to submit to Peter’s authority nor gain approval from Peter. </a:t>
            </a:r>
          </a:p>
          <a:p>
            <a:endParaRPr lang="en-US" dirty="0" smtClean="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endParaRPr lang="en-US" dirty="0" smtClean="0"/>
          </a:p>
          <a:p>
            <a:r>
              <a:rPr lang="en-US" dirty="0" smtClean="0"/>
              <a:t>Paul was NOT dependent upon the Jerusalem church leaders.</a:t>
            </a:r>
          </a:p>
          <a:p>
            <a:endParaRPr lang="en-US" dirty="0" smtClean="0"/>
          </a:p>
          <a:p>
            <a:r>
              <a:rPr lang="en-US" dirty="0" smtClean="0"/>
              <a:t>Paul was showing Peter that </a:t>
            </a:r>
            <a:r>
              <a:rPr lang="en-US" u="sng" dirty="0" smtClean="0"/>
              <a:t>God had opened the door to the Gentiles through his ministry.</a:t>
            </a:r>
          </a:p>
          <a:p>
            <a:endParaRPr lang="en-US" u="sng" dirty="0" smtClean="0"/>
          </a:p>
          <a:p>
            <a:r>
              <a:rPr lang="en-US" dirty="0" smtClean="0"/>
              <a:t>From here Paul was sent to Tarsus (</a:t>
            </a:r>
            <a:r>
              <a:rPr lang="en-US" b="1" dirty="0" smtClean="0">
                <a:solidFill>
                  <a:srgbClr val="C00000"/>
                </a:solidFill>
              </a:rPr>
              <a:t>Acts 9:30</a:t>
            </a:r>
            <a:r>
              <a:rPr lang="en-US" dirty="0" smtClean="0"/>
              <a:t>) where Barnabas searched for him ( </a:t>
            </a:r>
            <a:r>
              <a:rPr lang="en-US" b="1" dirty="0" smtClean="0">
                <a:solidFill>
                  <a:srgbClr val="C00000"/>
                </a:solidFill>
              </a:rPr>
              <a:t>Acts 11:25-26</a:t>
            </a:r>
            <a:r>
              <a:rPr lang="en-US" dirty="0" smtClean="0"/>
              <a:t>). </a:t>
            </a:r>
          </a:p>
          <a:p>
            <a:endParaRPr lang="en-US" u="sng" dirty="0" smtClean="0"/>
          </a:p>
          <a:p>
            <a:r>
              <a:rPr lang="en-US" b="1" dirty="0" smtClean="0">
                <a:solidFill>
                  <a:srgbClr val="0070C0"/>
                </a:solidFill>
              </a:rPr>
              <a:t>Gal 1:19 - “But other of the apostles saw I </a:t>
            </a:r>
            <a:r>
              <a:rPr lang="en-US" b="1" dirty="0" smtClean="0">
                <a:solidFill>
                  <a:srgbClr val="0070C0"/>
                </a:solidFill>
              </a:rPr>
              <a:t>none </a:t>
            </a:r>
            <a:r>
              <a:rPr lang="en-US" dirty="0" smtClean="0"/>
              <a:t>(OUK EIDON – AAIndic), </a:t>
            </a:r>
            <a:r>
              <a:rPr lang="en-US" b="1" dirty="0" smtClean="0">
                <a:solidFill>
                  <a:srgbClr val="0070C0"/>
                </a:solidFill>
              </a:rPr>
              <a:t>save James the Lord’s brother,”</a:t>
            </a:r>
            <a:r>
              <a:rPr lang="en-US" dirty="0" smtClean="0"/>
              <a:t> a reference to James the half brother of the Lord Jesus Christ who became a believer after the resurrection and who was the leader of the Jerusalem church and is numbered with the apostles also. </a:t>
            </a:r>
          </a:p>
          <a:p>
            <a:endParaRPr lang="en-US" dirty="0" smtClean="0"/>
          </a:p>
          <a:p>
            <a:r>
              <a:rPr lang="en-US" dirty="0" smtClean="0"/>
              <a:t>This refutes the Roman Catholic doctrine that Mary was a “perpetual virgin.”  Jesus had six brothers and sisters ( </a:t>
            </a:r>
            <a:r>
              <a:rPr lang="en-US" b="1" dirty="0" smtClean="0">
                <a:solidFill>
                  <a:srgbClr val="C00000"/>
                </a:solidFill>
              </a:rPr>
              <a:t>Mark 6:3</a:t>
            </a:r>
            <a:r>
              <a:rPr lang="en-US" dirty="0" smtClean="0"/>
              <a:t>)</a:t>
            </a:r>
          </a:p>
          <a:p>
            <a:endParaRPr lang="en-US" u="sng"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buNone/>
            </a:pPr>
            <a:r>
              <a:rPr lang="en-US" dirty="0" smtClean="0"/>
              <a:t> </a:t>
            </a:r>
          </a:p>
          <a:p>
            <a:pPr hangingPunct="0"/>
            <a:r>
              <a:rPr lang="en-US" dirty="0" smtClean="0"/>
              <a:t>Paul did visit Jerusalem at other times but not to gain the apostles approval nor receive the gospel. </a:t>
            </a:r>
            <a:r>
              <a:rPr lang="en-US" b="1" dirty="0" smtClean="0">
                <a:solidFill>
                  <a:srgbClr val="C00000"/>
                </a:solidFill>
              </a:rPr>
              <a:t>( Acts 11:30, 22:17-21).</a:t>
            </a:r>
          </a:p>
          <a:p>
            <a:pPr hangingPunct="0">
              <a:buNone/>
            </a:pPr>
            <a:endParaRPr lang="en-US" b="1" dirty="0" smtClean="0">
              <a:solidFill>
                <a:srgbClr val="0070C0"/>
              </a:solidFill>
            </a:endParaRPr>
          </a:p>
          <a:p>
            <a:pPr hangingPunct="0"/>
            <a:r>
              <a:rPr lang="en-US" b="1" dirty="0" smtClean="0">
                <a:solidFill>
                  <a:srgbClr val="0070C0"/>
                </a:solidFill>
              </a:rPr>
              <a:t>Gal 1:20 -  “Now the things that I write unto you, behold, before God, I lie not.”  </a:t>
            </a:r>
            <a:r>
              <a:rPr lang="en-US" dirty="0" smtClean="0"/>
              <a:t>( OU PSEUDOMAI – </a:t>
            </a:r>
            <a:r>
              <a:rPr lang="en-US" dirty="0" smtClean="0"/>
              <a:t>PMIndic – I am not lying).</a:t>
            </a:r>
            <a:endParaRPr lang="en-US" dirty="0" smtClean="0"/>
          </a:p>
          <a:p>
            <a:pPr hangingPunct="0"/>
            <a:endParaRPr lang="en-US" b="1" dirty="0" smtClean="0">
              <a:solidFill>
                <a:srgbClr val="0070C0"/>
              </a:solidFill>
            </a:endParaRPr>
          </a:p>
          <a:p>
            <a:pPr hangingPunct="0"/>
            <a:r>
              <a:rPr lang="en-US" dirty="0" smtClean="0"/>
              <a:t>Paul is telling everyone that he is not dependent upon the other apostles. No other apostle made a contribution to his gospel. (</a:t>
            </a:r>
            <a:r>
              <a:rPr lang="en-US" b="1" dirty="0" smtClean="0">
                <a:solidFill>
                  <a:srgbClr val="C00000"/>
                </a:solidFill>
              </a:rPr>
              <a:t>1 Thess 2:13,  2 Cor 5:18-19</a:t>
            </a:r>
            <a:r>
              <a:rPr lang="en-US" dirty="0" smtClean="0"/>
              <a:t>).</a:t>
            </a:r>
          </a:p>
          <a:p>
            <a:pPr hangingPunct="0"/>
            <a:endParaRPr lang="en-US" dirty="0" smtClean="0"/>
          </a:p>
          <a:p>
            <a:pPr hangingPunct="0"/>
            <a:r>
              <a:rPr lang="en-US" dirty="0" smtClean="0"/>
              <a:t>God has appointed Paul to be the apostle to the Gentiles and he will rely upon the other apostles for help in the ministry.</a:t>
            </a:r>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endParaRPr lang="en-US" b="1" dirty="0" smtClean="0">
              <a:solidFill>
                <a:srgbClr val="0070C0"/>
              </a:solidFill>
            </a:endParaRPr>
          </a:p>
          <a:p>
            <a:pPr hangingPunct="0"/>
            <a:r>
              <a:rPr lang="en-US" b="1" dirty="0" smtClean="0">
                <a:solidFill>
                  <a:srgbClr val="0070C0"/>
                </a:solidFill>
              </a:rPr>
              <a:t>Gal 1:21 — “Afterwards I came to the regions of Syria and Cilicia;”  - </a:t>
            </a:r>
            <a:r>
              <a:rPr lang="en-US" dirty="0" smtClean="0"/>
              <a:t>Paul did not remain around Jerusalem under any apostle’s authority rather he went to Syria and Cilicia. </a:t>
            </a:r>
          </a:p>
          <a:p>
            <a:pPr hangingPunct="0">
              <a:buNone/>
            </a:pPr>
            <a:endParaRPr lang="en-US" b="1" dirty="0" smtClean="0">
              <a:solidFill>
                <a:srgbClr val="0070C0"/>
              </a:solidFill>
            </a:endParaRPr>
          </a:p>
          <a:p>
            <a:pPr hangingPunct="0"/>
            <a:r>
              <a:rPr lang="en-US" dirty="0" smtClean="0"/>
              <a:t>Paul’s hometown is Tarsus (</a:t>
            </a:r>
            <a:r>
              <a:rPr lang="en-US" b="1" dirty="0" smtClean="0">
                <a:solidFill>
                  <a:srgbClr val="C00000"/>
                </a:solidFill>
              </a:rPr>
              <a:t>Acts 21:39, 2:3</a:t>
            </a:r>
            <a:r>
              <a:rPr lang="en-US" dirty="0" smtClean="0"/>
              <a:t>), Cilicia so he spent some time ministering there. </a:t>
            </a:r>
          </a:p>
          <a:p>
            <a:pPr hangingPunct="0"/>
            <a:endParaRPr lang="en-US" dirty="0" smtClean="0"/>
          </a:p>
          <a:p>
            <a:pPr hangingPunct="0"/>
            <a:r>
              <a:rPr lang="en-US" dirty="0" smtClean="0"/>
              <a:t>The main city in Syria is Antioch where the early disciples were first called ‘Christians’ (</a:t>
            </a:r>
            <a:r>
              <a:rPr lang="en-US" b="1" dirty="0" smtClean="0">
                <a:solidFill>
                  <a:srgbClr val="C00000"/>
                </a:solidFill>
              </a:rPr>
              <a:t>Acts 11:26</a:t>
            </a:r>
            <a:r>
              <a:rPr lang="en-US" dirty="0" smtClean="0"/>
              <a:t>). </a:t>
            </a:r>
          </a:p>
          <a:p>
            <a:pPr hangingPunct="0"/>
            <a:endParaRPr lang="en-US" dirty="0" smtClean="0"/>
          </a:p>
          <a:p>
            <a:pPr hangingPunct="0"/>
            <a:r>
              <a:rPr lang="en-US" dirty="0" smtClean="0"/>
              <a:t>Barnabas found Paul in Tarsus and took him back to help with the teaching ministry at Antioch. (</a:t>
            </a:r>
            <a:r>
              <a:rPr lang="en-US" b="1" dirty="0" smtClean="0">
                <a:solidFill>
                  <a:srgbClr val="C00000"/>
                </a:solidFill>
              </a:rPr>
              <a:t>Acts 11:22-26,  13:1</a:t>
            </a:r>
            <a:r>
              <a:rPr lang="en-US" dirty="0" smtClean="0"/>
              <a:t>). This was his first teaching ministry which lasted for a year.</a:t>
            </a: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After Paul left Antioch he went on his first missionary journey with Barnabas.</a:t>
            </a:r>
          </a:p>
          <a:p>
            <a:pPr hangingPunct="0"/>
            <a:endParaRPr lang="en-US" dirty="0" smtClean="0"/>
          </a:p>
          <a:p>
            <a:r>
              <a:rPr lang="en-US" b="1" dirty="0" smtClean="0">
                <a:solidFill>
                  <a:srgbClr val="0070C0"/>
                </a:solidFill>
              </a:rPr>
              <a:t>Galatians 1:22 -  “I and was </a:t>
            </a:r>
            <a:r>
              <a:rPr lang="en-US" dirty="0" smtClean="0"/>
              <a:t>unknown (AGNOMENOS – PPPtc completely unknown)</a:t>
            </a:r>
            <a:r>
              <a:rPr lang="en-US" b="1" dirty="0" smtClean="0">
                <a:solidFill>
                  <a:srgbClr val="0070C0"/>
                </a:solidFill>
              </a:rPr>
              <a:t>  </a:t>
            </a:r>
            <a:r>
              <a:rPr lang="en-US" b="1" dirty="0" smtClean="0">
                <a:solidFill>
                  <a:srgbClr val="0070C0"/>
                </a:solidFill>
              </a:rPr>
              <a:t>in face to the churches  </a:t>
            </a:r>
            <a:r>
              <a:rPr lang="en-US" dirty="0" smtClean="0"/>
              <a:t>(EKKLESIA- called out assemblies) </a:t>
            </a:r>
            <a:r>
              <a:rPr lang="en-US" b="1" dirty="0" smtClean="0">
                <a:solidFill>
                  <a:srgbClr val="0070C0"/>
                </a:solidFill>
              </a:rPr>
              <a:t>in Christ in Judea.” </a:t>
            </a:r>
            <a:r>
              <a:rPr lang="en-US" dirty="0" smtClean="0"/>
              <a:t>Paul has probably been saved by this time up to thirteen or fourteen years, and he is still unknown or obscure to the Jewish Christian world. </a:t>
            </a:r>
          </a:p>
          <a:p>
            <a:endParaRPr lang="en-US" dirty="0" smtClean="0"/>
          </a:p>
          <a:p>
            <a:r>
              <a:rPr lang="en-US" dirty="0" smtClean="0"/>
              <a:t>No man can have a successful ministry without preparation. He must go unknown in that preparation. </a:t>
            </a:r>
          </a:p>
          <a:p>
            <a:endParaRPr lang="en-US" dirty="0" smtClean="0"/>
          </a:p>
          <a:p>
            <a:r>
              <a:rPr lang="en-US" dirty="0" smtClean="0"/>
              <a:t>David, watching the sheep out in the Judean hills was unknown. God brought him forth at the right time. </a:t>
            </a:r>
          </a:p>
          <a:p>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endParaRPr lang="en-US" dirty="0" smtClean="0"/>
          </a:p>
          <a:p>
            <a:r>
              <a:rPr lang="en-US" dirty="0" smtClean="0"/>
              <a:t>Joseph in prison was unknown. God brought him forth at the right time. </a:t>
            </a:r>
          </a:p>
          <a:p>
            <a:endParaRPr lang="en-US" dirty="0" smtClean="0"/>
          </a:p>
          <a:p>
            <a:r>
              <a:rPr lang="en-US" dirty="0" smtClean="0"/>
              <a:t>Elijah was for many years unknown. At the right time God brought him into Israel. </a:t>
            </a:r>
          </a:p>
          <a:p>
            <a:endParaRPr lang="en-US" dirty="0" smtClean="0"/>
          </a:p>
          <a:p>
            <a:r>
              <a:rPr lang="en-US" dirty="0" smtClean="0"/>
              <a:t>For a number of years now Paul has been unknown — </a:t>
            </a:r>
            <a:r>
              <a:rPr lang="en-US" b="1" dirty="0" smtClean="0">
                <a:solidFill>
                  <a:srgbClr val="0070C0"/>
                </a:solidFill>
              </a:rPr>
              <a:t>“by face.” “Was unknown”</a:t>
            </a:r>
            <a:r>
              <a:rPr lang="en-US" dirty="0" smtClean="0"/>
              <a:t> is made up of two verbs. </a:t>
            </a:r>
          </a:p>
          <a:p>
            <a:endParaRPr lang="en-US" dirty="0" smtClean="0"/>
          </a:p>
          <a:p>
            <a:r>
              <a:rPr lang="en-US" dirty="0" smtClean="0"/>
              <a:t>First of all the verb EIMI - to be, Impf Indic - means in the past he was constantly unknown to Judean believers. </a:t>
            </a:r>
          </a:p>
          <a:p>
            <a:endParaRPr lang="en-US" dirty="0" smtClean="0"/>
          </a:p>
          <a:p>
            <a:r>
              <a:rPr lang="en-US" dirty="0" smtClean="0"/>
              <a:t>Then the verb  AGNOOUMENOS-to be, unknown is a PPPtc - which means that in the past he was constantly, habitually unknown and in the present he continued to be unknown. </a:t>
            </a:r>
          </a:p>
          <a:p>
            <a:endParaRPr lang="en-US" dirty="0" smtClean="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endParaRPr lang="en-US" dirty="0" smtClean="0"/>
          </a:p>
          <a:p>
            <a:r>
              <a:rPr lang="en-US" dirty="0" smtClean="0"/>
              <a:t>Furthermore, the passive voice of the participle indicates that he received from God this cover so that no one knew him - </a:t>
            </a:r>
            <a:r>
              <a:rPr lang="en-US" b="1" dirty="0" smtClean="0">
                <a:solidFill>
                  <a:srgbClr val="0070C0"/>
                </a:solidFill>
              </a:rPr>
              <a:t>“in the churches of Judea which were in Christ.”</a:t>
            </a:r>
          </a:p>
          <a:p>
            <a:endParaRPr lang="en-US" dirty="0" smtClean="0"/>
          </a:p>
          <a:p>
            <a:r>
              <a:rPr lang="en-US" b="1" dirty="0" smtClean="0">
                <a:solidFill>
                  <a:srgbClr val="0070C0"/>
                </a:solidFill>
              </a:rPr>
              <a:t>Gal 1:23 - “But they had heard only, ‘That he which persecuted us in times past now preached the faith which once he destroyed.” </a:t>
            </a:r>
          </a:p>
          <a:p>
            <a:endParaRPr lang="en-US" dirty="0" smtClean="0"/>
          </a:p>
          <a:p>
            <a:r>
              <a:rPr lang="en-US" dirty="0" smtClean="0"/>
              <a:t>The word </a:t>
            </a:r>
            <a:r>
              <a:rPr lang="en-US" b="1" dirty="0" smtClean="0">
                <a:solidFill>
                  <a:srgbClr val="0070C0"/>
                </a:solidFill>
              </a:rPr>
              <a:t>“only” </a:t>
            </a:r>
            <a:r>
              <a:rPr lang="en-US" dirty="0" smtClean="0"/>
              <a:t>means that Christians heard of Paul’s conversion but then he dropped from sight for a long time and was forgotten.</a:t>
            </a:r>
          </a:p>
          <a:p>
            <a:endParaRPr lang="en-US" dirty="0" smtClean="0"/>
          </a:p>
          <a:p>
            <a:r>
              <a:rPr lang="en-US" dirty="0" smtClean="0"/>
              <a:t>Paul had been isolated by the Lord in the Arabian desert for three years in order to retrain his mind. </a:t>
            </a:r>
          </a:p>
          <a:p>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endParaRPr lang="en-US" dirty="0" smtClean="0"/>
          </a:p>
          <a:p>
            <a:r>
              <a:rPr lang="en-US" dirty="0" smtClean="0"/>
              <a:t>Paul was isolated from Jerusalem and therefore not affected by its legalism. </a:t>
            </a:r>
          </a:p>
          <a:p>
            <a:endParaRPr lang="en-US" dirty="0" smtClean="0"/>
          </a:p>
          <a:p>
            <a:pPr hangingPunct="0"/>
            <a:r>
              <a:rPr lang="en-US" b="1" dirty="0" smtClean="0">
                <a:solidFill>
                  <a:srgbClr val="0070C0"/>
                </a:solidFill>
              </a:rPr>
              <a:t>“Persecuted” </a:t>
            </a:r>
            <a:r>
              <a:rPr lang="en-US" dirty="0" smtClean="0"/>
              <a:t>is a PAIndic  DIOKO which means that Paul had kept on persecuting these people. </a:t>
            </a:r>
          </a:p>
          <a:p>
            <a:pPr hangingPunct="0"/>
            <a:endParaRPr lang="en-US" dirty="0" smtClean="0"/>
          </a:p>
          <a:p>
            <a:pPr hangingPunct="0"/>
            <a:r>
              <a:rPr lang="en-US" dirty="0" smtClean="0"/>
              <a:t>This is one of the reasons he was the chief of sinners. He did it in the name of religion. </a:t>
            </a:r>
          </a:p>
          <a:p>
            <a:pPr hangingPunct="0">
              <a:buNone/>
            </a:pPr>
            <a:endParaRPr lang="en-US" dirty="0" smtClean="0"/>
          </a:p>
          <a:p>
            <a:pPr hangingPunct="0"/>
            <a:r>
              <a:rPr lang="en-US" b="1" dirty="0" smtClean="0">
                <a:solidFill>
                  <a:srgbClr val="0070C0"/>
                </a:solidFill>
              </a:rPr>
              <a:t>“Now preached the faith” </a:t>
            </a:r>
            <a:r>
              <a:rPr lang="en-US" dirty="0" smtClean="0"/>
              <a:t>is literally, </a:t>
            </a:r>
            <a:r>
              <a:rPr lang="en-US" b="1" dirty="0" smtClean="0">
                <a:solidFill>
                  <a:srgbClr val="0070C0"/>
                </a:solidFill>
              </a:rPr>
              <a:t>“Now keeps on preaching the faith which he once destroyed” </a:t>
            </a:r>
            <a:r>
              <a:rPr lang="en-US" dirty="0" smtClean="0"/>
              <a:t>— imperfect tense- he kept on destroying it.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C. Life by the Spirit is a life lived under God's provisions (grace), it is the liberty to live for the Lord, not the liberty to sin, </a:t>
            </a:r>
            <a:r>
              <a:rPr lang="en-US" b="1" dirty="0" smtClean="0">
                <a:solidFill>
                  <a:srgbClr val="C00000"/>
                </a:solidFill>
              </a:rPr>
              <a:t>5:16-21</a:t>
            </a:r>
          </a:p>
          <a:p>
            <a:endParaRPr lang="en-US" dirty="0" smtClean="0"/>
          </a:p>
          <a:p>
            <a:r>
              <a:rPr lang="en-US" dirty="0" smtClean="0"/>
              <a:t>D. The Holy Spirit, as over against the law, empowers the believer to live for God</a:t>
            </a:r>
            <a:r>
              <a:rPr lang="en-US" b="1" dirty="0" smtClean="0">
                <a:solidFill>
                  <a:srgbClr val="C00000"/>
                </a:solidFill>
              </a:rPr>
              <a:t>, 5:22-26</a:t>
            </a:r>
          </a:p>
          <a:p>
            <a:endParaRPr lang="en-US" dirty="0" smtClean="0"/>
          </a:p>
          <a:p>
            <a:r>
              <a:rPr lang="en-US" dirty="0" smtClean="0"/>
              <a:t>E. Grace serves people, </a:t>
            </a:r>
            <a:r>
              <a:rPr lang="en-US" b="1" dirty="0" smtClean="0">
                <a:solidFill>
                  <a:srgbClr val="C00000"/>
                </a:solidFill>
              </a:rPr>
              <a:t>6:1-10.</a:t>
            </a:r>
          </a:p>
          <a:p>
            <a:endParaRPr lang="en-US" dirty="0" smtClean="0"/>
          </a:p>
          <a:p>
            <a:pPr>
              <a:buNone/>
            </a:pPr>
            <a:r>
              <a:rPr lang="en-US" dirty="0" smtClean="0"/>
              <a:t>     1. Grace serves the sinner,</a:t>
            </a:r>
            <a:r>
              <a:rPr lang="en-US" b="1" dirty="0" smtClean="0">
                <a:solidFill>
                  <a:srgbClr val="C00000"/>
                </a:solidFill>
              </a:rPr>
              <a:t> 6:1</a:t>
            </a:r>
          </a:p>
          <a:p>
            <a:pPr>
              <a:buNone/>
            </a:pPr>
            <a:r>
              <a:rPr lang="en-US" dirty="0" smtClean="0"/>
              <a:t>     2. Grace servers those the burdened person, </a:t>
            </a:r>
            <a:r>
              <a:rPr lang="en-US" b="1" dirty="0" smtClean="0">
                <a:solidFill>
                  <a:srgbClr val="C00000"/>
                </a:solidFill>
              </a:rPr>
              <a:t>6:2-5</a:t>
            </a:r>
          </a:p>
          <a:p>
            <a:pPr>
              <a:buNone/>
            </a:pPr>
            <a:r>
              <a:rPr lang="en-US" dirty="0" smtClean="0"/>
              <a:t>     3. Grace serves the leader,</a:t>
            </a:r>
            <a:r>
              <a:rPr lang="en-US" b="1" dirty="0" smtClean="0">
                <a:solidFill>
                  <a:srgbClr val="C00000"/>
                </a:solidFill>
              </a:rPr>
              <a:t> 6:6-9</a:t>
            </a:r>
          </a:p>
          <a:p>
            <a:pPr>
              <a:buNone/>
            </a:pPr>
            <a:r>
              <a:rPr lang="en-US" dirty="0" smtClean="0"/>
              <a:t>     4. Grace serves all, </a:t>
            </a:r>
            <a:r>
              <a:rPr lang="en-US" b="1" dirty="0" smtClean="0">
                <a:solidFill>
                  <a:srgbClr val="C00000"/>
                </a:solidFill>
              </a:rPr>
              <a:t>6:10</a:t>
            </a:r>
          </a:p>
          <a:p>
            <a:pPr>
              <a:buNone/>
            </a:pPr>
            <a:endParaRPr lang="en-US" dirty="0" smtClean="0"/>
          </a:p>
          <a:p>
            <a:pPr>
              <a:buNone/>
            </a:pPr>
            <a:endParaRPr lang="en-US" dirty="0" smtClean="0"/>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t>You have to remember that Paul is considered by the Bible to be the worst man who ever lived. </a:t>
            </a:r>
          </a:p>
          <a:p>
            <a:pPr hangingPunct="0"/>
            <a:endParaRPr lang="en-US" dirty="0" smtClean="0"/>
          </a:p>
          <a:p>
            <a:pPr hangingPunct="0"/>
            <a:r>
              <a:rPr lang="en-US" dirty="0" smtClean="0"/>
              <a:t>He is called in </a:t>
            </a:r>
            <a:r>
              <a:rPr lang="en-US" b="1" dirty="0" smtClean="0">
                <a:solidFill>
                  <a:srgbClr val="C00000"/>
                </a:solidFill>
              </a:rPr>
              <a:t>1 Timothy  1,  “the chief of sinners.” </a:t>
            </a:r>
          </a:p>
          <a:p>
            <a:pPr hangingPunct="0"/>
            <a:endParaRPr lang="en-US" b="1" dirty="0" smtClean="0">
              <a:solidFill>
                <a:srgbClr val="C00000"/>
              </a:solidFill>
            </a:endParaRPr>
          </a:p>
          <a:p>
            <a:pPr hangingPunct="0"/>
            <a:r>
              <a:rPr lang="en-US" dirty="0" smtClean="0"/>
              <a:t>He is the chief of sinners because he was the most zealous religious person who ever lived. </a:t>
            </a:r>
          </a:p>
          <a:p>
            <a:pPr hangingPunct="0"/>
            <a:endParaRPr lang="en-US" dirty="0" smtClean="0"/>
          </a:p>
          <a:p>
            <a:pPr hangingPunct="0"/>
            <a:r>
              <a:rPr lang="en-US" dirty="0" smtClean="0"/>
              <a:t>Consequently, the worst person who ever lived is not only saved but now he is preaching the same faith which he once destroyed. </a:t>
            </a:r>
          </a:p>
          <a:p>
            <a:pPr hangingPunct="0"/>
            <a:endParaRPr lang="en-US" b="1" dirty="0" smtClean="0">
              <a:solidFill>
                <a:srgbClr val="0070C0"/>
              </a:solidFill>
            </a:endParaRPr>
          </a:p>
          <a:p>
            <a:pPr hangingPunct="0"/>
            <a:r>
              <a:rPr lang="en-US" b="1" dirty="0" smtClean="0">
                <a:solidFill>
                  <a:srgbClr val="0070C0"/>
                </a:solidFill>
              </a:rPr>
              <a:t>Gal 1:24 - “And they glorified God in me” </a:t>
            </a:r>
            <a:r>
              <a:rPr lang="en-US" dirty="0" smtClean="0"/>
              <a:t>— DOXA - Impf - they kept on glorifying God (</a:t>
            </a:r>
            <a:r>
              <a:rPr lang="en-US" b="1" dirty="0" smtClean="0">
                <a:solidFill>
                  <a:srgbClr val="C00000"/>
                </a:solidFill>
              </a:rPr>
              <a:t>1 Tim 1:12-15</a:t>
            </a:r>
            <a:r>
              <a:rPr lang="en-US" dirty="0" smtClean="0"/>
              <a:t>).</a:t>
            </a:r>
          </a:p>
          <a:p>
            <a:pPr hangingPunct="0"/>
            <a:endParaRPr lang="en-US" dirty="0" smtClean="0"/>
          </a:p>
          <a:p>
            <a:pPr hangingPunct="0"/>
            <a:endParaRPr lang="en-US" dirty="0" smtClean="0"/>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endParaRPr lang="en-US" dirty="0" smtClean="0"/>
          </a:p>
          <a:p>
            <a:pPr hangingPunct="0"/>
            <a:r>
              <a:rPr lang="en-US" dirty="0" smtClean="0"/>
              <a:t> The word </a:t>
            </a:r>
            <a:r>
              <a:rPr lang="en-US" b="1" dirty="0" smtClean="0">
                <a:solidFill>
                  <a:srgbClr val="0070C0"/>
                </a:solidFill>
              </a:rPr>
              <a:t>“God” </a:t>
            </a:r>
            <a:r>
              <a:rPr lang="en-US" dirty="0" smtClean="0"/>
              <a:t>is in the emphatic position in the Greek, which means that they glorified God and only God, and no one else. They didn’t glorify Paul. </a:t>
            </a:r>
          </a:p>
          <a:p>
            <a:pPr hangingPunct="0"/>
            <a:endParaRPr lang="en-US" dirty="0" smtClean="0"/>
          </a:p>
          <a:p>
            <a:pPr hangingPunct="0"/>
            <a:r>
              <a:rPr lang="en-US" dirty="0" smtClean="0"/>
              <a:t>Congregations are not to glorify the apostle or pastor. They are only to glorify God the Father and Jesus Christ.  </a:t>
            </a:r>
          </a:p>
          <a:p>
            <a:pPr hangingPunct="0"/>
            <a:endParaRPr lang="en-US" dirty="0" smtClean="0"/>
          </a:p>
          <a:p>
            <a:pPr hangingPunct="0"/>
            <a:r>
              <a:rPr lang="en-US" dirty="0" smtClean="0"/>
              <a:t>When Paul says </a:t>
            </a:r>
            <a:r>
              <a:rPr lang="en-US" b="1" dirty="0" smtClean="0">
                <a:solidFill>
                  <a:srgbClr val="0070C0"/>
                </a:solidFill>
              </a:rPr>
              <a:t>“in me” </a:t>
            </a:r>
            <a:r>
              <a:rPr lang="en-US" dirty="0" smtClean="0"/>
              <a:t>he says </a:t>
            </a:r>
            <a:r>
              <a:rPr lang="en-US" b="1" dirty="0" smtClean="0">
                <a:solidFill>
                  <a:srgbClr val="0070C0"/>
                </a:solidFill>
              </a:rPr>
              <a:t>“in the sphere of my ministry.” </a:t>
            </a:r>
          </a:p>
          <a:p>
            <a:pPr hangingPunct="0"/>
            <a:endParaRPr lang="en-US" b="1" dirty="0" smtClean="0">
              <a:solidFill>
                <a:srgbClr val="0070C0"/>
              </a:solidFill>
            </a:endParaRPr>
          </a:p>
          <a:p>
            <a:pPr hangingPunct="0"/>
            <a:r>
              <a:rPr lang="en-US" dirty="0" smtClean="0"/>
              <a:t>If the Judaizers who were infiltrating the Galatian churches at this time were born again Jews from Judea then they also would be glorifying God in the sphere of Paul’s ministry. </a:t>
            </a:r>
          </a:p>
          <a:p>
            <a:pPr hangingPunct="0"/>
            <a:endParaRPr lang="en-US" dirty="0" smtClean="0"/>
          </a:p>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pPr hangingPunct="0"/>
            <a:endParaRPr lang="en-US" dirty="0" smtClean="0"/>
          </a:p>
          <a:p>
            <a:pPr hangingPunct="0"/>
            <a:r>
              <a:rPr lang="en-US" dirty="0" smtClean="0"/>
              <a:t>But instead these same Judaizers who have come from this same Jerusalem, where they were glorifying God in the sphere of Paul’s ministry, were coming and running down Paul. </a:t>
            </a:r>
          </a:p>
          <a:p>
            <a:pPr hangingPunct="0"/>
            <a:endParaRPr lang="en-US" dirty="0" smtClean="0"/>
          </a:p>
          <a:p>
            <a:pPr hangingPunct="0"/>
            <a:r>
              <a:rPr lang="en-US" dirty="0" smtClean="0"/>
              <a:t>They were doing </a:t>
            </a:r>
            <a:r>
              <a:rPr lang="en-US" u="sng" dirty="0" smtClean="0"/>
              <a:t>the exact opposite of glorifying God in the sphere of Paul’s ministry. </a:t>
            </a:r>
          </a:p>
          <a:p>
            <a:pPr hangingPunct="0"/>
            <a:endParaRPr lang="en-US" dirty="0" smtClean="0"/>
          </a:p>
          <a:p>
            <a:pPr hangingPunct="0"/>
            <a:r>
              <a:rPr lang="en-US" dirty="0" smtClean="0"/>
              <a:t>Therefore Paul points out in this closing verse that the Judaizers who have infiltrated the Galatian church are unbelievers, they are legalists, they are apostates, they are false teachers. </a:t>
            </a:r>
          </a:p>
          <a:p>
            <a:endParaRPr lang="en-US" dirty="0" smtClean="0"/>
          </a:p>
          <a:p>
            <a:r>
              <a:rPr lang="en-US" dirty="0" smtClean="0"/>
              <a:t>That brings up the great issue of their ministry. What did the Judaizers teach? Then you will see why Paul is going to expose them. </a:t>
            </a:r>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a:solidFill>
            <a:schemeClr val="bg1"/>
          </a:solidFill>
        </p:spPr>
        <p:txBody>
          <a:bodyPr>
            <a:normAutofit/>
          </a:bodyPr>
          <a:lstStyle/>
          <a:p>
            <a:r>
              <a:rPr lang="en-US" dirty="0" smtClean="0"/>
              <a:t>First of all, they taught salvation by works — such as “believe and repent”,  “believe and feel sorry for sins”. </a:t>
            </a:r>
          </a:p>
          <a:p>
            <a:endParaRPr lang="en-US" dirty="0" smtClean="0"/>
          </a:p>
          <a:p>
            <a:r>
              <a:rPr lang="en-US" dirty="0" smtClean="0"/>
              <a:t>No one has ever been saved by “feeling sorry for his sins”, he is only saved by believing in Christ. </a:t>
            </a:r>
          </a:p>
          <a:p>
            <a:endParaRPr lang="en-US" dirty="0" smtClean="0"/>
          </a:p>
          <a:p>
            <a:r>
              <a:rPr lang="en-US" dirty="0" smtClean="0"/>
              <a:t>“Believe and full surrender”. There is no such thing as salvation by full surrender. </a:t>
            </a:r>
          </a:p>
          <a:p>
            <a:endParaRPr lang="en-US" dirty="0" smtClean="0"/>
          </a:p>
          <a:p>
            <a:r>
              <a:rPr lang="en-US" dirty="0" smtClean="0"/>
              <a:t>There is no such thing as “believe and be baptized”. This again is the same type of legalism. It is false. </a:t>
            </a:r>
          </a:p>
          <a:p>
            <a:endParaRPr lang="en-US" dirty="0" smtClean="0"/>
          </a:p>
          <a:p>
            <a:r>
              <a:rPr lang="en-US" dirty="0" smtClean="0"/>
              <a:t>The truth is: “believe plus nothing”. Baptism does not add anything to salvation. </a:t>
            </a:r>
          </a:p>
          <a:p>
            <a:endParaRPr lang="en-US" dirty="0" smtClean="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r>
              <a:rPr lang="en-US" b="1" dirty="0" smtClean="0"/>
              <a:t>Other false gospels:</a:t>
            </a:r>
          </a:p>
          <a:p>
            <a:r>
              <a:rPr lang="en-US" dirty="0" smtClean="0"/>
              <a:t>“Believe and confess your sins”</a:t>
            </a:r>
          </a:p>
          <a:p>
            <a:r>
              <a:rPr lang="en-US" dirty="0" smtClean="0"/>
              <a:t>“Believe and join the church”</a:t>
            </a:r>
          </a:p>
          <a:p>
            <a:r>
              <a:rPr lang="en-US" dirty="0" smtClean="0"/>
              <a:t>“Believe and give up something”</a:t>
            </a:r>
          </a:p>
          <a:p>
            <a:r>
              <a:rPr lang="en-US" dirty="0" smtClean="0"/>
              <a:t>“Believe and be circumcised” – Judaizers</a:t>
            </a:r>
          </a:p>
          <a:p>
            <a:r>
              <a:rPr lang="en-US" dirty="0" smtClean="0"/>
              <a:t>“Believe and keep the Mosaic Law” – 7</a:t>
            </a:r>
            <a:r>
              <a:rPr lang="en-US" baseline="30000" dirty="0" smtClean="0"/>
              <a:t>th</a:t>
            </a:r>
            <a:r>
              <a:rPr lang="en-US" dirty="0" smtClean="0"/>
              <a:t> Day Adventists</a:t>
            </a:r>
          </a:p>
          <a:p>
            <a:r>
              <a:rPr lang="en-US" dirty="0" smtClean="0"/>
              <a:t>“Believe and speak in tongues” – Charismatics</a:t>
            </a:r>
          </a:p>
          <a:p>
            <a:r>
              <a:rPr lang="en-US" dirty="0" smtClean="0"/>
              <a:t> </a:t>
            </a:r>
            <a:r>
              <a:rPr lang="en-US" dirty="0" smtClean="0"/>
              <a:t>“Believe </a:t>
            </a:r>
            <a:r>
              <a:rPr lang="en-US" u="sng" dirty="0" smtClean="0"/>
              <a:t>in Christ’s existence </a:t>
            </a:r>
            <a:r>
              <a:rPr lang="en-US" dirty="0" smtClean="0"/>
              <a:t>and become a follower of Christ” (Muslims do this but still practice Islam)</a:t>
            </a:r>
            <a:endParaRPr lang="en-US" dirty="0" smtClean="0"/>
          </a:p>
          <a:p>
            <a:endParaRPr lang="en-US" dirty="0" smtClean="0"/>
          </a:p>
          <a:p>
            <a:r>
              <a:rPr lang="en-US" dirty="0" smtClean="0"/>
              <a:t>The </a:t>
            </a:r>
            <a:r>
              <a:rPr lang="en-US" dirty="0" smtClean="0"/>
              <a:t>Judaizers have infiltrated the Galatian churches and they are teaching salvation by works, keeping the Law, and by circumcision.</a:t>
            </a:r>
          </a:p>
          <a:p>
            <a:endParaRPr lang="en-US" dirty="0" smtClean="0"/>
          </a:p>
          <a:p>
            <a:r>
              <a:rPr lang="en-US" dirty="0" smtClean="0"/>
              <a:t>On another note, spirituality by works is also wrong! People often “feel” they are spiritual if they don’t do certain things.</a:t>
            </a:r>
          </a:p>
          <a:p>
            <a:pPr>
              <a:buNone/>
            </a:pPr>
            <a:endParaRPr lang="en-US" dirty="0" smtClean="0"/>
          </a:p>
          <a:p>
            <a:pPr>
              <a:buNone/>
            </a:pPr>
            <a:endParaRPr lang="en-US" dirty="0" smtClean="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b="1" dirty="0" smtClean="0"/>
              <a:t>False Spirituality by:</a:t>
            </a:r>
          </a:p>
          <a:p>
            <a:r>
              <a:rPr lang="en-US" dirty="0" smtClean="0"/>
              <a:t>Asceticism – religious rituals, feast days, holy days, self punishment, denial of the fleshly desires.</a:t>
            </a:r>
          </a:p>
          <a:p>
            <a:endParaRPr lang="en-US" dirty="0" smtClean="0"/>
          </a:p>
          <a:p>
            <a:r>
              <a:rPr lang="en-US" dirty="0" smtClean="0"/>
              <a:t>Fasting – going without food/drink.</a:t>
            </a:r>
          </a:p>
          <a:p>
            <a:endParaRPr lang="en-US" dirty="0" smtClean="0"/>
          </a:p>
          <a:p>
            <a:r>
              <a:rPr lang="en-US" dirty="0" smtClean="0"/>
              <a:t>Going into the closet and praying</a:t>
            </a:r>
          </a:p>
          <a:p>
            <a:endParaRPr lang="en-US" dirty="0" smtClean="0"/>
          </a:p>
          <a:p>
            <a:r>
              <a:rPr lang="en-US" dirty="0" smtClean="0"/>
              <a:t>Tabooism – avoiding alcohol, smoking, etc.</a:t>
            </a:r>
          </a:p>
          <a:p>
            <a:endParaRPr lang="en-US" dirty="0" smtClean="0"/>
          </a:p>
          <a:p>
            <a:r>
              <a:rPr lang="en-US" dirty="0" smtClean="0"/>
              <a:t>Ecstatics – tongues, seeking miracles, dreams, visions, etc.</a:t>
            </a:r>
          </a:p>
          <a:p>
            <a:endParaRPr lang="en-US" dirty="0" smtClean="0"/>
          </a:p>
          <a:p>
            <a:r>
              <a:rPr lang="en-US" dirty="0" smtClean="0"/>
              <a:t>Prayer – prayer is the result of spirituality not the cause of it.</a:t>
            </a:r>
          </a:p>
          <a:p>
            <a:endParaRPr lang="en-US" dirty="0" smtClean="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r>
              <a:rPr lang="en-US" dirty="0" smtClean="0"/>
              <a:t>Crucifying self – punishing self by denial of pleasures, material things,  not eating certain foods, etc.</a:t>
            </a:r>
          </a:p>
          <a:p>
            <a:endParaRPr lang="en-US" dirty="0" smtClean="0"/>
          </a:p>
          <a:p>
            <a:r>
              <a:rPr lang="en-US" dirty="0" smtClean="0"/>
              <a:t>Self discipline – making yourself do certain things that you do not like… eating turnip greens, ugh! </a:t>
            </a:r>
          </a:p>
          <a:p>
            <a:endParaRPr lang="en-US" dirty="0" smtClean="0"/>
          </a:p>
          <a:p>
            <a:r>
              <a:rPr lang="en-US" b="1" dirty="0" smtClean="0"/>
              <a:t>True  Spirituality </a:t>
            </a:r>
            <a:r>
              <a:rPr lang="en-US" dirty="0" smtClean="0"/>
              <a:t>is the filling of the Spirit which occurs through confession of sin. ( </a:t>
            </a:r>
            <a:r>
              <a:rPr lang="en-US" b="1" dirty="0" smtClean="0">
                <a:solidFill>
                  <a:srgbClr val="C00000"/>
                </a:solidFill>
              </a:rPr>
              <a:t>1 John 1:9, Eph 5:18</a:t>
            </a:r>
            <a:r>
              <a:rPr lang="en-US" dirty="0" smtClean="0"/>
              <a:t>).</a:t>
            </a:r>
          </a:p>
          <a:p>
            <a:endParaRPr lang="en-US" dirty="0" smtClean="0"/>
          </a:p>
          <a:p>
            <a:r>
              <a:rPr lang="en-US" dirty="0" smtClean="0"/>
              <a:t>True spirituality results in the fruits of the Spirit mentioned in </a:t>
            </a:r>
            <a:r>
              <a:rPr lang="en-US" b="1" dirty="0" smtClean="0">
                <a:solidFill>
                  <a:srgbClr val="0070C0"/>
                </a:solidFill>
              </a:rPr>
              <a:t>Galatians 5:22-23 . </a:t>
            </a:r>
            <a:r>
              <a:rPr lang="en-US" dirty="0" smtClean="0"/>
              <a:t>The Holy Spirit produces in us:</a:t>
            </a:r>
          </a:p>
          <a:p>
            <a:endParaRPr lang="en-US" dirty="0" smtClean="0"/>
          </a:p>
          <a:p>
            <a:r>
              <a:rPr lang="en-US" b="1" dirty="0" smtClean="0">
                <a:solidFill>
                  <a:srgbClr val="0070C0"/>
                </a:solidFill>
              </a:rPr>
              <a:t>“Love” </a:t>
            </a:r>
            <a:r>
              <a:rPr lang="en-US" dirty="0" smtClean="0"/>
              <a:t>– AGAPE – unmerited love, undeserved love, perseveres with men in spite of their willfulness to sin against you.</a:t>
            </a:r>
          </a:p>
          <a:p>
            <a:endParaRPr lang="en-US" dirty="0" smtClean="0"/>
          </a:p>
          <a:p>
            <a:endParaRPr lang="en-US" dirty="0" smtClean="0"/>
          </a:p>
          <a:p>
            <a:endParaRPr lang="en-US" dirty="0" smtClean="0"/>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b="1" dirty="0" smtClean="0">
                <a:solidFill>
                  <a:srgbClr val="0070C0"/>
                </a:solidFill>
              </a:rPr>
              <a:t>“Joy” </a:t>
            </a:r>
            <a:r>
              <a:rPr lang="en-US" dirty="0" smtClean="0"/>
              <a:t>– CHARA – virtue in the Christians life, does not depend upon good or bad circumstances.</a:t>
            </a:r>
          </a:p>
          <a:p>
            <a:pPr>
              <a:buNone/>
            </a:pPr>
            <a:endParaRPr lang="en-US" dirty="0" smtClean="0"/>
          </a:p>
          <a:p>
            <a:r>
              <a:rPr lang="en-US" b="1" dirty="0" smtClean="0">
                <a:solidFill>
                  <a:srgbClr val="C00000"/>
                </a:solidFill>
              </a:rPr>
              <a:t> </a:t>
            </a:r>
            <a:r>
              <a:rPr lang="en-US" b="1" dirty="0" smtClean="0">
                <a:solidFill>
                  <a:srgbClr val="0070C0"/>
                </a:solidFill>
              </a:rPr>
              <a:t>“Peace” </a:t>
            </a:r>
            <a:r>
              <a:rPr lang="en-US" dirty="0" smtClean="0"/>
              <a:t>– EIRENE – peace of mind through faith in Christ that leads to peace in the home, in the church, between Jew and Gentile, towards other believers.</a:t>
            </a:r>
          </a:p>
          <a:p>
            <a:endParaRPr lang="en-US" dirty="0" smtClean="0"/>
          </a:p>
          <a:p>
            <a:r>
              <a:rPr lang="en-US" b="1" dirty="0" smtClean="0">
                <a:solidFill>
                  <a:srgbClr val="0070C0"/>
                </a:solidFill>
              </a:rPr>
              <a:t>“Patience” </a:t>
            </a:r>
            <a:r>
              <a:rPr lang="en-US" dirty="0" smtClean="0"/>
              <a:t>-MAKROTHUMIA - quality of putting up with others even when one is severely tried</a:t>
            </a:r>
          </a:p>
          <a:p>
            <a:endParaRPr lang="en-US" dirty="0" smtClean="0"/>
          </a:p>
          <a:p>
            <a:r>
              <a:rPr lang="en-US" b="1" dirty="0" smtClean="0">
                <a:solidFill>
                  <a:srgbClr val="0070C0"/>
                </a:solidFill>
              </a:rPr>
              <a:t>“Kindness” </a:t>
            </a:r>
            <a:r>
              <a:rPr lang="en-US" dirty="0" smtClean="0"/>
              <a:t>-CHRESTOTES is divine kindness out of which God acts towards men so we owe other believers kindness. </a:t>
            </a:r>
          </a:p>
          <a:p>
            <a:endParaRPr lang="en-US" dirty="0" smtClean="0"/>
          </a:p>
          <a:p>
            <a:r>
              <a:rPr lang="en-US" b="1" dirty="0" smtClean="0">
                <a:solidFill>
                  <a:srgbClr val="0070C0"/>
                </a:solidFill>
              </a:rPr>
              <a:t>“Goodness” </a:t>
            </a:r>
            <a:r>
              <a:rPr lang="en-US" dirty="0" smtClean="0"/>
              <a:t>– AGATHOSUNE – generosity that springs from kindness.</a:t>
            </a: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b="1" dirty="0" smtClean="0">
                <a:solidFill>
                  <a:srgbClr val="0070C0"/>
                </a:solidFill>
              </a:rPr>
              <a:t>“Faithfulness” </a:t>
            </a:r>
            <a:r>
              <a:rPr lang="en-US" dirty="0" smtClean="0"/>
              <a:t>– PISTIS – others are able to rely upon you, person who will die for his confession of Christ.</a:t>
            </a:r>
          </a:p>
          <a:p>
            <a:endParaRPr lang="en-US" dirty="0" smtClean="0"/>
          </a:p>
          <a:p>
            <a:r>
              <a:rPr lang="en-US" b="1" dirty="0" smtClean="0">
                <a:solidFill>
                  <a:srgbClr val="0070C0"/>
                </a:solidFill>
              </a:rPr>
              <a:t>“Gentleness” </a:t>
            </a:r>
            <a:r>
              <a:rPr lang="en-US" dirty="0" smtClean="0"/>
              <a:t>– PRAUTES – in control of oneself and knows when to be angry at the right time and never angry at the wrong time, willing to correct faults.</a:t>
            </a:r>
          </a:p>
          <a:p>
            <a:endParaRPr lang="en-US" dirty="0" smtClean="0"/>
          </a:p>
          <a:p>
            <a:r>
              <a:rPr lang="en-US" b="1" dirty="0" smtClean="0">
                <a:solidFill>
                  <a:srgbClr val="0070C0"/>
                </a:solidFill>
              </a:rPr>
              <a:t>“Self-control” </a:t>
            </a:r>
            <a:r>
              <a:rPr lang="en-US" dirty="0" smtClean="0"/>
              <a:t>– ENKRATEIA – quality that gives victory over fleshly desires, chastity in mind and conduct as a result of Christ being in one’s heart, unspotted from the world.</a:t>
            </a:r>
          </a:p>
          <a:p>
            <a:endParaRPr lang="en-US" dirty="0" smtClean="0"/>
          </a:p>
          <a:p>
            <a:r>
              <a:rPr lang="en-US" dirty="0" smtClean="0"/>
              <a:t>Everything the legalists taught  was wrong. They said, ‘yes you can believe in Christ but you must </a:t>
            </a:r>
            <a:r>
              <a:rPr lang="en-US" u="sng" dirty="0" smtClean="0"/>
              <a:t>also must do something else to be saved’</a:t>
            </a:r>
            <a:r>
              <a:rPr lang="en-US" dirty="0" smtClean="0"/>
              <a:t>. </a:t>
            </a:r>
          </a:p>
          <a:p>
            <a:endParaRPr lang="en-US" dirty="0" smtClean="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endParaRPr lang="en-US" dirty="0" smtClean="0"/>
          </a:p>
          <a:p>
            <a:r>
              <a:rPr lang="en-US" dirty="0" smtClean="0"/>
              <a:t>But the whole issue is this: We can do nothing for salvation, absolutely nothing.</a:t>
            </a:r>
          </a:p>
          <a:p>
            <a:pPr hangingPunct="0"/>
            <a:endParaRPr lang="en-US" dirty="0" smtClean="0"/>
          </a:p>
          <a:p>
            <a:pPr hangingPunct="0"/>
            <a:r>
              <a:rPr lang="en-US" dirty="0" smtClean="0"/>
              <a:t>If salvation depends on what we do then we are all lost because we must not only do for salvation but we must do to maintain it. </a:t>
            </a:r>
          </a:p>
          <a:p>
            <a:pPr hangingPunct="0"/>
            <a:endParaRPr lang="en-US" dirty="0" smtClean="0"/>
          </a:p>
          <a:p>
            <a:pPr hangingPunct="0"/>
            <a:r>
              <a:rPr lang="en-US" dirty="0" smtClean="0"/>
              <a:t>Salvation depends upon who God is. God is perfect; God is unchangeable; God is eternal; God is omnipotent; God is veracity. </a:t>
            </a:r>
          </a:p>
          <a:p>
            <a:pPr hangingPunct="0"/>
            <a:endParaRPr lang="en-US" dirty="0" smtClean="0"/>
          </a:p>
          <a:p>
            <a:pPr hangingPunct="0"/>
            <a:r>
              <a:rPr lang="en-US" dirty="0" smtClean="0"/>
              <a:t>Because of who and what God is our salvation is intact at all times. </a:t>
            </a:r>
          </a:p>
          <a:p>
            <a:pPr hangingPunct="0"/>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a:buNone/>
            </a:pPr>
            <a:r>
              <a:rPr lang="en-US" dirty="0" smtClean="0"/>
              <a:t>Conclusion </a:t>
            </a:r>
            <a:r>
              <a:rPr lang="en-US" b="1" dirty="0" smtClean="0">
                <a:solidFill>
                  <a:srgbClr val="C00000"/>
                </a:solidFill>
              </a:rPr>
              <a:t>6:11-18</a:t>
            </a:r>
          </a:p>
          <a:p>
            <a:r>
              <a:rPr lang="en-US" dirty="0" smtClean="0"/>
              <a:t>A. Authenticity of the epistle,</a:t>
            </a:r>
            <a:r>
              <a:rPr lang="en-US" b="1" dirty="0" smtClean="0">
                <a:solidFill>
                  <a:srgbClr val="C00000"/>
                </a:solidFill>
              </a:rPr>
              <a:t> 6:11</a:t>
            </a:r>
          </a:p>
          <a:p>
            <a:r>
              <a:rPr lang="en-US" dirty="0" smtClean="0"/>
              <a:t>B. True motives of legalists, </a:t>
            </a:r>
            <a:r>
              <a:rPr lang="en-US" b="1" dirty="0" smtClean="0">
                <a:solidFill>
                  <a:srgbClr val="C00000"/>
                </a:solidFill>
              </a:rPr>
              <a:t>6:12-13</a:t>
            </a:r>
          </a:p>
          <a:p>
            <a:r>
              <a:rPr lang="en-US" dirty="0" smtClean="0"/>
              <a:t>C. Paul's motives, </a:t>
            </a:r>
            <a:r>
              <a:rPr lang="en-US" b="1" dirty="0" smtClean="0">
                <a:solidFill>
                  <a:srgbClr val="C00000"/>
                </a:solidFill>
              </a:rPr>
              <a:t>6:14-17</a:t>
            </a:r>
          </a:p>
          <a:p>
            <a:r>
              <a:rPr lang="en-US" dirty="0" smtClean="0"/>
              <a:t>D. Benediction, </a:t>
            </a:r>
            <a:r>
              <a:rPr lang="en-US" b="1" dirty="0" smtClean="0">
                <a:solidFill>
                  <a:srgbClr val="C00000"/>
                </a:solidFill>
              </a:rPr>
              <a:t>6:18</a:t>
            </a:r>
          </a:p>
          <a:p>
            <a:endParaRPr lang="en-US" dirty="0" smtClean="0"/>
          </a:p>
          <a:p>
            <a:pPr>
              <a:buNone/>
            </a:pPr>
            <a:r>
              <a:rPr lang="en-US" b="1" dirty="0" smtClean="0"/>
              <a:t>Southern Galatian Theory</a:t>
            </a:r>
          </a:p>
          <a:p>
            <a:r>
              <a:rPr lang="en-US" dirty="0" smtClean="0"/>
              <a:t>According to the south Galatian theory (i.e., in its most popular form), this epistle must be before the Council of </a:t>
            </a:r>
            <a:r>
              <a:rPr lang="en-US" b="1" dirty="0" smtClean="0">
                <a:solidFill>
                  <a:srgbClr val="C00000"/>
                </a:solidFill>
              </a:rPr>
              <a:t>Acts 15 </a:t>
            </a:r>
            <a:r>
              <a:rPr lang="en-US" dirty="0" smtClean="0"/>
              <a:t>and after Paul’s visit to Jerusalem in </a:t>
            </a:r>
            <a:r>
              <a:rPr lang="en-US" b="1" dirty="0" smtClean="0">
                <a:solidFill>
                  <a:srgbClr val="C00000"/>
                </a:solidFill>
              </a:rPr>
              <a:t>Acts 11:30. </a:t>
            </a:r>
          </a:p>
          <a:p>
            <a:endParaRPr lang="en-US" dirty="0" smtClean="0"/>
          </a:p>
          <a:p>
            <a:r>
              <a:rPr lang="en-US" dirty="0" smtClean="0"/>
              <a:t>In other words, Galatians must have been written between autumn, 46 AD and autumn, 48 AD.</a:t>
            </a:r>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legalists imply that we have to help God. God has provided the whole thing, we can add nothing to it now or at any time. </a:t>
            </a:r>
          </a:p>
          <a:p>
            <a:pPr hangingPunct="0"/>
            <a:endParaRPr lang="en-US" dirty="0" smtClean="0"/>
          </a:p>
          <a:p>
            <a:pPr hangingPunct="0"/>
            <a:r>
              <a:rPr lang="en-US" dirty="0" smtClean="0"/>
              <a:t>It is an insult to grace for any man to try to horn in on the salvation which God has provided. Faith is the absence of works.</a:t>
            </a:r>
          </a:p>
          <a:p>
            <a:pPr hangingPunct="0"/>
            <a:endParaRPr lang="en-US" dirty="0" smtClean="0"/>
          </a:p>
          <a:p>
            <a:pPr hangingPunct="0"/>
            <a:r>
              <a:rPr lang="en-US" dirty="0" smtClean="0"/>
              <a:t>The legalists were trying to horn in on the grace of God, to take glory away from God.</a:t>
            </a:r>
          </a:p>
          <a:p>
            <a:pPr hangingPunct="0"/>
            <a:endParaRPr lang="en-US" dirty="0" smtClean="0"/>
          </a:p>
          <a:p>
            <a:pPr hangingPunct="0"/>
            <a:r>
              <a:rPr lang="en-US" dirty="0" smtClean="0"/>
              <a:t> Paul preached the gospel of grace, therefore they glorified God. </a:t>
            </a:r>
          </a:p>
          <a:p>
            <a:pPr hangingPunct="0"/>
            <a:endParaRPr lang="en-US" dirty="0" smtClean="0"/>
          </a:p>
          <a:p>
            <a:pPr hangingPunct="0"/>
            <a:endParaRPr lang="en-US" dirty="0" smtClean="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r>
              <a:rPr lang="en-US" sz="3200" dirty="0" smtClean="0"/>
              <a:t>Now the legalist comes along and he preaches a different gospel, a gospel of works, and this is not a part of the plan of God. </a:t>
            </a:r>
          </a:p>
          <a:p>
            <a:pPr hangingPunct="0"/>
            <a:endParaRPr lang="en-US" sz="3200" dirty="0" smtClean="0"/>
          </a:p>
          <a:p>
            <a:pPr hangingPunct="0"/>
            <a:r>
              <a:rPr lang="en-US" sz="3200" dirty="0" smtClean="0"/>
              <a:t>Remember that </a:t>
            </a:r>
            <a:r>
              <a:rPr lang="en-US" sz="3200" u="sng" dirty="0" smtClean="0"/>
              <a:t>any plan that man devises is no better than the man who devised it. </a:t>
            </a:r>
          </a:p>
          <a:p>
            <a:pPr hangingPunct="0"/>
            <a:endParaRPr lang="en-US" sz="3200" u="sng" dirty="0" smtClean="0"/>
          </a:p>
          <a:p>
            <a:pPr hangingPunct="0"/>
            <a:r>
              <a:rPr lang="en-US" sz="3200" dirty="0" smtClean="0"/>
              <a:t>Man is imperfect, therefore his plans for salvation are imperfect.    </a:t>
            </a:r>
          </a:p>
          <a:p>
            <a:pPr hangingPunct="0"/>
            <a:endParaRPr lang="en-US" sz="3200" dirty="0" smtClean="0"/>
          </a:p>
          <a:p>
            <a:pPr hangingPunct="0"/>
            <a:r>
              <a:rPr lang="en-US" sz="3200" dirty="0" smtClean="0"/>
              <a:t>God’s plan is perfect. His gospel is the only way for someone to be saved and enter into heaven ( </a:t>
            </a:r>
            <a:r>
              <a:rPr lang="en-US" sz="3200" b="1" dirty="0" smtClean="0">
                <a:solidFill>
                  <a:srgbClr val="C00000"/>
                </a:solidFill>
              </a:rPr>
              <a:t>Acts 4:12, John 14:1-6</a:t>
            </a:r>
            <a:r>
              <a:rPr lang="en-US" sz="3200" dirty="0" smtClean="0"/>
              <a:t>). 	</a:t>
            </a:r>
          </a:p>
          <a:p>
            <a:endParaRPr lang="en-US" sz="3200" b="1" dirty="0" smtClean="0"/>
          </a:p>
          <a:p>
            <a:pPr>
              <a:buNone/>
            </a:pPr>
            <a:r>
              <a:rPr lang="en-US" sz="3200" b="1" dirty="0" smtClean="0"/>
              <a:t>                              End Chapter One</a:t>
            </a:r>
            <a:endParaRPr lang="en-US" sz="32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endParaRPr lang="en-US" dirty="0" smtClean="0"/>
          </a:p>
          <a:p>
            <a:r>
              <a:rPr lang="en-US" dirty="0" smtClean="0"/>
              <a:t>It is possible to treat the three years as occurring </a:t>
            </a:r>
            <a:r>
              <a:rPr lang="en-US" b="1" i="1" dirty="0" smtClean="0"/>
              <a:t>within</a:t>
            </a:r>
            <a:r>
              <a:rPr lang="en-US" dirty="0" smtClean="0"/>
              <a:t> the fourteen years, rather than as occurring before the fourteen years. </a:t>
            </a:r>
          </a:p>
          <a:p>
            <a:endParaRPr lang="en-US" dirty="0" smtClean="0"/>
          </a:p>
          <a:p>
            <a:r>
              <a:rPr lang="en-US" dirty="0" smtClean="0"/>
              <a:t>In other words, </a:t>
            </a:r>
            <a:r>
              <a:rPr lang="en-US" b="1" dirty="0" smtClean="0">
                <a:solidFill>
                  <a:srgbClr val="C00000"/>
                </a:solidFill>
              </a:rPr>
              <a:t>Gal. 2:1 </a:t>
            </a:r>
            <a:r>
              <a:rPr lang="en-US" dirty="0" smtClean="0"/>
              <a:t>might be read: </a:t>
            </a:r>
            <a:r>
              <a:rPr lang="en-US" b="1" dirty="0" smtClean="0">
                <a:solidFill>
                  <a:srgbClr val="C00000"/>
                </a:solidFill>
              </a:rPr>
              <a:t>“Then, fourteen years [after my conversion], I went up . . .”</a:t>
            </a:r>
            <a:r>
              <a:rPr lang="en-US" dirty="0" smtClean="0"/>
              <a:t> </a:t>
            </a:r>
          </a:p>
          <a:p>
            <a:endParaRPr lang="en-US" dirty="0" smtClean="0"/>
          </a:p>
          <a:p>
            <a:r>
              <a:rPr lang="en-US" dirty="0" smtClean="0"/>
              <a:t>The fourteen years  could easily fit a conversion in (spring?) 34 AD and a Jerusalem visit in (fall) 46 AD.</a:t>
            </a:r>
          </a:p>
          <a:p>
            <a:endParaRPr lang="en-US" dirty="0" smtClean="0"/>
          </a:p>
          <a:p>
            <a:r>
              <a:rPr lang="en-US" b="1" u="sng" dirty="0" smtClean="0"/>
              <a:t>No  evidence </a:t>
            </a:r>
            <a:r>
              <a:rPr lang="en-US" dirty="0" smtClean="0"/>
              <a:t>that Paul was ever in North Galatia. </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algn="ctr">
              <a:buNone/>
            </a:pPr>
            <a:r>
              <a:rPr lang="en-US" b="1" dirty="0" smtClean="0">
                <a:solidFill>
                  <a:srgbClr val="C00000"/>
                </a:solidFill>
              </a:rPr>
              <a:t>First Missionary Journey – Acts 13-14</a:t>
            </a:r>
          </a:p>
          <a:p>
            <a:endParaRPr lang="en-US" dirty="0" smtClean="0"/>
          </a:p>
          <a:p>
            <a:pPr>
              <a:buNone/>
            </a:pPr>
            <a:r>
              <a:rPr lang="en-US" dirty="0" smtClean="0"/>
              <a:t>   </a:t>
            </a:r>
          </a:p>
          <a:p>
            <a:endParaRPr lang="en-US" dirty="0"/>
          </a:p>
        </p:txBody>
      </p:sp>
      <p:pic>
        <p:nvPicPr>
          <p:cNvPr id="4" name="Picture 3" descr="apostle-paul-first-missionary-journey-large-map.jpg"/>
          <p:cNvPicPr>
            <a:picLocks noChangeAspect="1"/>
          </p:cNvPicPr>
          <p:nvPr/>
        </p:nvPicPr>
        <p:blipFill>
          <a:blip r:embed="rId2" cstate="print"/>
          <a:stretch>
            <a:fillRect/>
          </a:stretch>
        </p:blipFill>
        <p:spPr>
          <a:xfrm>
            <a:off x="228600" y="990600"/>
            <a:ext cx="8763000" cy="5638800"/>
          </a:xfrm>
          <a:prstGeom prst="rect">
            <a:avLst/>
          </a:prstGeom>
          <a:ln w="3175">
            <a:solidFill>
              <a:schemeClr val="tx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algn="ctr">
              <a:buNone/>
            </a:pPr>
            <a:r>
              <a:rPr lang="en-US" b="1" dirty="0" smtClean="0"/>
              <a:t>INTRODUCTIONS TO GALATIANS</a:t>
            </a:r>
          </a:p>
          <a:p>
            <a:pPr>
              <a:buNone/>
            </a:pPr>
            <a:endParaRPr lang="en-US" dirty="0" smtClean="0"/>
          </a:p>
          <a:p>
            <a:pPr>
              <a:buNone/>
            </a:pPr>
            <a:r>
              <a:rPr lang="en-US" dirty="0" smtClean="0"/>
              <a:t>I. IMPORTANCE OF THE EPISTLE TO THE GALATIANS</a:t>
            </a:r>
          </a:p>
          <a:p>
            <a:r>
              <a:rPr lang="en-US" dirty="0" smtClean="0"/>
              <a:t>A. One of the greatest and most important letters of Paul.</a:t>
            </a:r>
          </a:p>
          <a:p>
            <a:r>
              <a:rPr lang="en-US" dirty="0" smtClean="0"/>
              <a:t>Contains the core of Paul's teaching (</a:t>
            </a:r>
            <a:r>
              <a:rPr lang="en-US" b="1" dirty="0" smtClean="0">
                <a:solidFill>
                  <a:srgbClr val="C00000"/>
                </a:solidFill>
              </a:rPr>
              <a:t>1:12</a:t>
            </a:r>
            <a:r>
              <a:rPr lang="en-US" dirty="0" smtClean="0"/>
              <a:t>)</a:t>
            </a:r>
          </a:p>
          <a:p>
            <a:endParaRPr lang="en-US" dirty="0" smtClean="0"/>
          </a:p>
          <a:p>
            <a:r>
              <a:rPr lang="en-US" dirty="0" smtClean="0"/>
              <a:t>B. Galatians is a short Romans</a:t>
            </a:r>
          </a:p>
          <a:p>
            <a:r>
              <a:rPr lang="en-US" dirty="0" smtClean="0"/>
              <a:t>1. Both are similar in theme and content.</a:t>
            </a:r>
          </a:p>
          <a:p>
            <a:endParaRPr lang="en-US" dirty="0" smtClean="0"/>
          </a:p>
          <a:p>
            <a:r>
              <a:rPr lang="en-US" dirty="0" smtClean="0"/>
              <a:t>2. Both teach justification that results in virtuous imperatives.</a:t>
            </a:r>
          </a:p>
          <a:p>
            <a:endParaRPr lang="en-US" dirty="0" smtClean="0"/>
          </a:p>
          <a:p>
            <a:r>
              <a:rPr lang="en-US" dirty="0" smtClean="0"/>
              <a:t>3. The relationship of Galatians to Romans:</a:t>
            </a:r>
          </a:p>
          <a:p>
            <a:r>
              <a:rPr lang="en-US" dirty="0" smtClean="0"/>
              <a:t>- Romans is a treatise on Christianity</a:t>
            </a:r>
          </a:p>
          <a:p>
            <a:pPr>
              <a:buNone/>
            </a:pPr>
            <a:r>
              <a:rPr lang="en-US" dirty="0" smtClean="0"/>
              <a:t>      Galatians is a polemic (controversial discussion) against legalism</a:t>
            </a:r>
          </a:p>
          <a:p>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We are told in </a:t>
            </a:r>
            <a:r>
              <a:rPr lang="en-US" b="1" dirty="0" smtClean="0">
                <a:solidFill>
                  <a:srgbClr val="C00000"/>
                </a:solidFill>
              </a:rPr>
              <a:t>Acts 15:1</a:t>
            </a:r>
            <a:r>
              <a:rPr lang="en-US" dirty="0" smtClean="0"/>
              <a:t>, </a:t>
            </a:r>
            <a:r>
              <a:rPr lang="en-US" dirty="0" err="1" smtClean="0"/>
              <a:t>Judaean</a:t>
            </a:r>
            <a:r>
              <a:rPr lang="en-US" dirty="0" smtClean="0"/>
              <a:t> visitors came to Syrian Antioch and started to teach the Christians there that those who were not circumcised in accordance with the law of Moses could not be saved.</a:t>
            </a:r>
          </a:p>
          <a:p>
            <a:endParaRPr lang="en-US" dirty="0" smtClean="0"/>
          </a:p>
          <a:p>
            <a:r>
              <a:rPr lang="en-US" dirty="0" smtClean="0"/>
              <a:t>It is possible these same Judaizers visited the recently formed daughter-churches of Antioch, not only in Syria and Cilicia, as the apostolic letter indicates (</a:t>
            </a:r>
            <a:r>
              <a:rPr lang="en-US" b="1" dirty="0" smtClean="0">
                <a:solidFill>
                  <a:srgbClr val="C00000"/>
                </a:solidFill>
              </a:rPr>
              <a:t>Acts 15:23</a:t>
            </a:r>
            <a:r>
              <a:rPr lang="en-US" dirty="0" smtClean="0"/>
              <a:t>), but also in South Galatia. </a:t>
            </a:r>
          </a:p>
          <a:p>
            <a:endParaRPr lang="en-US" dirty="0" smtClean="0"/>
          </a:p>
          <a:p>
            <a:r>
              <a:rPr lang="en-US" dirty="0" smtClean="0"/>
              <a:t>If so, then the letter to the Galatians was written as soon as Paul got news of what was afoot, on the even of the Jerusalem meeting described in </a:t>
            </a:r>
            <a:r>
              <a:rPr lang="en-US" b="1" dirty="0" smtClean="0">
                <a:solidFill>
                  <a:srgbClr val="C00000"/>
                </a:solidFill>
              </a:rPr>
              <a:t>Acts 15:6ff</a:t>
            </a:r>
            <a:r>
              <a:rPr lang="en-US" dirty="0" smtClean="0"/>
              <a:t>. </a:t>
            </a:r>
          </a:p>
          <a:p>
            <a:endParaRPr lang="en-US" dirty="0" smtClean="0"/>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endParaRPr lang="en-US" dirty="0" smtClean="0"/>
          </a:p>
          <a:p>
            <a:r>
              <a:rPr lang="en-US" dirty="0" smtClean="0"/>
              <a:t>This, it is suggested, would yield the most satisfactory correlation of the data of Galatians and Acts and the most satisfactory dating of Galatians. </a:t>
            </a:r>
          </a:p>
          <a:p>
            <a:endParaRPr lang="en-US" dirty="0" smtClean="0"/>
          </a:p>
          <a:p>
            <a:r>
              <a:rPr lang="en-US" dirty="0" smtClean="0"/>
              <a:t>It must be conceded that, if this is so, </a:t>
            </a:r>
            <a:r>
              <a:rPr lang="en-US" u="sng" dirty="0" smtClean="0"/>
              <a:t>Galatians is the earliest among the extant letters of Paul.</a:t>
            </a:r>
          </a:p>
          <a:p>
            <a:endParaRPr lang="en-US" b="1" dirty="0" smtClean="0"/>
          </a:p>
          <a:p>
            <a:r>
              <a:rPr lang="en-US" b="1" dirty="0" smtClean="0"/>
              <a:t>Purpose: </a:t>
            </a:r>
            <a:r>
              <a:rPr lang="en-US" dirty="0" smtClean="0"/>
              <a:t>The purpose of this letter was to refute the Judaizers’ false gospel—a gospel in which these Jewish Christians felt that circumcision was essential to salvation—and to remind the Galatians of the real basis of their salvation.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r>
              <a:rPr lang="en-US" dirty="0" smtClean="0"/>
              <a:t>It was the urgency of the situation which moved Paul to write even before the Jerusalem Council convened, for the churches of Galatia were at stake.</a:t>
            </a:r>
          </a:p>
          <a:p>
            <a:endParaRPr lang="en-US" dirty="0" smtClean="0"/>
          </a:p>
          <a:p>
            <a:r>
              <a:rPr lang="en-US" b="1" dirty="0" smtClean="0"/>
              <a:t>Theme: </a:t>
            </a:r>
            <a:r>
              <a:rPr lang="en-US" dirty="0" smtClean="0"/>
              <a:t>Galatians has been called “the Magna </a:t>
            </a:r>
            <a:r>
              <a:rPr lang="en-US" dirty="0" err="1" smtClean="0"/>
              <a:t>Carta</a:t>
            </a:r>
            <a:r>
              <a:rPr lang="en-US" dirty="0" smtClean="0"/>
              <a:t> of the Reformation” and Luther’s “Katie von Bora.” </a:t>
            </a:r>
          </a:p>
          <a:p>
            <a:endParaRPr lang="en-US" dirty="0" smtClean="0"/>
          </a:p>
          <a:p>
            <a:r>
              <a:rPr lang="en-US" dirty="0" smtClean="0"/>
              <a:t>It is the book on which the Protestant Reformation was founded. </a:t>
            </a:r>
          </a:p>
          <a:p>
            <a:endParaRPr lang="en-US" dirty="0" smtClean="0"/>
          </a:p>
          <a:p>
            <a:r>
              <a:rPr lang="en-US" dirty="0" smtClean="0"/>
              <a:t>The key to this epistle is seen in </a:t>
            </a:r>
            <a:r>
              <a:rPr lang="en-US" b="1" dirty="0" smtClean="0">
                <a:solidFill>
                  <a:srgbClr val="0070C0"/>
                </a:solidFill>
              </a:rPr>
              <a:t>2:16: “Know that a man is not justified on the basis of the works of the Law, but on the basis of the faithfulness of Jesus Christ. So we, too, have put our faith in Christ Jesus that we may be justified on the basis of Christ’s faithfulness, and not on the basis of the works of the Law—for no flesh will be justified on the basis of the works of the Law.”</a:t>
            </a:r>
            <a:r>
              <a:rPr lang="en-US" dirty="0" smtClean="0"/>
              <a:t> </a:t>
            </a:r>
          </a:p>
          <a:p>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t>Paul thus links Christ’s complete faithfulness to the old covenant as grounds for the abolition of the old covenant and as the basis for our salvation. In a nutshell, </a:t>
            </a:r>
            <a:r>
              <a:rPr lang="en-US" u="sng" dirty="0" smtClean="0"/>
              <a:t>we are justified by faith in Christ because Christ was faithful.</a:t>
            </a:r>
          </a:p>
          <a:p>
            <a:endParaRPr lang="en-US" dirty="0" smtClean="0"/>
          </a:p>
          <a:p>
            <a:r>
              <a:rPr lang="en-US" dirty="0" smtClean="0"/>
              <a:t>The body of the epistle deals with three things: </a:t>
            </a:r>
          </a:p>
          <a:p>
            <a:pPr>
              <a:buNone/>
            </a:pPr>
            <a:r>
              <a:rPr lang="en-US" dirty="0" smtClean="0"/>
              <a:t>    (1) </a:t>
            </a:r>
            <a:r>
              <a:rPr lang="en-US" u="sng" dirty="0" smtClean="0"/>
              <a:t>a defense of Paul’s apostleship </a:t>
            </a:r>
            <a:r>
              <a:rPr lang="en-US" dirty="0" smtClean="0"/>
              <a:t>(</a:t>
            </a:r>
            <a:r>
              <a:rPr lang="en-US" b="1" dirty="0" smtClean="0">
                <a:solidFill>
                  <a:srgbClr val="0070C0"/>
                </a:solidFill>
              </a:rPr>
              <a:t>1:11–2:21), </a:t>
            </a:r>
            <a:r>
              <a:rPr lang="en-US" dirty="0" smtClean="0"/>
              <a:t>since the very message of his gospel was at stake; </a:t>
            </a:r>
          </a:p>
          <a:p>
            <a:pPr>
              <a:buNone/>
            </a:pPr>
            <a:endParaRPr lang="en-US" dirty="0" smtClean="0"/>
          </a:p>
          <a:p>
            <a:pPr>
              <a:buNone/>
            </a:pPr>
            <a:r>
              <a:rPr lang="en-US" dirty="0" smtClean="0"/>
              <a:t>    (2) </a:t>
            </a:r>
            <a:r>
              <a:rPr lang="en-US" u="sng" dirty="0" smtClean="0"/>
              <a:t>a defense of what that message entails in terms of justification by faith </a:t>
            </a:r>
            <a:r>
              <a:rPr lang="en-US" dirty="0" smtClean="0"/>
              <a:t>(</a:t>
            </a:r>
            <a:r>
              <a:rPr lang="en-US" b="1" dirty="0" smtClean="0">
                <a:solidFill>
                  <a:srgbClr val="0070C0"/>
                </a:solidFill>
              </a:rPr>
              <a:t>3:1–4:31</a:t>
            </a:r>
            <a:r>
              <a:rPr lang="en-US" dirty="0" smtClean="0"/>
              <a:t>), since the </a:t>
            </a:r>
            <a:r>
              <a:rPr lang="en-US" dirty="0" err="1" smtClean="0"/>
              <a:t>Galatians’s</a:t>
            </a:r>
            <a:r>
              <a:rPr lang="en-US" dirty="0" smtClean="0"/>
              <a:t> standing before God is at stake; </a:t>
            </a:r>
          </a:p>
          <a:p>
            <a:pPr>
              <a:buNone/>
            </a:pPr>
            <a:endParaRPr lang="en-US" dirty="0" smtClean="0"/>
          </a:p>
          <a:p>
            <a:pPr>
              <a:buNone/>
            </a:pPr>
            <a:r>
              <a:rPr lang="en-US" dirty="0" smtClean="0"/>
              <a:t>    (3) </a:t>
            </a:r>
            <a:r>
              <a:rPr lang="en-US" u="sng" dirty="0" smtClean="0"/>
              <a:t>a defense of Christian liberty—which </a:t>
            </a:r>
            <a:r>
              <a:rPr lang="en-US" dirty="0" smtClean="0"/>
              <a:t>grows out of justification by faith (</a:t>
            </a:r>
            <a:r>
              <a:rPr lang="en-US" b="1" dirty="0" smtClean="0">
                <a:solidFill>
                  <a:srgbClr val="0070C0"/>
                </a:solidFill>
              </a:rPr>
              <a:t>5:1–6:10</a:t>
            </a:r>
            <a:r>
              <a:rPr lang="en-US" dirty="0" smtClean="0"/>
              <a:t>), since the Galatians’ walk with God is at stake.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buNone/>
            </a:pPr>
            <a:r>
              <a:rPr lang="en-US" b="1" dirty="0" smtClean="0"/>
              <a:t>  Introduction</a:t>
            </a:r>
          </a:p>
          <a:p>
            <a:pPr hangingPunct="0"/>
            <a:endParaRPr lang="en-US" dirty="0" smtClean="0"/>
          </a:p>
          <a:p>
            <a:pPr hangingPunct="0"/>
            <a:r>
              <a:rPr lang="en-US" dirty="0" smtClean="0"/>
              <a:t>Who are the Galatians? During the course of European history after the breakdown of the Roman empire there was a </a:t>
            </a:r>
            <a:r>
              <a:rPr lang="en-US" u="sng" dirty="0" smtClean="0"/>
              <a:t>tremendous surge of various races across the Euro -mountains</a:t>
            </a:r>
            <a:r>
              <a:rPr lang="en-US" dirty="0" smtClean="0"/>
              <a:t>, out of the Mongolian perimeter of that area of Asia. </a:t>
            </a:r>
          </a:p>
          <a:p>
            <a:pPr hangingPunct="0"/>
            <a:endParaRPr lang="en-US" dirty="0" smtClean="0"/>
          </a:p>
          <a:p>
            <a:pPr hangingPunct="0"/>
            <a:r>
              <a:rPr lang="en-US" dirty="0" smtClean="0"/>
              <a:t>Great hordes of barbarians moved into Europe. There were the Goths, the Huns, the Germans, and other groups. </a:t>
            </a:r>
          </a:p>
          <a:p>
            <a:pPr hangingPunct="0"/>
            <a:endParaRPr lang="en-US" dirty="0" smtClean="0"/>
          </a:p>
          <a:p>
            <a:pPr hangingPunct="0"/>
            <a:r>
              <a:rPr lang="en-US" dirty="0" smtClean="0"/>
              <a:t>One of these groups is known generally as the Celts. They are actually part of a greater organization. </a:t>
            </a:r>
          </a:p>
          <a:p>
            <a:pPr hangingPunct="0"/>
            <a:endParaRPr lang="en-US" dirty="0" smtClean="0"/>
          </a:p>
          <a:p>
            <a:pPr hangingPunct="0"/>
            <a:r>
              <a:rPr lang="en-US" dirty="0" smtClean="0"/>
              <a:t>When this particular group finally reached the English channel in their momentum they stopped and regrouped.</a:t>
            </a:r>
          </a:p>
          <a:p>
            <a:pPr hangingPunct="0"/>
            <a:endParaRPr lang="en-US" dirty="0" smtClean="0"/>
          </a:p>
          <a:p>
            <a:pPr hangingPunct="0"/>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91312"/>
          </a:xfrm>
        </p:spPr>
        <p:txBody>
          <a:bodyPr>
            <a:normAutofit fontScale="90000"/>
          </a:bodyPr>
          <a:lstStyle/>
          <a:p>
            <a:pPr algn="ctr"/>
            <a:r>
              <a:rPr lang="en-US" b="1" dirty="0" smtClean="0"/>
              <a:t>La </a:t>
            </a:r>
            <a:r>
              <a:rPr lang="en-US" b="1" dirty="0" err="1" smtClean="0"/>
              <a:t>Tene</a:t>
            </a:r>
            <a:r>
              <a:rPr lang="en-US" b="1" dirty="0" smtClean="0"/>
              <a:t>- (Celtic) Migrations</a:t>
            </a:r>
            <a:endParaRPr lang="en-US" b="1" dirty="0"/>
          </a:p>
        </p:txBody>
      </p:sp>
      <p:pic>
        <p:nvPicPr>
          <p:cNvPr id="4" name="Picture 3" descr="celtmap7.gif"/>
          <p:cNvPicPr>
            <a:picLocks noChangeAspect="1"/>
          </p:cNvPicPr>
          <p:nvPr/>
        </p:nvPicPr>
        <p:blipFill>
          <a:blip r:embed="rId2" cstate="print"/>
          <a:stretch>
            <a:fillRect/>
          </a:stretch>
        </p:blipFill>
        <p:spPr>
          <a:xfrm>
            <a:off x="152400" y="990600"/>
            <a:ext cx="8839200" cy="5715000"/>
          </a:xfrm>
          <a:prstGeom prst="rect">
            <a:avLst/>
          </a:prstGeom>
          <a:ln w="228600" cap="sq" cmpd="thickThin">
            <a:solidFill>
              <a:srgbClr val="000000"/>
            </a:solidFill>
            <a:prstDash val="solid"/>
            <a:miter lim="800000"/>
          </a:ln>
          <a:effectLst>
            <a:innerShdw blurRad="76200">
              <a:srgbClr val="000000"/>
            </a:innerShdw>
          </a:effectLst>
        </p:spPr>
      </p:pic>
      <p:sp>
        <p:nvSpPr>
          <p:cNvPr id="5" name="TextBox 4"/>
          <p:cNvSpPr txBox="1"/>
          <p:nvPr/>
        </p:nvSpPr>
        <p:spPr>
          <a:xfrm>
            <a:off x="1905000" y="2819400"/>
            <a:ext cx="685800" cy="369332"/>
          </a:xfrm>
          <a:prstGeom prst="rect">
            <a:avLst/>
          </a:prstGeom>
          <a:solidFill>
            <a:schemeClr val="bg1"/>
          </a:solidFill>
        </p:spPr>
        <p:txBody>
          <a:bodyPr wrap="square" rtlCol="0">
            <a:spAutoFit/>
          </a:bodyPr>
          <a:lstStyle/>
          <a:p>
            <a:r>
              <a:rPr lang="en-US" dirty="0" smtClean="0"/>
              <a:t>Celts</a:t>
            </a:r>
            <a:endParaRPr lang="en-US" dirty="0"/>
          </a:p>
        </p:txBody>
      </p:sp>
      <p:sp>
        <p:nvSpPr>
          <p:cNvPr id="6" name="TextBox 5"/>
          <p:cNvSpPr txBox="1"/>
          <p:nvPr/>
        </p:nvSpPr>
        <p:spPr>
          <a:xfrm>
            <a:off x="2743200" y="3581400"/>
            <a:ext cx="838200" cy="369332"/>
          </a:xfrm>
          <a:prstGeom prst="rect">
            <a:avLst/>
          </a:prstGeom>
          <a:solidFill>
            <a:schemeClr val="bg1"/>
          </a:solidFill>
        </p:spPr>
        <p:txBody>
          <a:bodyPr wrap="square" rtlCol="0">
            <a:spAutoFit/>
          </a:bodyPr>
          <a:lstStyle/>
          <a:p>
            <a:r>
              <a:rPr lang="en-US" dirty="0" smtClean="0"/>
              <a:t>Gauls</a:t>
            </a:r>
            <a:endParaRPr lang="en-US" dirty="0"/>
          </a:p>
        </p:txBody>
      </p:sp>
      <p:sp>
        <p:nvSpPr>
          <p:cNvPr id="7" name="TextBox 6"/>
          <p:cNvSpPr txBox="1"/>
          <p:nvPr/>
        </p:nvSpPr>
        <p:spPr>
          <a:xfrm>
            <a:off x="7391400" y="5715000"/>
            <a:ext cx="1219200" cy="369332"/>
          </a:xfrm>
          <a:prstGeom prst="rect">
            <a:avLst/>
          </a:prstGeom>
          <a:solidFill>
            <a:schemeClr val="bg1"/>
          </a:solidFill>
        </p:spPr>
        <p:txBody>
          <a:bodyPr wrap="square" rtlCol="0">
            <a:spAutoFit/>
          </a:bodyPr>
          <a:lstStyle/>
          <a:p>
            <a:r>
              <a:rPr lang="en-US" dirty="0" smtClean="0"/>
              <a:t>Galatians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t> At this time they broke up into three organizations. One group crossed the English channel and these are the ones we know as the Celts today. </a:t>
            </a:r>
          </a:p>
          <a:p>
            <a:pPr hangingPunct="0"/>
            <a:endParaRPr lang="en-US" dirty="0" smtClean="0"/>
          </a:p>
          <a:p>
            <a:pPr hangingPunct="0"/>
            <a:r>
              <a:rPr lang="en-US" dirty="0" smtClean="0"/>
              <a:t>The Celts fostered several races in the British Isles. </a:t>
            </a:r>
          </a:p>
          <a:p>
            <a:pPr hangingPunct="0"/>
            <a:endParaRPr lang="en-US" dirty="0" smtClean="0"/>
          </a:p>
          <a:p>
            <a:pPr hangingPunct="0"/>
            <a:r>
              <a:rPr lang="en-US" dirty="0" smtClean="0"/>
              <a:t>They were later moved back by other invasions and the finally wound up in Wales, Scotland and Ireland. The main body of them survived in Ireland.</a:t>
            </a:r>
          </a:p>
          <a:p>
            <a:pPr hangingPunct="0"/>
            <a:endParaRPr lang="en-US" dirty="0" smtClean="0"/>
          </a:p>
          <a:p>
            <a:pPr hangingPunct="0"/>
            <a:r>
              <a:rPr lang="en-US" dirty="0" smtClean="0"/>
              <a:t>The second group decided to stay in France, which was not at that time “France.” They became known as the Gauls.</a:t>
            </a:r>
          </a:p>
          <a:p>
            <a:pPr hangingPunct="0">
              <a:buNone/>
            </a:pPr>
            <a:r>
              <a:rPr lang="en-US" dirty="0" smtClean="0"/>
              <a:t>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A third group of them decided they didn’t like Europe and they were going home.</a:t>
            </a:r>
          </a:p>
          <a:p>
            <a:pPr hangingPunct="0"/>
            <a:endParaRPr lang="en-US" dirty="0" smtClean="0"/>
          </a:p>
          <a:p>
            <a:pPr hangingPunct="0"/>
            <a:r>
              <a:rPr lang="en-US" dirty="0" smtClean="0"/>
              <a:t>So they did something that was most unusual for that day, they started to go east. Most of the barbarian hordes were moving westward for 1800 years. </a:t>
            </a:r>
          </a:p>
          <a:p>
            <a:pPr hangingPunct="0"/>
            <a:endParaRPr lang="en-US" dirty="0" smtClean="0"/>
          </a:p>
          <a:p>
            <a:pPr hangingPunct="0"/>
            <a:r>
              <a:rPr lang="en-US" dirty="0" smtClean="0"/>
              <a:t>Headed eastward and fighting everyone along the way they finally decided to move into Greece in 290 BC.  </a:t>
            </a:r>
          </a:p>
          <a:p>
            <a:pPr hangingPunct="0"/>
            <a:endParaRPr lang="en-US" dirty="0" smtClean="0"/>
          </a:p>
          <a:p>
            <a:pPr hangingPunct="0"/>
            <a:r>
              <a:rPr lang="en-US" dirty="0" smtClean="0"/>
              <a:t>They moved into the Greek peninsula and when they came to the great city of Delphi they were opposed by the Greeks and in 290 BC they fought a tremendous battle. </a:t>
            </a:r>
          </a:p>
          <a:p>
            <a:pPr hangingPunct="0"/>
            <a:endParaRPr lang="en-US" dirty="0" smtClean="0"/>
          </a:p>
          <a:p>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991600" cy="6553200"/>
          </a:xfrm>
        </p:spPr>
        <p:txBody>
          <a:bodyPr>
            <a:normAutofit/>
          </a:bodyPr>
          <a:lstStyle/>
          <a:p>
            <a:endParaRPr lang="en-US" dirty="0" smtClean="0"/>
          </a:p>
          <a:p>
            <a:r>
              <a:rPr lang="en-US" dirty="0" smtClean="0"/>
              <a:t>As a result of this battle they were driven out of the Greek peninsula. </a:t>
            </a:r>
          </a:p>
          <a:p>
            <a:endParaRPr lang="en-US" dirty="0" smtClean="0"/>
          </a:p>
          <a:p>
            <a:r>
              <a:rPr lang="en-US" dirty="0" smtClean="0"/>
              <a:t>So they had to pick another spot and they moved on east and finally they came to Asia Minor. </a:t>
            </a:r>
          </a:p>
          <a:p>
            <a:endParaRPr lang="en-US" dirty="0" smtClean="0"/>
          </a:p>
          <a:p>
            <a:r>
              <a:rPr lang="en-US" dirty="0" smtClean="0"/>
              <a:t>There they conquered everyone around them and settled down in what is now Turkey. They became known as the </a:t>
            </a:r>
            <a:r>
              <a:rPr lang="en-US" b="1" u="sng" dirty="0" smtClean="0"/>
              <a:t>Galatians</a:t>
            </a:r>
            <a:r>
              <a:rPr lang="en-US" dirty="0" smtClean="0"/>
              <a:t>. </a:t>
            </a:r>
          </a:p>
          <a:p>
            <a:endParaRPr lang="en-US" dirty="0" smtClean="0"/>
          </a:p>
          <a:p>
            <a:r>
              <a:rPr lang="en-US" dirty="0" smtClean="0"/>
              <a:t>They are first cousins to the Irish (Celts) and to some of the people who settled in France (Gauls).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t>There were actually three tribes but they welded into a very strong kingdom.</a:t>
            </a:r>
          </a:p>
          <a:p>
            <a:endParaRPr lang="en-US" dirty="0" smtClean="0"/>
          </a:p>
          <a:p>
            <a:r>
              <a:rPr lang="en-US" dirty="0" smtClean="0"/>
              <a:t> They sat on their plateau and on the plains below and they held out against everyone who came along. No one was able to conquer them, neither the Greek or Roman empires. </a:t>
            </a:r>
          </a:p>
          <a:p>
            <a:endParaRPr lang="en-US" dirty="0" smtClean="0"/>
          </a:p>
          <a:p>
            <a:r>
              <a:rPr lang="en-US" dirty="0" smtClean="0"/>
              <a:t>Then one of their kings came along by the name of </a:t>
            </a:r>
            <a:r>
              <a:rPr lang="en-US" dirty="0" err="1" smtClean="0"/>
              <a:t>Amyntas</a:t>
            </a:r>
            <a:r>
              <a:rPr lang="en-US" dirty="0" smtClean="0"/>
              <a:t>.  He was quite a fighter but decided to remain a bachelor. </a:t>
            </a:r>
          </a:p>
          <a:p>
            <a:endParaRPr lang="en-US" dirty="0" smtClean="0"/>
          </a:p>
          <a:p>
            <a:r>
              <a:rPr lang="en-US" dirty="0" smtClean="0"/>
              <a:t>He didn’t have any crown prince to whom he could pass on the kingdom of Galatia. </a:t>
            </a:r>
          </a:p>
          <a:p>
            <a:endParaRPr lang="en-US" dirty="0" smtClean="0"/>
          </a:p>
          <a:p>
            <a:endParaRPr lang="en-US"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a:buNone/>
            </a:pPr>
            <a:r>
              <a:rPr lang="en-US" dirty="0" smtClean="0"/>
              <a:t>C.  The battle cry of the Reformation the manifesto of freedom in Christ.</a:t>
            </a:r>
          </a:p>
          <a:p>
            <a:r>
              <a:rPr lang="en-US" dirty="0" smtClean="0"/>
              <a:t> The book of Galatians is called the "cornerstone" of the Reformation.</a:t>
            </a:r>
          </a:p>
          <a:p>
            <a:endParaRPr lang="en-US" dirty="0" smtClean="0"/>
          </a:p>
          <a:p>
            <a:r>
              <a:rPr lang="en-US" dirty="0" smtClean="0"/>
              <a:t>3. A favorite of Luther "The pebble from the brook with which the Reformers smote the papal giant of the Middle Ages."</a:t>
            </a:r>
          </a:p>
          <a:p>
            <a:endParaRPr lang="en-US" dirty="0" smtClean="0"/>
          </a:p>
          <a:p>
            <a:r>
              <a:rPr lang="en-US" dirty="0" smtClean="0"/>
              <a:t>Luther referred to Galatians has his "wife" -- "The epistle to the Galatians is my epistle. To it I am as it were in wedlock. It is my Catherine."</a:t>
            </a:r>
          </a:p>
          <a:p>
            <a:endParaRPr lang="en-US" dirty="0" smtClean="0"/>
          </a:p>
          <a:p>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endParaRPr lang="en-US" dirty="0" smtClean="0"/>
          </a:p>
          <a:p>
            <a:r>
              <a:rPr lang="en-US" dirty="0" smtClean="0"/>
              <a:t>After spending most of his life and his people’s time fighting he finally decided that when it time for him to die to the Roman empire, which he did. </a:t>
            </a:r>
          </a:p>
          <a:p>
            <a:endParaRPr lang="en-US" dirty="0" smtClean="0"/>
          </a:p>
          <a:p>
            <a:r>
              <a:rPr lang="en-US" dirty="0" smtClean="0"/>
              <a:t>So when </a:t>
            </a:r>
            <a:r>
              <a:rPr lang="en-US" dirty="0" err="1" smtClean="0"/>
              <a:t>Amyntas</a:t>
            </a:r>
            <a:r>
              <a:rPr lang="en-US" dirty="0" smtClean="0"/>
              <a:t> died the Romans took over this kingdom and it became a Roman province in the empire known as the province of Galatia.</a:t>
            </a:r>
          </a:p>
          <a:p>
            <a:endParaRPr lang="en-US" dirty="0" smtClean="0"/>
          </a:p>
          <a:p>
            <a:r>
              <a:rPr lang="en-US" dirty="0" smtClean="0"/>
              <a:t>It is in this particular area that the apostle Paul came in the southern part of Galatia on his first missionary journey. </a:t>
            </a:r>
            <a:r>
              <a:rPr lang="en-US" b="1" dirty="0" smtClean="0">
                <a:solidFill>
                  <a:srgbClr val="C00000"/>
                </a:solidFill>
              </a:rPr>
              <a:t>Acts 13-14.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endParaRPr lang="en-US" dirty="0" smtClean="0"/>
          </a:p>
          <a:p>
            <a:r>
              <a:rPr lang="en-US" dirty="0" smtClean="0"/>
              <a:t>The full details of his evangelization in this area are given in Acts 13 and 14. As a result many wonderful churches were established. </a:t>
            </a:r>
          </a:p>
          <a:p>
            <a:endParaRPr lang="en-US" dirty="0" smtClean="0"/>
          </a:p>
          <a:p>
            <a:r>
              <a:rPr lang="en-US" dirty="0" smtClean="0"/>
              <a:t>After Paul left this particular area the Judaizers followed and they immediately tried to discredit the apostleship of Paul.</a:t>
            </a:r>
          </a:p>
          <a:p>
            <a:endParaRPr lang="en-US" dirty="0" smtClean="0"/>
          </a:p>
          <a:p>
            <a:r>
              <a:rPr lang="en-US" dirty="0" smtClean="0"/>
              <a:t>They immediately </a:t>
            </a:r>
            <a:r>
              <a:rPr lang="en-US" b="1" dirty="0" smtClean="0"/>
              <a:t>taught the exact opposite of what Paul had preached .  </a:t>
            </a:r>
          </a:p>
          <a:p>
            <a:pPr>
              <a:buNone/>
            </a:pPr>
            <a:r>
              <a:rPr lang="en-US" dirty="0" smtClean="0"/>
              <a:t> </a:t>
            </a:r>
          </a:p>
          <a:p>
            <a:r>
              <a:rPr lang="en-US" dirty="0" smtClean="0"/>
              <a:t>Judaizers taught:</a:t>
            </a:r>
          </a:p>
          <a:p>
            <a:pPr>
              <a:buNone/>
            </a:pPr>
            <a:r>
              <a:rPr lang="en-US" dirty="0" smtClean="0"/>
              <a:t>          a. That salvation is by works; </a:t>
            </a:r>
          </a:p>
          <a:p>
            <a:pPr>
              <a:buNone/>
            </a:pPr>
            <a:r>
              <a:rPr lang="en-US" dirty="0" smtClean="0"/>
              <a:t>           b. Spirituality is by works.</a:t>
            </a:r>
          </a:p>
          <a:p>
            <a:pPr>
              <a:buNone/>
            </a:pPr>
            <a:endParaRPr lang="en-US" dirty="0" smtClean="0"/>
          </a:p>
          <a:p>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lnSpcReduction="10000"/>
          </a:bodyPr>
          <a:lstStyle/>
          <a:p>
            <a:r>
              <a:rPr lang="en-US" dirty="0" smtClean="0"/>
              <a:t> Consequently the book of Galatians is written to these people to straighten out these two great points, and as a result it is one of the greatest attacks against legalism.</a:t>
            </a:r>
          </a:p>
          <a:p>
            <a:endParaRPr lang="en-US" dirty="0" smtClean="0"/>
          </a:p>
          <a:p>
            <a:r>
              <a:rPr lang="en-US" dirty="0" smtClean="0"/>
              <a:t> In the Greek of this book we have the most forceful, strong statements in the entire Word of God. </a:t>
            </a:r>
          </a:p>
          <a:p>
            <a:endParaRPr lang="en-US" dirty="0" smtClean="0"/>
          </a:p>
          <a:p>
            <a:r>
              <a:rPr lang="en-US" dirty="0" smtClean="0"/>
              <a:t>Paul is not only sarcastic but he is absolutely brutal with the Galatians.</a:t>
            </a:r>
          </a:p>
          <a:p>
            <a:endParaRPr lang="en-US" dirty="0" smtClean="0"/>
          </a:p>
          <a:p>
            <a:r>
              <a:rPr lang="en-US" dirty="0" smtClean="0"/>
              <a:t> In very clear Greek he calls them stupid and ignoramuses plus many other things which we will see as we go along. </a:t>
            </a:r>
          </a:p>
          <a:p>
            <a:endParaRPr lang="en-US" dirty="0" smtClean="0"/>
          </a:p>
          <a:p>
            <a:r>
              <a:rPr lang="en-US" dirty="0" smtClean="0"/>
              <a:t>He also points out how quickly they departed from doctrine and fell into the debater’s technique of the legalists. </a:t>
            </a:r>
          </a:p>
          <a:p>
            <a:endParaRPr lang="en-US" dirty="0" smtClean="0"/>
          </a:p>
          <a:p>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t>It is to this day one of the greatest monuments to the grace of God. </a:t>
            </a:r>
          </a:p>
          <a:p>
            <a:endParaRPr lang="en-US" dirty="0" smtClean="0"/>
          </a:p>
          <a:p>
            <a:r>
              <a:rPr lang="en-US" dirty="0" smtClean="0"/>
              <a:t>In a polemic way (controversial argument against doctrine)  the subject is the same as Ephesians: grace.</a:t>
            </a:r>
          </a:p>
          <a:p>
            <a:endParaRPr lang="en-US" dirty="0" smtClean="0"/>
          </a:p>
          <a:p>
            <a:r>
              <a:rPr lang="en-US" dirty="0" smtClean="0"/>
              <a:t> But Ephesians approaches it from the standpoint of positive statements whereas Galatians is very negative in its approach. </a:t>
            </a:r>
          </a:p>
          <a:p>
            <a:endParaRPr lang="en-US" dirty="0" smtClean="0"/>
          </a:p>
          <a:p>
            <a:r>
              <a:rPr lang="en-US" dirty="0" smtClean="0"/>
              <a:t>Paul is very angry as he writes to the Galatians and he often leaves out verbs and there are many types of syntax which are used to show that all of the time he wrote Galatians he was “pounding the pulpit,” shouting at them.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pPr hangingPunct="0"/>
            <a:r>
              <a:rPr lang="en-US" dirty="0" smtClean="0"/>
              <a:t>Paul wrote the epistle from Corinth. News came that the Galatians were going legalistic, that the legalists (the Judaizers) came in from Palestine and persuaded the Gentile Galatians that they couldn’t be saved until they were circumcised. </a:t>
            </a:r>
          </a:p>
          <a:p>
            <a:pPr hangingPunct="0"/>
            <a:endParaRPr lang="en-US" dirty="0" smtClean="0"/>
          </a:p>
          <a:p>
            <a:pPr hangingPunct="0"/>
            <a:r>
              <a:rPr lang="en-US" dirty="0" smtClean="0"/>
              <a:t>Apparently thousands of Galatian Gentiles decided that they weren’t really saved by receiving the gospel and many of them were circumcised. </a:t>
            </a:r>
          </a:p>
          <a:p>
            <a:pPr hangingPunct="0"/>
            <a:endParaRPr lang="en-US" dirty="0" smtClean="0"/>
          </a:p>
          <a:p>
            <a:pPr hangingPunct="0"/>
            <a:r>
              <a:rPr lang="en-US" dirty="0" smtClean="0"/>
              <a:t>The news came to Paul in Corinth and he sat down and wrote them this message. </a:t>
            </a:r>
          </a:p>
          <a:p>
            <a:pPr hangingPunct="0"/>
            <a:endParaRPr lang="en-US" dirty="0" smtClean="0"/>
          </a:p>
          <a:p>
            <a:pPr hangingPunct="0"/>
            <a:r>
              <a:rPr lang="en-US" dirty="0" smtClean="0"/>
              <a:t>They thought, in addition to that, that they had to keep the Mosaic Law for spirituality. They were very confused.   </a:t>
            </a:r>
          </a:p>
          <a:p>
            <a:pPr hangingPunct="0"/>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pPr hangingPunct="0"/>
            <a:r>
              <a:rPr lang="en-US" b="1" u="sng" dirty="0" smtClean="0">
                <a:solidFill>
                  <a:srgbClr val="0070C0"/>
                </a:solidFill>
              </a:rPr>
              <a:t>Galatians 1:1-5, the salutation</a:t>
            </a:r>
            <a:r>
              <a:rPr lang="en-US" dirty="0" smtClean="0">
                <a:solidFill>
                  <a:srgbClr val="0070C0"/>
                </a:solidFill>
              </a:rPr>
              <a:t>.</a:t>
            </a:r>
          </a:p>
          <a:p>
            <a:pPr hangingPunct="0"/>
            <a:endParaRPr lang="en-US" dirty="0" smtClean="0">
              <a:solidFill>
                <a:srgbClr val="0070C0"/>
              </a:solidFill>
            </a:endParaRPr>
          </a:p>
          <a:p>
            <a:pPr hangingPunct="0"/>
            <a:r>
              <a:rPr lang="en-US" b="1" dirty="0" smtClean="0">
                <a:solidFill>
                  <a:srgbClr val="0070C0"/>
                </a:solidFill>
              </a:rPr>
              <a:t>“Paul, an apostle (not sent from men nor though the agency of man, but through Jesus Christ and God the Father, who raised Him from the dead),”</a:t>
            </a:r>
          </a:p>
          <a:p>
            <a:pPr hangingPunct="0"/>
            <a:endParaRPr lang="en-US" dirty="0" smtClean="0"/>
          </a:p>
          <a:p>
            <a:pPr hangingPunct="0"/>
            <a:r>
              <a:rPr lang="en-US" dirty="0" smtClean="0"/>
              <a:t>In verse one we have the identification of the human author. </a:t>
            </a:r>
          </a:p>
          <a:p>
            <a:pPr hangingPunct="0"/>
            <a:endParaRPr lang="en-US" dirty="0" smtClean="0"/>
          </a:p>
          <a:p>
            <a:pPr hangingPunct="0"/>
            <a:r>
              <a:rPr lang="en-US" dirty="0" smtClean="0"/>
              <a:t>It is declared to be Paul. The word means “little” (PAULOS) </a:t>
            </a:r>
          </a:p>
          <a:p>
            <a:pPr hangingPunct="0"/>
            <a:endParaRPr lang="en-US" dirty="0" smtClean="0"/>
          </a:p>
          <a:p>
            <a:pPr hangingPunct="0"/>
            <a:r>
              <a:rPr lang="en-US" dirty="0" smtClean="0"/>
              <a:t>Paul was undoubtedly the greatest Christian who ever lived right up to this moment and also the greatest of all the apostles and therefore the greatest leader of the Christian church. </a:t>
            </a:r>
          </a:p>
          <a:p>
            <a:pPr hangingPunct="0"/>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t>Yet his name means “little” and it reminds us once again that whatever </a:t>
            </a:r>
            <a:r>
              <a:rPr lang="en-US" u="sng" dirty="0" smtClean="0"/>
              <a:t>we are we are by the grace of God. </a:t>
            </a:r>
          </a:p>
          <a:p>
            <a:endParaRPr lang="en-US" dirty="0" smtClean="0"/>
          </a:p>
          <a:p>
            <a:r>
              <a:rPr lang="en-US" dirty="0" smtClean="0"/>
              <a:t>Next, after his name, we have his rank. He is an absolute spiritual dictator </a:t>
            </a:r>
            <a:r>
              <a:rPr lang="en-US" b="1" dirty="0" smtClean="0">
                <a:solidFill>
                  <a:srgbClr val="0070C0"/>
                </a:solidFill>
              </a:rPr>
              <a:t>— “an apostle </a:t>
            </a:r>
            <a:r>
              <a:rPr lang="en-US" dirty="0" smtClean="0"/>
              <a:t>(APOSTOLOS)” </a:t>
            </a:r>
          </a:p>
          <a:p>
            <a:endParaRPr lang="en-US" b="1" dirty="0" smtClean="0">
              <a:solidFill>
                <a:srgbClr val="FFFF00"/>
              </a:solidFill>
            </a:endParaRPr>
          </a:p>
          <a:p>
            <a:r>
              <a:rPr lang="en-US" dirty="0" smtClean="0"/>
              <a:t>APOSTOLOS -</a:t>
            </a:r>
            <a:r>
              <a:rPr lang="en-US" b="1" dirty="0" smtClean="0"/>
              <a:t>- </a:t>
            </a:r>
            <a:r>
              <a:rPr lang="en-US" dirty="0" smtClean="0"/>
              <a:t>The word has often been construed to mean one who is sent. The word means one sent all right but it must be understood how the word was originally used. </a:t>
            </a:r>
          </a:p>
          <a:p>
            <a:endParaRPr lang="en-US" dirty="0" smtClean="0"/>
          </a:p>
          <a:p>
            <a:r>
              <a:rPr lang="en-US" dirty="0" smtClean="0"/>
              <a:t>The Athenians had the finest navy of all. They couldn’t trust their naval officers, however, because the Spartans were bribing the admirals of Athens to throw the naval battles. </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a:bodyPr>
          <a:lstStyle/>
          <a:p>
            <a:endParaRPr lang="en-US" dirty="0" smtClean="0"/>
          </a:p>
          <a:p>
            <a:r>
              <a:rPr lang="en-US" dirty="0" smtClean="0"/>
              <a:t>After this happened a couple of times the Athenians got tired of it.</a:t>
            </a:r>
          </a:p>
          <a:p>
            <a:endParaRPr lang="en-US" dirty="0" smtClean="0"/>
          </a:p>
          <a:p>
            <a:r>
              <a:rPr lang="en-US" dirty="0" smtClean="0"/>
              <a:t> So they would have about five or six of the highest ranking Athenian admirals sitting in a room and they would then give orders for the fleet to set sail. </a:t>
            </a:r>
          </a:p>
          <a:p>
            <a:endParaRPr lang="en-US" dirty="0" smtClean="0"/>
          </a:p>
          <a:p>
            <a:r>
              <a:rPr lang="en-US" dirty="0" smtClean="0"/>
              <a:t>Just as the fleet was leaving the harbor they would finally appoint one of the admirals to be the admiral of the fleet and would personally escort him down to the harbor and send him out to his flagship. </a:t>
            </a:r>
          </a:p>
          <a:p>
            <a:endParaRPr lang="en-US" dirty="0" smtClean="0"/>
          </a:p>
          <a:p>
            <a:r>
              <a:rPr lang="en-US" dirty="0" smtClean="0"/>
              <a:t>In this way they forestalled any possibility of bribing him. </a:t>
            </a:r>
          </a:p>
          <a:p>
            <a:endParaRPr lang="en-US"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endParaRPr lang="en-US" dirty="0" smtClean="0"/>
          </a:p>
          <a:p>
            <a:r>
              <a:rPr lang="en-US" dirty="0" smtClean="0"/>
              <a:t>Therefore they finally got around to calling the </a:t>
            </a:r>
            <a:r>
              <a:rPr lang="en-US" u="sng" dirty="0" smtClean="0"/>
              <a:t>admiral of the fleet </a:t>
            </a:r>
            <a:r>
              <a:rPr lang="en-US" dirty="0" smtClean="0"/>
              <a:t>the one who is sent to command so he won’t be bribed on the way. That is the word apostle. </a:t>
            </a:r>
          </a:p>
          <a:p>
            <a:endParaRPr lang="en-US" dirty="0" smtClean="0"/>
          </a:p>
          <a:p>
            <a:r>
              <a:rPr lang="en-US" dirty="0" smtClean="0"/>
              <a:t>Eventually the word apostle comes to mean one who holds the highest rank in an organization. </a:t>
            </a:r>
          </a:p>
          <a:p>
            <a:endParaRPr lang="en-US" dirty="0" smtClean="0"/>
          </a:p>
          <a:p>
            <a:r>
              <a:rPr lang="en-US" dirty="0" smtClean="0"/>
              <a:t>And that is the connotation of the word as we have it here: </a:t>
            </a:r>
            <a:r>
              <a:rPr lang="en-US" b="1" dirty="0" smtClean="0">
                <a:solidFill>
                  <a:srgbClr val="0070C0"/>
                </a:solidFill>
              </a:rPr>
              <a:t>“Paul an apostle”</a:t>
            </a:r>
            <a:r>
              <a:rPr lang="en-US" b="1" dirty="0" smtClean="0">
                <a:solidFill>
                  <a:srgbClr val="FFFF00"/>
                </a:solidFill>
              </a:rPr>
              <a:t> </a:t>
            </a:r>
            <a:r>
              <a:rPr lang="en-US" dirty="0" smtClean="0"/>
              <a:t>which means that he had the highest rank anyone has ever held in the Church Age. </a:t>
            </a:r>
          </a:p>
          <a:p>
            <a:endParaRPr lang="en-US" dirty="0" smtClean="0"/>
          </a:p>
          <a:p>
            <a:r>
              <a:rPr lang="en-US" dirty="0" smtClean="0"/>
              <a:t>Apostleship is a spiritual gift and there are very few people who have ever held this particular rank. </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92500" lnSpcReduction="10000"/>
          </a:bodyPr>
          <a:lstStyle/>
          <a:p>
            <a:endParaRPr lang="en-US" dirty="0" smtClean="0"/>
          </a:p>
          <a:p>
            <a:r>
              <a:rPr lang="en-US" dirty="0" smtClean="0"/>
              <a:t>The word </a:t>
            </a:r>
            <a:r>
              <a:rPr lang="en-US" b="1" dirty="0" smtClean="0">
                <a:solidFill>
                  <a:srgbClr val="0070C0"/>
                </a:solidFill>
              </a:rPr>
              <a:t>“apostle” </a:t>
            </a:r>
            <a:r>
              <a:rPr lang="en-US" dirty="0" smtClean="0"/>
              <a:t>is also used in connection with the disciples before the Church Age began. </a:t>
            </a:r>
          </a:p>
          <a:p>
            <a:endParaRPr lang="en-US" dirty="0" smtClean="0"/>
          </a:p>
          <a:p>
            <a:r>
              <a:rPr lang="en-US" dirty="0" smtClean="0"/>
              <a:t>This is found in </a:t>
            </a:r>
            <a:r>
              <a:rPr lang="en-US" b="1" dirty="0" smtClean="0">
                <a:solidFill>
                  <a:srgbClr val="C00000"/>
                </a:solidFill>
              </a:rPr>
              <a:t>Matthew 10</a:t>
            </a:r>
            <a:r>
              <a:rPr lang="en-US" dirty="0" smtClean="0"/>
              <a:t>, but the apostles there were sent specifically to the house of Israel and they had nothing to do with the apostles of the Church. </a:t>
            </a:r>
          </a:p>
          <a:p>
            <a:endParaRPr lang="en-US" dirty="0" smtClean="0"/>
          </a:p>
          <a:p>
            <a:r>
              <a:rPr lang="en-US" dirty="0" smtClean="0"/>
              <a:t>This all occurred before the Church Age. However, eleven out of the twelve disciples to Israel became apostles.</a:t>
            </a:r>
          </a:p>
          <a:p>
            <a:endParaRPr lang="en-US" dirty="0" smtClean="0"/>
          </a:p>
          <a:p>
            <a:r>
              <a:rPr lang="en-US" dirty="0" smtClean="0"/>
              <a:t> Judas, of course, was not. In addition to that there were five or possibly six other people who became apostles. </a:t>
            </a:r>
          </a:p>
          <a:p>
            <a:endParaRPr lang="en-US" dirty="0" smtClean="0"/>
          </a:p>
          <a:p>
            <a:r>
              <a:rPr lang="en-US" dirty="0" smtClean="0"/>
              <a:t>In all </a:t>
            </a:r>
            <a:r>
              <a:rPr lang="en-US" u="sng" dirty="0" smtClean="0"/>
              <a:t>not more than seventeen men </a:t>
            </a:r>
            <a:r>
              <a:rPr lang="en-US" dirty="0" smtClean="0"/>
              <a:t>have ever held this great gift of apostleship.</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t>D. Galatians embodies the crucial credo on Christian freedom and it is the Magna </a:t>
            </a:r>
            <a:r>
              <a:rPr lang="en-US" dirty="0" err="1" smtClean="0"/>
              <a:t>Carta</a:t>
            </a:r>
            <a:r>
              <a:rPr lang="en-US" dirty="0" smtClean="0"/>
              <a:t> of Christian liberty.</a:t>
            </a:r>
          </a:p>
          <a:p>
            <a:endParaRPr lang="en-US" dirty="0" smtClean="0"/>
          </a:p>
          <a:p>
            <a:r>
              <a:rPr lang="en-US" dirty="0" smtClean="0"/>
              <a:t>F. It guards salvation by works, spirituality by works and assaults on Christian liberty.</a:t>
            </a:r>
          </a:p>
          <a:p>
            <a:endParaRPr lang="en-US" dirty="0" smtClean="0"/>
          </a:p>
          <a:p>
            <a:r>
              <a:rPr lang="en-US" dirty="0" smtClean="0"/>
              <a:t>H. Galatians is one of the most influential of Paul epistle.</a:t>
            </a:r>
          </a:p>
          <a:p>
            <a:endParaRPr lang="en-US" dirty="0" smtClean="0"/>
          </a:p>
          <a:p>
            <a:r>
              <a:rPr lang="en-US" dirty="0" smtClean="0"/>
              <a:t>I. Church fathers accepted Galatians as from Paul</a:t>
            </a:r>
          </a:p>
          <a:p>
            <a:endParaRPr lang="en-US" dirty="0" smtClean="0"/>
          </a:p>
          <a:p>
            <a:r>
              <a:rPr lang="en-US" dirty="0" smtClean="0"/>
              <a:t>Polycarp, 116; Clement of Rome, 96; Ignatius, 115; The writer of the epistle to </a:t>
            </a:r>
            <a:r>
              <a:rPr lang="en-US" dirty="0" err="1" smtClean="0"/>
              <a:t>Diognetus</a:t>
            </a:r>
            <a:r>
              <a:rPr lang="en-US" dirty="0" smtClean="0"/>
              <a:t>, 117, shows his dependence on it.</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r>
              <a:rPr lang="en-US" dirty="0" smtClean="0"/>
              <a:t> In addition to the eleven who became disciples we have Paul, mentioned here and the others are; </a:t>
            </a:r>
          </a:p>
          <a:p>
            <a:endParaRPr lang="en-US" dirty="0" smtClean="0"/>
          </a:p>
          <a:p>
            <a:pPr>
              <a:buNone/>
            </a:pPr>
            <a:r>
              <a:rPr lang="en-US" dirty="0" smtClean="0"/>
              <a:t>     -Barnabas, mentioned in </a:t>
            </a:r>
            <a:r>
              <a:rPr lang="en-US" b="1" dirty="0" smtClean="0">
                <a:solidFill>
                  <a:srgbClr val="C00000"/>
                </a:solidFill>
              </a:rPr>
              <a:t>Acts 14:14; Galatians 2; </a:t>
            </a:r>
          </a:p>
          <a:p>
            <a:pPr>
              <a:buNone/>
            </a:pPr>
            <a:r>
              <a:rPr lang="en-US" dirty="0" smtClean="0"/>
              <a:t> </a:t>
            </a:r>
          </a:p>
          <a:p>
            <a:pPr>
              <a:buNone/>
            </a:pPr>
            <a:r>
              <a:rPr lang="en-US" dirty="0" smtClean="0"/>
              <a:t>    -James, the Lord’s brother who wasn’t even a believer until after the resurrection; </a:t>
            </a:r>
          </a:p>
          <a:p>
            <a:pPr>
              <a:buNone/>
            </a:pPr>
            <a:endParaRPr lang="en-US" dirty="0" smtClean="0"/>
          </a:p>
          <a:p>
            <a:pPr>
              <a:buNone/>
            </a:pPr>
            <a:r>
              <a:rPr lang="en-US" dirty="0" smtClean="0"/>
              <a:t>      -Apollos also was an apostle, according to  </a:t>
            </a:r>
            <a:r>
              <a:rPr lang="en-US" b="1" dirty="0" smtClean="0">
                <a:solidFill>
                  <a:srgbClr val="C00000"/>
                </a:solidFill>
              </a:rPr>
              <a:t>1 Corinthians 4:6, 9, </a:t>
            </a:r>
            <a:r>
              <a:rPr lang="en-US" dirty="0" smtClean="0"/>
              <a:t> who walked out on the Corinthians. </a:t>
            </a:r>
          </a:p>
          <a:p>
            <a:pPr>
              <a:buNone/>
            </a:pPr>
            <a:endParaRPr lang="en-US" dirty="0" smtClean="0"/>
          </a:p>
          <a:p>
            <a:pPr>
              <a:buNone/>
            </a:pPr>
            <a:r>
              <a:rPr lang="en-US" dirty="0" smtClean="0"/>
              <a:t>      -Silas and Timothy, mentioned in </a:t>
            </a:r>
            <a:r>
              <a:rPr lang="en-US" b="1" dirty="0" smtClean="0">
                <a:solidFill>
                  <a:srgbClr val="C00000"/>
                </a:solidFill>
              </a:rPr>
              <a:t>1 Thess. 1:1; 2:6</a:t>
            </a:r>
            <a:r>
              <a:rPr lang="en-US" dirty="0" smtClean="0"/>
              <a:t> as possibly being apostles. </a:t>
            </a:r>
          </a:p>
          <a:p>
            <a:pPr>
              <a:buNone/>
            </a:pPr>
            <a:r>
              <a:rPr lang="en-US" dirty="0" smtClean="0"/>
              <a:t> </a:t>
            </a:r>
          </a:p>
          <a:p>
            <a:pPr>
              <a:buNone/>
            </a:pPr>
            <a:r>
              <a:rPr lang="en-US" dirty="0" smtClean="0"/>
              <a:t>    -  Judas betrayed the Lord and was never an apostle ( </a:t>
            </a:r>
            <a:r>
              <a:rPr lang="en-US" b="1" dirty="0" smtClean="0">
                <a:solidFill>
                  <a:srgbClr val="C00000"/>
                </a:solidFill>
              </a:rPr>
              <a:t>Psalms 69:25</a:t>
            </a:r>
            <a:r>
              <a:rPr lang="en-US" dirty="0" smtClean="0"/>
              <a:t>) so in </a:t>
            </a:r>
            <a:r>
              <a:rPr lang="en-US" b="1" dirty="0" smtClean="0">
                <a:solidFill>
                  <a:srgbClr val="C00000"/>
                </a:solidFill>
              </a:rPr>
              <a:t>Acts 1:20-24 </a:t>
            </a:r>
            <a:r>
              <a:rPr lang="en-US" dirty="0" smtClean="0"/>
              <a:t>the early Church made their first mistake: they elected Matthias but he is never heard from again.</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Notice the source of apostleship — </a:t>
            </a:r>
            <a:r>
              <a:rPr lang="en-US" b="1" dirty="0" smtClean="0">
                <a:solidFill>
                  <a:srgbClr val="0070C0"/>
                </a:solidFill>
              </a:rPr>
              <a:t>“not of men”. “Not” </a:t>
            </a:r>
            <a:r>
              <a:rPr lang="en-US" dirty="0" smtClean="0"/>
              <a:t>is an obvious negative ( OUK AP ANTHROPON)  </a:t>
            </a:r>
            <a:r>
              <a:rPr lang="en-US" b="1" dirty="0" smtClean="0">
                <a:solidFill>
                  <a:srgbClr val="0070C0"/>
                </a:solidFill>
              </a:rPr>
              <a:t>“of” </a:t>
            </a:r>
            <a:r>
              <a:rPr lang="en-US" dirty="0" smtClean="0"/>
              <a:t>is literally APO the preposition of ultimate source, </a:t>
            </a:r>
            <a:r>
              <a:rPr lang="en-US" b="1" dirty="0" smtClean="0">
                <a:solidFill>
                  <a:srgbClr val="0070C0"/>
                </a:solidFill>
              </a:rPr>
              <a:t> “not from men.” </a:t>
            </a:r>
          </a:p>
          <a:p>
            <a:pPr hangingPunct="0"/>
            <a:endParaRPr lang="en-US" b="1" dirty="0" smtClean="0">
              <a:solidFill>
                <a:srgbClr val="0070C0"/>
              </a:solidFill>
            </a:endParaRPr>
          </a:p>
          <a:p>
            <a:pPr hangingPunct="0"/>
            <a:r>
              <a:rPr lang="en-US" dirty="0" smtClean="0"/>
              <a:t>Man does not assign spiritual gifts, all spiritual gifts are the appointment of God.  Judas was not appointed by God. </a:t>
            </a:r>
          </a:p>
          <a:p>
            <a:pPr hangingPunct="0">
              <a:buNone/>
            </a:pPr>
            <a:endParaRPr lang="en-US" dirty="0" smtClean="0"/>
          </a:p>
          <a:p>
            <a:pPr hangingPunct="0"/>
            <a:r>
              <a:rPr lang="en-US" b="1" dirty="0" smtClean="0">
                <a:solidFill>
                  <a:srgbClr val="0070C0"/>
                </a:solidFill>
              </a:rPr>
              <a:t>“Neither by agency of man.” </a:t>
            </a:r>
            <a:r>
              <a:rPr lang="en-US" dirty="0" smtClean="0"/>
              <a:t> (OUDE DI ANTHROPON ALLA DIA INESOU CHRISTOU KAI THEOU PATROS )he principle behind that phrase is that no apostle ever perpetuated his office by appointing a successor. </a:t>
            </a:r>
          </a:p>
          <a:p>
            <a:pPr hangingPunct="0"/>
            <a:endParaRPr lang="en-US" b="1" dirty="0" smtClean="0"/>
          </a:p>
          <a:p>
            <a:pPr hangingPunct="0">
              <a:buNone/>
            </a:pPr>
            <a:r>
              <a:rPr lang="en-US" b="1" dirty="0" smtClean="0"/>
              <a:t>Ten Points on Apostle Gift:</a:t>
            </a:r>
          </a:p>
          <a:p>
            <a:pPr hangingPunct="0"/>
            <a:r>
              <a:rPr lang="en-US" dirty="0" smtClean="0"/>
              <a:t>1. Apostleship came after the ascension. </a:t>
            </a:r>
            <a:r>
              <a:rPr lang="en-US" b="1" dirty="0" smtClean="0">
                <a:solidFill>
                  <a:srgbClr val="C00000"/>
                </a:solidFill>
              </a:rPr>
              <a:t>Matthew 16:18 </a:t>
            </a:r>
            <a:r>
              <a:rPr lang="en-US" dirty="0" smtClean="0"/>
              <a:t>is before the ascension and the keys of the kingdom passage has nothing to do with Peter’s authority in the Church.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t>2. For anyone to claim apostleship today they would have to be the recipients of direct revelation from God and no one today is the recipient of direct revelation from God.</a:t>
            </a:r>
          </a:p>
          <a:p>
            <a:endParaRPr lang="en-US" dirty="0" smtClean="0"/>
          </a:p>
          <a:p>
            <a:pPr hangingPunct="0"/>
            <a:r>
              <a:rPr lang="en-US" dirty="0" smtClean="0"/>
              <a:t>3. No apostle was appointed to the Church until after the Ascension of Christ — </a:t>
            </a:r>
            <a:r>
              <a:rPr lang="en-US" b="1" dirty="0" smtClean="0">
                <a:solidFill>
                  <a:srgbClr val="C00000"/>
                </a:solidFill>
              </a:rPr>
              <a:t>Ephesians 4:8-11. </a:t>
            </a:r>
          </a:p>
          <a:p>
            <a:pPr hangingPunct="0"/>
            <a:endParaRPr lang="en-US" b="1" dirty="0" smtClean="0">
              <a:solidFill>
                <a:srgbClr val="C00000"/>
              </a:solidFill>
            </a:endParaRPr>
          </a:p>
          <a:p>
            <a:pPr hangingPunct="0"/>
            <a:r>
              <a:rPr lang="en-US" dirty="0" smtClean="0"/>
              <a:t>Peter was NOT appointed an apostle to the Church in </a:t>
            </a:r>
            <a:r>
              <a:rPr lang="en-US" b="1" dirty="0" smtClean="0">
                <a:solidFill>
                  <a:srgbClr val="C00000"/>
                </a:solidFill>
              </a:rPr>
              <a:t>Matthew 16:18,19</a:t>
            </a:r>
            <a:r>
              <a:rPr lang="en-US" dirty="0" smtClean="0"/>
              <a:t>. </a:t>
            </a:r>
          </a:p>
          <a:p>
            <a:pPr hangingPunct="0"/>
            <a:endParaRPr lang="en-US" dirty="0" smtClean="0"/>
          </a:p>
          <a:p>
            <a:pPr hangingPunct="0"/>
            <a:r>
              <a:rPr lang="en-US" dirty="0" smtClean="0"/>
              <a:t>The disciples were appointed apostles to Israel (at that time), not to the Church. Note </a:t>
            </a:r>
            <a:r>
              <a:rPr lang="en-US" b="1" dirty="0" smtClean="0">
                <a:solidFill>
                  <a:srgbClr val="C00000"/>
                </a:solidFill>
              </a:rPr>
              <a:t>Matthew 10:6, “house of Israel”. </a:t>
            </a:r>
            <a:r>
              <a:rPr lang="en-US" dirty="0" smtClean="0"/>
              <a:t>The “keys” are the prerogative of witnessing and they do not carry special authority.</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t>4. An apostle must be an eye witness to the resurrected Christ —   </a:t>
            </a:r>
            <a:r>
              <a:rPr lang="en-US" b="1" dirty="0" smtClean="0">
                <a:solidFill>
                  <a:srgbClr val="C00000"/>
                </a:solidFill>
              </a:rPr>
              <a:t>1 Corinthians 9:1; 15:8,9</a:t>
            </a:r>
            <a:r>
              <a:rPr lang="en-US" dirty="0" smtClean="0"/>
              <a:t>.</a:t>
            </a:r>
          </a:p>
          <a:p>
            <a:pPr hangingPunct="0">
              <a:buNone/>
            </a:pPr>
            <a:endParaRPr lang="en-US" dirty="0" smtClean="0"/>
          </a:p>
          <a:p>
            <a:pPr hangingPunct="0"/>
            <a:r>
              <a:rPr lang="en-US" dirty="0" smtClean="0"/>
              <a:t>5. An apostle also had the gift of miracles. Paul did not have the gift of healing at the end of his life, it was removed from him before he died, some ten years before, in 57 AD –</a:t>
            </a:r>
            <a:r>
              <a:rPr lang="en-US" b="1" dirty="0" smtClean="0">
                <a:solidFill>
                  <a:srgbClr val="C00000"/>
                </a:solidFill>
              </a:rPr>
              <a:t> 2 Cor 12:6-10;  Philippians 2:27 </a:t>
            </a:r>
            <a:r>
              <a:rPr lang="en-US" dirty="0" smtClean="0"/>
              <a:t>with</a:t>
            </a:r>
            <a:r>
              <a:rPr lang="en-US" b="1" dirty="0" smtClean="0">
                <a:solidFill>
                  <a:srgbClr val="C00000"/>
                </a:solidFill>
              </a:rPr>
              <a:t> 2 Timothy 4:20.</a:t>
            </a:r>
          </a:p>
          <a:p>
            <a:pPr hangingPunct="0">
              <a:buNone/>
            </a:pPr>
            <a:r>
              <a:rPr lang="en-US" dirty="0" smtClean="0"/>
              <a:t> </a:t>
            </a:r>
          </a:p>
          <a:p>
            <a:r>
              <a:rPr lang="en-US" dirty="0" smtClean="0"/>
              <a:t>All divine revelation is confined to the Word of God. God reveals Himself through the Word. </a:t>
            </a:r>
          </a:p>
          <a:p>
            <a:endParaRPr lang="en-US" dirty="0" smtClean="0"/>
          </a:p>
          <a:p>
            <a:pPr hangingPunct="0"/>
            <a:r>
              <a:rPr lang="en-US" dirty="0" smtClean="0"/>
              <a:t>6. Apostleship is a spiritual gift </a:t>
            </a:r>
            <a:r>
              <a:rPr lang="en-US" b="1" dirty="0" smtClean="0">
                <a:solidFill>
                  <a:srgbClr val="C00000"/>
                </a:solidFill>
              </a:rPr>
              <a:t>— 1 Corinthians 12:28</a:t>
            </a:r>
          </a:p>
          <a:p>
            <a:pPr hangingPunc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7. Apostles are appointed (Sovereign decision — no merit involved) by:</a:t>
            </a:r>
          </a:p>
          <a:p>
            <a:pPr hangingPunct="0"/>
            <a:r>
              <a:rPr lang="en-US" dirty="0" smtClean="0"/>
              <a:t>	a) God the Father — </a:t>
            </a:r>
            <a:r>
              <a:rPr lang="en-US" b="1" dirty="0" smtClean="0">
                <a:solidFill>
                  <a:srgbClr val="C00000"/>
                </a:solidFill>
              </a:rPr>
              <a:t>Romans 1:1</a:t>
            </a:r>
          </a:p>
          <a:p>
            <a:pPr hangingPunct="0"/>
            <a:r>
              <a:rPr lang="en-US" dirty="0" smtClean="0"/>
              <a:t>	b) Jesus Christ provided the spiritual gifts — </a:t>
            </a:r>
            <a:r>
              <a:rPr lang="en-US" b="1" dirty="0" smtClean="0">
                <a:solidFill>
                  <a:srgbClr val="C00000"/>
                </a:solidFill>
              </a:rPr>
              <a:t>Eph 4:11</a:t>
            </a:r>
          </a:p>
          <a:p>
            <a:pPr hangingPunct="0"/>
            <a:r>
              <a:rPr lang="en-US" dirty="0" smtClean="0"/>
              <a:t>	c) The Holy Spirit matches the gift to the individual — </a:t>
            </a:r>
          </a:p>
          <a:p>
            <a:pPr hangingPunct="0">
              <a:buNone/>
            </a:pPr>
            <a:r>
              <a:rPr lang="en-US" b="1" dirty="0" smtClean="0">
                <a:solidFill>
                  <a:srgbClr val="C00000"/>
                </a:solidFill>
              </a:rPr>
              <a:t>                1 Corinthians 12:11</a:t>
            </a:r>
          </a:p>
          <a:p>
            <a:endParaRPr lang="en-US" dirty="0" smtClean="0"/>
          </a:p>
          <a:p>
            <a:r>
              <a:rPr lang="en-US" dirty="0" smtClean="0"/>
              <a:t>8. According to </a:t>
            </a:r>
            <a:r>
              <a:rPr lang="en-US" b="1" dirty="0" smtClean="0">
                <a:solidFill>
                  <a:srgbClr val="C00000"/>
                </a:solidFill>
              </a:rPr>
              <a:t>2 Corinthians 12:12 </a:t>
            </a:r>
            <a:r>
              <a:rPr lang="en-US" dirty="0" smtClean="0"/>
              <a:t>no one today or in Church history has achieved apostolic stature, it was an appointment of the Holy Spirit and along with it went the gift of miracles which means that the individual could perform miracles at will. </a:t>
            </a:r>
          </a:p>
          <a:p>
            <a:endParaRPr lang="en-US" dirty="0" smtClean="0"/>
          </a:p>
          <a:p>
            <a:r>
              <a:rPr lang="en-US" dirty="0" smtClean="0"/>
              <a:t>There is no born-again member of the human race who can perform miracles at will today. </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t>9. The gift of apostleship died in the first generation of the Church. No provision was ever made for successors. </a:t>
            </a:r>
          </a:p>
          <a:p>
            <a:pPr hangingPunct="0"/>
            <a:endParaRPr lang="en-US" dirty="0" smtClean="0"/>
          </a:p>
          <a:p>
            <a:pPr hangingPunct="0"/>
            <a:r>
              <a:rPr lang="en-US" dirty="0" smtClean="0"/>
              <a:t>That means that the purpose of apostleship was to take up the slack until the canon of scripture was completed. </a:t>
            </a:r>
          </a:p>
          <a:p>
            <a:pPr hangingPunct="0"/>
            <a:endParaRPr lang="en-US" dirty="0" smtClean="0"/>
          </a:p>
          <a:p>
            <a:pPr hangingPunct="0"/>
            <a:r>
              <a:rPr lang="en-US" dirty="0" smtClean="0"/>
              <a:t>God’s revelation to us </a:t>
            </a:r>
            <a:r>
              <a:rPr lang="en-US" u="sng" dirty="0" smtClean="0"/>
              <a:t>is confined to the Word</a:t>
            </a:r>
            <a:r>
              <a:rPr lang="en-US" dirty="0" smtClean="0"/>
              <a:t>, to the canon of scripture. </a:t>
            </a:r>
          </a:p>
          <a:p>
            <a:pPr hangingPunct="0"/>
            <a:endParaRPr lang="en-US" dirty="0" smtClean="0"/>
          </a:p>
          <a:p>
            <a:pPr hangingPunct="0"/>
            <a:r>
              <a:rPr lang="en-US" dirty="0" smtClean="0"/>
              <a:t>Therefore, the apostles took the place of the canon until the canon was completed. The canon is the absolute authority. </a:t>
            </a:r>
          </a:p>
          <a:p>
            <a:pPr hangingPunct="0"/>
            <a:endParaRPr lang="en-US" dirty="0" smtClean="0"/>
          </a:p>
          <a:p>
            <a:pPr hangingPunct="0"/>
            <a:r>
              <a:rPr lang="en-US" dirty="0" smtClean="0"/>
              <a:t>The apostles exercised that same absolute authority until the canon was completed. </a:t>
            </a:r>
          </a:p>
          <a:p>
            <a:pPr hangingPunct="0"/>
            <a:endParaRPr lang="en-US" dirty="0" smtClean="0"/>
          </a:p>
          <a:p>
            <a:pPr hangingPunct="0"/>
            <a:r>
              <a:rPr lang="en-US" dirty="0" smtClean="0"/>
              <a:t> No serious claim was ever made to apostolic succession for several hundred years. </a:t>
            </a:r>
          </a:p>
          <a:p>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t>In fact the first serious claim to apostolic succession was made by Leo the 1st who was bishop of Rome or pastor of the Roman church. </a:t>
            </a:r>
          </a:p>
          <a:p>
            <a:endParaRPr lang="en-US" dirty="0" smtClean="0"/>
          </a:p>
          <a:p>
            <a:r>
              <a:rPr lang="en-US" dirty="0" smtClean="0"/>
              <a:t>He claimed to have power over other churches around him and therefore he made the claim that he was an apostle and that Peter had passed it on and on, and so the pastor of the Roman church was automatically the apostle. </a:t>
            </a:r>
          </a:p>
          <a:p>
            <a:endParaRPr lang="en-US" dirty="0" smtClean="0"/>
          </a:p>
          <a:p>
            <a:r>
              <a:rPr lang="en-US" dirty="0" smtClean="0"/>
              <a:t>In </a:t>
            </a:r>
            <a:r>
              <a:rPr lang="en-US" b="1" dirty="0" smtClean="0">
                <a:solidFill>
                  <a:srgbClr val="C00000"/>
                </a:solidFill>
              </a:rPr>
              <a:t>1 Peter 5:1-4 </a:t>
            </a:r>
            <a:r>
              <a:rPr lang="en-US" dirty="0" smtClean="0"/>
              <a:t>Peter only recognized himself as a fellow pastor or fellow-bishop. </a:t>
            </a:r>
          </a:p>
          <a:p>
            <a:endParaRPr lang="en-US" dirty="0" smtClean="0"/>
          </a:p>
          <a:p>
            <a:r>
              <a:rPr lang="en-US" dirty="0" smtClean="0"/>
              <a:t>He did not claim any superiority over any of the other bishops.</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There is another interesting gap in history here. There is no real historical proof that Peter was ever in Rome and therefore Peter was never the bishop of Rome. </a:t>
            </a:r>
          </a:p>
          <a:p>
            <a:endParaRPr lang="en-US" dirty="0" smtClean="0"/>
          </a:p>
          <a:p>
            <a:r>
              <a:rPr lang="en-US" dirty="0" smtClean="0"/>
              <a:t>Peter did his greatest ministry in Alexandria in Egypt, and in other places as indicated in the book of Acts. </a:t>
            </a:r>
          </a:p>
          <a:p>
            <a:endParaRPr lang="en-US" dirty="0" smtClean="0"/>
          </a:p>
          <a:p>
            <a:r>
              <a:rPr lang="en-US" dirty="0" smtClean="0"/>
              <a:t>He operated out of Jerusalem for a long time, out of Antioch. </a:t>
            </a:r>
          </a:p>
          <a:p>
            <a:endParaRPr lang="en-US" dirty="0" smtClean="0"/>
          </a:p>
          <a:p>
            <a:r>
              <a:rPr lang="en-US" dirty="0" smtClean="0"/>
              <a:t>He founded a great church in Alexandria, but there isn’t any proof that he was ever the bishop of Rome in the first place. </a:t>
            </a:r>
          </a:p>
          <a:p>
            <a:endParaRPr lang="en-US" dirty="0" smtClean="0"/>
          </a:p>
          <a:p>
            <a:r>
              <a:rPr lang="en-US" dirty="0" smtClean="0"/>
              <a:t>If any of the churches of the first century have a right to claim that their pastor was the leader over the other churches it would have to be first of all Jerusalem, and James was the presiding bishop there, not Peter. </a:t>
            </a:r>
          </a:p>
          <a:p>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After Jerusalem Antioch became the centre, then Corinth, Ephesus, and later on Constantinople could claim some fame along that line. </a:t>
            </a:r>
          </a:p>
          <a:p>
            <a:endParaRPr lang="en-US" dirty="0" smtClean="0"/>
          </a:p>
          <a:p>
            <a:r>
              <a:rPr lang="en-US" dirty="0" smtClean="0"/>
              <a:t>It was not until 500 years after the founding of the Church on the day of Pentecost that it was established or anyone was persuaded that the bishop of Rome or the pastor of the Roman church had any superior powers, at which time Gregory the Great claimed papal infallibility, and along with that apostolic succession. </a:t>
            </a:r>
          </a:p>
          <a:p>
            <a:endParaRPr lang="en-US" dirty="0" smtClean="0"/>
          </a:p>
          <a:p>
            <a:r>
              <a:rPr lang="en-US" dirty="0" smtClean="0"/>
              <a:t>Romanism has made some assumptions which can never be proven from Scripture or history.  </a:t>
            </a:r>
          </a:p>
          <a:p>
            <a:endParaRPr lang="en-US" dirty="0" smtClean="0"/>
          </a:p>
          <a:p>
            <a:r>
              <a:rPr lang="en-US" dirty="0" smtClean="0"/>
              <a:t>First of all, why did all of the other apostles stand independently of Peter. They have never answered this.</a:t>
            </a:r>
          </a:p>
          <a:p>
            <a:endParaRPr lang="en-US" dirty="0" smtClean="0"/>
          </a:p>
          <a:p>
            <a:r>
              <a:rPr lang="en-US" dirty="0" smtClean="0"/>
              <a:t>If Peter had the highest authority why did Paul brace him?</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t> Why did Peter himself say that he didn’t have any superior authority in </a:t>
            </a:r>
            <a:r>
              <a:rPr lang="en-US" b="1" dirty="0" smtClean="0">
                <a:solidFill>
                  <a:srgbClr val="C00000"/>
                </a:solidFill>
              </a:rPr>
              <a:t>1 Peter 5:1-4.</a:t>
            </a:r>
          </a:p>
          <a:p>
            <a:endParaRPr lang="en-US" dirty="0" smtClean="0"/>
          </a:p>
          <a:p>
            <a:r>
              <a:rPr lang="en-US" dirty="0" smtClean="0"/>
              <a:t>Why in </a:t>
            </a:r>
            <a:r>
              <a:rPr lang="en-US" b="1" dirty="0" smtClean="0">
                <a:solidFill>
                  <a:srgbClr val="C00000"/>
                </a:solidFill>
              </a:rPr>
              <a:t>2 Peter chapter 3 </a:t>
            </a:r>
            <a:r>
              <a:rPr lang="en-US" dirty="0" smtClean="0"/>
              <a:t>did Peter say that Paul’s epistles were the highest and most important of all. </a:t>
            </a:r>
          </a:p>
          <a:p>
            <a:endParaRPr lang="en-US" dirty="0" smtClean="0"/>
          </a:p>
          <a:p>
            <a:r>
              <a:rPr lang="en-US" dirty="0" smtClean="0"/>
              <a:t>Why in </a:t>
            </a:r>
            <a:r>
              <a:rPr lang="en-US" b="1" dirty="0" smtClean="0">
                <a:solidFill>
                  <a:srgbClr val="C00000"/>
                </a:solidFill>
              </a:rPr>
              <a:t>1 Peter chapter :4-5 </a:t>
            </a:r>
            <a:r>
              <a:rPr lang="en-US" dirty="0" smtClean="0"/>
              <a:t>did Peter say that every believer is a stone ( LITHON) in the building and that Peter is not a rock (PETRA)?  Jesus is the PETRA in Matt 16:18.</a:t>
            </a:r>
          </a:p>
          <a:p>
            <a:endParaRPr lang="en-US" u="sng" dirty="0" smtClean="0"/>
          </a:p>
          <a:p>
            <a:r>
              <a:rPr lang="en-US" u="sng" dirty="0" smtClean="0"/>
              <a:t>There is nothing in history and nothing in scripture to prove that Peter ever even visited Rome. </a:t>
            </a:r>
          </a:p>
          <a:p>
            <a:endParaRPr lang="en-US" u="sng" dirty="0" smtClean="0"/>
          </a:p>
          <a:p>
            <a:r>
              <a:rPr lang="en-US" dirty="0" smtClean="0"/>
              <a:t>Another very important point: The gifts of the Holy Spirit are not passed on. They are not perpetuated through physical birth and they are not perpetuated through some system. </a:t>
            </a:r>
          </a:p>
          <a:p>
            <a:endParaRPr lang="en-US" dirty="0" smtClean="0"/>
          </a:p>
          <a:p>
            <a:r>
              <a:rPr lang="en-US" dirty="0" smtClean="0"/>
              <a:t>So there is no possible way to pass on a spiritual gift to someone else, only the Holy Spirit can do that. </a:t>
            </a:r>
          </a:p>
          <a:p>
            <a:endParaRPr lang="en-US" u="sng"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endParaRPr lang="en-US" dirty="0" smtClean="0"/>
          </a:p>
          <a:p>
            <a:r>
              <a:rPr lang="en-US" dirty="0" err="1" smtClean="0"/>
              <a:t>Marcion</a:t>
            </a:r>
            <a:r>
              <a:rPr lang="en-US" dirty="0" smtClean="0"/>
              <a:t>, 130, included it in his catalogue, omitting, however, two passages in it that contradicted his peculiar teachings [</a:t>
            </a:r>
            <a:r>
              <a:rPr lang="en-US" dirty="0" err="1" smtClean="0"/>
              <a:t>Marcion</a:t>
            </a:r>
            <a:r>
              <a:rPr lang="en-US" dirty="0" smtClean="0"/>
              <a:t> excluded great sections of NT writings from his early canon].</a:t>
            </a:r>
          </a:p>
          <a:p>
            <a:endParaRPr lang="en-US" dirty="0" smtClean="0"/>
          </a:p>
          <a:p>
            <a:r>
              <a:rPr lang="en-US" dirty="0" smtClean="0"/>
              <a:t>Justin Martyr, 145, quotes it, and so does </a:t>
            </a:r>
            <a:r>
              <a:rPr lang="en-US" dirty="0" err="1" smtClean="0"/>
              <a:t>Tatian</a:t>
            </a:r>
            <a:r>
              <a:rPr lang="en-US" dirty="0" smtClean="0"/>
              <a:t> the Syrian, 150-170. It is found in the </a:t>
            </a:r>
            <a:r>
              <a:rPr lang="en-US" dirty="0" err="1" smtClean="0"/>
              <a:t>Muratorion</a:t>
            </a:r>
            <a:r>
              <a:rPr lang="en-US" dirty="0" smtClean="0"/>
              <a:t> Canon, 170, as well as in the </a:t>
            </a:r>
            <a:r>
              <a:rPr lang="en-US" dirty="0" err="1" smtClean="0"/>
              <a:t>Syriac</a:t>
            </a:r>
            <a:r>
              <a:rPr lang="en-US" dirty="0" smtClean="0"/>
              <a:t>, 160, and Old Latin, 170 Versions.</a:t>
            </a:r>
          </a:p>
          <a:p>
            <a:endParaRPr lang="en-US" dirty="0" smtClean="0"/>
          </a:p>
          <a:p>
            <a:r>
              <a:rPr lang="en-US" dirty="0" smtClean="0"/>
              <a:t>Certainly early heretics, including the </a:t>
            </a:r>
            <a:r>
              <a:rPr lang="en-US" dirty="0" err="1" smtClean="0"/>
              <a:t>Ophites</a:t>
            </a:r>
            <a:r>
              <a:rPr lang="en-US" dirty="0" smtClean="0"/>
              <a:t> and others, used it.</a:t>
            </a:r>
          </a:p>
          <a:p>
            <a:endParaRPr lang="en-US" dirty="0" smtClean="0"/>
          </a:p>
          <a:p>
            <a:r>
              <a:rPr lang="en-US" dirty="0" err="1" smtClean="0"/>
              <a:t>Irenaeus</a:t>
            </a:r>
            <a:r>
              <a:rPr lang="en-US" dirty="0" smtClean="0"/>
              <a:t>, 175, Tertullian, 190, and Clement of Alexander, 195, repeatedly quote it by name and ascribe it to Paul.</a:t>
            </a:r>
          </a:p>
          <a:p>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t>If anyone has a real claim to papacy on the basis of the first century we have to admit it is Antioch. </a:t>
            </a:r>
          </a:p>
          <a:p>
            <a:pPr hangingPunct="0"/>
            <a:endParaRPr lang="en-US" dirty="0" smtClean="0"/>
          </a:p>
          <a:p>
            <a:pPr hangingPunct="0"/>
            <a:r>
              <a:rPr lang="en-US" dirty="0" smtClean="0"/>
              <a:t>Peter was led astray at Antioch as illustrated by </a:t>
            </a:r>
            <a:r>
              <a:rPr lang="en-US" b="1" dirty="0" smtClean="0">
                <a:solidFill>
                  <a:srgbClr val="C00000"/>
                </a:solidFill>
              </a:rPr>
              <a:t>Galatians chapter two </a:t>
            </a:r>
            <a:r>
              <a:rPr lang="en-US" dirty="0" smtClean="0"/>
              <a:t>and had to be corrected by Paul. </a:t>
            </a:r>
            <a:r>
              <a:rPr lang="en-US" b="1" dirty="0" smtClean="0">
                <a:solidFill>
                  <a:srgbClr val="C00000"/>
                </a:solidFill>
              </a:rPr>
              <a:t> </a:t>
            </a:r>
          </a:p>
          <a:p>
            <a:pPr hangingPunct="0"/>
            <a:endParaRPr lang="en-US" dirty="0" smtClean="0"/>
          </a:p>
          <a:p>
            <a:pPr hangingPunct="0"/>
            <a:r>
              <a:rPr lang="en-US" dirty="0" smtClean="0"/>
              <a:t>If the papal concept is true we would have a perfect historical record from the time of Peter right down to 590 AD when Gregory made this claim. But for 300 years only four Roman bishops are known. </a:t>
            </a:r>
          </a:p>
          <a:p>
            <a:pPr hangingPunct="0"/>
            <a:endParaRPr lang="en-US" dirty="0" smtClean="0"/>
          </a:p>
          <a:p>
            <a:pPr hangingPunct="0"/>
            <a:r>
              <a:rPr lang="en-US" dirty="0" smtClean="0"/>
              <a:t>10. Once the Canon of scripture was complete, the gift of apostleship was withdrawn (Writing of Revelation). The Canon of the New Testament became the basis of modus operandi and the absolute criterion.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endParaRPr lang="en-US" dirty="0" smtClean="0"/>
          </a:p>
          <a:p>
            <a:pPr hangingPunct="0"/>
            <a:r>
              <a:rPr lang="en-US" dirty="0" smtClean="0"/>
              <a:t>Next in our verse we have </a:t>
            </a:r>
            <a:r>
              <a:rPr lang="en-US" b="1" dirty="0" smtClean="0">
                <a:solidFill>
                  <a:srgbClr val="0070C0"/>
                </a:solidFill>
              </a:rPr>
              <a:t>“but” </a:t>
            </a:r>
            <a:r>
              <a:rPr lang="en-US" dirty="0" smtClean="0"/>
              <a:t>which introduces a conjunction of contrast and we have the third declaration in source. </a:t>
            </a:r>
          </a:p>
          <a:p>
            <a:pPr hangingPunct="0"/>
            <a:endParaRPr lang="en-US" dirty="0" smtClean="0"/>
          </a:p>
          <a:p>
            <a:pPr hangingPunct="0"/>
            <a:r>
              <a:rPr lang="en-US" dirty="0" smtClean="0"/>
              <a:t> First source: </a:t>
            </a:r>
            <a:r>
              <a:rPr lang="en-US" b="1" dirty="0" smtClean="0">
                <a:solidFill>
                  <a:srgbClr val="0070C0"/>
                </a:solidFill>
              </a:rPr>
              <a:t>“not of men”; </a:t>
            </a:r>
          </a:p>
          <a:p>
            <a:pPr hangingPunct="0">
              <a:buNone/>
            </a:pPr>
            <a:r>
              <a:rPr lang="en-US" dirty="0" smtClean="0"/>
              <a:t>    Second source: </a:t>
            </a:r>
            <a:r>
              <a:rPr lang="en-US" b="1" dirty="0" smtClean="0">
                <a:solidFill>
                  <a:srgbClr val="0070C0"/>
                </a:solidFill>
              </a:rPr>
              <a:t>“neither by a man”;</a:t>
            </a:r>
          </a:p>
          <a:p>
            <a:pPr hangingPunct="0">
              <a:buNone/>
            </a:pPr>
            <a:r>
              <a:rPr lang="en-US" dirty="0" smtClean="0"/>
              <a:t>    Third source: </a:t>
            </a:r>
            <a:r>
              <a:rPr lang="en-US" b="1" dirty="0" smtClean="0">
                <a:solidFill>
                  <a:srgbClr val="0070C0"/>
                </a:solidFill>
              </a:rPr>
              <a:t>“by Jesus Christ.” </a:t>
            </a:r>
            <a:r>
              <a:rPr lang="en-US" dirty="0" smtClean="0"/>
              <a:t>Paul is an apostle because of the grace of the Lord Jesus Christ. </a:t>
            </a:r>
          </a:p>
          <a:p>
            <a:endParaRPr lang="en-US" dirty="0" smtClean="0"/>
          </a:p>
          <a:p>
            <a:r>
              <a:rPr lang="en-US" dirty="0" smtClean="0"/>
              <a:t>The word “by” here is the same preposition DIA plus the genitive and it means </a:t>
            </a:r>
            <a:r>
              <a:rPr lang="en-US" b="1" dirty="0" smtClean="0">
                <a:solidFill>
                  <a:srgbClr val="0070C0"/>
                </a:solidFill>
              </a:rPr>
              <a:t>“through the instrumentality of Jesus Christ.” </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endParaRPr lang="en-US" b="1" dirty="0" smtClean="0">
              <a:solidFill>
                <a:srgbClr val="0070C0"/>
              </a:solidFill>
            </a:endParaRPr>
          </a:p>
          <a:p>
            <a:pPr hangingPunct="0"/>
            <a:r>
              <a:rPr lang="en-US" dirty="0" smtClean="0"/>
              <a:t>Jesus Christ is an instrument in the appointing of Paul as an apostle. It was Jesus Christ who met Paul on the Damascus road and had the first conversation with Paul (</a:t>
            </a:r>
            <a:r>
              <a:rPr lang="en-US" b="1" dirty="0" smtClean="0">
                <a:solidFill>
                  <a:srgbClr val="C00000"/>
                </a:solidFill>
              </a:rPr>
              <a:t>Acts 9</a:t>
            </a:r>
            <a:r>
              <a:rPr lang="en-US" dirty="0" smtClean="0"/>
              <a:t>). </a:t>
            </a:r>
          </a:p>
          <a:p>
            <a:pPr hangingPunct="0"/>
            <a:endParaRPr lang="en-US" dirty="0" smtClean="0"/>
          </a:p>
          <a:p>
            <a:pPr hangingPunct="0"/>
            <a:r>
              <a:rPr lang="en-US" dirty="0" smtClean="0"/>
              <a:t> God the Father, who is mentioned next, because the Father is the author of the divine plan. He appoints apostles.  </a:t>
            </a:r>
          </a:p>
          <a:p>
            <a:pPr hangingPunct="0"/>
            <a:endParaRPr lang="en-US" dirty="0" smtClean="0"/>
          </a:p>
          <a:p>
            <a:pPr hangingPunct="0"/>
            <a:r>
              <a:rPr lang="en-US" dirty="0" smtClean="0"/>
              <a:t>Notice that God the Father is mentioned here as having raised Jesus Christ from the dead. </a:t>
            </a:r>
          </a:p>
          <a:p>
            <a:pPr hangingPunct="0"/>
            <a:endParaRPr lang="en-US" dirty="0" smtClean="0"/>
          </a:p>
          <a:p>
            <a:pPr hangingPunct="0"/>
            <a:r>
              <a:rPr lang="en-US" b="1" dirty="0" smtClean="0">
                <a:solidFill>
                  <a:srgbClr val="0070C0"/>
                </a:solidFill>
              </a:rPr>
              <a:t>“who raised Him from the dead),”  </a:t>
            </a:r>
            <a:r>
              <a:rPr lang="en-US" dirty="0" smtClean="0"/>
              <a:t>AAPtc  EGEIRO - He raised Him in a point of time (AUTON EK NEKRON – out from the </a:t>
            </a:r>
            <a:r>
              <a:rPr lang="en-US" dirty="0" err="1" smtClean="0"/>
              <a:t>deads</a:t>
            </a:r>
            <a:r>
              <a:rPr lang="en-US" dirty="0" smtClean="0"/>
              <a:t>).  </a:t>
            </a:r>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p>
          <a:p>
            <a:r>
              <a:rPr lang="en-US" dirty="0" smtClean="0"/>
              <a:t>The Holy Spirit was also involved in raising Christ from the dead — </a:t>
            </a:r>
            <a:r>
              <a:rPr lang="en-US" b="1" dirty="0" smtClean="0">
                <a:solidFill>
                  <a:srgbClr val="C00000"/>
                </a:solidFill>
              </a:rPr>
              <a:t>Romans 8:11;   1 Peter 3:18</a:t>
            </a:r>
            <a:r>
              <a:rPr lang="en-US" dirty="0" smtClean="0"/>
              <a:t>. </a:t>
            </a:r>
          </a:p>
          <a:p>
            <a:endParaRPr lang="en-US" dirty="0" smtClean="0"/>
          </a:p>
          <a:p>
            <a:r>
              <a:rPr lang="en-US" dirty="0" smtClean="0"/>
              <a:t>One person is not mentioned here in the appointment of the apostleship and that is the Holy Spirit. </a:t>
            </a:r>
          </a:p>
          <a:p>
            <a:endParaRPr lang="en-US" dirty="0" smtClean="0"/>
          </a:p>
          <a:p>
            <a:r>
              <a:rPr lang="en-US" dirty="0" smtClean="0"/>
              <a:t>But He is mentioned in </a:t>
            </a:r>
            <a:r>
              <a:rPr lang="en-US" b="1" dirty="0" smtClean="0">
                <a:solidFill>
                  <a:srgbClr val="C00000"/>
                </a:solidFill>
              </a:rPr>
              <a:t>1 Corinthians 12:11</a:t>
            </a:r>
            <a:r>
              <a:rPr lang="en-US" dirty="0" smtClean="0"/>
              <a:t>. All spiritual gifts are the appointment of the Holy Spirit as well as the Son, as well as the Father. </a:t>
            </a:r>
          </a:p>
          <a:p>
            <a:endParaRPr lang="en-US" dirty="0" smtClean="0"/>
          </a:p>
          <a:p>
            <a:r>
              <a:rPr lang="en-US" dirty="0" smtClean="0"/>
              <a:t>So technically the Bible recognizes that every spiritual gift is an appointment of the Trinity. </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t>This is in great contrast to the Judaizers, the legalists, who have now infiltrated the Galatian cities and the churches there. </a:t>
            </a:r>
          </a:p>
          <a:p>
            <a:pPr hangingPunct="0"/>
            <a:endParaRPr lang="en-US" dirty="0" smtClean="0"/>
          </a:p>
          <a:p>
            <a:pPr hangingPunct="0"/>
            <a:r>
              <a:rPr lang="en-US" dirty="0" smtClean="0"/>
              <a:t>Their appointment is man-made. They are representing the Jews back in Jerusalem, the Judaizers, and they are not appointed by God at all. </a:t>
            </a:r>
          </a:p>
          <a:p>
            <a:pPr hangingPunct="0"/>
            <a:endParaRPr lang="en-US" dirty="0" smtClean="0"/>
          </a:p>
          <a:p>
            <a:pPr hangingPunct="0"/>
            <a:r>
              <a:rPr lang="en-US" dirty="0" smtClean="0"/>
              <a:t>This is, of course, the first answer that Paul has to the legalists. The legalists attack the apostleship of Paul, they claimed that he didn’t have the </a:t>
            </a:r>
            <a:r>
              <a:rPr lang="en-US" u="sng" dirty="0" smtClean="0"/>
              <a:t>authority</a:t>
            </a:r>
            <a:r>
              <a:rPr lang="en-US" dirty="0" smtClean="0"/>
              <a:t> and now Paul is proving that he does. </a:t>
            </a:r>
          </a:p>
          <a:p>
            <a:pPr hangingPunct="0"/>
            <a:endParaRPr lang="en-US" dirty="0" smtClean="0"/>
          </a:p>
          <a:p>
            <a:pPr hangingPunct="0"/>
            <a:r>
              <a:rPr lang="en-US" b="1" dirty="0" smtClean="0">
                <a:solidFill>
                  <a:srgbClr val="0070C0"/>
                </a:solidFill>
              </a:rPr>
              <a:t>Galatians 1:2 – “and all the brethern who are with me. To the churches of Galatia:”</a:t>
            </a:r>
          </a:p>
          <a:p>
            <a:pPr hangingPunct="0"/>
            <a:endParaRPr lang="en-US" dirty="0" smtClean="0"/>
          </a:p>
          <a:p>
            <a:pPr hangingPunct="0"/>
            <a:endParaRPr lang="en-US" b="1"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r>
              <a:rPr lang="en-US" dirty="0" smtClean="0"/>
              <a:t>In verse 2 we have the identification of the recipients of this epistle. Later on they will be called suckers; now they are called brethren.</a:t>
            </a:r>
          </a:p>
          <a:p>
            <a:pPr hangingPunct="0"/>
            <a:endParaRPr lang="en-US" dirty="0" smtClean="0"/>
          </a:p>
          <a:p>
            <a:pPr hangingPunct="0"/>
            <a:r>
              <a:rPr lang="en-US" b="1" dirty="0" smtClean="0">
                <a:solidFill>
                  <a:srgbClr val="0070C0"/>
                </a:solidFill>
              </a:rPr>
              <a:t> “And all the brethren” </a:t>
            </a:r>
            <a:r>
              <a:rPr lang="en-US" dirty="0" smtClean="0"/>
              <a:t>— ( ADELPHOI) this is a reference to those on his own staff — </a:t>
            </a:r>
            <a:r>
              <a:rPr lang="en-US" b="1" dirty="0" smtClean="0">
                <a:solidFill>
                  <a:srgbClr val="0070C0"/>
                </a:solidFill>
              </a:rPr>
              <a:t>“who are with me, unto the churches of Galatia.” </a:t>
            </a:r>
            <a:r>
              <a:rPr lang="en-US" dirty="0" smtClean="0"/>
              <a:t>( EKKLESIAIS)</a:t>
            </a:r>
          </a:p>
          <a:p>
            <a:pPr hangingPunct="0"/>
            <a:endParaRPr lang="en-US" b="1" dirty="0" smtClean="0">
              <a:solidFill>
                <a:srgbClr val="0070C0"/>
              </a:solidFill>
            </a:endParaRPr>
          </a:p>
          <a:p>
            <a:pPr hangingPunct="0"/>
            <a:r>
              <a:rPr lang="en-US" dirty="0" smtClean="0"/>
              <a:t>The brethren refer to the Pauline team and this is a great reminder that no man serves the Lord by himself.</a:t>
            </a:r>
          </a:p>
          <a:p>
            <a:pPr hangingPunct="0"/>
            <a:endParaRPr lang="en-US" dirty="0" smtClean="0"/>
          </a:p>
          <a:p>
            <a:pPr hangingPunct="0"/>
            <a:r>
              <a:rPr lang="en-US" dirty="0" smtClean="0"/>
              <a:t>There is no such thing as a “great Christian” in the Lord’s service as if he did it all by himself. </a:t>
            </a:r>
            <a:endParaRPr lang="en-US" b="1" dirty="0" smtClean="0">
              <a:solidFill>
                <a:srgbClr val="0070C0"/>
              </a:solidFill>
            </a:endParaRP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r>
              <a:rPr lang="en-US" dirty="0" smtClean="0"/>
              <a:t>Some Christians are obviously more prominent than others but behind any Christian who receives historical recognition, publicity, or credit for being a great Christian, there is always a team of believers - </a:t>
            </a:r>
            <a:r>
              <a:rPr lang="en-US" b="1" dirty="0" smtClean="0">
                <a:solidFill>
                  <a:srgbClr val="0070C0"/>
                </a:solidFill>
              </a:rPr>
              <a:t>“which are with me”.</a:t>
            </a:r>
          </a:p>
          <a:p>
            <a:pPr hangingPunct="0"/>
            <a:endParaRPr lang="en-US" b="1" dirty="0" smtClean="0">
              <a:solidFill>
                <a:srgbClr val="0070C0"/>
              </a:solidFill>
            </a:endParaRPr>
          </a:p>
          <a:p>
            <a:pPr hangingPunct="0"/>
            <a:r>
              <a:rPr lang="en-US" dirty="0" smtClean="0"/>
              <a:t>Paul recognizes the existence of the team — </a:t>
            </a:r>
            <a:r>
              <a:rPr lang="en-US" b="1" dirty="0" smtClean="0">
                <a:solidFill>
                  <a:srgbClr val="0070C0"/>
                </a:solidFill>
              </a:rPr>
              <a:t>“unto the churches at Galatia.’ </a:t>
            </a:r>
          </a:p>
          <a:p>
            <a:pPr hangingPunct="0"/>
            <a:endParaRPr lang="en-US" b="1" dirty="0" smtClean="0">
              <a:solidFill>
                <a:srgbClr val="0070C0"/>
              </a:solidFill>
            </a:endParaRPr>
          </a:p>
          <a:p>
            <a:pPr hangingPunct="0"/>
            <a:r>
              <a:rPr lang="en-US" dirty="0" smtClean="0"/>
              <a:t>The word </a:t>
            </a:r>
            <a:r>
              <a:rPr lang="en-US" b="1" dirty="0" smtClean="0">
                <a:solidFill>
                  <a:srgbClr val="0070C0"/>
                </a:solidFill>
              </a:rPr>
              <a:t>“churches” </a:t>
            </a:r>
            <a:r>
              <a:rPr lang="en-US" dirty="0" smtClean="0"/>
              <a:t>is dative plural of advantage of EKKLESIAIS. It is to the advantage of Christianity to have organized local churches and there were several churches in Galatia. </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t>What are the advantages of the local church?</a:t>
            </a:r>
          </a:p>
          <a:p>
            <a:pPr hangingPunct="0"/>
            <a:endParaRPr lang="en-US" dirty="0" smtClean="0"/>
          </a:p>
          <a:p>
            <a:pPr hangingPunct="0"/>
            <a:r>
              <a:rPr lang="en-US" dirty="0" smtClean="0"/>
              <a:t>1. The teaching of God’s Word. That is the primary purpose. A local church should have in its pulpit a man who has the gift of pastor and teacher. Everyone needs Bible teaching. </a:t>
            </a:r>
          </a:p>
          <a:p>
            <a:pPr hangingPunct="0"/>
            <a:endParaRPr lang="en-US" dirty="0" smtClean="0"/>
          </a:p>
          <a:p>
            <a:pPr hangingPunct="0"/>
            <a:r>
              <a:rPr lang="en-US" dirty="0" smtClean="0"/>
              <a:t>2. Worship. A local church is provided for worship under the proper use of spiritual gifts. </a:t>
            </a:r>
          </a:p>
          <a:p>
            <a:pPr hangingPunct="0"/>
            <a:endParaRPr lang="en-US" dirty="0" smtClean="0"/>
          </a:p>
          <a:p>
            <a:pPr hangingPunct="0"/>
            <a:r>
              <a:rPr lang="en-US" dirty="0" smtClean="0"/>
              <a:t>3. Fellowship with other believers. </a:t>
            </a:r>
          </a:p>
          <a:p>
            <a:pPr hangingPunct="0"/>
            <a:endParaRPr lang="en-US" dirty="0" smtClean="0"/>
          </a:p>
          <a:p>
            <a:pPr hangingPunct="0"/>
            <a:r>
              <a:rPr lang="en-US" dirty="0" smtClean="0"/>
              <a:t>4. Evangelism, but the primary emphasis on evangelism is believers going out and doing it day by day. </a:t>
            </a:r>
          </a:p>
          <a:p>
            <a:pPr hangingPunct="0"/>
            <a:endParaRPr lang="en-US" dirty="0" smtClean="0"/>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5. Edification. </a:t>
            </a:r>
          </a:p>
          <a:p>
            <a:pPr hangingPunct="0"/>
            <a:r>
              <a:rPr lang="en-US" dirty="0" smtClean="0"/>
              <a:t>6. Organized prayer.</a:t>
            </a:r>
          </a:p>
          <a:p>
            <a:pPr hangingPunct="0">
              <a:buNone/>
            </a:pPr>
            <a:endParaRPr lang="en-US" dirty="0" smtClean="0"/>
          </a:p>
          <a:p>
            <a:pPr hangingPunct="0"/>
            <a:r>
              <a:rPr lang="en-US" b="1" dirty="0" smtClean="0">
                <a:solidFill>
                  <a:srgbClr val="0070C0"/>
                </a:solidFill>
              </a:rPr>
              <a:t>Galatians 1:3 – “Grace </a:t>
            </a:r>
            <a:r>
              <a:rPr lang="en-US" dirty="0" smtClean="0"/>
              <a:t>(CHARIS)  </a:t>
            </a:r>
            <a:r>
              <a:rPr lang="en-US" b="1" dirty="0" smtClean="0">
                <a:solidFill>
                  <a:srgbClr val="0070C0"/>
                </a:solidFill>
              </a:rPr>
              <a:t>to you and peace </a:t>
            </a:r>
            <a:r>
              <a:rPr lang="en-US" dirty="0" smtClean="0"/>
              <a:t>(EIRENE) </a:t>
            </a:r>
            <a:r>
              <a:rPr lang="en-US" b="1" dirty="0" smtClean="0">
                <a:solidFill>
                  <a:srgbClr val="0070C0"/>
                </a:solidFill>
              </a:rPr>
              <a:t>from God our Father and the Lord Jesus Christ.”</a:t>
            </a:r>
            <a:r>
              <a:rPr lang="en-US" dirty="0" smtClean="0"/>
              <a:t> — the pattern of God’s plan and Paul’s standard formula of Christian blessing and greeting. </a:t>
            </a:r>
          </a:p>
          <a:p>
            <a:pPr hangingPunct="0"/>
            <a:endParaRPr lang="en-US" dirty="0" smtClean="0"/>
          </a:p>
          <a:p>
            <a:pPr hangingPunct="0"/>
            <a:r>
              <a:rPr lang="en-US" dirty="0" smtClean="0"/>
              <a:t>Notice always the principle: </a:t>
            </a:r>
            <a:r>
              <a:rPr lang="en-US" u="sng" dirty="0" smtClean="0"/>
              <a:t>Grace comes before peace</a:t>
            </a:r>
            <a:r>
              <a:rPr lang="en-US" dirty="0" smtClean="0"/>
              <a:t>. You cannot have peace before grace. Peace is always the result of grace salvation in Christ.  </a:t>
            </a:r>
          </a:p>
          <a:p>
            <a:endParaRPr lang="en-US" dirty="0" smtClean="0"/>
          </a:p>
          <a:p>
            <a:r>
              <a:rPr lang="en-US" dirty="0" smtClean="0"/>
              <a:t>Phase one of God’s plan for the human race is salvation. The executor of phase one is the Lord Jesus Christ.</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762000"/>
          </a:xfrm>
        </p:spPr>
        <p:txBody>
          <a:bodyPr>
            <a:normAutofit fontScale="90000"/>
          </a:bodyPr>
          <a:lstStyle/>
          <a:p>
            <a:pPr algn="ctr"/>
            <a:r>
              <a:rPr lang="en-US" b="1" dirty="0" smtClean="0">
                <a:solidFill>
                  <a:srgbClr val="C00000"/>
                </a:solidFill>
              </a:rPr>
              <a:t>Three Phases of God’s Plan</a:t>
            </a:r>
            <a:endParaRPr lang="en-US" b="1" dirty="0">
              <a:solidFill>
                <a:srgbClr val="C00000"/>
              </a:solidFill>
            </a:endParaRPr>
          </a:p>
        </p:txBody>
      </p:sp>
      <p:sp>
        <p:nvSpPr>
          <p:cNvPr id="4" name="Oval 3"/>
          <p:cNvSpPr/>
          <p:nvPr/>
        </p:nvSpPr>
        <p:spPr>
          <a:xfrm>
            <a:off x="914400" y="1143000"/>
            <a:ext cx="7391400" cy="57150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4000" y="1981200"/>
            <a:ext cx="6172200" cy="4267200"/>
          </a:xfrm>
          <a:prstGeom prst="rect">
            <a:avLst/>
          </a:prstGeom>
          <a:noFill/>
        </p:spPr>
        <p:txBody>
          <a:bodyPr wrap="square" rtlCol="0">
            <a:spAutoFit/>
          </a:bodyPr>
          <a:lstStyle/>
          <a:p>
            <a:pPr algn="ctr"/>
            <a:r>
              <a:rPr lang="en-US" sz="2400" b="1" dirty="0" smtClean="0">
                <a:solidFill>
                  <a:srgbClr val="C00000"/>
                </a:solidFill>
              </a:rPr>
              <a:t>PHASE I </a:t>
            </a:r>
            <a:r>
              <a:rPr lang="en-US" sz="2400" b="1" dirty="0" smtClean="0"/>
              <a:t>– SALVATION OF ALL WHO BELIEVE IN CHRIST</a:t>
            </a:r>
          </a:p>
          <a:p>
            <a:pPr algn="ctr"/>
            <a:endParaRPr lang="en-US" sz="2400" b="1" dirty="0" smtClean="0"/>
          </a:p>
          <a:p>
            <a:r>
              <a:rPr lang="en-US" sz="2400" b="1" dirty="0" smtClean="0">
                <a:solidFill>
                  <a:srgbClr val="C00000"/>
                </a:solidFill>
              </a:rPr>
              <a:t>PHASE II </a:t>
            </a:r>
            <a:r>
              <a:rPr lang="en-US" sz="2400" b="1" dirty="0" smtClean="0"/>
              <a:t>– SPIRITUALITY BY FHS</a:t>
            </a:r>
          </a:p>
          <a:p>
            <a:endParaRPr lang="en-US" sz="2400" b="1" dirty="0" smtClean="0"/>
          </a:p>
          <a:p>
            <a:pPr algn="ctr"/>
            <a:r>
              <a:rPr lang="en-US" sz="2400" b="1" dirty="0" smtClean="0"/>
              <a:t>GROWTH TO MATURITY BY APPLYING BIBLE DOCTRINE</a:t>
            </a:r>
          </a:p>
          <a:p>
            <a:pPr algn="ctr"/>
            <a:endParaRPr lang="en-US" sz="2400" b="1" dirty="0" smtClean="0"/>
          </a:p>
          <a:p>
            <a:pPr algn="ctr"/>
            <a:r>
              <a:rPr lang="en-US" sz="2400" b="1" dirty="0" smtClean="0"/>
              <a:t>MATURE SERVICE</a:t>
            </a:r>
          </a:p>
          <a:p>
            <a:pPr algn="ctr"/>
            <a:endParaRPr lang="en-US" sz="2400" b="1" dirty="0" smtClean="0"/>
          </a:p>
          <a:p>
            <a:pPr algn="ctr"/>
            <a:r>
              <a:rPr lang="en-US" sz="2400" b="1" dirty="0" smtClean="0">
                <a:solidFill>
                  <a:srgbClr val="C00000"/>
                </a:solidFill>
              </a:rPr>
              <a:t>PHASE III </a:t>
            </a:r>
            <a:r>
              <a:rPr lang="en-US" sz="2400" b="1" dirty="0" smtClean="0"/>
              <a:t>– HEAVEN, ETERNITY</a:t>
            </a:r>
            <a:endParaRPr lang="en-US"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C. Internal evidence is strong for Paul's authorship</a:t>
            </a:r>
          </a:p>
          <a:p>
            <a:pPr>
              <a:buNone/>
            </a:pPr>
            <a:r>
              <a:rPr lang="en-US" dirty="0" smtClean="0"/>
              <a:t>        - calls himself Paul, </a:t>
            </a:r>
            <a:r>
              <a:rPr lang="en-US" b="1" dirty="0" smtClean="0">
                <a:solidFill>
                  <a:srgbClr val="C00000"/>
                </a:solidFill>
              </a:rPr>
              <a:t>1:1; 5:2 </a:t>
            </a:r>
          </a:p>
          <a:p>
            <a:pPr>
              <a:buNone/>
            </a:pPr>
            <a:r>
              <a:rPr lang="en-US" dirty="0" smtClean="0"/>
              <a:t>        - All of the historical references in the first two chapters fit flawlessly into the missionary expeditions of Paul recorded in Acts. </a:t>
            </a:r>
          </a:p>
          <a:p>
            <a:pPr>
              <a:buNone/>
            </a:pPr>
            <a:r>
              <a:rPr lang="en-US" dirty="0" smtClean="0"/>
              <a:t>         - the letter exhibits the intelligence, passion, logic and style of Paul in every detail. </a:t>
            </a:r>
          </a:p>
          <a:p>
            <a:pPr>
              <a:buNone/>
            </a:pPr>
            <a:r>
              <a:rPr lang="en-US" dirty="0" smtClean="0"/>
              <a:t>         - the doctrine of freedom in Christ is characteristic of Paul's teaching, </a:t>
            </a:r>
            <a:r>
              <a:rPr lang="en-US" b="1" dirty="0" smtClean="0">
                <a:solidFill>
                  <a:srgbClr val="C00000"/>
                </a:solidFill>
              </a:rPr>
              <a:t>5:1 </a:t>
            </a:r>
          </a:p>
          <a:p>
            <a:pPr>
              <a:buNone/>
            </a:pPr>
            <a:endParaRPr lang="en-US" dirty="0" smtClean="0"/>
          </a:p>
          <a:p>
            <a:pPr>
              <a:buNone/>
            </a:pPr>
            <a:r>
              <a:rPr lang="en-US" dirty="0" smtClean="0"/>
              <a:t>III. BACKGROUND</a:t>
            </a:r>
          </a:p>
          <a:p>
            <a:r>
              <a:rPr lang="en-US" dirty="0" smtClean="0"/>
              <a:t>A. The term "Galatia" began with the immigration of a large body of Gauls from Europe into Asia Minor (Turkey today), 278-27 BC.</a:t>
            </a:r>
          </a:p>
          <a:p>
            <a:endParaRPr lang="en-US" dirty="0" smtClean="0"/>
          </a:p>
          <a:p>
            <a:r>
              <a:rPr lang="en-US" dirty="0" smtClean="0"/>
              <a:t>B. Their boundaries were set after 232 BC. and their kingdom became known as Galatia. In 121 BC., Galatia fell subject to the Roman empire and became a province of Rome in 25 BC.</a:t>
            </a:r>
          </a:p>
          <a:p>
            <a:pPr>
              <a:buNone/>
            </a:pPr>
            <a:endParaRPr lang="en-US" dirty="0" smtClean="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endParaRPr lang="en-US" dirty="0" smtClean="0"/>
          </a:p>
          <a:p>
            <a:pPr hangingPunct="0"/>
            <a:r>
              <a:rPr lang="en-US" dirty="0" smtClean="0"/>
              <a:t> Phase two is the believer in time or the Christian Life.  The executor is the Holy Spirit (Eph 5:18 FHS basis for grace). </a:t>
            </a:r>
          </a:p>
          <a:p>
            <a:pPr hangingPunct="0"/>
            <a:endParaRPr lang="en-US" dirty="0" smtClean="0"/>
          </a:p>
          <a:p>
            <a:pPr hangingPunct="0"/>
            <a:r>
              <a:rPr lang="en-US" dirty="0" smtClean="0"/>
              <a:t>Phase three is the believer in eternity. The executor is God the Father. </a:t>
            </a:r>
          </a:p>
          <a:p>
            <a:pPr hangingPunct="0"/>
            <a:endParaRPr lang="en-US" dirty="0" smtClean="0"/>
          </a:p>
          <a:p>
            <a:pPr hangingPunct="0"/>
            <a:r>
              <a:rPr lang="en-US" dirty="0" smtClean="0"/>
              <a:t>In each phase one </a:t>
            </a:r>
            <a:r>
              <a:rPr lang="en-US" u="sng" dirty="0" smtClean="0"/>
              <a:t>grace </a:t>
            </a:r>
            <a:r>
              <a:rPr lang="en-US" dirty="0" smtClean="0"/>
              <a:t>always precedes </a:t>
            </a:r>
            <a:r>
              <a:rPr lang="en-US" u="sng" dirty="0" smtClean="0"/>
              <a:t>peace. </a:t>
            </a:r>
          </a:p>
          <a:p>
            <a:pPr hangingPunct="0"/>
            <a:endParaRPr lang="en-US" u="sng" dirty="0" smtClean="0"/>
          </a:p>
          <a:p>
            <a:pPr hangingPunct="0"/>
            <a:r>
              <a:rPr lang="en-US" b="1" u="sng" dirty="0" smtClean="0"/>
              <a:t>Phase 1 Grace </a:t>
            </a:r>
            <a:r>
              <a:rPr lang="en-US" dirty="0" smtClean="0"/>
              <a:t>— Christ died on the cross for our sins. We believe in Christ and immediately we have peace with God — </a:t>
            </a:r>
            <a:r>
              <a:rPr lang="en-US" b="1" dirty="0" smtClean="0">
                <a:solidFill>
                  <a:srgbClr val="C00000"/>
                </a:solidFill>
              </a:rPr>
              <a:t>Romans 5:1</a:t>
            </a:r>
            <a:r>
              <a:rPr lang="en-US" dirty="0" smtClean="0"/>
              <a:t>. Christ  provided salvation, and the peace comes as a result of receiving it. </a:t>
            </a:r>
          </a:p>
          <a:p>
            <a:pPr hangingPunct="0"/>
            <a:endParaRPr lang="en-US" dirty="0" smtClean="0"/>
          </a:p>
          <a:p>
            <a:pPr hangingPunct="0"/>
            <a:r>
              <a:rPr lang="en-US" dirty="0" smtClean="0"/>
              <a:t>In </a:t>
            </a:r>
            <a:r>
              <a:rPr lang="en-US" b="1" u="sng" dirty="0" smtClean="0"/>
              <a:t>Phase 2 Grace </a:t>
            </a:r>
            <a:r>
              <a:rPr lang="en-US" dirty="0" smtClean="0"/>
              <a:t>comes before peace. Grace is the sum total of the divine operating assets for the believer and when we utilize these assets then we have peace (FHS. O/C, Faith Rest, Living in the Word). </a:t>
            </a:r>
          </a:p>
          <a:p>
            <a:pPr hangingPunct="0"/>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In </a:t>
            </a:r>
            <a:r>
              <a:rPr lang="en-US" b="1" u="sng" dirty="0" smtClean="0"/>
              <a:t>Phase 3 Grace: </a:t>
            </a:r>
            <a:r>
              <a:rPr lang="en-US" b="1" dirty="0" smtClean="0"/>
              <a:t> </a:t>
            </a:r>
            <a:r>
              <a:rPr lang="en-US" dirty="0" smtClean="0"/>
              <a:t>God has provided after death for every believer many wonderful things. As a result of these things we have peace  </a:t>
            </a:r>
            <a:r>
              <a:rPr lang="en-US" b="1" dirty="0" smtClean="0">
                <a:solidFill>
                  <a:srgbClr val="C00000"/>
                </a:solidFill>
              </a:rPr>
              <a:t>Revelation 21:4. </a:t>
            </a:r>
          </a:p>
          <a:p>
            <a:endParaRPr lang="en-US" b="1" dirty="0" smtClean="0">
              <a:solidFill>
                <a:srgbClr val="C00000"/>
              </a:solidFill>
            </a:endParaRPr>
          </a:p>
          <a:p>
            <a:pPr hangingPunct="0"/>
            <a:r>
              <a:rPr lang="en-US" dirty="0" smtClean="0"/>
              <a:t>Remember that grace is the absence of human merit. We cannot earn it, we cannot deserve it. </a:t>
            </a:r>
          </a:p>
          <a:p>
            <a:pPr hangingPunct="0"/>
            <a:endParaRPr lang="en-US" dirty="0" smtClean="0"/>
          </a:p>
          <a:p>
            <a:pPr hangingPunct="0"/>
            <a:r>
              <a:rPr lang="en-US" b="1" dirty="0" smtClean="0">
                <a:solidFill>
                  <a:srgbClr val="0070C0"/>
                </a:solidFill>
              </a:rPr>
              <a:t>“to you” </a:t>
            </a:r>
            <a:r>
              <a:rPr lang="en-US" dirty="0" smtClean="0"/>
              <a:t>is dative of advantage, it is to the advantage of the human race to have God’s grace. Peace is always the result of grace.</a:t>
            </a:r>
          </a:p>
          <a:p>
            <a:pPr hangingPunct="0"/>
            <a:endParaRPr lang="en-US" dirty="0" smtClean="0"/>
          </a:p>
          <a:p>
            <a:pPr hangingPunct="0"/>
            <a:r>
              <a:rPr lang="en-US" b="1" dirty="0" smtClean="0">
                <a:solidFill>
                  <a:srgbClr val="0070C0"/>
                </a:solidFill>
              </a:rPr>
              <a:t> “peace from” </a:t>
            </a:r>
            <a:r>
              <a:rPr lang="en-US" dirty="0" smtClean="0"/>
              <a:t>— we have that preposition of ultimate source again —APO</a:t>
            </a:r>
            <a:r>
              <a:rPr lang="en-US" i="1" dirty="0" smtClean="0"/>
              <a:t>.</a:t>
            </a:r>
            <a:r>
              <a:rPr lang="en-US" dirty="0" smtClean="0"/>
              <a:t> The ultimate source of peace is </a:t>
            </a:r>
            <a:r>
              <a:rPr lang="en-US" b="1" dirty="0" smtClean="0">
                <a:solidFill>
                  <a:srgbClr val="0070C0"/>
                </a:solidFill>
              </a:rPr>
              <a:t>“God the Father, and our Lord Jesus Christ”;.</a:t>
            </a:r>
          </a:p>
          <a:p>
            <a:pPr hangingPunct="0"/>
            <a:endParaRPr lang="en-US" b="1" dirty="0" smtClean="0">
              <a:solidFill>
                <a:srgbClr val="0070C0"/>
              </a:solidFill>
            </a:endParaRPr>
          </a:p>
          <a:p>
            <a:pPr hangingPunct="0"/>
            <a:r>
              <a:rPr lang="en-US" dirty="0" smtClean="0"/>
              <a:t>God the Father because He planned the plan, God the Son because He executed the plan.</a:t>
            </a:r>
          </a:p>
          <a:p>
            <a:pPr hangingPunct="0"/>
            <a:endParaRPr lang="en-US" dirty="0" smtClean="0"/>
          </a:p>
          <a:p>
            <a:endParaRPr lang="en-US" b="1" dirty="0" smtClean="0">
              <a:solidFill>
                <a:srgbClr val="C00000"/>
              </a:solidFill>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b="1" dirty="0" smtClean="0">
                <a:solidFill>
                  <a:srgbClr val="0070C0"/>
                </a:solidFill>
              </a:rPr>
              <a:t>Galatians 1:4 -5 </a:t>
            </a:r>
            <a:r>
              <a:rPr lang="en-US" dirty="0" smtClean="0"/>
              <a:t>we have the key to God’s plan. The key, of course is the Lord Jesus Christ and His death on the cross. </a:t>
            </a:r>
          </a:p>
          <a:p>
            <a:pPr hangingPunct="0"/>
            <a:endParaRPr lang="en-US" dirty="0" smtClean="0"/>
          </a:p>
          <a:p>
            <a:pPr hangingPunct="0"/>
            <a:r>
              <a:rPr lang="en-US" b="1" dirty="0" smtClean="0">
                <a:solidFill>
                  <a:srgbClr val="0070C0"/>
                </a:solidFill>
              </a:rPr>
              <a:t>1:4 – “who gave Himself for our sins so that He might rescue us from this present evil age, according to the will of our God and Father, (vs 5) to whom be the glory forevermore.  Amen.”</a:t>
            </a:r>
          </a:p>
          <a:p>
            <a:pPr hangingPunct="0"/>
            <a:endParaRPr lang="en-US" dirty="0" smtClean="0"/>
          </a:p>
          <a:p>
            <a:pPr hangingPunct="0"/>
            <a:r>
              <a:rPr lang="en-US" b="1" dirty="0" smtClean="0">
                <a:solidFill>
                  <a:srgbClr val="0070C0"/>
                </a:solidFill>
              </a:rPr>
              <a:t>1:4 “Who” </a:t>
            </a:r>
            <a:r>
              <a:rPr lang="en-US" dirty="0" smtClean="0"/>
              <a:t>is a relative pronoun referring to the Lord Jesus Christ — </a:t>
            </a:r>
            <a:r>
              <a:rPr lang="en-US" b="1" dirty="0" smtClean="0">
                <a:solidFill>
                  <a:srgbClr val="0070C0"/>
                </a:solidFill>
              </a:rPr>
              <a:t>“gave himself.”  </a:t>
            </a:r>
            <a:r>
              <a:rPr lang="en-US" dirty="0" smtClean="0"/>
              <a:t>Aorist Active Ptc –DIDOMI -   </a:t>
            </a:r>
            <a:r>
              <a:rPr lang="en-US" b="1" dirty="0" smtClean="0">
                <a:solidFill>
                  <a:srgbClr val="0070C0"/>
                </a:solidFill>
              </a:rPr>
              <a:t>“who once and for all gave himself.”  </a:t>
            </a:r>
            <a:r>
              <a:rPr lang="en-US" dirty="0" smtClean="0"/>
              <a:t>Christ</a:t>
            </a:r>
            <a:r>
              <a:rPr lang="en-US" b="1" dirty="0" smtClean="0">
                <a:solidFill>
                  <a:srgbClr val="0070C0"/>
                </a:solidFill>
              </a:rPr>
              <a:t> </a:t>
            </a:r>
            <a:r>
              <a:rPr lang="en-US" dirty="0" smtClean="0"/>
              <a:t>produces the action of the verb. The Lord Jesus Christ is the subject and He gave Himself — concept grace.</a:t>
            </a:r>
          </a:p>
          <a:p>
            <a:pPr hangingPunct="0"/>
            <a:endParaRPr lang="en-US" dirty="0" smtClean="0"/>
          </a:p>
          <a:p>
            <a:pPr hangingPunct="0"/>
            <a:r>
              <a:rPr lang="en-US" b="1" dirty="0" smtClean="0">
                <a:solidFill>
                  <a:srgbClr val="0070C0"/>
                </a:solidFill>
              </a:rPr>
              <a:t> “for our sins.” </a:t>
            </a:r>
            <a:r>
              <a:rPr lang="en-US" dirty="0" smtClean="0"/>
              <a:t>The preposition </a:t>
            </a:r>
            <a:r>
              <a:rPr lang="en-US" b="1" dirty="0" smtClean="0">
                <a:solidFill>
                  <a:srgbClr val="0070C0"/>
                </a:solidFill>
              </a:rPr>
              <a:t>“for” </a:t>
            </a:r>
            <a:r>
              <a:rPr lang="en-US" dirty="0" smtClean="0"/>
              <a:t> HUPER is a preposition of substitution. He gave Himself as a substitute for our sin. There are two prepositions of substitution, this means </a:t>
            </a:r>
            <a:r>
              <a:rPr lang="en-US" b="1" dirty="0" smtClean="0">
                <a:solidFill>
                  <a:srgbClr val="0070C0"/>
                </a:solidFill>
              </a:rPr>
              <a:t>“on behalf of.”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rPr>
              <a:t>“that” </a:t>
            </a:r>
            <a:r>
              <a:rPr lang="en-US" dirty="0" smtClean="0"/>
              <a:t>introduces a purpose clause. This is why Christ gave Himself for our sins — </a:t>
            </a:r>
            <a:r>
              <a:rPr lang="en-US" b="1" dirty="0" smtClean="0">
                <a:solidFill>
                  <a:srgbClr val="0070C0"/>
                </a:solidFill>
              </a:rPr>
              <a:t>“he might deliver us from the power of,”-  </a:t>
            </a:r>
            <a:r>
              <a:rPr lang="en-US" dirty="0" smtClean="0"/>
              <a:t>an AMSubj of EXELETAI </a:t>
            </a:r>
            <a:r>
              <a:rPr lang="en-US" u="sng" dirty="0" smtClean="0"/>
              <a:t>once and for all delivery from the power of evil but NOT  a rescue from the evil system.</a:t>
            </a:r>
          </a:p>
          <a:p>
            <a:pPr hangingPunct="0"/>
            <a:endParaRPr lang="en-US" dirty="0" smtClean="0"/>
          </a:p>
          <a:p>
            <a:pPr hangingPunct="0"/>
            <a:r>
              <a:rPr lang="en-US" dirty="0" smtClean="0"/>
              <a:t>   - Middle voice of personal interest: Jesus had a personal interest in deliverance.  </a:t>
            </a:r>
          </a:p>
          <a:p>
            <a:pPr hangingPunct="0">
              <a:buNone/>
            </a:pPr>
            <a:r>
              <a:rPr lang="en-US" dirty="0" smtClean="0"/>
              <a:t>  </a:t>
            </a:r>
          </a:p>
          <a:p>
            <a:pPr hangingPunct="0">
              <a:buNone/>
            </a:pPr>
            <a:r>
              <a:rPr lang="en-US" dirty="0" smtClean="0"/>
              <a:t>     -Subjunctive mood means that this deliverance is only potential. It depends on whether you believe in Jesus Christ or not. </a:t>
            </a:r>
          </a:p>
          <a:p>
            <a:pPr hangingPunct="0"/>
            <a:endParaRPr lang="en-US" dirty="0" smtClean="0"/>
          </a:p>
          <a:p>
            <a:pPr hangingPunct="0"/>
            <a:r>
              <a:rPr lang="en-US" dirty="0" smtClean="0"/>
              <a:t>The word to </a:t>
            </a:r>
            <a:r>
              <a:rPr lang="en-US" b="1" dirty="0" smtClean="0">
                <a:solidFill>
                  <a:srgbClr val="0070C0"/>
                </a:solidFill>
              </a:rPr>
              <a:t>“give” </a:t>
            </a:r>
            <a:r>
              <a:rPr lang="en-US" dirty="0" smtClean="0"/>
              <a:t>– </a:t>
            </a:r>
            <a:r>
              <a:rPr lang="en-US" dirty="0" smtClean="0"/>
              <a:t>DIDOMI - AAPtc </a:t>
            </a:r>
            <a:r>
              <a:rPr lang="en-US" dirty="0" smtClean="0"/>
              <a:t>- precedes the action of the main verb, the main verb: </a:t>
            </a:r>
            <a:r>
              <a:rPr lang="en-US" b="1" dirty="0" smtClean="0">
                <a:solidFill>
                  <a:srgbClr val="0070C0"/>
                </a:solidFill>
              </a:rPr>
              <a:t>“that he might deliver.” </a:t>
            </a:r>
          </a:p>
          <a:p>
            <a:pPr hangingPunct="0"/>
            <a:endParaRPr lang="en-US" b="1" dirty="0" smtClean="0">
              <a:solidFill>
                <a:srgbClr val="0070C0"/>
              </a:solidFill>
            </a:endParaRPr>
          </a:p>
          <a:p>
            <a:pPr hangingPunct="0"/>
            <a:endParaRPr lang="en-US" dirty="0" smtClean="0"/>
          </a:p>
          <a:p>
            <a:pPr hangingPunct="0">
              <a:buNone/>
            </a:pPr>
            <a:endParaRPr lang="en-US" dirty="0" smtClean="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pPr hangingPunct="0"/>
            <a:r>
              <a:rPr lang="en-US" dirty="0" smtClean="0"/>
              <a:t>He gave Himself first before He delivered us from Satan’s total domination. We are delivered  through our salvation in Christ. </a:t>
            </a:r>
          </a:p>
          <a:p>
            <a:pPr hangingPunct="0"/>
            <a:endParaRPr lang="en-US" b="1" u="sng" dirty="0" smtClean="0"/>
          </a:p>
          <a:p>
            <a:pPr hangingPunct="0"/>
            <a:r>
              <a:rPr lang="en-US" b="1" u="sng" dirty="0" smtClean="0"/>
              <a:t>Principle</a:t>
            </a:r>
            <a:r>
              <a:rPr lang="en-US" dirty="0" smtClean="0"/>
              <a:t>: There is no deliverance for the human race apart from the work of the Lord Jesus Christ on the cross. </a:t>
            </a:r>
            <a:r>
              <a:rPr lang="en-US" b="1" dirty="0" smtClean="0">
                <a:solidFill>
                  <a:srgbClr val="C00000"/>
                </a:solidFill>
              </a:rPr>
              <a:t>Galatians 5:1 </a:t>
            </a:r>
            <a:r>
              <a:rPr lang="en-US" dirty="0" smtClean="0"/>
              <a:t>tells us, </a:t>
            </a:r>
            <a:r>
              <a:rPr lang="en-US" b="1" dirty="0" smtClean="0">
                <a:solidFill>
                  <a:srgbClr val="C00000"/>
                </a:solidFill>
              </a:rPr>
              <a:t>“Stand firm, then, and do not let yourselves be burdened again by a yoke of slavery.” </a:t>
            </a:r>
          </a:p>
          <a:p>
            <a:pPr hangingPunct="0">
              <a:buNone/>
            </a:pPr>
            <a:r>
              <a:rPr lang="en-US" dirty="0" smtClean="0"/>
              <a:t> </a:t>
            </a:r>
          </a:p>
          <a:p>
            <a:r>
              <a:rPr lang="en-US" b="1" dirty="0" smtClean="0">
                <a:solidFill>
                  <a:srgbClr val="0070C0"/>
                </a:solidFill>
              </a:rPr>
              <a:t>“from this present evil world” </a:t>
            </a:r>
            <a:r>
              <a:rPr lang="en-US" dirty="0" smtClean="0"/>
              <a:t>— means </a:t>
            </a:r>
            <a:r>
              <a:rPr lang="en-US" b="1" dirty="0" smtClean="0">
                <a:solidFill>
                  <a:srgbClr val="0070C0"/>
                </a:solidFill>
              </a:rPr>
              <a:t> “out from this present evil world.” </a:t>
            </a:r>
            <a:r>
              <a:rPr lang="en-US" dirty="0" smtClean="0"/>
              <a:t>ENESTOTOS</a:t>
            </a:r>
            <a:r>
              <a:rPr lang="en-US" b="1" dirty="0" smtClean="0">
                <a:solidFill>
                  <a:srgbClr val="0070C0"/>
                </a:solidFill>
              </a:rPr>
              <a:t> </a:t>
            </a:r>
            <a:r>
              <a:rPr lang="en-US" dirty="0" smtClean="0"/>
              <a:t>PONEROU  AIONOS– </a:t>
            </a:r>
            <a:r>
              <a:rPr lang="en-US" dirty="0" smtClean="0"/>
              <a:t>present </a:t>
            </a:r>
            <a:r>
              <a:rPr lang="en-US" dirty="0" smtClean="0"/>
              <a:t>evil age.   </a:t>
            </a:r>
            <a:r>
              <a:rPr lang="en-US" dirty="0" smtClean="0"/>
              <a:t>The present evil world stands for the domain of Satan.  Satan is the ruler of this world.</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endParaRPr lang="en-US" dirty="0" smtClean="0"/>
          </a:p>
          <a:p>
            <a:pPr hangingPunct="0"/>
            <a:r>
              <a:rPr lang="en-US" dirty="0" smtClean="0"/>
              <a:t>We will not be </a:t>
            </a:r>
            <a:r>
              <a:rPr lang="en-US" b="1" u="sng" dirty="0" smtClean="0"/>
              <a:t>completely rescued </a:t>
            </a:r>
            <a:r>
              <a:rPr lang="en-US" dirty="0" smtClean="0"/>
              <a:t>from this present evil world system until our death or the Rapture. </a:t>
            </a:r>
          </a:p>
          <a:p>
            <a:pPr hangingPunct="0"/>
            <a:endParaRPr lang="en-US" dirty="0" smtClean="0"/>
          </a:p>
          <a:p>
            <a:pPr hangingPunct="0"/>
            <a:r>
              <a:rPr lang="en-US" dirty="0" smtClean="0"/>
              <a:t>The word </a:t>
            </a:r>
            <a:r>
              <a:rPr lang="en-US" b="1" dirty="0" smtClean="0">
                <a:solidFill>
                  <a:srgbClr val="0070C0"/>
                </a:solidFill>
              </a:rPr>
              <a:t>“present’ </a:t>
            </a:r>
            <a:r>
              <a:rPr lang="en-US" dirty="0" smtClean="0"/>
              <a:t>is a Pf </a:t>
            </a:r>
            <a:r>
              <a:rPr lang="en-US" dirty="0" err="1" smtClean="0"/>
              <a:t>APtc</a:t>
            </a:r>
            <a:r>
              <a:rPr lang="en-US" dirty="0" smtClean="0"/>
              <a:t> -  </a:t>
            </a:r>
            <a:r>
              <a:rPr lang="en-US" dirty="0" smtClean="0"/>
              <a:t>ENESTOTOS means </a:t>
            </a:r>
            <a:r>
              <a:rPr lang="en-US" dirty="0" smtClean="0"/>
              <a:t>that Satan continues to rule this world until the second advent of Jesus Christ, which means there is no hope for this world or the world system.</a:t>
            </a:r>
          </a:p>
          <a:p>
            <a:pPr hangingPunct="0"/>
            <a:endParaRPr lang="en-US" dirty="0" smtClean="0"/>
          </a:p>
          <a:p>
            <a:pPr hangingPunct="0"/>
            <a:r>
              <a:rPr lang="en-US" dirty="0" smtClean="0"/>
              <a:t>The solution to man’s problem is to be delivered from it, to be plucked out of the fire, and this can only be accomplished by </a:t>
            </a:r>
            <a:r>
              <a:rPr lang="en-US" b="1" u="sng" dirty="0" smtClean="0"/>
              <a:t>regeneration, faith in the Lord Jesus Christ</a:t>
            </a:r>
            <a:r>
              <a:rPr lang="en-US" dirty="0" smtClean="0"/>
              <a:t>.</a:t>
            </a:r>
          </a:p>
          <a:p>
            <a:pPr hangingPunct="0"/>
            <a:endParaRPr lang="en-US" dirty="0" smtClean="0"/>
          </a:p>
          <a:p>
            <a:pPr hangingPunct="0"/>
            <a:r>
              <a:rPr lang="en-US" dirty="0" smtClean="0"/>
              <a:t>Therefore organizations which are trying to change up the world and improve the world are useless. </a:t>
            </a:r>
          </a:p>
          <a:p>
            <a:pPr hangingPunct="0"/>
            <a:endParaRPr lang="en-US" dirty="0" smtClean="0"/>
          </a:p>
          <a:p>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t>The only solution to man’s problem is a personal solution: </a:t>
            </a:r>
            <a:r>
              <a:rPr lang="en-US" b="1" dirty="0" smtClean="0">
                <a:solidFill>
                  <a:srgbClr val="C00000"/>
                </a:solidFill>
              </a:rPr>
              <a:t>“Believe on the Lord Jesus Christ and thou shalt be saved.” </a:t>
            </a:r>
          </a:p>
          <a:p>
            <a:pPr hangingPunct="0"/>
            <a:endParaRPr lang="en-US" b="1" dirty="0" smtClean="0">
              <a:solidFill>
                <a:srgbClr val="C00000"/>
              </a:solidFill>
            </a:endParaRPr>
          </a:p>
          <a:p>
            <a:pPr hangingPunct="0"/>
            <a:r>
              <a:rPr lang="en-US" dirty="0" smtClean="0"/>
              <a:t>All other solutions will be useless because Satan will continue to be the ruler of this world  (perfect tense of the word </a:t>
            </a:r>
            <a:r>
              <a:rPr lang="en-US" b="1" dirty="0" smtClean="0">
                <a:solidFill>
                  <a:srgbClr val="0070C0"/>
                </a:solidFill>
              </a:rPr>
              <a:t>“present,” </a:t>
            </a:r>
            <a:r>
              <a:rPr lang="en-US" dirty="0" smtClean="0"/>
              <a:t>present with the result that it will keep on being evil until the second advent). </a:t>
            </a:r>
          </a:p>
          <a:p>
            <a:pPr hangingPunct="0"/>
            <a:endParaRPr lang="en-US" dirty="0" smtClean="0"/>
          </a:p>
          <a:p>
            <a:pPr hangingPunct="0"/>
            <a:r>
              <a:rPr lang="en-US" dirty="0" smtClean="0"/>
              <a:t>The word </a:t>
            </a:r>
            <a:r>
              <a:rPr lang="en-US" b="1" dirty="0" smtClean="0">
                <a:solidFill>
                  <a:srgbClr val="0070C0"/>
                </a:solidFill>
              </a:rPr>
              <a:t>“world” </a:t>
            </a:r>
            <a:r>
              <a:rPr lang="en-US" dirty="0" smtClean="0"/>
              <a:t>is </a:t>
            </a:r>
            <a:r>
              <a:rPr lang="en-US" b="1" dirty="0" smtClean="0">
                <a:solidFill>
                  <a:srgbClr val="0070C0"/>
                </a:solidFill>
              </a:rPr>
              <a:t>“age</a:t>
            </a:r>
            <a:r>
              <a:rPr lang="en-US" b="1" dirty="0" smtClean="0">
                <a:solidFill>
                  <a:srgbClr val="0070C0"/>
                </a:solidFill>
              </a:rPr>
              <a:t>”, </a:t>
            </a:r>
            <a:r>
              <a:rPr lang="en-US" dirty="0" smtClean="0"/>
              <a:t>(AIONOS) </a:t>
            </a:r>
            <a:r>
              <a:rPr lang="en-US" dirty="0" smtClean="0"/>
              <a:t>which refers to the fact that there will come a time when Satan will lose his rulership over this world. </a:t>
            </a:r>
          </a:p>
          <a:p>
            <a:pPr hangingPunct="0"/>
            <a:endParaRPr lang="en-US" dirty="0" smtClean="0"/>
          </a:p>
          <a:p>
            <a:pPr hangingPunct="0"/>
            <a:r>
              <a:rPr lang="en-US" dirty="0" smtClean="0"/>
              <a:t>If you want to solve the world’s problems there are only two ways you can do it. </a:t>
            </a:r>
            <a:r>
              <a:rPr lang="en-US" u="sng" dirty="0" smtClean="0"/>
              <a:t>One</a:t>
            </a:r>
            <a:r>
              <a:rPr lang="en-US" dirty="0" smtClean="0"/>
              <a:t>: get rid of Satan (which is impossible); and  </a:t>
            </a:r>
            <a:r>
              <a:rPr lang="en-US" u="sng" dirty="0" smtClean="0"/>
              <a:t>two</a:t>
            </a:r>
            <a:r>
              <a:rPr lang="en-US" dirty="0" smtClean="0"/>
              <a:t>: believe on the Lord Jesus Christ (the possibility).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b="1" dirty="0" smtClean="0">
                <a:solidFill>
                  <a:srgbClr val="0070C0"/>
                </a:solidFill>
              </a:rPr>
              <a:t>“according to the will of our God and Father,” </a:t>
            </a:r>
            <a:r>
              <a:rPr lang="en-US" dirty="0" smtClean="0"/>
              <a:t>— </a:t>
            </a:r>
            <a:r>
              <a:rPr lang="en-US" dirty="0" smtClean="0"/>
              <a:t>KATA TO THELEMA - according </a:t>
            </a:r>
            <a:r>
              <a:rPr lang="en-US" dirty="0" smtClean="0"/>
              <a:t>to the standard, according to the norm of the will of God. Romans 9:16 says</a:t>
            </a:r>
            <a:r>
              <a:rPr lang="en-US" b="1" dirty="0" smtClean="0">
                <a:solidFill>
                  <a:srgbClr val="C00000"/>
                </a:solidFill>
              </a:rPr>
              <a:t>,  “It (salvation) does not, therefore, depend on man’s desire or effort, but on God’s mercy.” </a:t>
            </a:r>
          </a:p>
          <a:p>
            <a:pPr hangingPunct="0"/>
            <a:endParaRPr lang="en-US" dirty="0" smtClean="0"/>
          </a:p>
          <a:p>
            <a:pPr hangingPunct="0"/>
            <a:r>
              <a:rPr lang="en-US" dirty="0" smtClean="0"/>
              <a:t>The will of God refers to the divine plan; </a:t>
            </a:r>
            <a:r>
              <a:rPr lang="en-US" b="1" dirty="0" smtClean="0">
                <a:solidFill>
                  <a:srgbClr val="0070C0"/>
                </a:solidFill>
              </a:rPr>
              <a:t>“and our Father” </a:t>
            </a:r>
            <a:r>
              <a:rPr lang="en-US" dirty="0" smtClean="0"/>
              <a:t>reminds us that we are in the solution.</a:t>
            </a:r>
          </a:p>
          <a:p>
            <a:pPr hangingPunct="0"/>
            <a:endParaRPr lang="en-US" dirty="0" smtClean="0"/>
          </a:p>
          <a:p>
            <a:pPr hangingPunct="0"/>
            <a:r>
              <a:rPr lang="en-US" b="1" dirty="0" smtClean="0">
                <a:solidFill>
                  <a:srgbClr val="0070C0"/>
                </a:solidFill>
              </a:rPr>
              <a:t> “Our” </a:t>
            </a:r>
            <a:r>
              <a:rPr lang="en-US" dirty="0" smtClean="0"/>
              <a:t>is a personal pronoun, the Father is the first person of the Trinity, the one who is the author of the plan is now our Father because we have received the solution.</a:t>
            </a:r>
          </a:p>
          <a:p>
            <a:pPr hangingPunct="0"/>
            <a:endParaRPr lang="en-US" dirty="0" smtClean="0"/>
          </a:p>
          <a:p>
            <a:pPr hangingPunct="0"/>
            <a:r>
              <a:rPr lang="en-US" dirty="0" smtClean="0"/>
              <a:t>Jesus Christ is the key to the Father’s plan; the cross is the central point of the plan; the cross is the only solution to man’s problems.</a:t>
            </a:r>
          </a:p>
          <a:p>
            <a:pPr hangingPunct="0"/>
            <a:endParaRPr lang="en-US" dirty="0" smtClean="0"/>
          </a:p>
          <a:p>
            <a:pPr hangingPunct="0"/>
            <a:r>
              <a:rPr lang="en-US" b="1" dirty="0" smtClean="0">
                <a:solidFill>
                  <a:srgbClr val="0070C0"/>
                </a:solidFill>
              </a:rPr>
              <a:t>Galatians 1:5 - “To whom be the glory forevermore. Amen.”</a:t>
            </a:r>
          </a:p>
          <a:p>
            <a:pPr hangingPunct="0">
              <a:buNone/>
            </a:pPr>
            <a:r>
              <a:rPr lang="en-US" dirty="0" smtClean="0"/>
              <a:t>    To Christ be the </a:t>
            </a:r>
            <a:r>
              <a:rPr lang="en-US" dirty="0" smtClean="0"/>
              <a:t>glory (DOXA). </a:t>
            </a:r>
            <a:r>
              <a:rPr lang="en-US" dirty="0" smtClean="0"/>
              <a:t>Notice something: The Mosaic law is omitted from this deliverance. </a:t>
            </a:r>
          </a:p>
          <a:p>
            <a:pPr hangingPunct="0"/>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endParaRPr lang="en-US" dirty="0" smtClean="0"/>
          </a:p>
          <a:p>
            <a:r>
              <a:rPr lang="en-US" dirty="0" smtClean="0"/>
              <a:t>You will notice that there is not one reference to being </a:t>
            </a:r>
            <a:r>
              <a:rPr lang="en-US" b="1" dirty="0" smtClean="0"/>
              <a:t>delivered</a:t>
            </a:r>
            <a:r>
              <a:rPr lang="en-US" dirty="0" smtClean="0"/>
              <a:t> by circumcision, </a:t>
            </a:r>
            <a:r>
              <a:rPr lang="en-US" b="1" dirty="0" smtClean="0"/>
              <a:t>deliverance </a:t>
            </a:r>
            <a:r>
              <a:rPr lang="en-US" dirty="0" smtClean="0"/>
              <a:t>by keeping the ten commandments, </a:t>
            </a:r>
            <a:r>
              <a:rPr lang="en-US" b="1" dirty="0" smtClean="0"/>
              <a:t>deliverance</a:t>
            </a:r>
            <a:r>
              <a:rPr lang="en-US" dirty="0" smtClean="0"/>
              <a:t> by being good, by being baptized, by joining a church, by making Jesus the Lord of your life, nor any other human effort.  </a:t>
            </a:r>
          </a:p>
          <a:p>
            <a:endParaRPr lang="en-US" dirty="0" smtClean="0"/>
          </a:p>
          <a:p>
            <a:r>
              <a:rPr lang="en-US" dirty="0" smtClean="0"/>
              <a:t>Therefore, since Christ is the only solution to man’s problems and since Christ is the only answer then he is the only person who can receive glory — </a:t>
            </a:r>
            <a:r>
              <a:rPr lang="en-US" b="1" dirty="0" smtClean="0">
                <a:solidFill>
                  <a:srgbClr val="0070C0"/>
                </a:solidFill>
              </a:rPr>
              <a:t>“To whom be glory.”  </a:t>
            </a:r>
            <a:r>
              <a:rPr lang="en-US" dirty="0" smtClean="0"/>
              <a:t>DOXA.</a:t>
            </a:r>
          </a:p>
          <a:p>
            <a:endParaRPr lang="en-US" b="1" dirty="0" smtClean="0">
              <a:solidFill>
                <a:srgbClr val="0070C0"/>
              </a:solidFill>
            </a:endParaRPr>
          </a:p>
          <a:p>
            <a:pPr hangingPunct="0"/>
            <a:r>
              <a:rPr lang="en-US" dirty="0" smtClean="0"/>
              <a:t>God’s plan is designed to save man and glorify Christ at the same time. </a:t>
            </a:r>
          </a:p>
          <a:p>
            <a:pPr hangingPunct="0"/>
            <a:endParaRPr lang="en-US" b="1" dirty="0" smtClean="0">
              <a:solidFill>
                <a:srgbClr val="0070C0"/>
              </a:solidFill>
            </a:endParaRPr>
          </a:p>
          <a:p>
            <a:pPr hangingPunct="0"/>
            <a:r>
              <a:rPr lang="en-US" b="1" dirty="0" smtClean="0">
                <a:solidFill>
                  <a:srgbClr val="0070C0"/>
                </a:solidFill>
              </a:rPr>
              <a:t>“forevermore. Amen.” </a:t>
            </a:r>
            <a:r>
              <a:rPr lang="en-US" dirty="0" smtClean="0"/>
              <a:t>- everyone who is in Christ will share that forever status.  AIONAS TON AIONON. AMEN.</a:t>
            </a:r>
          </a:p>
          <a:p>
            <a:pPr hangingPunct="0"/>
            <a:endParaRPr lang="en-US" dirty="0" smtClean="0"/>
          </a:p>
          <a:p>
            <a:endParaRPr lang="en-US" b="1" dirty="0" smtClean="0">
              <a:solidFill>
                <a:srgbClr val="0070C0"/>
              </a:solidFill>
            </a:endParaRP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t>We are in </a:t>
            </a:r>
            <a:r>
              <a:rPr lang="en-US" u="sng" dirty="0" smtClean="0"/>
              <a:t>union with Him</a:t>
            </a:r>
            <a:r>
              <a:rPr lang="en-US" dirty="0" smtClean="0"/>
              <a:t>; He has eternal life; we share His eternal life, and therefore we are going to have the privilege of living in the presence of the Lord Jesus Christ under environment which is perfect beyond description forever and ever. </a:t>
            </a:r>
          </a:p>
          <a:p>
            <a:pPr hangingPunct="0"/>
            <a:endParaRPr lang="en-US" b="1" dirty="0" smtClean="0">
              <a:solidFill>
                <a:srgbClr val="0070C0"/>
              </a:solidFill>
            </a:endParaRPr>
          </a:p>
          <a:p>
            <a:pPr hangingPunct="0"/>
            <a:r>
              <a:rPr lang="en-US" b="1" dirty="0" smtClean="0">
                <a:solidFill>
                  <a:srgbClr val="0070C0"/>
                </a:solidFill>
              </a:rPr>
              <a:t> “Amen” </a:t>
            </a:r>
            <a:r>
              <a:rPr lang="en-US" dirty="0" smtClean="0"/>
              <a:t>in which Paul says, </a:t>
            </a:r>
            <a:r>
              <a:rPr lang="en-US" b="1" dirty="0" smtClean="0">
                <a:solidFill>
                  <a:srgbClr val="0070C0"/>
                </a:solidFill>
              </a:rPr>
              <a:t>“I believe it.”</a:t>
            </a:r>
          </a:p>
          <a:p>
            <a:endParaRPr lang="en-US" b="1" dirty="0" smtClean="0">
              <a:solidFill>
                <a:srgbClr val="0070C0"/>
              </a:solidFill>
            </a:endParaRPr>
          </a:p>
          <a:p>
            <a:r>
              <a:rPr lang="en-US" b="1" dirty="0" smtClean="0">
                <a:solidFill>
                  <a:srgbClr val="0070C0"/>
                </a:solidFill>
              </a:rPr>
              <a:t>1:6-9</a:t>
            </a:r>
            <a:r>
              <a:rPr lang="en-US" dirty="0" smtClean="0"/>
              <a:t>  we have the denunciation of the Galatian believers.</a:t>
            </a:r>
          </a:p>
          <a:p>
            <a:endParaRPr lang="en-US" dirty="0" smtClean="0"/>
          </a:p>
          <a:p>
            <a:r>
              <a:rPr lang="en-US" b="1" dirty="0" smtClean="0">
                <a:solidFill>
                  <a:srgbClr val="0070C0"/>
                </a:solidFill>
              </a:rPr>
              <a:t>1:6 “I am amazed that you are so quickly deserting Him who called you by the grace of Christ, for a different gospel;”</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a:buNone/>
            </a:pPr>
            <a:r>
              <a:rPr lang="en-US" dirty="0" smtClean="0"/>
              <a:t>IV. JUDAIZERS</a:t>
            </a:r>
          </a:p>
          <a:p>
            <a:r>
              <a:rPr lang="en-US" dirty="0" smtClean="0"/>
              <a:t>A. Galatians written to counteract Judaistic legalism.</a:t>
            </a:r>
          </a:p>
          <a:p>
            <a:r>
              <a:rPr lang="en-US" dirty="0" smtClean="0"/>
              <a:t>B. Who were the Judaizers?</a:t>
            </a:r>
          </a:p>
          <a:p>
            <a:endParaRPr lang="en-US" dirty="0" smtClean="0"/>
          </a:p>
          <a:p>
            <a:r>
              <a:rPr lang="en-US" dirty="0" smtClean="0"/>
              <a:t>1. The term "</a:t>
            </a:r>
            <a:r>
              <a:rPr lang="en-US" dirty="0" err="1" smtClean="0"/>
              <a:t>Judaizer</a:t>
            </a:r>
            <a:r>
              <a:rPr lang="en-US" dirty="0" smtClean="0"/>
              <a:t>" is a religious designation, not a description of a national people.</a:t>
            </a:r>
          </a:p>
          <a:p>
            <a:endParaRPr lang="en-US" dirty="0" smtClean="0"/>
          </a:p>
          <a:p>
            <a:r>
              <a:rPr lang="en-US" dirty="0" smtClean="0"/>
              <a:t>2. Judaizers believed that Christians should live under legalistic principles.</a:t>
            </a:r>
          </a:p>
          <a:p>
            <a:endParaRPr lang="en-US" dirty="0" smtClean="0"/>
          </a:p>
          <a:p>
            <a:r>
              <a:rPr lang="en-US" dirty="0" smtClean="0"/>
              <a:t>3. They viewed Paul's view of grace as "cheap grace."</a:t>
            </a:r>
          </a:p>
          <a:p>
            <a:endParaRPr lang="en-US" dirty="0" smtClean="0"/>
          </a:p>
          <a:p>
            <a:r>
              <a:rPr lang="en-US" dirty="0" smtClean="0"/>
              <a:t>4. They were circumcised and expected others to be as well.</a:t>
            </a:r>
          </a:p>
          <a:p>
            <a:endParaRPr lang="en-US" dirty="0" smtClean="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p>
          <a:p>
            <a:r>
              <a:rPr lang="en-US" dirty="0" smtClean="0"/>
              <a:t>They are said to have gone absent without leave from grace. </a:t>
            </a:r>
          </a:p>
          <a:p>
            <a:endParaRPr lang="en-US" dirty="0" smtClean="0"/>
          </a:p>
          <a:p>
            <a:r>
              <a:rPr lang="en-US" b="1" dirty="0" smtClean="0">
                <a:solidFill>
                  <a:srgbClr val="0070C0"/>
                </a:solidFill>
              </a:rPr>
              <a:t>“I am amazed” </a:t>
            </a:r>
            <a:r>
              <a:rPr lang="en-US" dirty="0" smtClean="0"/>
              <a:t>-  PAIndic – THAUMAZO - Paul was constantly amazed at the defection of believers. </a:t>
            </a:r>
          </a:p>
          <a:p>
            <a:endParaRPr lang="en-US" dirty="0" smtClean="0"/>
          </a:p>
          <a:p>
            <a:r>
              <a:rPr lang="en-US" dirty="0" smtClean="0"/>
              <a:t>It is interesting to note that usually when Paul left a newly organized church they were strong in the matter of doctrine. </a:t>
            </a:r>
          </a:p>
          <a:p>
            <a:endParaRPr lang="en-US" dirty="0" smtClean="0"/>
          </a:p>
          <a:p>
            <a:r>
              <a:rPr lang="en-US" dirty="0" smtClean="0"/>
              <a:t>Paul had taught them a little basic doctrine and had given them information, and usually he left them in good spiritual condition. </a:t>
            </a:r>
          </a:p>
          <a:p>
            <a:endParaRPr lang="en-US" dirty="0" smtClean="0"/>
          </a:p>
          <a:p>
            <a:endParaRPr lang="en-US" dirty="0" smtClean="0"/>
          </a:p>
          <a:p>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 Then after he had been gone for awhile the </a:t>
            </a:r>
            <a:r>
              <a:rPr lang="en-US" dirty="0" err="1" smtClean="0"/>
              <a:t>Judaizsers</a:t>
            </a:r>
            <a:r>
              <a:rPr lang="en-US" dirty="0" smtClean="0"/>
              <a:t> came along, and as they came along the first thing they did was to confuse everyone, and then after that there was spiritual defection.</a:t>
            </a:r>
          </a:p>
          <a:p>
            <a:endParaRPr lang="en-US" dirty="0" smtClean="0"/>
          </a:p>
          <a:p>
            <a:r>
              <a:rPr lang="en-US" dirty="0" smtClean="0"/>
              <a:t>The Galatians are a perfect pattern of this particular picture. They were in good spiritual condition when Paul left them and then along came the legalists, the Judaizers from Jerusalem.</a:t>
            </a:r>
          </a:p>
          <a:p>
            <a:endParaRPr lang="en-US" dirty="0" smtClean="0"/>
          </a:p>
          <a:p>
            <a:r>
              <a:rPr lang="en-US" dirty="0" smtClean="0"/>
              <a:t>They began to teach the Galatians they needed </a:t>
            </a:r>
            <a:r>
              <a:rPr lang="en-US" u="sng" dirty="0" smtClean="0"/>
              <a:t>something besides faith for salvation and they began to teach spirituality by works. </a:t>
            </a:r>
          </a:p>
          <a:p>
            <a:endParaRPr lang="en-US" dirty="0" smtClean="0"/>
          </a:p>
          <a:p>
            <a:r>
              <a:rPr lang="en-US" dirty="0" smtClean="0"/>
              <a:t>The result was that many of these Galatians</a:t>
            </a:r>
            <a:r>
              <a:rPr lang="en-US" b="1" dirty="0" smtClean="0"/>
              <a:t> defected</a:t>
            </a:r>
            <a:r>
              <a:rPr lang="en-US" dirty="0" smtClean="0"/>
              <a:t>.</a:t>
            </a:r>
          </a:p>
          <a:p>
            <a:endParaRPr lang="en-US" dirty="0" smtClean="0"/>
          </a:p>
          <a:p>
            <a:r>
              <a:rPr lang="en-US" dirty="0" smtClean="0"/>
              <a:t> Apparently Paul was shock proof on most things but there was always one thing that did shock him: he could never understand how anyone could get even a little doctrine and then fall apart. </a:t>
            </a:r>
          </a:p>
          <a:p>
            <a:endParaRPr lang="en-US" dirty="0" smtClean="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t>Paul himself was shocked at the activity of the Galatians since his departure. </a:t>
            </a:r>
            <a:endParaRPr lang="en-US" dirty="0" smtClean="0">
              <a:solidFill>
                <a:srgbClr val="0070C0"/>
              </a:solidFill>
            </a:endParaRPr>
          </a:p>
          <a:p>
            <a:pPr hangingPunct="0"/>
            <a:endParaRPr lang="en-US" dirty="0" smtClean="0">
              <a:solidFill>
                <a:srgbClr val="0070C0"/>
              </a:solidFill>
            </a:endParaRPr>
          </a:p>
          <a:p>
            <a:pPr hangingPunct="0"/>
            <a:r>
              <a:rPr lang="en-US" b="1" dirty="0" smtClean="0">
                <a:solidFill>
                  <a:srgbClr val="0070C0"/>
                </a:solidFill>
              </a:rPr>
              <a:t>“that you are so quickly deserting Him” </a:t>
            </a:r>
            <a:r>
              <a:rPr lang="en-US" dirty="0" smtClean="0"/>
              <a:t>–PMI -  TACHEOS METATITHEMI – “quickly deserting” -  a military word which means to go absent without leave, to desert in the face of the enemy, to revolt, a change of attitude. </a:t>
            </a:r>
          </a:p>
          <a:p>
            <a:pPr hangingPunct="0"/>
            <a:endParaRPr lang="en-US" dirty="0" smtClean="0"/>
          </a:p>
          <a:p>
            <a:pPr hangingPunct="0"/>
            <a:r>
              <a:rPr lang="en-US" dirty="0" smtClean="0"/>
              <a:t>Middle Voice – They choose to do this!  They had begun to desert the grace gospel and were now in the place of carrying out the process of desertion to a works gospel. </a:t>
            </a:r>
          </a:p>
          <a:p>
            <a:pPr hangingPunct="0"/>
            <a:endParaRPr lang="en-US" dirty="0" smtClean="0"/>
          </a:p>
          <a:p>
            <a:pPr hangingPunct="0"/>
            <a:r>
              <a:rPr lang="en-US" dirty="0" smtClean="0"/>
              <a:t>So they have begun their desertion by defecting from doctrine and they are continuing in that general direction. </a:t>
            </a:r>
          </a:p>
          <a:p>
            <a:pPr hangingPunct="0"/>
            <a:endParaRPr lang="en-US" dirty="0" smtClean="0"/>
          </a:p>
          <a:p>
            <a:pPr hangingPunct="0"/>
            <a:r>
              <a:rPr lang="en-US" dirty="0" smtClean="0"/>
              <a:t>The middle voice here means they are responsible for the action of the verb by its own volition. </a:t>
            </a:r>
            <a:r>
              <a:rPr lang="en-US" u="sng" dirty="0" smtClean="0"/>
              <a:t>So of their own volition the Galatians were deserting grace, they were leaving of their own volition. </a:t>
            </a:r>
          </a:p>
          <a:p>
            <a:pPr hangingPunct="0"/>
            <a:endParaRPr lang="en-US" dirty="0" smtClean="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609600"/>
          </a:xfrm>
        </p:spPr>
        <p:txBody>
          <a:bodyPr>
            <a:normAutofit fontScale="90000"/>
          </a:bodyPr>
          <a:lstStyle/>
          <a:p>
            <a:pPr algn="ctr"/>
            <a:r>
              <a:rPr lang="en-US" b="1" dirty="0" smtClean="0"/>
              <a:t>LEGALISM</a:t>
            </a:r>
            <a:endParaRPr lang="en-US" b="1" dirty="0"/>
          </a:p>
        </p:txBody>
      </p:sp>
      <p:sp>
        <p:nvSpPr>
          <p:cNvPr id="4" name="Rounded Rectangle 3"/>
          <p:cNvSpPr/>
          <p:nvPr/>
        </p:nvSpPr>
        <p:spPr>
          <a:xfrm>
            <a:off x="1143000" y="990600"/>
            <a:ext cx="7162800" cy="563880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600200" y="1295400"/>
            <a:ext cx="6324600" cy="830997"/>
          </a:xfrm>
          <a:prstGeom prst="rect">
            <a:avLst/>
          </a:prstGeom>
          <a:solidFill>
            <a:srgbClr val="99FF33"/>
          </a:solidFill>
        </p:spPr>
        <p:txBody>
          <a:bodyPr wrap="square" rtlCol="0">
            <a:spAutoFit/>
          </a:bodyPr>
          <a:lstStyle/>
          <a:p>
            <a:pPr algn="ctr"/>
            <a:r>
              <a:rPr lang="en-US" sz="2400" b="1" dirty="0" smtClean="0"/>
              <a:t>MAN DOES SOME OR ALL OF THE WORK FOR SALVATION AND SPIRITUALITY</a:t>
            </a:r>
            <a:endParaRPr lang="en-US" sz="2400" b="1" dirty="0"/>
          </a:p>
        </p:txBody>
      </p:sp>
      <p:sp>
        <p:nvSpPr>
          <p:cNvPr id="6" name="TextBox 5"/>
          <p:cNvSpPr txBox="1"/>
          <p:nvPr/>
        </p:nvSpPr>
        <p:spPr>
          <a:xfrm>
            <a:off x="2133600" y="2209800"/>
            <a:ext cx="5334000" cy="4893647"/>
          </a:xfrm>
          <a:prstGeom prst="rect">
            <a:avLst/>
          </a:prstGeom>
          <a:noFill/>
        </p:spPr>
        <p:txBody>
          <a:bodyPr wrap="square" rtlCol="0">
            <a:spAutoFit/>
          </a:bodyPr>
          <a:lstStyle/>
          <a:p>
            <a:pPr algn="ctr"/>
            <a:r>
              <a:rPr lang="en-US" sz="2400" b="1" dirty="0" smtClean="0"/>
              <a:t>FAITH + WORKS</a:t>
            </a:r>
          </a:p>
          <a:p>
            <a:pPr algn="ctr"/>
            <a:endParaRPr lang="en-US" sz="2400" b="1" dirty="0" smtClean="0"/>
          </a:p>
          <a:p>
            <a:pPr algn="ctr"/>
            <a:r>
              <a:rPr lang="en-US" sz="2400" b="1" dirty="0" smtClean="0"/>
              <a:t>FAITH + HUMAN GOODNESS</a:t>
            </a:r>
          </a:p>
          <a:p>
            <a:pPr algn="ctr"/>
            <a:endParaRPr lang="en-US" sz="2400" b="1" dirty="0" smtClean="0"/>
          </a:p>
          <a:p>
            <a:pPr algn="ctr"/>
            <a:r>
              <a:rPr lang="en-US" sz="2400" b="1" dirty="0" smtClean="0"/>
              <a:t>FAITH + RELIGIOUS ACTIVITY</a:t>
            </a:r>
          </a:p>
          <a:p>
            <a:pPr algn="ctr"/>
            <a:endParaRPr lang="en-US" sz="2400" b="1" dirty="0" smtClean="0"/>
          </a:p>
          <a:p>
            <a:pPr algn="ctr"/>
            <a:r>
              <a:rPr lang="en-US" sz="2400" b="1" dirty="0" smtClean="0"/>
              <a:t>FAITH + ZEAL, CHANGE LIFE</a:t>
            </a:r>
          </a:p>
          <a:p>
            <a:pPr algn="ctr"/>
            <a:endParaRPr lang="en-US" sz="2400" b="1" dirty="0" smtClean="0"/>
          </a:p>
          <a:p>
            <a:pPr algn="ctr"/>
            <a:r>
              <a:rPr lang="en-US" sz="2400" b="1" dirty="0" smtClean="0"/>
              <a:t>FAITH + EMOTION, </a:t>
            </a:r>
            <a:r>
              <a:rPr lang="en-US" sz="2400" b="1" dirty="0" smtClean="0"/>
              <a:t>ECSTATICS (VISIONS, SIGNS, MIRACLES)</a:t>
            </a:r>
            <a:endParaRPr lang="en-US" sz="2400" b="1" dirty="0" smtClean="0"/>
          </a:p>
          <a:p>
            <a:pPr algn="ctr"/>
            <a:endParaRPr lang="en-US" sz="2400" b="1" dirty="0" smtClean="0"/>
          </a:p>
          <a:p>
            <a:pPr algn="ctr"/>
            <a:r>
              <a:rPr lang="en-US" sz="2400" b="1" dirty="0" smtClean="0"/>
              <a:t>FAITH + RITUALS</a:t>
            </a:r>
          </a:p>
          <a:p>
            <a:pPr algn="ctr"/>
            <a:endParaRPr lang="en-US" sz="2400" b="1"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They had heard the truth, understood grace, they believed in the Lord Jesus Christ, and now all of a sudden they were going overboard. </a:t>
            </a:r>
          </a:p>
          <a:p>
            <a:pPr hangingPunct="0"/>
            <a:endParaRPr lang="en-US" dirty="0" smtClean="0"/>
          </a:p>
          <a:p>
            <a:pPr hangingPunct="0"/>
            <a:r>
              <a:rPr lang="en-US" dirty="0" smtClean="0"/>
              <a:t>They had turned to legalism and were now following the Judaizers. </a:t>
            </a:r>
          </a:p>
          <a:p>
            <a:pPr hangingPunct="0"/>
            <a:endParaRPr lang="en-US" dirty="0" smtClean="0"/>
          </a:p>
          <a:p>
            <a:pPr hangingPunct="0"/>
            <a:r>
              <a:rPr lang="en-US" dirty="0" smtClean="0"/>
              <a:t>Principle;  Embracing legalism means rejecting God because it is substituting man for God in one’s life. </a:t>
            </a:r>
          </a:p>
          <a:p>
            <a:pPr hangingPunct="0"/>
            <a:endParaRPr lang="en-US" dirty="0" smtClean="0"/>
          </a:p>
          <a:p>
            <a:pPr hangingPunct="0"/>
            <a:r>
              <a:rPr lang="en-US" b="1" dirty="0" smtClean="0">
                <a:solidFill>
                  <a:srgbClr val="0070C0"/>
                </a:solidFill>
              </a:rPr>
              <a:t>“from Him” </a:t>
            </a:r>
            <a:r>
              <a:rPr lang="en-US" dirty="0" smtClean="0"/>
              <a:t>means from God the Father, the author of the divine plan and therefore the author of concept grace. Turned their backs on God the Father.  </a:t>
            </a:r>
          </a:p>
          <a:p>
            <a:pPr hangingPunct="0"/>
            <a:endParaRPr lang="en-US" dirty="0" smtClean="0"/>
          </a:p>
          <a:p>
            <a:pPr hangingPunct="0"/>
            <a:endParaRPr lang="en-US" dirty="0" smtClean="0"/>
          </a:p>
          <a:p>
            <a:pPr hangingPunct="0"/>
            <a:endParaRPr lang="en-US" dirty="0" smtClean="0"/>
          </a:p>
          <a:p>
            <a:pPr hangingPunct="0"/>
            <a:endParaRPr lang="en-US" dirty="0" smtClean="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endParaRPr lang="en-US" b="1" dirty="0" smtClean="0">
              <a:solidFill>
                <a:srgbClr val="0070C0"/>
              </a:solidFill>
            </a:endParaRPr>
          </a:p>
          <a:p>
            <a:pPr hangingPunct="0"/>
            <a:r>
              <a:rPr lang="en-US" b="1" dirty="0" smtClean="0">
                <a:solidFill>
                  <a:srgbClr val="0070C0"/>
                </a:solidFill>
              </a:rPr>
              <a:t>“who called you by the grace of Christ</a:t>
            </a:r>
            <a:r>
              <a:rPr lang="en-US" dirty="0" smtClean="0"/>
              <a:t>” – AAI – KALEO - this refers to election.  </a:t>
            </a:r>
          </a:p>
          <a:p>
            <a:pPr hangingPunct="0"/>
            <a:endParaRPr lang="en-US" dirty="0" smtClean="0"/>
          </a:p>
          <a:p>
            <a:pPr hangingPunct="0"/>
            <a:r>
              <a:rPr lang="en-US" dirty="0" smtClean="0"/>
              <a:t>Aorist tense: called in a point of time, the moment we believe in Christ. The active voice: God actually did the calling.  </a:t>
            </a:r>
          </a:p>
          <a:p>
            <a:pPr hangingPunct="0"/>
            <a:endParaRPr lang="en-US" dirty="0" smtClean="0"/>
          </a:p>
          <a:p>
            <a:pPr hangingPunct="0"/>
            <a:r>
              <a:rPr lang="en-US" dirty="0" smtClean="0"/>
              <a:t>The Galatians are in the election of God, they can never get out of it. </a:t>
            </a:r>
          </a:p>
          <a:p>
            <a:endParaRPr lang="en-US" dirty="0" smtClean="0"/>
          </a:p>
          <a:p>
            <a:r>
              <a:rPr lang="en-US" dirty="0" smtClean="0"/>
              <a:t>Legalism is a deviation from God’s Word, God’s grace, and therefore God’s election.  Legalism is HUMAN GOOD.</a:t>
            </a:r>
          </a:p>
          <a:p>
            <a:endParaRPr lang="en-US" dirty="0" smtClean="0"/>
          </a:p>
          <a:p>
            <a:r>
              <a:rPr lang="en-US" dirty="0" smtClean="0"/>
              <a:t>Human Good is works of the flesh in an attempt to please God.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r>
              <a:rPr lang="en-US" dirty="0" smtClean="0"/>
              <a:t>But even though they have joined the legalists they are </a:t>
            </a:r>
            <a:r>
              <a:rPr lang="en-US" u="sng" dirty="0" smtClean="0"/>
              <a:t>still saved and in the family of God</a:t>
            </a:r>
            <a:r>
              <a:rPr lang="en-US" dirty="0" smtClean="0"/>
              <a:t>.  They are cutting off any potential for blessings and rewards.  </a:t>
            </a:r>
          </a:p>
          <a:p>
            <a:pPr hangingPunct="0">
              <a:buNone/>
            </a:pPr>
            <a:endParaRPr lang="en-US" dirty="0" smtClean="0"/>
          </a:p>
          <a:p>
            <a:pPr hangingPunct="0"/>
            <a:r>
              <a:rPr lang="en-US" b="1" dirty="0" smtClean="0">
                <a:solidFill>
                  <a:srgbClr val="0070C0"/>
                </a:solidFill>
              </a:rPr>
              <a:t>“by the grace of Christ” </a:t>
            </a:r>
            <a:r>
              <a:rPr lang="en-US" dirty="0" smtClean="0"/>
              <a:t>- the sphere of divine election. By going through the New Testament and finding the verb “to call” and noticing the preposition that follows it we can get an understanding of some of the principles in the doctrine of election. </a:t>
            </a:r>
          </a:p>
          <a:p>
            <a:pPr hangingPunct="0"/>
            <a:endParaRPr lang="en-US" dirty="0" smtClean="0"/>
          </a:p>
          <a:p>
            <a:pPr hangingPunct="0"/>
            <a:r>
              <a:rPr lang="en-US" dirty="0" smtClean="0"/>
              <a:t>In this verse we have </a:t>
            </a:r>
            <a:r>
              <a:rPr lang="en-US" b="1" dirty="0" smtClean="0">
                <a:solidFill>
                  <a:srgbClr val="0070C0"/>
                </a:solidFill>
              </a:rPr>
              <a:t>“called you in the sphere of Christ.” “In” </a:t>
            </a:r>
            <a:r>
              <a:rPr lang="en-US" dirty="0" smtClean="0"/>
              <a:t>is the preposition of sphere, which means that when it comes to the doctrine of election it is always in the sphere of grace. </a:t>
            </a:r>
          </a:p>
          <a:p>
            <a:pPr hangingPunct="0"/>
            <a:endParaRPr lang="en-US" dirty="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sphere of grace means that God does it for us, we don’t earn it or deserve it. </a:t>
            </a:r>
          </a:p>
          <a:p>
            <a:pPr hangingPunct="0"/>
            <a:endParaRPr lang="en-US" dirty="0" smtClean="0"/>
          </a:p>
          <a:p>
            <a:pPr hangingPunct="0">
              <a:buNone/>
            </a:pPr>
            <a:endParaRPr lang="en-US" dirty="0" smtClean="0"/>
          </a:p>
          <a:p>
            <a:pPr hangingPunct="0"/>
            <a:endParaRPr lang="en-US" dirty="0" smtClean="0"/>
          </a:p>
          <a:p>
            <a:pPr hangingPunct="0"/>
            <a:endParaRPr lang="en-US" dirty="0" smtClean="0"/>
          </a:p>
          <a:p>
            <a:pPr hangingPunct="0"/>
            <a:endParaRPr lang="en-US" dirty="0" smtClean="0"/>
          </a:p>
          <a:p>
            <a:pPr hangingPunct="0"/>
            <a:endParaRPr lang="en-US" dirty="0" smtClean="0"/>
          </a:p>
          <a:p>
            <a:pPr hangingPunct="0"/>
            <a:endParaRPr lang="en-US" dirty="0" smtClean="0"/>
          </a:p>
          <a:p>
            <a:pPr hangingPunct="0"/>
            <a:endParaRPr lang="en-US" dirty="0" smtClean="0"/>
          </a:p>
          <a:p>
            <a:pPr hangingPunct="0"/>
            <a:r>
              <a:rPr lang="en-US" dirty="0" smtClean="0"/>
              <a:t>We cannot possibly merit it in any way of human activity, and therefore election is something that God does for us, not something that we do for God. </a:t>
            </a:r>
          </a:p>
          <a:p>
            <a:endParaRPr lang="en-US" dirty="0" smtClean="0"/>
          </a:p>
          <a:p>
            <a:pPr hangingPunct="0"/>
            <a:endParaRPr lang="en-US" dirty="0" smtClean="0"/>
          </a:p>
        </p:txBody>
      </p:sp>
      <p:sp>
        <p:nvSpPr>
          <p:cNvPr id="4" name="Oval 3"/>
          <p:cNvSpPr/>
          <p:nvPr/>
        </p:nvSpPr>
        <p:spPr>
          <a:xfrm>
            <a:off x="1600200" y="1219200"/>
            <a:ext cx="5638800" cy="3886200"/>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5" name="TextBox 4"/>
          <p:cNvSpPr txBox="1"/>
          <p:nvPr/>
        </p:nvSpPr>
        <p:spPr>
          <a:xfrm>
            <a:off x="2667000" y="1600200"/>
            <a:ext cx="3657600" cy="830997"/>
          </a:xfrm>
          <a:prstGeom prst="rect">
            <a:avLst/>
          </a:prstGeom>
          <a:noFill/>
        </p:spPr>
        <p:txBody>
          <a:bodyPr wrap="square" rtlCol="0">
            <a:spAutoFit/>
          </a:bodyPr>
          <a:lstStyle/>
          <a:p>
            <a:pPr algn="ctr"/>
            <a:r>
              <a:rPr lang="en-US" sz="2400" b="1" dirty="0" smtClean="0"/>
              <a:t>GRACE – GOD DOES ALL THE WORK </a:t>
            </a:r>
            <a:endParaRPr lang="en-US" sz="2400" b="1" dirty="0"/>
          </a:p>
        </p:txBody>
      </p:sp>
      <p:sp>
        <p:nvSpPr>
          <p:cNvPr id="7" name="TextBox 6"/>
          <p:cNvSpPr txBox="1"/>
          <p:nvPr/>
        </p:nvSpPr>
        <p:spPr>
          <a:xfrm>
            <a:off x="2286000" y="2514600"/>
            <a:ext cx="4267200" cy="2308324"/>
          </a:xfrm>
          <a:prstGeom prst="rect">
            <a:avLst/>
          </a:prstGeom>
          <a:noFill/>
        </p:spPr>
        <p:txBody>
          <a:bodyPr wrap="square" rtlCol="0">
            <a:spAutoFit/>
          </a:bodyPr>
          <a:lstStyle/>
          <a:p>
            <a:pPr algn="ctr"/>
            <a:r>
              <a:rPr lang="en-US" sz="2400" b="1" dirty="0" smtClean="0"/>
              <a:t>Faith Alone in Christ for Salvation</a:t>
            </a:r>
          </a:p>
          <a:p>
            <a:pPr algn="ctr"/>
            <a:endParaRPr lang="en-US" sz="2400" b="1" dirty="0" smtClean="0"/>
          </a:p>
          <a:p>
            <a:pPr algn="ctr"/>
            <a:r>
              <a:rPr lang="en-US" sz="2400" b="1" dirty="0" smtClean="0"/>
              <a:t>Faith Alone in Bible Doctrine for Growth, Service</a:t>
            </a:r>
            <a:endParaRPr lang="en-US" sz="2400" b="1"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t>The next reference is </a:t>
            </a:r>
            <a:r>
              <a:rPr lang="en-US" b="1" dirty="0" smtClean="0">
                <a:solidFill>
                  <a:srgbClr val="C00000"/>
                </a:solidFill>
              </a:rPr>
              <a:t>Ephesians 4:4 </a:t>
            </a:r>
            <a:r>
              <a:rPr lang="en-US" dirty="0" smtClean="0"/>
              <a:t>where we have the verb </a:t>
            </a:r>
            <a:r>
              <a:rPr lang="en-US" b="1" dirty="0" smtClean="0">
                <a:solidFill>
                  <a:srgbClr val="C00000"/>
                </a:solidFill>
              </a:rPr>
              <a:t>“to call” </a:t>
            </a:r>
            <a:r>
              <a:rPr lang="en-US" dirty="0" smtClean="0"/>
              <a:t>again, followed by the preposition </a:t>
            </a:r>
            <a:r>
              <a:rPr lang="en-US" b="1" dirty="0" smtClean="0">
                <a:solidFill>
                  <a:srgbClr val="C00000"/>
                </a:solidFill>
              </a:rPr>
              <a:t>“in” [in the sphere of]. </a:t>
            </a:r>
          </a:p>
          <a:p>
            <a:pPr hangingPunct="0"/>
            <a:endParaRPr lang="en-US" b="1" dirty="0" smtClean="0">
              <a:solidFill>
                <a:srgbClr val="0070C0"/>
              </a:solidFill>
            </a:endParaRPr>
          </a:p>
          <a:p>
            <a:pPr hangingPunct="0"/>
            <a:r>
              <a:rPr lang="en-US" dirty="0" smtClean="0"/>
              <a:t>This time we learn that election is in the sphere of </a:t>
            </a:r>
            <a:r>
              <a:rPr lang="en-US" u="sng" dirty="0" smtClean="0"/>
              <a:t>hope. </a:t>
            </a:r>
            <a:r>
              <a:rPr lang="en-US" dirty="0" smtClean="0"/>
              <a:t>In other words, the doctrine of election has a past and it has a future. </a:t>
            </a:r>
          </a:p>
          <a:p>
            <a:pPr hangingPunct="0"/>
            <a:endParaRPr lang="en-US" dirty="0" smtClean="0"/>
          </a:p>
          <a:p>
            <a:pPr hangingPunct="0"/>
            <a:r>
              <a:rPr lang="en-US" dirty="0" smtClean="0"/>
              <a:t>The past of the doctrine of election is the plan of God billions of years ago whereby we now have eternal life. </a:t>
            </a:r>
          </a:p>
          <a:p>
            <a:pPr hangingPunct="0"/>
            <a:endParaRPr lang="en-US" dirty="0" smtClean="0"/>
          </a:p>
          <a:p>
            <a:pPr hangingPunct="0"/>
            <a:r>
              <a:rPr lang="en-US" dirty="0" smtClean="0"/>
              <a:t>The future is said to be hope: a resurrection body, eternal life, sharing the destiny of the Lord Jesus Christ forever and ever. </a:t>
            </a:r>
          </a:p>
          <a:p>
            <a:endParaRPr lang="en-US" dirty="0" smtClean="0"/>
          </a:p>
          <a:p>
            <a:endParaRPr lang="en-US" dirty="0" smtClean="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t>Then in </a:t>
            </a:r>
            <a:r>
              <a:rPr lang="en-US" b="1" dirty="0" smtClean="0">
                <a:solidFill>
                  <a:srgbClr val="C00000"/>
                </a:solidFill>
              </a:rPr>
              <a:t>1 Corinthians 7:15 </a:t>
            </a:r>
            <a:r>
              <a:rPr lang="en-US" dirty="0" smtClean="0"/>
              <a:t>we have this same verb followed by the preposition “in” again, and this time is means “called in the sphere of </a:t>
            </a:r>
            <a:r>
              <a:rPr lang="en-US" u="sng" dirty="0" smtClean="0"/>
              <a:t>peace</a:t>
            </a:r>
            <a:r>
              <a:rPr lang="en-US" dirty="0" smtClean="0"/>
              <a:t>.” </a:t>
            </a:r>
          </a:p>
          <a:p>
            <a:endParaRPr lang="en-US" dirty="0" smtClean="0"/>
          </a:p>
          <a:p>
            <a:r>
              <a:rPr lang="en-US" dirty="0" smtClean="0"/>
              <a:t>So election is based upon peace or the doctrine of reconciliation.</a:t>
            </a:r>
            <a:endParaRPr lang="en-US" dirty="0"/>
          </a:p>
        </p:txBody>
      </p:sp>
      <p:sp>
        <p:nvSpPr>
          <p:cNvPr id="4" name="Oval 3"/>
          <p:cNvSpPr/>
          <p:nvPr/>
        </p:nvSpPr>
        <p:spPr>
          <a:xfrm>
            <a:off x="1066800" y="2590800"/>
            <a:ext cx="6553200" cy="40386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981200" y="2819400"/>
            <a:ext cx="4648200" cy="3416320"/>
          </a:xfrm>
          <a:prstGeom prst="rect">
            <a:avLst/>
          </a:prstGeom>
          <a:noFill/>
        </p:spPr>
        <p:txBody>
          <a:bodyPr wrap="square" rtlCol="0">
            <a:spAutoFit/>
          </a:bodyPr>
          <a:lstStyle/>
          <a:p>
            <a:pPr algn="ctr"/>
            <a:r>
              <a:rPr lang="en-US" sz="2400" b="1" dirty="0" smtClean="0"/>
              <a:t>GRACE ELECTION</a:t>
            </a:r>
          </a:p>
          <a:p>
            <a:pPr algn="ctr"/>
            <a:endParaRPr lang="en-US" sz="2400" b="1" dirty="0" smtClean="0"/>
          </a:p>
          <a:p>
            <a:pPr algn="ctr"/>
            <a:r>
              <a:rPr lang="en-US" sz="2400" b="1" dirty="0" smtClean="0"/>
              <a:t>GOD ELECTED CHRIST</a:t>
            </a:r>
          </a:p>
          <a:p>
            <a:pPr algn="ctr"/>
            <a:r>
              <a:rPr lang="en-US" sz="2400" b="1" dirty="0" smtClean="0"/>
              <a:t>Isaiah 42:1</a:t>
            </a:r>
          </a:p>
          <a:p>
            <a:pPr algn="ctr"/>
            <a:endParaRPr lang="en-US" sz="2400" b="1" dirty="0" smtClean="0"/>
          </a:p>
          <a:p>
            <a:pPr algn="ctr"/>
            <a:r>
              <a:rPr lang="en-US" sz="2400" b="1" dirty="0" smtClean="0"/>
              <a:t>We are Elected when we have Faith in Christ</a:t>
            </a:r>
          </a:p>
          <a:p>
            <a:pPr algn="ctr"/>
            <a:endParaRPr lang="en-US" sz="2400" b="1" dirty="0" smtClean="0"/>
          </a:p>
          <a:p>
            <a:pPr algn="ctr"/>
            <a:r>
              <a:rPr lang="en-US" sz="2400" b="1" dirty="0" smtClean="0"/>
              <a:t>Reconciled to God</a:t>
            </a:r>
            <a:endParaRPr lang="en-US" sz="2400" b="1" dirty="0"/>
          </a:p>
        </p:txBody>
      </p:sp>
      <p:sp>
        <p:nvSpPr>
          <p:cNvPr id="6" name="TextBox 5"/>
          <p:cNvSpPr txBox="1"/>
          <p:nvPr/>
        </p:nvSpPr>
        <p:spPr>
          <a:xfrm rot="19692090">
            <a:off x="5791200" y="5248245"/>
            <a:ext cx="1752600" cy="400110"/>
          </a:xfrm>
          <a:prstGeom prst="rect">
            <a:avLst/>
          </a:prstGeom>
          <a:noFill/>
        </p:spPr>
        <p:txBody>
          <a:bodyPr wrap="square" rtlCol="0">
            <a:spAutoFit/>
          </a:bodyPr>
          <a:lstStyle/>
          <a:p>
            <a:pPr algn="ctr"/>
            <a:r>
              <a:rPr lang="en-US" sz="2000" b="1" dirty="0" smtClean="0"/>
              <a:t>HOLINESS</a:t>
            </a:r>
            <a:endParaRPr lang="en-US" sz="2000" b="1" dirty="0"/>
          </a:p>
        </p:txBody>
      </p:sp>
      <p:sp>
        <p:nvSpPr>
          <p:cNvPr id="7" name="TextBox 6"/>
          <p:cNvSpPr txBox="1"/>
          <p:nvPr/>
        </p:nvSpPr>
        <p:spPr>
          <a:xfrm rot="1864742">
            <a:off x="1360559" y="5309459"/>
            <a:ext cx="1524000" cy="400110"/>
          </a:xfrm>
          <a:prstGeom prst="rect">
            <a:avLst/>
          </a:prstGeom>
          <a:noFill/>
        </p:spPr>
        <p:txBody>
          <a:bodyPr wrap="square" rtlCol="0">
            <a:spAutoFit/>
          </a:bodyPr>
          <a:lstStyle/>
          <a:p>
            <a:pPr algn="ctr"/>
            <a:r>
              <a:rPr lang="en-US" sz="2000" b="1" dirty="0" smtClean="0"/>
              <a:t>PEACE</a:t>
            </a:r>
            <a:endParaRPr lang="en-US" sz="2000" b="1" dirty="0"/>
          </a:p>
        </p:txBody>
      </p:sp>
      <p:cxnSp>
        <p:nvCxnSpPr>
          <p:cNvPr id="9" name="Straight Connector 8"/>
          <p:cNvCxnSpPr/>
          <p:nvPr/>
        </p:nvCxnSpPr>
        <p:spPr>
          <a:xfrm>
            <a:off x="609600" y="4648200"/>
            <a:ext cx="0" cy="12954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8600" y="5105400"/>
            <a:ext cx="76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85800" y="5562600"/>
            <a:ext cx="762000" cy="38100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t>C. They attacked Paul in three areas:</a:t>
            </a:r>
          </a:p>
          <a:p>
            <a:r>
              <a:rPr lang="en-US" dirty="0" smtClean="0"/>
              <a:t>1. His authority</a:t>
            </a:r>
          </a:p>
          <a:p>
            <a:r>
              <a:rPr lang="en-US" dirty="0" smtClean="0"/>
              <a:t>2. His gospel of grace must be saved by faith plus works</a:t>
            </a:r>
          </a:p>
          <a:p>
            <a:r>
              <a:rPr lang="en-US" dirty="0" smtClean="0"/>
              <a:t>3 .They claimed his view of sanctification leads to license they believed in spirituality by faith plus works.</a:t>
            </a:r>
          </a:p>
          <a:p>
            <a:endParaRPr lang="en-US" dirty="0" smtClean="0"/>
          </a:p>
          <a:p>
            <a:r>
              <a:rPr lang="en-US" dirty="0" smtClean="0"/>
              <a:t>D. This was the old Pharisaism that Jesus challenged in His day.</a:t>
            </a:r>
          </a:p>
          <a:p>
            <a:pPr>
              <a:buNone/>
            </a:pPr>
            <a:endParaRPr lang="en-US" dirty="0" smtClean="0"/>
          </a:p>
          <a:p>
            <a:pPr>
              <a:buNone/>
            </a:pPr>
            <a:r>
              <a:rPr lang="en-US" dirty="0" smtClean="0"/>
              <a:t>V. SEQUENCE OF EVENTS BEHIND GALATIANS</a:t>
            </a:r>
          </a:p>
          <a:p>
            <a:r>
              <a:rPr lang="en-US" dirty="0" smtClean="0"/>
              <a:t>A. Gentile Church formed in Antioch</a:t>
            </a:r>
            <a:r>
              <a:rPr lang="en-US" b="1" dirty="0" smtClean="0">
                <a:solidFill>
                  <a:srgbClr val="C00000"/>
                </a:solidFill>
              </a:rPr>
              <a:t>, Acts 11:19-15:35. Acts 13:2 --</a:t>
            </a:r>
            <a:r>
              <a:rPr lang="en-US" dirty="0" smtClean="0"/>
              <a:t>first missionaries sent out (AD. 46).</a:t>
            </a:r>
          </a:p>
          <a:p>
            <a:endParaRPr lang="en-US" dirty="0" smtClean="0"/>
          </a:p>
          <a:p>
            <a:r>
              <a:rPr lang="en-US" dirty="0" smtClean="0"/>
              <a:t>B. Legalists from Jerusalem subvert the first missionary expedition, 13:1-14:28.</a:t>
            </a:r>
          </a:p>
          <a:p>
            <a:endParaRPr lang="en-US" dirty="0" smtClean="0"/>
          </a:p>
          <a:p>
            <a:r>
              <a:rPr lang="en-US" dirty="0" smtClean="0"/>
              <a:t>C. Paul and Barnabas visit Jerusalem for the "famine" visit.</a:t>
            </a:r>
          </a:p>
          <a:p>
            <a:endParaRPr lang="en-US" dirty="0" smtClean="0"/>
          </a:p>
          <a:p>
            <a:r>
              <a:rPr lang="en-US" dirty="0" smtClean="0"/>
              <a:t>D. Writing of Galatians: AD 49.</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endParaRPr lang="en-US" dirty="0" smtClean="0"/>
          </a:p>
          <a:p>
            <a:r>
              <a:rPr lang="en-US" dirty="0" smtClean="0"/>
              <a:t>Peace means simply this: that there is a barrier between man and God, and the Lord Jesus Christ removed this barrier by the cross so that man now has fellowship with God on the basis of the work of Christ. </a:t>
            </a:r>
          </a:p>
          <a:p>
            <a:endParaRPr lang="en-US" dirty="0" smtClean="0"/>
          </a:p>
          <a:p>
            <a:r>
              <a:rPr lang="en-US" dirty="0" smtClean="0"/>
              <a:t>Peace means the removal of the barrier between man and God and/or the doctrine of reconciliation — </a:t>
            </a:r>
            <a:r>
              <a:rPr lang="en-US" b="1" dirty="0" smtClean="0">
                <a:solidFill>
                  <a:srgbClr val="C00000"/>
                </a:solidFill>
              </a:rPr>
              <a:t>Romans 5:1</a:t>
            </a:r>
            <a:r>
              <a:rPr lang="en-US" dirty="0" smtClean="0"/>
              <a:t>. </a:t>
            </a:r>
          </a:p>
          <a:p>
            <a:endParaRPr lang="en-US" dirty="0" smtClean="0"/>
          </a:p>
          <a:p>
            <a:r>
              <a:rPr lang="en-US" dirty="0" smtClean="0"/>
              <a:t>So election is based upon the removal of the barrier between man and God, or the doctrine of reconciliation.</a:t>
            </a:r>
          </a:p>
          <a:p>
            <a:endParaRPr lang="en-US" dirty="0" smtClean="0"/>
          </a:p>
          <a:p>
            <a:r>
              <a:rPr lang="en-US" dirty="0" smtClean="0"/>
              <a:t>There is one other reference to this particular structure found in </a:t>
            </a:r>
            <a:r>
              <a:rPr lang="en-US" b="1" dirty="0" smtClean="0">
                <a:solidFill>
                  <a:srgbClr val="C00000"/>
                </a:solidFill>
              </a:rPr>
              <a:t>1 Thessalonians 4:7 </a:t>
            </a:r>
            <a:r>
              <a:rPr lang="en-US" dirty="0" smtClean="0"/>
              <a:t>where again we have the verb to call plus the preposition “in.” </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endParaRPr lang="en-US" dirty="0" smtClean="0"/>
          </a:p>
          <a:p>
            <a:pPr hangingPunct="0"/>
            <a:r>
              <a:rPr lang="en-US" dirty="0" smtClean="0"/>
              <a:t>In each case it is </a:t>
            </a:r>
            <a:r>
              <a:rPr lang="en-US" b="1" dirty="0" smtClean="0">
                <a:solidFill>
                  <a:srgbClr val="C00000"/>
                </a:solidFill>
              </a:rPr>
              <a:t>“in the sphere of.” </a:t>
            </a:r>
            <a:r>
              <a:rPr lang="en-US" dirty="0" smtClean="0"/>
              <a:t>Here it is called in the sphere of </a:t>
            </a:r>
            <a:r>
              <a:rPr lang="en-US" u="sng" dirty="0" smtClean="0"/>
              <a:t>holiness</a:t>
            </a:r>
            <a:r>
              <a:rPr lang="en-US" dirty="0" smtClean="0"/>
              <a:t>. </a:t>
            </a:r>
          </a:p>
          <a:p>
            <a:pPr hangingPunct="0"/>
            <a:endParaRPr lang="en-US" dirty="0" smtClean="0"/>
          </a:p>
          <a:p>
            <a:pPr hangingPunct="0"/>
            <a:r>
              <a:rPr lang="en-US" dirty="0" smtClean="0"/>
              <a:t>Election is always in the sphere of holiness. Holiness refers simply to positional truth. </a:t>
            </a:r>
          </a:p>
          <a:p>
            <a:pPr hangingPunct="0"/>
            <a:endParaRPr lang="en-US" dirty="0" smtClean="0"/>
          </a:p>
          <a:p>
            <a:pPr hangingPunct="0"/>
            <a:r>
              <a:rPr lang="en-US" dirty="0" smtClean="0"/>
              <a:t>The moment we believe in Christ we enter into union with Him. Christ is elected from all eternity past; we share His election and therefore the sphere of election is holiness. </a:t>
            </a:r>
          </a:p>
          <a:p>
            <a:pPr hangingPunct="0"/>
            <a:endParaRPr lang="en-US" dirty="0" smtClean="0"/>
          </a:p>
          <a:p>
            <a:pPr hangingPunct="0"/>
            <a:r>
              <a:rPr lang="en-US" dirty="0" smtClean="0"/>
              <a:t>Holiness means separated unto God. Jesus Christ in His resurrection is separated unto God by being seated at the right hand of the Father. 	</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t>So understanding this phrase means you should be aware of the doctrine of session. </a:t>
            </a:r>
          </a:p>
          <a:p>
            <a:endParaRPr lang="en-US" dirty="0" smtClean="0"/>
          </a:p>
          <a:p>
            <a:r>
              <a:rPr lang="en-US" dirty="0" smtClean="0"/>
              <a:t>Jesus Christ is seated at the right hand of the Father in the realm of His humanity. </a:t>
            </a:r>
          </a:p>
          <a:p>
            <a:endParaRPr lang="en-US" dirty="0" smtClean="0"/>
          </a:p>
          <a:p>
            <a:r>
              <a:rPr lang="en-US" dirty="0" smtClean="0"/>
              <a:t>Therefore, in the sphere of the Lord Jesus Christ [in the sphere of holiness] we have our election. </a:t>
            </a:r>
          </a:p>
          <a:p>
            <a:endParaRPr lang="en-US" dirty="0" smtClean="0"/>
          </a:p>
          <a:p>
            <a:r>
              <a:rPr lang="en-US" dirty="0" smtClean="0"/>
              <a:t>Election and holiness or positional truth are synonymous terms with a different emphasis. </a:t>
            </a:r>
          </a:p>
          <a:p>
            <a:endParaRPr lang="en-US" dirty="0" smtClean="0"/>
          </a:p>
          <a:p>
            <a:r>
              <a:rPr lang="en-US" dirty="0" smtClean="0"/>
              <a:t>We get the word “sphere” from the preposition which follows the verb in each case.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r>
              <a:rPr lang="en-US" b="1" dirty="0" smtClean="0">
                <a:solidFill>
                  <a:srgbClr val="0070C0"/>
                </a:solidFill>
              </a:rPr>
              <a:t>“who called you” </a:t>
            </a:r>
            <a:r>
              <a:rPr lang="en-US" dirty="0" smtClean="0"/>
              <a:t>– KALEO  DIA + genitive case means “through” or </a:t>
            </a:r>
            <a:r>
              <a:rPr lang="en-US" b="1" dirty="0" smtClean="0">
                <a:solidFill>
                  <a:srgbClr val="0070C0"/>
                </a:solidFill>
              </a:rPr>
              <a:t>“by instrumentality of”. </a:t>
            </a:r>
          </a:p>
          <a:p>
            <a:endParaRPr lang="en-US" i="1" dirty="0" smtClean="0"/>
          </a:p>
          <a:p>
            <a:r>
              <a:rPr lang="en-US" dirty="0" smtClean="0"/>
              <a:t>Our reference is </a:t>
            </a:r>
            <a:r>
              <a:rPr lang="en-US" b="1" dirty="0" smtClean="0">
                <a:solidFill>
                  <a:srgbClr val="C00000"/>
                </a:solidFill>
              </a:rPr>
              <a:t>2 Thessalonians 2:14 — “the means or the instrument of our calling.” “Whereunto he called you by our gospel.” </a:t>
            </a:r>
          </a:p>
          <a:p>
            <a:endParaRPr lang="en-US" b="1" dirty="0" smtClean="0">
              <a:solidFill>
                <a:srgbClr val="C00000"/>
              </a:solidFill>
            </a:endParaRPr>
          </a:p>
          <a:p>
            <a:r>
              <a:rPr lang="en-US" dirty="0" smtClean="0"/>
              <a:t>So giving it a correct translation </a:t>
            </a:r>
            <a:r>
              <a:rPr lang="en-US" b="1" dirty="0" smtClean="0">
                <a:solidFill>
                  <a:srgbClr val="C00000"/>
                </a:solidFill>
              </a:rPr>
              <a:t>“Whereunto he called you by means of our gospel, or through the instrumentality of our gospel.” </a:t>
            </a:r>
          </a:p>
          <a:p>
            <a:endParaRPr lang="en-US" b="1" dirty="0" smtClean="0">
              <a:solidFill>
                <a:srgbClr val="C00000"/>
              </a:solidFill>
            </a:endParaRPr>
          </a:p>
          <a:p>
            <a:r>
              <a:rPr lang="en-US" dirty="0" smtClean="0"/>
              <a:t>So the means of election is the gospel. Our election is based upon our response to the gospel. </a:t>
            </a:r>
          </a:p>
          <a:p>
            <a:endParaRPr lang="en-US" dirty="0" smtClean="0"/>
          </a:p>
          <a:p>
            <a:r>
              <a:rPr lang="en-US" dirty="0" smtClean="0"/>
              <a:t>This is the other side of the doctrine of election. This is the side that you very rarely ever hear from what is known of hyper-Calvinism. </a:t>
            </a:r>
          </a:p>
          <a:p>
            <a:endParaRPr lang="en-US" dirty="0" smtClean="0"/>
          </a:p>
          <a:p>
            <a:endParaRPr lang="en-US" dirty="0" smtClean="0"/>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t>Here is volition being included in the doctrine of election. It means simply that the gospel is the means or the instrumentality of divine election. </a:t>
            </a:r>
          </a:p>
          <a:p>
            <a:endParaRPr lang="en-US" dirty="0" smtClean="0"/>
          </a:p>
          <a:p>
            <a:r>
              <a:rPr lang="en-US" dirty="0" smtClean="0"/>
              <a:t>By our response to the gospel we enter into the sphere of election.</a:t>
            </a:r>
          </a:p>
          <a:p>
            <a:pPr hangingPunct="0">
              <a:buNone/>
            </a:pPr>
            <a:r>
              <a:rPr lang="en-US" dirty="0" smtClean="0"/>
              <a:t>    The verb KALEO, to call, is used with one other preposition — EPI. </a:t>
            </a:r>
          </a:p>
          <a:p>
            <a:pPr hangingPunct="0"/>
            <a:endParaRPr lang="en-US" dirty="0" smtClean="0"/>
          </a:p>
          <a:p>
            <a:pPr hangingPunct="0"/>
            <a:r>
              <a:rPr lang="en-US" dirty="0" smtClean="0"/>
              <a:t>The verb is used with </a:t>
            </a:r>
            <a:r>
              <a:rPr lang="en-US" b="1" dirty="0" smtClean="0">
                <a:solidFill>
                  <a:srgbClr val="C00000"/>
                </a:solidFill>
              </a:rPr>
              <a:t>1 Corinthians 1:9</a:t>
            </a:r>
            <a:r>
              <a:rPr lang="en-US" dirty="0" smtClean="0"/>
              <a:t>. The purpose of our election is fellowship. God has called us to fellowship with His Son, Jesus Christ. </a:t>
            </a:r>
          </a:p>
          <a:p>
            <a:pPr hangingPunct="0"/>
            <a:endParaRPr lang="en-US" dirty="0" smtClean="0"/>
          </a:p>
          <a:p>
            <a:pPr hangingPunct="0"/>
            <a:r>
              <a:rPr lang="en-US" dirty="0" smtClean="0"/>
              <a:t>The second purpose of election is found in </a:t>
            </a:r>
            <a:r>
              <a:rPr lang="en-US" b="1" dirty="0" smtClean="0">
                <a:solidFill>
                  <a:srgbClr val="C00000"/>
                </a:solidFill>
              </a:rPr>
              <a:t>1 Thessalonians 2:12 — “that we might be a part of His kingdom.” </a:t>
            </a:r>
          </a:p>
          <a:p>
            <a:pPr hangingPunct="0"/>
            <a:endParaRPr lang="en-US" b="1" dirty="0" smtClean="0">
              <a:solidFill>
                <a:srgbClr val="C00000"/>
              </a:solidFill>
            </a:endParaRPr>
          </a:p>
          <a:p>
            <a:pPr hangingPunct="0"/>
            <a:r>
              <a:rPr lang="en-US" dirty="0" smtClean="0"/>
              <a:t>The third purpose is found in </a:t>
            </a:r>
            <a:r>
              <a:rPr lang="en-US" b="1" dirty="0" smtClean="0">
                <a:solidFill>
                  <a:srgbClr val="C00000"/>
                </a:solidFill>
              </a:rPr>
              <a:t>1 Timothy 6:12 - “he has called us to eternal life.” </a:t>
            </a:r>
          </a:p>
          <a:p>
            <a:pPr hangingPunct="0"/>
            <a:endParaRPr lang="en-US" b="1" dirty="0" smtClean="0">
              <a:solidFill>
                <a:srgbClr val="C00000"/>
              </a:solidFill>
            </a:endParaRPr>
          </a:p>
          <a:p>
            <a:pPr hangingPunct="0"/>
            <a:endParaRPr lang="en-US" dirty="0" smtClean="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t>So the purpose of the doctrine of election is to provide eternal life for members of the human race. </a:t>
            </a:r>
          </a:p>
          <a:p>
            <a:pPr hangingPunct="0"/>
            <a:endParaRPr lang="en-US" b="1" dirty="0" smtClean="0">
              <a:solidFill>
                <a:srgbClr val="C00000"/>
              </a:solidFill>
            </a:endParaRPr>
          </a:p>
          <a:p>
            <a:pPr hangingPunct="0"/>
            <a:r>
              <a:rPr lang="en-US" b="1" dirty="0" smtClean="0">
                <a:solidFill>
                  <a:srgbClr val="C00000"/>
                </a:solidFill>
              </a:rPr>
              <a:t>1 Peter 2:9 </a:t>
            </a:r>
            <a:r>
              <a:rPr lang="en-US" dirty="0" smtClean="0"/>
              <a:t>— the enjoyment of light, the blessings which come to us after faith in Christ. </a:t>
            </a:r>
          </a:p>
          <a:p>
            <a:pPr hangingPunct="0"/>
            <a:endParaRPr lang="en-US" dirty="0" smtClean="0"/>
          </a:p>
          <a:p>
            <a:pPr hangingPunct="0"/>
            <a:r>
              <a:rPr lang="en-US" dirty="0" smtClean="0"/>
              <a:t>In </a:t>
            </a:r>
            <a:r>
              <a:rPr lang="en-US" b="1" dirty="0" smtClean="0">
                <a:solidFill>
                  <a:srgbClr val="C00000"/>
                </a:solidFill>
              </a:rPr>
              <a:t>1 Peter 2:21</a:t>
            </a:r>
            <a:r>
              <a:rPr lang="en-US" dirty="0" smtClean="0"/>
              <a:t>— suffering, which is confined to phase two. </a:t>
            </a:r>
          </a:p>
          <a:p>
            <a:pPr hangingPunct="0"/>
            <a:endParaRPr lang="en-US" dirty="0" smtClean="0"/>
          </a:p>
          <a:p>
            <a:pPr hangingPunct="0"/>
            <a:r>
              <a:rPr lang="en-US" dirty="0" smtClean="0"/>
              <a:t>When you take this little verb KALEO, to call, and check out the preposition with it you can develop a picture of the doctrine of election. </a:t>
            </a:r>
          </a:p>
          <a:p>
            <a:pPr hangingPunct="0"/>
            <a:endParaRPr lang="en-US" dirty="0" smtClean="0"/>
          </a:p>
          <a:p>
            <a:pPr hangingPunct="0"/>
            <a:r>
              <a:rPr lang="en-US" b="1" dirty="0" smtClean="0"/>
              <a:t>Conclusion</a:t>
            </a:r>
            <a:r>
              <a:rPr lang="en-US" dirty="0" smtClean="0"/>
              <a:t>: This verb plus the preposition indicates that God only elects or calls in the sphere of grace.</a:t>
            </a:r>
          </a:p>
          <a:p>
            <a:pPr hangingPunct="0"/>
            <a:endParaRPr lang="en-US" dirty="0" smtClean="0"/>
          </a:p>
          <a:p>
            <a:pPr hangingPunct="0"/>
            <a:r>
              <a:rPr lang="en-US" dirty="0" smtClean="0"/>
              <a:t> No one can be under God’s election until he gets into the sphere of grace, and no one gets into the sphere of grace apart from personal faith in the Lord Jesus Christ.</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ChangeArrowheads="1"/>
          </p:cNvSpPr>
          <p:nvPr/>
        </p:nvSpPr>
        <p:spPr bwMode="auto">
          <a:xfrm>
            <a:off x="0" y="0"/>
            <a:ext cx="9144000" cy="6858000"/>
          </a:xfrm>
          <a:prstGeom prst="rect">
            <a:avLst/>
          </a:prstGeom>
          <a:gradFill rotWithShape="1">
            <a:gsLst>
              <a:gs pos="0">
                <a:srgbClr val="FFFF99">
                  <a:gamma/>
                  <a:shade val="46275"/>
                  <a:invGamma/>
                </a:srgbClr>
              </a:gs>
              <a:gs pos="50000">
                <a:srgbClr val="FFFF99"/>
              </a:gs>
              <a:gs pos="100000">
                <a:srgbClr val="FFFF99">
                  <a:gamma/>
                  <a:shade val="46275"/>
                  <a:invGamma/>
                </a:srgbClr>
              </a:gs>
            </a:gsLst>
            <a:lin ang="2700000" scaled="1"/>
          </a:gradFill>
          <a:ln w="9525">
            <a:solidFill>
              <a:schemeClr val="tx1"/>
            </a:solidFill>
            <a:miter lim="800000"/>
            <a:headEnd/>
            <a:tailEnd/>
          </a:ln>
          <a:effectLst/>
        </p:spPr>
        <p:txBody>
          <a:bodyPr wrap="none" lIns="91430" tIns="45715" rIns="91430" bIns="45715" anchor="ctr"/>
          <a:lstStyle/>
          <a:p>
            <a:pPr algn="ctr"/>
            <a:endParaRPr lang="en-US"/>
          </a:p>
        </p:txBody>
      </p:sp>
      <p:sp>
        <p:nvSpPr>
          <p:cNvPr id="274435" name="Oval 3"/>
          <p:cNvSpPr>
            <a:spLocks noChangeArrowheads="1"/>
          </p:cNvSpPr>
          <p:nvPr/>
        </p:nvSpPr>
        <p:spPr bwMode="auto">
          <a:xfrm rot="13370173" flipV="1">
            <a:off x="3263900" y="3568700"/>
            <a:ext cx="617538" cy="1212850"/>
          </a:xfrm>
          <a:prstGeom prst="ellipse">
            <a:avLst/>
          </a:prstGeom>
          <a:solidFill>
            <a:srgbClr val="3399FF"/>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36" name="Oval 4"/>
          <p:cNvSpPr>
            <a:spLocks noChangeArrowheads="1"/>
          </p:cNvSpPr>
          <p:nvPr/>
        </p:nvSpPr>
        <p:spPr bwMode="auto">
          <a:xfrm rot="24429827">
            <a:off x="5255419" y="1562894"/>
            <a:ext cx="617538" cy="1212850"/>
          </a:xfrm>
          <a:prstGeom prst="ellipse">
            <a:avLst/>
          </a:prstGeom>
          <a:solidFill>
            <a:srgbClr val="3399FF"/>
          </a:solidFill>
          <a:ln w="9525">
            <a:round/>
            <a:headEnd/>
            <a:tailEnd/>
          </a:ln>
          <a:effectLst/>
          <a:scene3d>
            <a:camera prst="legacyPerspectiveTop"/>
            <a:lightRig rig="legacyFlat3" dir="b"/>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37" name="Oval 5"/>
          <p:cNvSpPr>
            <a:spLocks noChangeArrowheads="1"/>
          </p:cNvSpPr>
          <p:nvPr/>
        </p:nvSpPr>
        <p:spPr bwMode="auto">
          <a:xfrm rot="19201837">
            <a:off x="3281363" y="1549400"/>
            <a:ext cx="617537" cy="1212850"/>
          </a:xfrm>
          <a:prstGeom prst="ellipse">
            <a:avLst/>
          </a:prstGeom>
          <a:solidFill>
            <a:srgbClr val="3399FF"/>
          </a:solidFill>
          <a:ln w="9525">
            <a:round/>
            <a:headEnd/>
            <a:tailEnd/>
          </a:ln>
          <a:effectLst/>
          <a:scene3d>
            <a:camera prst="legacyPerspectiveTop"/>
            <a:lightRig rig="legacyFlat3" dir="b"/>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38" name="Oval 6"/>
          <p:cNvSpPr>
            <a:spLocks noChangeArrowheads="1"/>
          </p:cNvSpPr>
          <p:nvPr/>
        </p:nvSpPr>
        <p:spPr bwMode="auto">
          <a:xfrm rot="18744935">
            <a:off x="5226844" y="3637757"/>
            <a:ext cx="617537" cy="1212850"/>
          </a:xfrm>
          <a:prstGeom prst="ellipse">
            <a:avLst/>
          </a:prstGeom>
          <a:solidFill>
            <a:srgbClr val="3399FF"/>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39" name="Oval 7"/>
          <p:cNvSpPr>
            <a:spLocks noChangeArrowheads="1"/>
          </p:cNvSpPr>
          <p:nvPr/>
        </p:nvSpPr>
        <p:spPr bwMode="auto">
          <a:xfrm rot="16200000">
            <a:off x="2840831" y="2588419"/>
            <a:ext cx="617538" cy="1212850"/>
          </a:xfrm>
          <a:prstGeom prst="ellipse">
            <a:avLst/>
          </a:prstGeom>
          <a:solidFill>
            <a:srgbClr val="3399FF"/>
          </a:solidFill>
          <a:ln w="9525">
            <a:round/>
            <a:headEnd/>
            <a:tailEnd/>
          </a:ln>
          <a:effectLst/>
          <a:scene3d>
            <a:camera prst="legacyPerspectiveTop"/>
            <a:lightRig rig="legacyFlat3" dir="b"/>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40" name="Oval 8"/>
          <p:cNvSpPr>
            <a:spLocks noChangeArrowheads="1"/>
          </p:cNvSpPr>
          <p:nvPr/>
        </p:nvSpPr>
        <p:spPr bwMode="auto">
          <a:xfrm>
            <a:off x="4262438" y="4037013"/>
            <a:ext cx="617537" cy="1212850"/>
          </a:xfrm>
          <a:prstGeom prst="ellipse">
            <a:avLst/>
          </a:prstGeom>
          <a:solidFill>
            <a:srgbClr val="3399FF"/>
          </a:solidFill>
          <a:ln w="9525">
            <a:round/>
            <a:headEnd/>
            <a:tailEnd/>
          </a:ln>
          <a:effectLst/>
          <a:scene3d>
            <a:camera prst="legacyPerspectiveBottom"/>
            <a:lightRig rig="legacyFlat3" dir="t"/>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41" name="Oval 9"/>
          <p:cNvSpPr>
            <a:spLocks noChangeArrowheads="1"/>
          </p:cNvSpPr>
          <p:nvPr/>
        </p:nvSpPr>
        <p:spPr bwMode="auto">
          <a:xfrm rot="16200000">
            <a:off x="5691981" y="2588419"/>
            <a:ext cx="617538" cy="1212850"/>
          </a:xfrm>
          <a:prstGeom prst="ellipse">
            <a:avLst/>
          </a:prstGeom>
          <a:solidFill>
            <a:srgbClr val="3399FF"/>
          </a:solidFill>
          <a:ln w="9525">
            <a:round/>
            <a:headEnd/>
            <a:tailEnd/>
          </a:ln>
          <a:effectLst/>
          <a:scene3d>
            <a:camera prst="legacyPerspectiveTop"/>
            <a:lightRig rig="legacyFlat3" dir="b"/>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42" name="Oval 10"/>
          <p:cNvSpPr>
            <a:spLocks noChangeArrowheads="1"/>
          </p:cNvSpPr>
          <p:nvPr/>
        </p:nvSpPr>
        <p:spPr bwMode="auto">
          <a:xfrm>
            <a:off x="4262438" y="1182688"/>
            <a:ext cx="617537" cy="1212850"/>
          </a:xfrm>
          <a:prstGeom prst="ellipse">
            <a:avLst/>
          </a:prstGeom>
          <a:solidFill>
            <a:srgbClr val="3399FF"/>
          </a:solidFill>
          <a:ln w="9525">
            <a:round/>
            <a:headEnd/>
            <a:tailEnd/>
          </a:ln>
          <a:effectLst/>
          <a:scene3d>
            <a:camera prst="legacyPerspectiveTop"/>
            <a:lightRig rig="legacyFlat3" dir="b"/>
          </a:scene3d>
          <a:sp3d extrusionH="887400" prstMaterial="legacyMatte">
            <a:bevelT w="13500" h="13500" prst="angle"/>
            <a:bevelB w="13500" h="13500" prst="angle"/>
            <a:extrusionClr>
              <a:srgbClr val="FFFF00"/>
            </a:extrusionClr>
          </a:sp3d>
        </p:spPr>
        <p:txBody>
          <a:bodyPr wrap="none" anchor="ctr">
            <a:flatTx/>
          </a:bodyPr>
          <a:lstStyle/>
          <a:p>
            <a:endParaRPr lang="en-US"/>
          </a:p>
        </p:txBody>
      </p:sp>
      <p:sp>
        <p:nvSpPr>
          <p:cNvPr id="274443" name="Oval 11"/>
          <p:cNvSpPr>
            <a:spLocks noChangeArrowheads="1"/>
          </p:cNvSpPr>
          <p:nvPr/>
        </p:nvSpPr>
        <p:spPr bwMode="auto">
          <a:xfrm>
            <a:off x="3106738" y="1730375"/>
            <a:ext cx="2928937" cy="2928938"/>
          </a:xfrm>
          <a:prstGeom prst="ellipse">
            <a:avLst/>
          </a:prstGeom>
          <a:gradFill rotWithShape="1">
            <a:gsLst>
              <a:gs pos="0">
                <a:srgbClr val="0066CC"/>
              </a:gs>
              <a:gs pos="50000">
                <a:srgbClr val="0066CC">
                  <a:gamma/>
                  <a:shade val="46275"/>
                  <a:invGamma/>
                </a:srgbClr>
              </a:gs>
              <a:gs pos="100000">
                <a:srgbClr val="0066CC"/>
              </a:gs>
            </a:gsLst>
            <a:lin ang="5400000" scaled="1"/>
          </a:gradFill>
          <a:ln w="9525">
            <a:noFill/>
            <a:round/>
            <a:headEnd/>
            <a:tailEnd/>
          </a:ln>
          <a:effectLst/>
        </p:spPr>
        <p:txBody>
          <a:bodyPr wrap="none" anchor="ctr"/>
          <a:lstStyle/>
          <a:p>
            <a:endParaRPr lang="en-US"/>
          </a:p>
        </p:txBody>
      </p:sp>
      <p:sp>
        <p:nvSpPr>
          <p:cNvPr id="274444" name="Oval 12"/>
          <p:cNvSpPr>
            <a:spLocks noChangeArrowheads="1"/>
          </p:cNvSpPr>
          <p:nvPr/>
        </p:nvSpPr>
        <p:spPr bwMode="auto">
          <a:xfrm>
            <a:off x="3840163" y="2463800"/>
            <a:ext cx="1462087" cy="1462088"/>
          </a:xfrm>
          <a:prstGeom prst="ellipse">
            <a:avLst/>
          </a:prstGeom>
          <a:solidFill>
            <a:srgbClr val="FFFF00"/>
          </a:solidFill>
          <a:ln w="9525">
            <a:noFill/>
            <a:round/>
            <a:headEnd/>
            <a:tailEnd/>
          </a:ln>
          <a:effectLst/>
        </p:spPr>
        <p:txBody>
          <a:bodyPr wrap="none" anchor="ctr"/>
          <a:lstStyle/>
          <a:p>
            <a:endParaRPr lang="en-US"/>
          </a:p>
        </p:txBody>
      </p:sp>
      <p:sp>
        <p:nvSpPr>
          <p:cNvPr id="274445" name="WordArt 13"/>
          <p:cNvSpPr>
            <a:spLocks noChangeArrowheads="1" noChangeShapeType="1" noTextEdit="1"/>
          </p:cNvSpPr>
          <p:nvPr/>
        </p:nvSpPr>
        <p:spPr bwMode="auto">
          <a:xfrm>
            <a:off x="4010025" y="2871788"/>
            <a:ext cx="1120775"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GOD</a:t>
            </a:r>
          </a:p>
        </p:txBody>
      </p:sp>
      <p:sp>
        <p:nvSpPr>
          <p:cNvPr id="274446" name="WordArt 14"/>
          <p:cNvSpPr>
            <a:spLocks noChangeArrowheads="1" noChangeShapeType="1" noTextEdit="1"/>
          </p:cNvSpPr>
          <p:nvPr/>
        </p:nvSpPr>
        <p:spPr bwMode="auto">
          <a:xfrm>
            <a:off x="3679825" y="2189163"/>
            <a:ext cx="1782763" cy="1316037"/>
          </a:xfrm>
          <a:prstGeom prst="rect">
            <a:avLst/>
          </a:prstGeom>
        </p:spPr>
        <p:txBody>
          <a:bodyPr spcFirstLastPara="1" wrap="none" fromWordArt="1">
            <a:prstTxWarp prst="textArchUp">
              <a:avLst>
                <a:gd name="adj" fmla="val 10800000"/>
              </a:avLst>
            </a:prstTxWarp>
          </a:bodyPr>
          <a:lstStyle/>
          <a:p>
            <a:pPr algn="ctr"/>
            <a:r>
              <a:rPr lang="en-US" sz="3600" kern="10" spc="720">
                <a:ln w="9525">
                  <a:solidFill>
                    <a:schemeClr val="bg1"/>
                  </a:solidFill>
                  <a:round/>
                  <a:headEnd/>
                  <a:tailEnd/>
                </a:ln>
                <a:solidFill>
                  <a:srgbClr val="FFFFFF"/>
                </a:solidFill>
                <a:latin typeface="Arial Black"/>
              </a:rPr>
              <a:t>GRACE</a:t>
            </a:r>
          </a:p>
        </p:txBody>
      </p:sp>
      <p:sp>
        <p:nvSpPr>
          <p:cNvPr id="274447" name="WordArt 15"/>
          <p:cNvSpPr>
            <a:spLocks noChangeArrowheads="1" noChangeShapeType="1" noTextEdit="1"/>
          </p:cNvSpPr>
          <p:nvPr/>
        </p:nvSpPr>
        <p:spPr bwMode="auto">
          <a:xfrm rot="10800000">
            <a:off x="3679825" y="2865438"/>
            <a:ext cx="1782763" cy="1316037"/>
          </a:xfrm>
          <a:prstGeom prst="rect">
            <a:avLst/>
          </a:prstGeom>
        </p:spPr>
        <p:txBody>
          <a:bodyPr spcFirstLastPara="1" wrap="none" fromWordArt="1">
            <a:prstTxWarp prst="textArchUp">
              <a:avLst>
                <a:gd name="adj" fmla="val 10800000"/>
              </a:avLst>
            </a:prstTxWarp>
          </a:bodyPr>
          <a:lstStyle/>
          <a:p>
            <a:pPr algn="ctr"/>
            <a:r>
              <a:rPr lang="en-US" sz="3600" kern="10" spc="720">
                <a:ln w="9525">
                  <a:solidFill>
                    <a:schemeClr val="bg1"/>
                  </a:solidFill>
                  <a:round/>
                  <a:headEnd/>
                  <a:tailEnd/>
                </a:ln>
                <a:solidFill>
                  <a:srgbClr val="FFFFFF"/>
                </a:solidFill>
                <a:latin typeface="Arial Black"/>
              </a:rPr>
              <a:t>GRACE</a:t>
            </a:r>
          </a:p>
        </p:txBody>
      </p:sp>
      <p:sp>
        <p:nvSpPr>
          <p:cNvPr id="274448" name="Text Box 16"/>
          <p:cNvSpPr txBox="1">
            <a:spLocks noChangeArrowheads="1"/>
          </p:cNvSpPr>
          <p:nvPr/>
        </p:nvSpPr>
        <p:spPr bwMode="auto">
          <a:xfrm>
            <a:off x="3811588" y="541338"/>
            <a:ext cx="1525587" cy="581025"/>
          </a:xfrm>
          <a:prstGeom prst="rect">
            <a:avLst/>
          </a:prstGeom>
          <a:noFill/>
          <a:ln w="9525">
            <a:noFill/>
            <a:miter lim="800000"/>
            <a:headEnd/>
            <a:tailEnd/>
          </a:ln>
          <a:effectLst/>
        </p:spPr>
        <p:txBody>
          <a:bodyPr wrap="none" lIns="91430" tIns="45715" rIns="91430" bIns="45715">
            <a:spAutoFit/>
          </a:bodyPr>
          <a:lstStyle/>
          <a:p>
            <a:pPr algn="ctr" eaLnBrk="0" hangingPunct="0"/>
            <a:r>
              <a:rPr lang="en-US" sz="1600" b="1" dirty="0">
                <a:solidFill>
                  <a:schemeClr val="bg1"/>
                </a:solidFill>
                <a:effectLst>
                  <a:outerShdw blurRad="38100" dist="38100" dir="2700000" algn="tl">
                    <a:srgbClr val="C0C0C0"/>
                  </a:outerShdw>
                </a:effectLst>
              </a:rPr>
              <a:t>FORE-</a:t>
            </a:r>
          </a:p>
          <a:p>
            <a:pPr algn="ctr" eaLnBrk="0" hangingPunct="0"/>
            <a:r>
              <a:rPr lang="en-US" sz="1600" b="1" dirty="0">
                <a:solidFill>
                  <a:schemeClr val="bg1"/>
                </a:solidFill>
                <a:effectLst>
                  <a:outerShdw blurRad="38100" dist="38100" dir="2700000" algn="tl">
                    <a:srgbClr val="C0C0C0"/>
                  </a:outerShdw>
                </a:effectLst>
              </a:rPr>
              <a:t>KNOWLEDGE</a:t>
            </a:r>
          </a:p>
        </p:txBody>
      </p:sp>
      <p:sp>
        <p:nvSpPr>
          <p:cNvPr id="274449" name="Text Box 17"/>
          <p:cNvSpPr txBox="1">
            <a:spLocks noChangeArrowheads="1"/>
          </p:cNvSpPr>
          <p:nvPr/>
        </p:nvSpPr>
        <p:spPr bwMode="auto">
          <a:xfrm>
            <a:off x="6032500" y="1589088"/>
            <a:ext cx="1624013" cy="336550"/>
          </a:xfrm>
          <a:prstGeom prst="rect">
            <a:avLst/>
          </a:prstGeom>
          <a:noFill/>
          <a:ln w="9525">
            <a:noFill/>
            <a:miter lim="800000"/>
            <a:headEnd/>
            <a:tailEnd/>
          </a:ln>
          <a:effectLst/>
        </p:spPr>
        <p:txBody>
          <a:bodyPr wrap="none" lIns="91430" tIns="45715" rIns="91430" bIns="45715">
            <a:spAutoFit/>
          </a:bodyPr>
          <a:lstStyle/>
          <a:p>
            <a:pPr eaLnBrk="0" hangingPunct="0"/>
            <a:r>
              <a:rPr lang="en-US" sz="1600" b="1"/>
              <a:t>PREDESTINED</a:t>
            </a:r>
          </a:p>
        </p:txBody>
      </p:sp>
      <p:sp>
        <p:nvSpPr>
          <p:cNvPr id="274450" name="Text Box 18"/>
          <p:cNvSpPr txBox="1">
            <a:spLocks noChangeArrowheads="1"/>
          </p:cNvSpPr>
          <p:nvPr/>
        </p:nvSpPr>
        <p:spPr bwMode="auto">
          <a:xfrm>
            <a:off x="6611938" y="3033713"/>
            <a:ext cx="1004887" cy="336550"/>
          </a:xfrm>
          <a:prstGeom prst="rect">
            <a:avLst/>
          </a:prstGeom>
          <a:noFill/>
          <a:ln w="9525">
            <a:noFill/>
            <a:miter lim="800000"/>
            <a:headEnd/>
            <a:tailEnd/>
          </a:ln>
          <a:effectLst/>
        </p:spPr>
        <p:txBody>
          <a:bodyPr wrap="none" lIns="91430" tIns="45715" rIns="91430" bIns="45715">
            <a:spAutoFit/>
          </a:bodyPr>
          <a:lstStyle/>
          <a:p>
            <a:pPr eaLnBrk="0" hangingPunct="0"/>
            <a:r>
              <a:rPr lang="en-US" sz="1600" b="1" dirty="0">
                <a:solidFill>
                  <a:schemeClr val="bg1"/>
                </a:solidFill>
              </a:rPr>
              <a:t>CALLED</a:t>
            </a:r>
          </a:p>
        </p:txBody>
      </p:sp>
      <p:sp>
        <p:nvSpPr>
          <p:cNvPr id="274451" name="Text Box 19"/>
          <p:cNvSpPr txBox="1">
            <a:spLocks noChangeArrowheads="1"/>
          </p:cNvSpPr>
          <p:nvPr/>
        </p:nvSpPr>
        <p:spPr bwMode="auto">
          <a:xfrm>
            <a:off x="3963988" y="5395913"/>
            <a:ext cx="1220787" cy="336550"/>
          </a:xfrm>
          <a:prstGeom prst="rect">
            <a:avLst/>
          </a:prstGeom>
          <a:noFill/>
          <a:ln w="9525">
            <a:noFill/>
            <a:miter lim="800000"/>
            <a:headEnd/>
            <a:tailEnd/>
          </a:ln>
          <a:effectLst/>
        </p:spPr>
        <p:txBody>
          <a:bodyPr wrap="none" lIns="91430" tIns="45715" rIns="91430" bIns="45715">
            <a:spAutoFit/>
          </a:bodyPr>
          <a:lstStyle/>
          <a:p>
            <a:pPr eaLnBrk="0" hangingPunct="0"/>
            <a:r>
              <a:rPr lang="en-US" sz="1600" b="1" dirty="0">
                <a:solidFill>
                  <a:schemeClr val="bg1"/>
                </a:solidFill>
              </a:rPr>
              <a:t>JUSTIFIED</a:t>
            </a:r>
          </a:p>
        </p:txBody>
      </p:sp>
      <p:sp>
        <p:nvSpPr>
          <p:cNvPr id="274452" name="Text Box 20"/>
          <p:cNvSpPr txBox="1">
            <a:spLocks noChangeArrowheads="1"/>
          </p:cNvSpPr>
          <p:nvPr/>
        </p:nvSpPr>
        <p:spPr bwMode="auto">
          <a:xfrm>
            <a:off x="1866900" y="1587500"/>
            <a:ext cx="1328292" cy="338544"/>
          </a:xfrm>
          <a:prstGeom prst="rect">
            <a:avLst/>
          </a:prstGeom>
          <a:noFill/>
          <a:ln w="9525">
            <a:noFill/>
            <a:miter lim="800000"/>
            <a:headEnd/>
            <a:tailEnd/>
          </a:ln>
          <a:effectLst/>
        </p:spPr>
        <p:txBody>
          <a:bodyPr wrap="none" lIns="91430" tIns="45715" rIns="91430" bIns="45715">
            <a:spAutoFit/>
          </a:bodyPr>
          <a:lstStyle/>
          <a:p>
            <a:pPr eaLnBrk="0" hangingPunct="0"/>
            <a:r>
              <a:rPr lang="en-US" sz="1600" b="1" dirty="0">
                <a:solidFill>
                  <a:schemeClr val="bg1"/>
                </a:solidFill>
              </a:rPr>
              <a:t>GLORIFIED</a:t>
            </a:r>
          </a:p>
        </p:txBody>
      </p:sp>
      <p:sp>
        <p:nvSpPr>
          <p:cNvPr id="274453" name="Text Box 21"/>
          <p:cNvSpPr txBox="1">
            <a:spLocks noChangeArrowheads="1"/>
          </p:cNvSpPr>
          <p:nvPr/>
        </p:nvSpPr>
        <p:spPr bwMode="auto">
          <a:xfrm>
            <a:off x="5816600" y="4724400"/>
            <a:ext cx="962025" cy="581025"/>
          </a:xfrm>
          <a:prstGeom prst="rect">
            <a:avLst/>
          </a:prstGeom>
          <a:noFill/>
          <a:ln w="9525">
            <a:noFill/>
            <a:miter lim="800000"/>
            <a:headEnd/>
            <a:tailEnd/>
          </a:ln>
          <a:effectLst/>
        </p:spPr>
        <p:txBody>
          <a:bodyPr wrap="none" lIns="91430" tIns="45715" rIns="91430" bIns="45715">
            <a:spAutoFit/>
          </a:bodyPr>
          <a:lstStyle/>
          <a:p>
            <a:pPr algn="ctr"/>
            <a:r>
              <a:rPr lang="en-US" sz="1600" b="1" dirty="0">
                <a:solidFill>
                  <a:schemeClr val="bg1"/>
                </a:solidFill>
                <a:effectLst>
                  <a:outerShdw blurRad="38100" dist="38100" dir="2700000" algn="tl">
                    <a:srgbClr val="C0C0C0"/>
                  </a:outerShdw>
                </a:effectLst>
              </a:rPr>
              <a:t>SAVING</a:t>
            </a:r>
          </a:p>
          <a:p>
            <a:pPr algn="ctr"/>
            <a:r>
              <a:rPr lang="en-US" sz="1600" b="1" dirty="0">
                <a:solidFill>
                  <a:schemeClr val="bg1"/>
                </a:solidFill>
                <a:effectLst>
                  <a:outerShdw blurRad="38100" dist="38100" dir="2700000" algn="tl">
                    <a:srgbClr val="C0C0C0"/>
                  </a:outerShdw>
                </a:effectLst>
              </a:rPr>
              <a:t>FAITH</a:t>
            </a:r>
          </a:p>
        </p:txBody>
      </p:sp>
      <p:sp>
        <p:nvSpPr>
          <p:cNvPr id="274454" name="Text Box 22"/>
          <p:cNvSpPr txBox="1">
            <a:spLocks noChangeArrowheads="1"/>
          </p:cNvSpPr>
          <p:nvPr/>
        </p:nvSpPr>
        <p:spPr bwMode="auto">
          <a:xfrm>
            <a:off x="1968773" y="4768850"/>
            <a:ext cx="1921917" cy="584765"/>
          </a:xfrm>
          <a:prstGeom prst="rect">
            <a:avLst/>
          </a:prstGeom>
          <a:noFill/>
          <a:ln w="9525">
            <a:noFill/>
            <a:miter lim="800000"/>
            <a:headEnd/>
            <a:tailEnd/>
          </a:ln>
          <a:effectLst/>
        </p:spPr>
        <p:txBody>
          <a:bodyPr wrap="none" lIns="91430" tIns="45715" rIns="91430" bIns="45715">
            <a:spAutoFit/>
          </a:bodyPr>
          <a:lstStyle/>
          <a:p>
            <a:pPr algn="ctr"/>
            <a:r>
              <a:rPr lang="en-US" sz="1600" b="1" dirty="0">
                <a:solidFill>
                  <a:schemeClr val="bg1"/>
                </a:solidFill>
                <a:effectLst>
                  <a:outerShdw blurRad="38100" dist="38100" dir="2700000" algn="tl">
                    <a:srgbClr val="C0C0C0"/>
                  </a:outerShdw>
                </a:effectLst>
              </a:rPr>
              <a:t>SANCTIFICATION</a:t>
            </a:r>
          </a:p>
          <a:p>
            <a:pPr algn="ctr"/>
            <a:r>
              <a:rPr lang="en-US" sz="1600" b="1" dirty="0">
                <a:solidFill>
                  <a:schemeClr val="bg1"/>
                </a:solidFill>
                <a:effectLst>
                  <a:outerShdw blurRad="38100" dist="38100" dir="2700000" algn="tl">
                    <a:srgbClr val="C0C0C0"/>
                  </a:outerShdw>
                </a:effectLst>
              </a:rPr>
              <a:t>(LIVING FAITH)</a:t>
            </a:r>
          </a:p>
        </p:txBody>
      </p:sp>
      <p:sp>
        <p:nvSpPr>
          <p:cNvPr id="274455" name="Text Box 23"/>
          <p:cNvSpPr txBox="1">
            <a:spLocks noChangeArrowheads="1"/>
          </p:cNvSpPr>
          <p:nvPr/>
        </p:nvSpPr>
        <p:spPr bwMode="auto">
          <a:xfrm>
            <a:off x="1545823" y="2925763"/>
            <a:ext cx="1037443" cy="584765"/>
          </a:xfrm>
          <a:prstGeom prst="rect">
            <a:avLst/>
          </a:prstGeom>
          <a:noFill/>
          <a:ln w="9525">
            <a:noFill/>
            <a:miter lim="800000"/>
            <a:headEnd/>
            <a:tailEnd/>
          </a:ln>
          <a:effectLst/>
        </p:spPr>
        <p:txBody>
          <a:bodyPr wrap="none" lIns="91430" tIns="45715" rIns="91430" bIns="45715">
            <a:spAutoFit/>
          </a:bodyPr>
          <a:lstStyle/>
          <a:p>
            <a:pPr algn="ctr"/>
            <a:r>
              <a:rPr lang="en-US" sz="1600" b="1" dirty="0">
                <a:solidFill>
                  <a:schemeClr val="bg1"/>
                </a:solidFill>
                <a:effectLst>
                  <a:outerShdw blurRad="38100" dist="38100" dir="2700000" algn="tl">
                    <a:srgbClr val="C0C0C0"/>
                  </a:outerShdw>
                </a:effectLst>
              </a:rPr>
              <a:t>LORD’S</a:t>
            </a:r>
          </a:p>
          <a:p>
            <a:pPr algn="ctr"/>
            <a:r>
              <a:rPr lang="en-US" sz="1600" b="1" dirty="0">
                <a:solidFill>
                  <a:schemeClr val="bg1"/>
                </a:solidFill>
                <a:effectLst>
                  <a:outerShdw blurRad="38100" dist="38100" dir="2700000" algn="tl">
                    <a:srgbClr val="C0C0C0"/>
                  </a:outerShdw>
                </a:effectLst>
              </a:rPr>
              <a:t>RETURN</a:t>
            </a:r>
          </a:p>
        </p:txBody>
      </p:sp>
      <p:sp>
        <p:nvSpPr>
          <p:cNvPr id="274456" name="Arc 24"/>
          <p:cNvSpPr>
            <a:spLocks/>
          </p:cNvSpPr>
          <p:nvPr/>
        </p:nvSpPr>
        <p:spPr bwMode="auto">
          <a:xfrm rot="-1594482">
            <a:off x="4776788" y="1236663"/>
            <a:ext cx="795337" cy="957262"/>
          </a:xfrm>
          <a:custGeom>
            <a:avLst/>
            <a:gdLst>
              <a:gd name="G0" fmla="+- 0 0 0"/>
              <a:gd name="G1" fmla="+- 21600 0 0"/>
              <a:gd name="G2" fmla="+- 21600 0 0"/>
              <a:gd name="T0" fmla="*/ 0 w 21600"/>
              <a:gd name="T1" fmla="*/ 0 h 28412"/>
              <a:gd name="T2" fmla="*/ 20498 w 21600"/>
              <a:gd name="T3" fmla="*/ 28412 h 28412"/>
              <a:gd name="T4" fmla="*/ 0 w 21600"/>
              <a:gd name="T5" fmla="*/ 21600 h 28412"/>
            </a:gdLst>
            <a:ahLst/>
            <a:cxnLst>
              <a:cxn ang="0">
                <a:pos x="T0" y="T1"/>
              </a:cxn>
              <a:cxn ang="0">
                <a:pos x="T2" y="T3"/>
              </a:cxn>
              <a:cxn ang="0">
                <a:pos x="T4" y="T5"/>
              </a:cxn>
            </a:cxnLst>
            <a:rect l="0" t="0" r="r" b="b"/>
            <a:pathLst>
              <a:path w="21600" h="28412" fill="none" extrusionOk="0">
                <a:moveTo>
                  <a:pt x="-1" y="0"/>
                </a:moveTo>
                <a:cubicBezTo>
                  <a:pt x="11929" y="0"/>
                  <a:pt x="21600" y="9670"/>
                  <a:pt x="21600" y="21600"/>
                </a:cubicBezTo>
                <a:cubicBezTo>
                  <a:pt x="21600" y="23915"/>
                  <a:pt x="21227" y="26215"/>
                  <a:pt x="20497" y="28411"/>
                </a:cubicBezTo>
              </a:path>
              <a:path w="21600" h="28412" stroke="0" extrusionOk="0">
                <a:moveTo>
                  <a:pt x="-1" y="0"/>
                </a:moveTo>
                <a:cubicBezTo>
                  <a:pt x="11929" y="0"/>
                  <a:pt x="21600" y="9670"/>
                  <a:pt x="21600" y="21600"/>
                </a:cubicBezTo>
                <a:cubicBezTo>
                  <a:pt x="21600" y="23915"/>
                  <a:pt x="21227" y="26215"/>
                  <a:pt x="20497" y="28411"/>
                </a:cubicBezTo>
                <a:lnTo>
                  <a:pt x="0" y="21600"/>
                </a:lnTo>
                <a:close/>
              </a:path>
            </a:pathLst>
          </a:custGeom>
          <a:noFill/>
          <a:ln w="28575">
            <a:solidFill>
              <a:srgbClr val="FF3300"/>
            </a:solidFill>
            <a:round/>
            <a:headEnd/>
            <a:tailEnd/>
          </a:ln>
          <a:effectLst/>
        </p:spPr>
        <p:txBody>
          <a:bodyPr wrap="none" anchor="ctr"/>
          <a:lstStyle/>
          <a:p>
            <a:endParaRPr lang="en-US"/>
          </a:p>
        </p:txBody>
      </p:sp>
      <p:sp>
        <p:nvSpPr>
          <p:cNvPr id="274457" name="Arc 25"/>
          <p:cNvSpPr>
            <a:spLocks/>
          </p:cNvSpPr>
          <p:nvPr/>
        </p:nvSpPr>
        <p:spPr bwMode="auto">
          <a:xfrm rot="1175607">
            <a:off x="5610225" y="2166938"/>
            <a:ext cx="795338" cy="957262"/>
          </a:xfrm>
          <a:custGeom>
            <a:avLst/>
            <a:gdLst>
              <a:gd name="G0" fmla="+- 0 0 0"/>
              <a:gd name="G1" fmla="+- 21600 0 0"/>
              <a:gd name="G2" fmla="+- 21600 0 0"/>
              <a:gd name="T0" fmla="*/ 0 w 21600"/>
              <a:gd name="T1" fmla="*/ 0 h 28412"/>
              <a:gd name="T2" fmla="*/ 20498 w 21600"/>
              <a:gd name="T3" fmla="*/ 28412 h 28412"/>
              <a:gd name="T4" fmla="*/ 0 w 21600"/>
              <a:gd name="T5" fmla="*/ 21600 h 28412"/>
            </a:gdLst>
            <a:ahLst/>
            <a:cxnLst>
              <a:cxn ang="0">
                <a:pos x="T0" y="T1"/>
              </a:cxn>
              <a:cxn ang="0">
                <a:pos x="T2" y="T3"/>
              </a:cxn>
              <a:cxn ang="0">
                <a:pos x="T4" y="T5"/>
              </a:cxn>
            </a:cxnLst>
            <a:rect l="0" t="0" r="r" b="b"/>
            <a:pathLst>
              <a:path w="21600" h="28412" fill="none" extrusionOk="0">
                <a:moveTo>
                  <a:pt x="-1" y="0"/>
                </a:moveTo>
                <a:cubicBezTo>
                  <a:pt x="11929" y="0"/>
                  <a:pt x="21600" y="9670"/>
                  <a:pt x="21600" y="21600"/>
                </a:cubicBezTo>
                <a:cubicBezTo>
                  <a:pt x="21600" y="23915"/>
                  <a:pt x="21227" y="26215"/>
                  <a:pt x="20497" y="28411"/>
                </a:cubicBezTo>
              </a:path>
              <a:path w="21600" h="28412" stroke="0" extrusionOk="0">
                <a:moveTo>
                  <a:pt x="-1" y="0"/>
                </a:moveTo>
                <a:cubicBezTo>
                  <a:pt x="11929" y="0"/>
                  <a:pt x="21600" y="9670"/>
                  <a:pt x="21600" y="21600"/>
                </a:cubicBezTo>
                <a:cubicBezTo>
                  <a:pt x="21600" y="23915"/>
                  <a:pt x="21227" y="26215"/>
                  <a:pt x="20497" y="28411"/>
                </a:cubicBezTo>
                <a:lnTo>
                  <a:pt x="0" y="21600"/>
                </a:lnTo>
                <a:close/>
              </a:path>
            </a:pathLst>
          </a:custGeom>
          <a:noFill/>
          <a:ln w="28575">
            <a:solidFill>
              <a:srgbClr val="FF3300"/>
            </a:solidFill>
            <a:round/>
            <a:headEnd/>
            <a:tailEnd/>
          </a:ln>
          <a:effectLst/>
        </p:spPr>
        <p:txBody>
          <a:bodyPr wrap="none" anchor="ctr"/>
          <a:lstStyle/>
          <a:p>
            <a:endParaRPr lang="en-US"/>
          </a:p>
        </p:txBody>
      </p:sp>
      <p:sp>
        <p:nvSpPr>
          <p:cNvPr id="274458" name="Arc 26"/>
          <p:cNvSpPr>
            <a:spLocks/>
          </p:cNvSpPr>
          <p:nvPr/>
        </p:nvSpPr>
        <p:spPr bwMode="auto">
          <a:xfrm rot="4233630">
            <a:off x="5534819" y="3445669"/>
            <a:ext cx="795338" cy="850900"/>
          </a:xfrm>
          <a:custGeom>
            <a:avLst/>
            <a:gdLst>
              <a:gd name="G0" fmla="+- 0 0 0"/>
              <a:gd name="G1" fmla="+- 21600 0 0"/>
              <a:gd name="G2" fmla="+- 21600 0 0"/>
              <a:gd name="T0" fmla="*/ 0 w 21600"/>
              <a:gd name="T1" fmla="*/ 0 h 25238"/>
              <a:gd name="T2" fmla="*/ 21291 w 21600"/>
              <a:gd name="T3" fmla="*/ 25238 h 25238"/>
              <a:gd name="T4" fmla="*/ 0 w 21600"/>
              <a:gd name="T5" fmla="*/ 21600 h 25238"/>
            </a:gdLst>
            <a:ahLst/>
            <a:cxnLst>
              <a:cxn ang="0">
                <a:pos x="T0" y="T1"/>
              </a:cxn>
              <a:cxn ang="0">
                <a:pos x="T2" y="T3"/>
              </a:cxn>
              <a:cxn ang="0">
                <a:pos x="T4" y="T5"/>
              </a:cxn>
            </a:cxnLst>
            <a:rect l="0" t="0" r="r" b="b"/>
            <a:pathLst>
              <a:path w="21600" h="25238" fill="none" extrusionOk="0">
                <a:moveTo>
                  <a:pt x="-1" y="0"/>
                </a:moveTo>
                <a:cubicBezTo>
                  <a:pt x="11929" y="0"/>
                  <a:pt x="21600" y="9670"/>
                  <a:pt x="21600" y="21600"/>
                </a:cubicBezTo>
                <a:cubicBezTo>
                  <a:pt x="21600" y="22819"/>
                  <a:pt x="21496" y="24036"/>
                  <a:pt x="21291" y="25238"/>
                </a:cubicBezTo>
              </a:path>
              <a:path w="21600" h="25238" stroke="0" extrusionOk="0">
                <a:moveTo>
                  <a:pt x="-1" y="0"/>
                </a:moveTo>
                <a:cubicBezTo>
                  <a:pt x="11929" y="0"/>
                  <a:pt x="21600" y="9670"/>
                  <a:pt x="21600" y="21600"/>
                </a:cubicBezTo>
                <a:cubicBezTo>
                  <a:pt x="21600" y="22819"/>
                  <a:pt x="21496" y="24036"/>
                  <a:pt x="21291" y="25238"/>
                </a:cubicBezTo>
                <a:lnTo>
                  <a:pt x="0" y="21600"/>
                </a:lnTo>
                <a:close/>
              </a:path>
            </a:pathLst>
          </a:custGeom>
          <a:noFill/>
          <a:ln w="28575">
            <a:solidFill>
              <a:srgbClr val="FF3300"/>
            </a:solidFill>
            <a:round/>
            <a:headEnd/>
            <a:tailEnd/>
          </a:ln>
          <a:effectLst/>
        </p:spPr>
        <p:txBody>
          <a:bodyPr wrap="none" anchor="ctr"/>
          <a:lstStyle/>
          <a:p>
            <a:endParaRPr lang="en-US"/>
          </a:p>
        </p:txBody>
      </p:sp>
      <p:sp>
        <p:nvSpPr>
          <p:cNvPr id="274459" name="Arc 27"/>
          <p:cNvSpPr>
            <a:spLocks/>
          </p:cNvSpPr>
          <p:nvPr/>
        </p:nvSpPr>
        <p:spPr bwMode="auto">
          <a:xfrm rot="7856982">
            <a:off x="4618831" y="4326732"/>
            <a:ext cx="928687" cy="609600"/>
          </a:xfrm>
          <a:custGeom>
            <a:avLst/>
            <a:gdLst>
              <a:gd name="G0" fmla="+- 5723 0 0"/>
              <a:gd name="G1" fmla="+- 21600 0 0"/>
              <a:gd name="G2" fmla="+- 21600 0 0"/>
              <a:gd name="T0" fmla="*/ 0 w 27227"/>
              <a:gd name="T1" fmla="*/ 772 h 21600"/>
              <a:gd name="T2" fmla="*/ 27227 w 27227"/>
              <a:gd name="T3" fmla="*/ 19566 h 21600"/>
              <a:gd name="T4" fmla="*/ 5723 w 27227"/>
              <a:gd name="T5" fmla="*/ 21600 h 21600"/>
            </a:gdLst>
            <a:ahLst/>
            <a:cxnLst>
              <a:cxn ang="0">
                <a:pos x="T0" y="T1"/>
              </a:cxn>
              <a:cxn ang="0">
                <a:pos x="T2" y="T3"/>
              </a:cxn>
              <a:cxn ang="0">
                <a:pos x="T4" y="T5"/>
              </a:cxn>
            </a:cxnLst>
            <a:rect l="0" t="0" r="r" b="b"/>
            <a:pathLst>
              <a:path w="27227" h="21600" fill="none" extrusionOk="0">
                <a:moveTo>
                  <a:pt x="-1" y="771"/>
                </a:moveTo>
                <a:cubicBezTo>
                  <a:pt x="1864" y="259"/>
                  <a:pt x="3789" y="-1"/>
                  <a:pt x="5723" y="0"/>
                </a:cubicBezTo>
                <a:cubicBezTo>
                  <a:pt x="16864" y="0"/>
                  <a:pt x="26177" y="8474"/>
                  <a:pt x="27227" y="19565"/>
                </a:cubicBezTo>
              </a:path>
              <a:path w="27227" h="21600" stroke="0" extrusionOk="0">
                <a:moveTo>
                  <a:pt x="-1" y="771"/>
                </a:moveTo>
                <a:cubicBezTo>
                  <a:pt x="1864" y="259"/>
                  <a:pt x="3789" y="-1"/>
                  <a:pt x="5723" y="0"/>
                </a:cubicBezTo>
                <a:cubicBezTo>
                  <a:pt x="16864" y="0"/>
                  <a:pt x="26177" y="8474"/>
                  <a:pt x="27227" y="19565"/>
                </a:cubicBezTo>
                <a:lnTo>
                  <a:pt x="5723" y="21600"/>
                </a:lnTo>
                <a:close/>
              </a:path>
            </a:pathLst>
          </a:custGeom>
          <a:noFill/>
          <a:ln w="28575">
            <a:solidFill>
              <a:srgbClr val="FF3300"/>
            </a:solidFill>
            <a:round/>
            <a:headEnd/>
            <a:tailEnd/>
          </a:ln>
          <a:effectLst/>
        </p:spPr>
        <p:txBody>
          <a:bodyPr wrap="none" anchor="ctr"/>
          <a:lstStyle/>
          <a:p>
            <a:endParaRPr lang="en-US"/>
          </a:p>
        </p:txBody>
      </p:sp>
      <p:sp>
        <p:nvSpPr>
          <p:cNvPr id="274460" name="Arc 28"/>
          <p:cNvSpPr>
            <a:spLocks/>
          </p:cNvSpPr>
          <p:nvPr/>
        </p:nvSpPr>
        <p:spPr bwMode="auto">
          <a:xfrm rot="38532158">
            <a:off x="3528219" y="1264444"/>
            <a:ext cx="795337" cy="949325"/>
          </a:xfrm>
          <a:custGeom>
            <a:avLst/>
            <a:gdLst>
              <a:gd name="G0" fmla="+- 0 0 0"/>
              <a:gd name="G1" fmla="+- 21342 0 0"/>
              <a:gd name="G2" fmla="+- 21600 0 0"/>
              <a:gd name="T0" fmla="*/ 3329 w 21600"/>
              <a:gd name="T1" fmla="*/ 0 h 28154"/>
              <a:gd name="T2" fmla="*/ 20498 w 21600"/>
              <a:gd name="T3" fmla="*/ 28154 h 28154"/>
              <a:gd name="T4" fmla="*/ 0 w 21600"/>
              <a:gd name="T5" fmla="*/ 21342 h 28154"/>
            </a:gdLst>
            <a:ahLst/>
            <a:cxnLst>
              <a:cxn ang="0">
                <a:pos x="T0" y="T1"/>
              </a:cxn>
              <a:cxn ang="0">
                <a:pos x="T2" y="T3"/>
              </a:cxn>
              <a:cxn ang="0">
                <a:pos x="T4" y="T5"/>
              </a:cxn>
            </a:cxnLst>
            <a:rect l="0" t="0" r="r" b="b"/>
            <a:pathLst>
              <a:path w="21600" h="28154" fill="none" extrusionOk="0">
                <a:moveTo>
                  <a:pt x="3328" y="0"/>
                </a:moveTo>
                <a:cubicBezTo>
                  <a:pt x="13845" y="1640"/>
                  <a:pt x="21600" y="10697"/>
                  <a:pt x="21600" y="21342"/>
                </a:cubicBezTo>
                <a:cubicBezTo>
                  <a:pt x="21600" y="23657"/>
                  <a:pt x="21227" y="25957"/>
                  <a:pt x="20497" y="28153"/>
                </a:cubicBezTo>
              </a:path>
              <a:path w="21600" h="28154" stroke="0" extrusionOk="0">
                <a:moveTo>
                  <a:pt x="3328" y="0"/>
                </a:moveTo>
                <a:cubicBezTo>
                  <a:pt x="13845" y="1640"/>
                  <a:pt x="21600" y="10697"/>
                  <a:pt x="21600" y="21342"/>
                </a:cubicBezTo>
                <a:cubicBezTo>
                  <a:pt x="21600" y="23657"/>
                  <a:pt x="21227" y="25957"/>
                  <a:pt x="20497" y="28153"/>
                </a:cubicBezTo>
                <a:lnTo>
                  <a:pt x="0" y="21342"/>
                </a:lnTo>
                <a:close/>
              </a:path>
            </a:pathLst>
          </a:custGeom>
          <a:noFill/>
          <a:ln w="28575">
            <a:solidFill>
              <a:srgbClr val="FF3300"/>
            </a:solidFill>
            <a:round/>
            <a:headEnd/>
            <a:tailEnd/>
          </a:ln>
          <a:effectLst/>
        </p:spPr>
        <p:txBody>
          <a:bodyPr wrap="none" anchor="ctr"/>
          <a:lstStyle/>
          <a:p>
            <a:endParaRPr lang="en-US"/>
          </a:p>
        </p:txBody>
      </p:sp>
      <p:sp>
        <p:nvSpPr>
          <p:cNvPr id="274461" name="Arc 29"/>
          <p:cNvSpPr>
            <a:spLocks/>
          </p:cNvSpPr>
          <p:nvPr/>
        </p:nvSpPr>
        <p:spPr bwMode="auto">
          <a:xfrm rot="57323965">
            <a:off x="2732088" y="2138363"/>
            <a:ext cx="823912" cy="925512"/>
          </a:xfrm>
          <a:custGeom>
            <a:avLst/>
            <a:gdLst>
              <a:gd name="G0" fmla="+- 0 0 0"/>
              <a:gd name="G1" fmla="+- 21600 0 0"/>
              <a:gd name="G2" fmla="+- 21600 0 0"/>
              <a:gd name="T0" fmla="*/ 0 w 21600"/>
              <a:gd name="T1" fmla="*/ 0 h 28412"/>
              <a:gd name="T2" fmla="*/ 20498 w 21600"/>
              <a:gd name="T3" fmla="*/ 28412 h 28412"/>
              <a:gd name="T4" fmla="*/ 0 w 21600"/>
              <a:gd name="T5" fmla="*/ 21600 h 28412"/>
            </a:gdLst>
            <a:ahLst/>
            <a:cxnLst>
              <a:cxn ang="0">
                <a:pos x="T0" y="T1"/>
              </a:cxn>
              <a:cxn ang="0">
                <a:pos x="T2" y="T3"/>
              </a:cxn>
              <a:cxn ang="0">
                <a:pos x="T4" y="T5"/>
              </a:cxn>
            </a:cxnLst>
            <a:rect l="0" t="0" r="r" b="b"/>
            <a:pathLst>
              <a:path w="21600" h="28412" fill="none" extrusionOk="0">
                <a:moveTo>
                  <a:pt x="-1" y="0"/>
                </a:moveTo>
                <a:cubicBezTo>
                  <a:pt x="11929" y="0"/>
                  <a:pt x="21600" y="9670"/>
                  <a:pt x="21600" y="21600"/>
                </a:cubicBezTo>
                <a:cubicBezTo>
                  <a:pt x="21600" y="23915"/>
                  <a:pt x="21227" y="26215"/>
                  <a:pt x="20497" y="28411"/>
                </a:cubicBezTo>
              </a:path>
              <a:path w="21600" h="28412" stroke="0" extrusionOk="0">
                <a:moveTo>
                  <a:pt x="-1" y="0"/>
                </a:moveTo>
                <a:cubicBezTo>
                  <a:pt x="11929" y="0"/>
                  <a:pt x="21600" y="9670"/>
                  <a:pt x="21600" y="21600"/>
                </a:cubicBezTo>
                <a:cubicBezTo>
                  <a:pt x="21600" y="23915"/>
                  <a:pt x="21227" y="26215"/>
                  <a:pt x="20497" y="28411"/>
                </a:cubicBezTo>
                <a:lnTo>
                  <a:pt x="0" y="21600"/>
                </a:lnTo>
                <a:close/>
              </a:path>
            </a:pathLst>
          </a:custGeom>
          <a:noFill/>
          <a:ln w="28575">
            <a:solidFill>
              <a:srgbClr val="FF3300"/>
            </a:solidFill>
            <a:round/>
            <a:headEnd/>
            <a:tailEnd/>
          </a:ln>
          <a:effectLst/>
        </p:spPr>
        <p:txBody>
          <a:bodyPr wrap="none" anchor="ctr"/>
          <a:lstStyle/>
          <a:p>
            <a:endParaRPr lang="en-US"/>
          </a:p>
        </p:txBody>
      </p:sp>
      <p:sp>
        <p:nvSpPr>
          <p:cNvPr id="274462" name="Arc 30"/>
          <p:cNvSpPr>
            <a:spLocks/>
          </p:cNvSpPr>
          <p:nvPr/>
        </p:nvSpPr>
        <p:spPr bwMode="auto">
          <a:xfrm rot="76270452">
            <a:off x="2890838" y="3386138"/>
            <a:ext cx="623887" cy="804862"/>
          </a:xfrm>
          <a:custGeom>
            <a:avLst/>
            <a:gdLst>
              <a:gd name="G0" fmla="+- 0 0 0"/>
              <a:gd name="G1" fmla="+- 21520 0 0"/>
              <a:gd name="G2" fmla="+- 21600 0 0"/>
              <a:gd name="T0" fmla="*/ 1862 w 21600"/>
              <a:gd name="T1" fmla="*/ 0 h 28332"/>
              <a:gd name="T2" fmla="*/ 20498 w 21600"/>
              <a:gd name="T3" fmla="*/ 28332 h 28332"/>
              <a:gd name="T4" fmla="*/ 0 w 21600"/>
              <a:gd name="T5" fmla="*/ 21520 h 28332"/>
            </a:gdLst>
            <a:ahLst/>
            <a:cxnLst>
              <a:cxn ang="0">
                <a:pos x="T0" y="T1"/>
              </a:cxn>
              <a:cxn ang="0">
                <a:pos x="T2" y="T3"/>
              </a:cxn>
              <a:cxn ang="0">
                <a:pos x="T4" y="T5"/>
              </a:cxn>
            </a:cxnLst>
            <a:rect l="0" t="0" r="r" b="b"/>
            <a:pathLst>
              <a:path w="21600" h="28332" fill="none" extrusionOk="0">
                <a:moveTo>
                  <a:pt x="1861" y="0"/>
                </a:moveTo>
                <a:cubicBezTo>
                  <a:pt x="13027" y="966"/>
                  <a:pt x="21600" y="10312"/>
                  <a:pt x="21600" y="21520"/>
                </a:cubicBezTo>
                <a:cubicBezTo>
                  <a:pt x="21600" y="23835"/>
                  <a:pt x="21227" y="26135"/>
                  <a:pt x="20497" y="28331"/>
                </a:cubicBezTo>
              </a:path>
              <a:path w="21600" h="28332" stroke="0" extrusionOk="0">
                <a:moveTo>
                  <a:pt x="1861" y="0"/>
                </a:moveTo>
                <a:cubicBezTo>
                  <a:pt x="13027" y="966"/>
                  <a:pt x="21600" y="10312"/>
                  <a:pt x="21600" y="21520"/>
                </a:cubicBezTo>
                <a:cubicBezTo>
                  <a:pt x="21600" y="23835"/>
                  <a:pt x="21227" y="26135"/>
                  <a:pt x="20497" y="28331"/>
                </a:cubicBezTo>
                <a:lnTo>
                  <a:pt x="0" y="21520"/>
                </a:lnTo>
                <a:close/>
              </a:path>
            </a:pathLst>
          </a:custGeom>
          <a:noFill/>
          <a:ln w="28575">
            <a:solidFill>
              <a:srgbClr val="FF3300"/>
            </a:solidFill>
            <a:round/>
            <a:headEnd/>
            <a:tailEnd/>
          </a:ln>
          <a:effectLst/>
        </p:spPr>
        <p:txBody>
          <a:bodyPr wrap="none" anchor="ctr"/>
          <a:lstStyle/>
          <a:p>
            <a:endParaRPr lang="en-US"/>
          </a:p>
        </p:txBody>
      </p:sp>
      <p:sp>
        <p:nvSpPr>
          <p:cNvPr id="274463" name="Arc 31"/>
          <p:cNvSpPr>
            <a:spLocks/>
          </p:cNvSpPr>
          <p:nvPr/>
        </p:nvSpPr>
        <p:spPr bwMode="auto">
          <a:xfrm rot="74553281">
            <a:off x="3535363" y="4225925"/>
            <a:ext cx="884237" cy="730250"/>
          </a:xfrm>
          <a:custGeom>
            <a:avLst/>
            <a:gdLst>
              <a:gd name="G0" fmla="+- 0 0 0"/>
              <a:gd name="G1" fmla="+- 21520 0 0"/>
              <a:gd name="G2" fmla="+- 21600 0 0"/>
              <a:gd name="T0" fmla="*/ 1862 w 21600"/>
              <a:gd name="T1" fmla="*/ 0 h 28332"/>
              <a:gd name="T2" fmla="*/ 20498 w 21600"/>
              <a:gd name="T3" fmla="*/ 28332 h 28332"/>
              <a:gd name="T4" fmla="*/ 0 w 21600"/>
              <a:gd name="T5" fmla="*/ 21520 h 28332"/>
            </a:gdLst>
            <a:ahLst/>
            <a:cxnLst>
              <a:cxn ang="0">
                <a:pos x="T0" y="T1"/>
              </a:cxn>
              <a:cxn ang="0">
                <a:pos x="T2" y="T3"/>
              </a:cxn>
              <a:cxn ang="0">
                <a:pos x="T4" y="T5"/>
              </a:cxn>
            </a:cxnLst>
            <a:rect l="0" t="0" r="r" b="b"/>
            <a:pathLst>
              <a:path w="21600" h="28332" fill="none" extrusionOk="0">
                <a:moveTo>
                  <a:pt x="1861" y="0"/>
                </a:moveTo>
                <a:cubicBezTo>
                  <a:pt x="13027" y="966"/>
                  <a:pt x="21600" y="10312"/>
                  <a:pt x="21600" y="21520"/>
                </a:cubicBezTo>
                <a:cubicBezTo>
                  <a:pt x="21600" y="23835"/>
                  <a:pt x="21227" y="26135"/>
                  <a:pt x="20497" y="28331"/>
                </a:cubicBezTo>
              </a:path>
              <a:path w="21600" h="28332" stroke="0" extrusionOk="0">
                <a:moveTo>
                  <a:pt x="1861" y="0"/>
                </a:moveTo>
                <a:cubicBezTo>
                  <a:pt x="13027" y="966"/>
                  <a:pt x="21600" y="10312"/>
                  <a:pt x="21600" y="21520"/>
                </a:cubicBezTo>
                <a:cubicBezTo>
                  <a:pt x="21600" y="23835"/>
                  <a:pt x="21227" y="26135"/>
                  <a:pt x="20497" y="28331"/>
                </a:cubicBezTo>
                <a:lnTo>
                  <a:pt x="0" y="21520"/>
                </a:lnTo>
                <a:close/>
              </a:path>
            </a:pathLst>
          </a:custGeom>
          <a:noFill/>
          <a:ln w="28575">
            <a:solidFill>
              <a:srgbClr val="FF3300"/>
            </a:solidFill>
            <a:round/>
            <a:headEnd/>
            <a:tailEnd/>
          </a:ln>
          <a:effectLst/>
        </p:spPr>
        <p:txBody>
          <a:bodyPr wrap="none" anchor="ctr"/>
          <a:lstStyle/>
          <a:p>
            <a:endParaRPr lang="en-US"/>
          </a:p>
        </p:txBody>
      </p:sp>
      <p:sp>
        <p:nvSpPr>
          <p:cNvPr id="274464" name="Text Box 32"/>
          <p:cNvSpPr txBox="1">
            <a:spLocks noChangeArrowheads="1"/>
          </p:cNvSpPr>
          <p:nvPr/>
        </p:nvSpPr>
        <p:spPr bwMode="auto">
          <a:xfrm>
            <a:off x="304800" y="5791200"/>
            <a:ext cx="8462963" cy="830987"/>
          </a:xfrm>
          <a:prstGeom prst="rect">
            <a:avLst/>
          </a:prstGeom>
          <a:noFill/>
          <a:ln w="28575">
            <a:solidFill>
              <a:schemeClr val="tx1"/>
            </a:solidFill>
            <a:miter lim="800000"/>
            <a:headEnd/>
            <a:tailEnd/>
          </a:ln>
          <a:effectLst/>
        </p:spPr>
        <p:txBody>
          <a:bodyPr wrap="square" lIns="91430" tIns="45715" rIns="91430" bIns="45715">
            <a:spAutoFit/>
          </a:bodyPr>
          <a:lstStyle/>
          <a:p>
            <a:r>
              <a:rPr lang="en-US" sz="1600" dirty="0">
                <a:solidFill>
                  <a:schemeClr val="bg1"/>
                </a:solidFill>
              </a:rPr>
              <a:t>Faith is the work of God’s grace in us. . . Grace is the first and last moving cause of salvation; and faith, essential as it is, is only an important part of the machinery which grace employs.  We are saved through faith, but salvation is by grace.  </a:t>
            </a:r>
            <a:r>
              <a:rPr lang="en-US" sz="1600" i="1" dirty="0">
                <a:solidFill>
                  <a:schemeClr val="bg1"/>
                </a:solidFill>
              </a:rPr>
              <a:t>Charles Spurgeon</a:t>
            </a:r>
          </a:p>
        </p:txBody>
      </p:sp>
      <p:sp>
        <p:nvSpPr>
          <p:cNvPr id="274465" name="AutoShape 33"/>
          <p:cNvSpPr>
            <a:spLocks noChangeArrowheads="1"/>
          </p:cNvSpPr>
          <p:nvPr/>
        </p:nvSpPr>
        <p:spPr bwMode="auto">
          <a:xfrm rot="-889204">
            <a:off x="5073650" y="573088"/>
            <a:ext cx="3706813" cy="720725"/>
          </a:xfrm>
          <a:prstGeom prst="leftArrow">
            <a:avLst>
              <a:gd name="adj1" fmla="val 44056"/>
              <a:gd name="adj2" fmla="val 100887"/>
            </a:avLst>
          </a:prstGeom>
          <a:solidFill>
            <a:srgbClr val="FF0000"/>
          </a:solidFill>
          <a:ln w="9525">
            <a:noFill/>
            <a:miter lim="800000"/>
            <a:headEnd/>
            <a:tailEnd/>
          </a:ln>
          <a:effectLst/>
        </p:spPr>
        <p:txBody>
          <a:bodyPr wrap="none" lIns="91430" tIns="45715" rIns="91430" bIns="45715" anchor="ctr"/>
          <a:lstStyle/>
          <a:p>
            <a:pPr algn="ctr"/>
            <a:r>
              <a:rPr lang="en-US" sz="1600" b="1">
                <a:solidFill>
                  <a:schemeClr val="bg1"/>
                </a:solidFill>
                <a:effectLst>
                  <a:outerShdw blurRad="38100" dist="38100" dir="2700000" algn="tl">
                    <a:srgbClr val="000000"/>
                  </a:outerShdw>
                </a:effectLst>
              </a:rPr>
              <a:t>Scarlet Thread of Redemption</a:t>
            </a:r>
          </a:p>
        </p:txBody>
      </p:sp>
      <p:sp>
        <p:nvSpPr>
          <p:cNvPr id="274466" name="Text Box 34"/>
          <p:cNvSpPr txBox="1">
            <a:spLocks noChangeArrowheads="1"/>
          </p:cNvSpPr>
          <p:nvPr/>
        </p:nvSpPr>
        <p:spPr bwMode="auto">
          <a:xfrm>
            <a:off x="-19302" y="0"/>
            <a:ext cx="2962779" cy="1200318"/>
          </a:xfrm>
          <a:prstGeom prst="rect">
            <a:avLst/>
          </a:prstGeom>
          <a:solidFill>
            <a:srgbClr val="FFFF99"/>
          </a:solidFill>
          <a:ln w="9525">
            <a:noFill/>
            <a:miter lim="800000"/>
            <a:headEnd/>
            <a:tailEnd/>
          </a:ln>
          <a:effectLst/>
        </p:spPr>
        <p:txBody>
          <a:bodyPr wrap="none" lIns="91430" tIns="45715" rIns="91430" bIns="45715">
            <a:spAutoFit/>
          </a:bodyPr>
          <a:lstStyle/>
          <a:p>
            <a:pPr algn="ctr"/>
            <a:r>
              <a:rPr lang="en-US" sz="2400" b="1" dirty="0">
                <a:solidFill>
                  <a:schemeClr val="bg1"/>
                </a:solidFill>
                <a:effectLst>
                  <a:outerShdw blurRad="38100" dist="38100" dir="2700000" algn="tl">
                    <a:srgbClr val="FFFFFF"/>
                  </a:outerShdw>
                </a:effectLst>
              </a:rPr>
              <a:t>Grace of God</a:t>
            </a:r>
          </a:p>
          <a:p>
            <a:pPr algn="ctr"/>
            <a:r>
              <a:rPr lang="en-US" sz="2400" b="1" dirty="0">
                <a:solidFill>
                  <a:schemeClr val="bg1"/>
                </a:solidFill>
                <a:effectLst>
                  <a:outerShdw blurRad="38100" dist="38100" dir="2700000" algn="tl">
                    <a:srgbClr val="FFFFFF"/>
                  </a:outerShdw>
                </a:effectLst>
              </a:rPr>
              <a:t>The Fountain Head</a:t>
            </a:r>
          </a:p>
          <a:p>
            <a:pPr algn="ctr"/>
            <a:r>
              <a:rPr lang="en-US" sz="2400" b="1" dirty="0">
                <a:solidFill>
                  <a:schemeClr val="bg1"/>
                </a:solidFill>
                <a:effectLst>
                  <a:outerShdw blurRad="38100" dist="38100" dir="2700000" algn="tl">
                    <a:srgbClr val="FFFFFF"/>
                  </a:outerShdw>
                </a:effectLst>
              </a:rPr>
              <a:t>Of Our Salvation</a:t>
            </a:r>
          </a:p>
        </p:txBody>
      </p:sp>
      <p:pic>
        <p:nvPicPr>
          <p:cNvPr id="274467" name="Picture 35" descr="cross59"/>
          <p:cNvPicPr>
            <a:picLocks noChangeAspect="1" noChangeArrowheads="1"/>
          </p:cNvPicPr>
          <p:nvPr/>
        </p:nvPicPr>
        <p:blipFill>
          <a:blip r:embed="rId2" cstate="print"/>
          <a:srcRect/>
          <a:stretch>
            <a:fillRect/>
          </a:stretch>
        </p:blipFill>
        <p:spPr bwMode="auto">
          <a:xfrm>
            <a:off x="6019800" y="3657600"/>
            <a:ext cx="857250" cy="1143000"/>
          </a:xfrm>
          <a:prstGeom prst="rect">
            <a:avLst/>
          </a:prstGeom>
          <a:noFill/>
        </p:spPr>
      </p:pic>
      <p:grpSp>
        <p:nvGrpSpPr>
          <p:cNvPr id="2" name="Group 36"/>
          <p:cNvGrpSpPr>
            <a:grpSpLocks/>
          </p:cNvGrpSpPr>
          <p:nvPr/>
        </p:nvGrpSpPr>
        <p:grpSpPr bwMode="auto">
          <a:xfrm>
            <a:off x="7573963" y="2709863"/>
            <a:ext cx="1570037" cy="984250"/>
            <a:chOff x="4771" y="1707"/>
            <a:chExt cx="989" cy="620"/>
          </a:xfrm>
        </p:grpSpPr>
        <p:sp>
          <p:nvSpPr>
            <p:cNvPr id="274469" name="Text Box 37"/>
            <p:cNvSpPr txBox="1">
              <a:spLocks noChangeArrowheads="1"/>
            </p:cNvSpPr>
            <p:nvPr/>
          </p:nvSpPr>
          <p:spPr bwMode="auto">
            <a:xfrm>
              <a:off x="4972" y="1776"/>
              <a:ext cx="788" cy="465"/>
            </a:xfrm>
            <a:prstGeom prst="rect">
              <a:avLst/>
            </a:prstGeom>
            <a:noFill/>
            <a:ln w="9525">
              <a:noFill/>
              <a:miter lim="800000"/>
              <a:headEnd/>
              <a:tailEnd/>
            </a:ln>
            <a:effectLst/>
          </p:spPr>
          <p:txBody>
            <a:bodyPr wrap="none" lIns="91430" tIns="45715" rIns="91430" bIns="45715">
              <a:spAutoFit/>
            </a:bodyPr>
            <a:lstStyle/>
            <a:p>
              <a:r>
                <a:rPr lang="en-US" sz="1400" b="1" dirty="0">
                  <a:solidFill>
                    <a:schemeClr val="bg1"/>
                  </a:solidFill>
                  <a:effectLst>
                    <a:outerShdw blurRad="38100" dist="38100" dir="2700000" algn="tl">
                      <a:srgbClr val="C0C0C0"/>
                    </a:outerShdw>
                  </a:effectLst>
                </a:rPr>
                <a:t>Holy Spirit</a:t>
              </a:r>
            </a:p>
            <a:p>
              <a:r>
                <a:rPr lang="en-US" sz="1400" b="1" dirty="0">
                  <a:solidFill>
                    <a:schemeClr val="bg1"/>
                  </a:solidFill>
                  <a:effectLst>
                    <a:outerShdw blurRad="38100" dist="38100" dir="2700000" algn="tl">
                      <a:srgbClr val="C0C0C0"/>
                    </a:outerShdw>
                  </a:effectLst>
                </a:rPr>
                <a:t>Word of God</a:t>
              </a:r>
            </a:p>
            <a:p>
              <a:r>
                <a:rPr lang="en-US" sz="1400" b="1" dirty="0">
                  <a:solidFill>
                    <a:schemeClr val="bg1"/>
                  </a:solidFill>
                  <a:effectLst>
                    <a:outerShdw blurRad="38100" dist="38100" dir="2700000" algn="tl">
                      <a:srgbClr val="C0C0C0"/>
                    </a:outerShdw>
                  </a:effectLst>
                </a:rPr>
                <a:t>Christians</a:t>
              </a:r>
            </a:p>
          </p:txBody>
        </p:sp>
        <p:sp>
          <p:nvSpPr>
            <p:cNvPr id="274470" name="AutoShape 38"/>
            <p:cNvSpPr>
              <a:spLocks/>
            </p:cNvSpPr>
            <p:nvPr/>
          </p:nvSpPr>
          <p:spPr bwMode="auto">
            <a:xfrm>
              <a:off x="4771" y="1707"/>
              <a:ext cx="255" cy="620"/>
            </a:xfrm>
            <a:prstGeom prst="leftBrace">
              <a:avLst>
                <a:gd name="adj1" fmla="val 20261"/>
                <a:gd name="adj2" fmla="val 50000"/>
              </a:avLst>
            </a:prstGeom>
            <a:noFill/>
            <a:ln w="38100">
              <a:solidFill>
                <a:schemeClr val="tx1"/>
              </a:solidFill>
              <a:round/>
              <a:headEnd/>
              <a:tailEnd/>
            </a:ln>
            <a:effectLst/>
          </p:spPr>
          <p:txBody>
            <a:bodyPr wrap="none" anchor="ctr"/>
            <a:lstStyle/>
            <a:p>
              <a:endParaRPr lang="en-US" dirty="0">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74448"/>
                                        </p:tgtEl>
                                        <p:attrNameLst>
                                          <p:attrName>style.visibility</p:attrName>
                                        </p:attrNameLst>
                                      </p:cBhvr>
                                      <p:to>
                                        <p:strVal val="visible"/>
                                      </p:to>
                                    </p:set>
                                    <p:animEffect transition="in" filter="blinds(horizontal)">
                                      <p:cBhvr>
                                        <p:cTn id="7" dur="2000"/>
                                        <p:tgtEl>
                                          <p:spTgt spid="274448"/>
                                        </p:tgtEl>
                                      </p:cBhvr>
                                    </p:animEffect>
                                  </p:childTnLst>
                                </p:cTn>
                              </p:par>
                            </p:childTnLst>
                          </p:cTn>
                        </p:par>
                        <p:par>
                          <p:cTn id="8" fill="hold">
                            <p:stCondLst>
                              <p:cond delay="2000"/>
                            </p:stCondLst>
                            <p:childTnLst>
                              <p:par>
                                <p:cTn id="9" presetID="22" presetClass="entr" presetSubtype="8" fill="hold" grpId="0" nodeType="afterEffect">
                                  <p:stCondLst>
                                    <p:cond delay="0"/>
                                  </p:stCondLst>
                                  <p:childTnLst>
                                    <p:set>
                                      <p:cBhvr>
                                        <p:cTn id="10" dur="1" fill="hold">
                                          <p:stCondLst>
                                            <p:cond delay="0"/>
                                          </p:stCondLst>
                                        </p:cTn>
                                        <p:tgtEl>
                                          <p:spTgt spid="274456"/>
                                        </p:tgtEl>
                                        <p:attrNameLst>
                                          <p:attrName>style.visibility</p:attrName>
                                        </p:attrNameLst>
                                      </p:cBhvr>
                                      <p:to>
                                        <p:strVal val="visible"/>
                                      </p:to>
                                    </p:set>
                                    <p:animEffect transition="in" filter="wipe(left)">
                                      <p:cBhvr>
                                        <p:cTn id="11" dur="2000"/>
                                        <p:tgtEl>
                                          <p:spTgt spid="274456"/>
                                        </p:tgtEl>
                                      </p:cBhvr>
                                    </p:animEffect>
                                  </p:childTnLst>
                                </p:cTn>
                              </p:par>
                            </p:childTnLst>
                          </p:cTn>
                        </p:par>
                        <p:par>
                          <p:cTn id="12" fill="hold">
                            <p:stCondLst>
                              <p:cond delay="4000"/>
                            </p:stCondLst>
                            <p:childTnLst>
                              <p:par>
                                <p:cTn id="13" presetID="22" presetClass="entr" presetSubtype="2" fill="hold" grpId="0" nodeType="afterEffect">
                                  <p:stCondLst>
                                    <p:cond delay="0"/>
                                  </p:stCondLst>
                                  <p:childTnLst>
                                    <p:set>
                                      <p:cBhvr>
                                        <p:cTn id="14" dur="1" fill="hold">
                                          <p:stCondLst>
                                            <p:cond delay="0"/>
                                          </p:stCondLst>
                                        </p:cTn>
                                        <p:tgtEl>
                                          <p:spTgt spid="274465"/>
                                        </p:tgtEl>
                                        <p:attrNameLst>
                                          <p:attrName>style.visibility</p:attrName>
                                        </p:attrNameLst>
                                      </p:cBhvr>
                                      <p:to>
                                        <p:strVal val="visible"/>
                                      </p:to>
                                    </p:set>
                                    <p:animEffect transition="in" filter="wipe(right)">
                                      <p:cBhvr>
                                        <p:cTn id="15" dur="2000"/>
                                        <p:tgtEl>
                                          <p:spTgt spid="274465"/>
                                        </p:tgtEl>
                                      </p:cBhvr>
                                    </p:animEffect>
                                  </p:childTnLst>
                                </p:cTn>
                              </p:par>
                            </p:childTnLst>
                          </p:cTn>
                        </p:par>
                        <p:par>
                          <p:cTn id="16" fill="hold">
                            <p:stCondLst>
                              <p:cond delay="6000"/>
                            </p:stCondLst>
                            <p:childTnLst>
                              <p:par>
                                <p:cTn id="17" presetID="3" presetClass="entr" presetSubtype="10" fill="hold" grpId="0" nodeType="afterEffect">
                                  <p:stCondLst>
                                    <p:cond delay="0"/>
                                  </p:stCondLst>
                                  <p:childTnLst>
                                    <p:set>
                                      <p:cBhvr>
                                        <p:cTn id="18" dur="1" fill="hold">
                                          <p:stCondLst>
                                            <p:cond delay="0"/>
                                          </p:stCondLst>
                                        </p:cTn>
                                        <p:tgtEl>
                                          <p:spTgt spid="274449"/>
                                        </p:tgtEl>
                                        <p:attrNameLst>
                                          <p:attrName>style.visibility</p:attrName>
                                        </p:attrNameLst>
                                      </p:cBhvr>
                                      <p:to>
                                        <p:strVal val="visible"/>
                                      </p:to>
                                    </p:set>
                                    <p:animEffect transition="in" filter="blinds(horizontal)">
                                      <p:cBhvr>
                                        <p:cTn id="19" dur="2000"/>
                                        <p:tgtEl>
                                          <p:spTgt spid="274449"/>
                                        </p:tgtEl>
                                      </p:cBhvr>
                                    </p:animEffect>
                                  </p:childTnLst>
                                </p:cTn>
                              </p:par>
                            </p:childTnLst>
                          </p:cTn>
                        </p:par>
                        <p:par>
                          <p:cTn id="20" fill="hold">
                            <p:stCondLst>
                              <p:cond delay="8000"/>
                            </p:stCondLst>
                            <p:childTnLst>
                              <p:par>
                                <p:cTn id="21" presetID="22" presetClass="entr" presetSubtype="1" fill="hold" grpId="0" nodeType="afterEffect">
                                  <p:stCondLst>
                                    <p:cond delay="0"/>
                                  </p:stCondLst>
                                  <p:childTnLst>
                                    <p:set>
                                      <p:cBhvr>
                                        <p:cTn id="22" dur="1" fill="hold">
                                          <p:stCondLst>
                                            <p:cond delay="0"/>
                                          </p:stCondLst>
                                        </p:cTn>
                                        <p:tgtEl>
                                          <p:spTgt spid="274457"/>
                                        </p:tgtEl>
                                        <p:attrNameLst>
                                          <p:attrName>style.visibility</p:attrName>
                                        </p:attrNameLst>
                                      </p:cBhvr>
                                      <p:to>
                                        <p:strVal val="visible"/>
                                      </p:to>
                                    </p:set>
                                    <p:animEffect transition="in" filter="wipe(up)">
                                      <p:cBhvr>
                                        <p:cTn id="23" dur="2000"/>
                                        <p:tgtEl>
                                          <p:spTgt spid="274457"/>
                                        </p:tgtEl>
                                      </p:cBhvr>
                                    </p:animEffect>
                                  </p:childTnLst>
                                </p:cTn>
                              </p:par>
                            </p:childTnLst>
                          </p:cTn>
                        </p:par>
                        <p:par>
                          <p:cTn id="24" fill="hold">
                            <p:stCondLst>
                              <p:cond delay="10000"/>
                            </p:stCondLst>
                            <p:childTnLst>
                              <p:par>
                                <p:cTn id="25" presetID="3" presetClass="entr" presetSubtype="10" fill="hold" grpId="0" nodeType="afterEffect">
                                  <p:stCondLst>
                                    <p:cond delay="0"/>
                                  </p:stCondLst>
                                  <p:childTnLst>
                                    <p:set>
                                      <p:cBhvr>
                                        <p:cTn id="26" dur="1" fill="hold">
                                          <p:stCondLst>
                                            <p:cond delay="0"/>
                                          </p:stCondLst>
                                        </p:cTn>
                                        <p:tgtEl>
                                          <p:spTgt spid="274450"/>
                                        </p:tgtEl>
                                        <p:attrNameLst>
                                          <p:attrName>style.visibility</p:attrName>
                                        </p:attrNameLst>
                                      </p:cBhvr>
                                      <p:to>
                                        <p:strVal val="visible"/>
                                      </p:to>
                                    </p:set>
                                    <p:animEffect transition="in" filter="blinds(horizontal)">
                                      <p:cBhvr>
                                        <p:cTn id="27" dur="2000"/>
                                        <p:tgtEl>
                                          <p:spTgt spid="274450"/>
                                        </p:tgtEl>
                                      </p:cBhvr>
                                    </p:animEffect>
                                  </p:childTnLst>
                                </p:cTn>
                              </p:par>
                            </p:childTnLst>
                          </p:cTn>
                        </p:par>
                        <p:par>
                          <p:cTn id="28" fill="hold">
                            <p:stCondLst>
                              <p:cond delay="12000"/>
                            </p:stCondLst>
                            <p:childTnLst>
                              <p:par>
                                <p:cTn id="29" presetID="22" presetClass="entr" presetSubtype="2"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right)">
                                      <p:cBhvr>
                                        <p:cTn id="31" dur="2000"/>
                                        <p:tgtEl>
                                          <p:spTgt spid="2"/>
                                        </p:tgtEl>
                                      </p:cBhvr>
                                    </p:animEffect>
                                  </p:childTnLst>
                                </p:cTn>
                              </p:par>
                            </p:childTnLst>
                          </p:cTn>
                        </p:par>
                        <p:par>
                          <p:cTn id="32" fill="hold">
                            <p:stCondLst>
                              <p:cond delay="14000"/>
                            </p:stCondLst>
                            <p:childTnLst>
                              <p:par>
                                <p:cTn id="33" presetID="22" presetClass="entr" presetSubtype="1" fill="hold" grpId="0" nodeType="afterEffect">
                                  <p:stCondLst>
                                    <p:cond delay="0"/>
                                  </p:stCondLst>
                                  <p:childTnLst>
                                    <p:set>
                                      <p:cBhvr>
                                        <p:cTn id="34" dur="1" fill="hold">
                                          <p:stCondLst>
                                            <p:cond delay="0"/>
                                          </p:stCondLst>
                                        </p:cTn>
                                        <p:tgtEl>
                                          <p:spTgt spid="274458"/>
                                        </p:tgtEl>
                                        <p:attrNameLst>
                                          <p:attrName>style.visibility</p:attrName>
                                        </p:attrNameLst>
                                      </p:cBhvr>
                                      <p:to>
                                        <p:strVal val="visible"/>
                                      </p:to>
                                    </p:set>
                                    <p:animEffect transition="in" filter="wipe(up)">
                                      <p:cBhvr>
                                        <p:cTn id="35" dur="2000"/>
                                        <p:tgtEl>
                                          <p:spTgt spid="274458"/>
                                        </p:tgtEl>
                                      </p:cBhvr>
                                    </p:animEffect>
                                  </p:childTnLst>
                                </p:cTn>
                              </p:par>
                            </p:childTnLst>
                          </p:cTn>
                        </p:par>
                        <p:par>
                          <p:cTn id="36" fill="hold">
                            <p:stCondLst>
                              <p:cond delay="16000"/>
                            </p:stCondLst>
                            <p:childTnLst>
                              <p:par>
                                <p:cTn id="37" presetID="22" presetClass="entr" presetSubtype="4" fill="hold" nodeType="afterEffect">
                                  <p:stCondLst>
                                    <p:cond delay="0"/>
                                  </p:stCondLst>
                                  <p:childTnLst>
                                    <p:set>
                                      <p:cBhvr>
                                        <p:cTn id="38" dur="1" fill="hold">
                                          <p:stCondLst>
                                            <p:cond delay="0"/>
                                          </p:stCondLst>
                                        </p:cTn>
                                        <p:tgtEl>
                                          <p:spTgt spid="274467"/>
                                        </p:tgtEl>
                                        <p:attrNameLst>
                                          <p:attrName>style.visibility</p:attrName>
                                        </p:attrNameLst>
                                      </p:cBhvr>
                                      <p:to>
                                        <p:strVal val="visible"/>
                                      </p:to>
                                    </p:set>
                                    <p:animEffect transition="in" filter="wipe(down)">
                                      <p:cBhvr>
                                        <p:cTn id="39" dur="2000"/>
                                        <p:tgtEl>
                                          <p:spTgt spid="274467"/>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274453"/>
                                        </p:tgtEl>
                                        <p:attrNameLst>
                                          <p:attrName>style.visibility</p:attrName>
                                        </p:attrNameLst>
                                      </p:cBhvr>
                                      <p:to>
                                        <p:strVal val="visible"/>
                                      </p:to>
                                    </p:set>
                                    <p:animEffect transition="in" filter="checkerboard(across)">
                                      <p:cBhvr>
                                        <p:cTn id="42" dur="2000"/>
                                        <p:tgtEl>
                                          <p:spTgt spid="274453"/>
                                        </p:tgtEl>
                                      </p:cBhvr>
                                    </p:animEffect>
                                  </p:childTnLst>
                                </p:cTn>
                              </p:par>
                            </p:childTnLst>
                          </p:cTn>
                        </p:par>
                        <p:par>
                          <p:cTn id="43" fill="hold">
                            <p:stCondLst>
                              <p:cond delay="18000"/>
                            </p:stCondLst>
                            <p:childTnLst>
                              <p:par>
                                <p:cTn id="44" presetID="22" presetClass="entr" presetSubtype="2" fill="hold" grpId="0" nodeType="afterEffect">
                                  <p:stCondLst>
                                    <p:cond delay="0"/>
                                  </p:stCondLst>
                                  <p:childTnLst>
                                    <p:set>
                                      <p:cBhvr>
                                        <p:cTn id="45" dur="1" fill="hold">
                                          <p:stCondLst>
                                            <p:cond delay="0"/>
                                          </p:stCondLst>
                                        </p:cTn>
                                        <p:tgtEl>
                                          <p:spTgt spid="274459"/>
                                        </p:tgtEl>
                                        <p:attrNameLst>
                                          <p:attrName>style.visibility</p:attrName>
                                        </p:attrNameLst>
                                      </p:cBhvr>
                                      <p:to>
                                        <p:strVal val="visible"/>
                                      </p:to>
                                    </p:set>
                                    <p:animEffect transition="in" filter="wipe(right)">
                                      <p:cBhvr>
                                        <p:cTn id="46" dur="2000"/>
                                        <p:tgtEl>
                                          <p:spTgt spid="274459"/>
                                        </p:tgtEl>
                                      </p:cBhvr>
                                    </p:animEffect>
                                  </p:childTnLst>
                                </p:cTn>
                              </p:par>
                            </p:childTnLst>
                          </p:cTn>
                        </p:par>
                        <p:par>
                          <p:cTn id="47" fill="hold">
                            <p:stCondLst>
                              <p:cond delay="20000"/>
                            </p:stCondLst>
                            <p:childTnLst>
                              <p:par>
                                <p:cTn id="48" presetID="3" presetClass="entr" presetSubtype="10" fill="hold" grpId="0" nodeType="afterEffect">
                                  <p:stCondLst>
                                    <p:cond delay="0"/>
                                  </p:stCondLst>
                                  <p:childTnLst>
                                    <p:set>
                                      <p:cBhvr>
                                        <p:cTn id="49" dur="1" fill="hold">
                                          <p:stCondLst>
                                            <p:cond delay="0"/>
                                          </p:stCondLst>
                                        </p:cTn>
                                        <p:tgtEl>
                                          <p:spTgt spid="274451"/>
                                        </p:tgtEl>
                                        <p:attrNameLst>
                                          <p:attrName>style.visibility</p:attrName>
                                        </p:attrNameLst>
                                      </p:cBhvr>
                                      <p:to>
                                        <p:strVal val="visible"/>
                                      </p:to>
                                    </p:set>
                                    <p:animEffect transition="in" filter="blinds(horizontal)">
                                      <p:cBhvr>
                                        <p:cTn id="50" dur="2000"/>
                                        <p:tgtEl>
                                          <p:spTgt spid="274451"/>
                                        </p:tgtEl>
                                      </p:cBhvr>
                                    </p:animEffect>
                                  </p:childTnLst>
                                </p:cTn>
                              </p:par>
                            </p:childTnLst>
                          </p:cTn>
                        </p:par>
                        <p:par>
                          <p:cTn id="51" fill="hold">
                            <p:stCondLst>
                              <p:cond delay="22000"/>
                            </p:stCondLst>
                            <p:childTnLst>
                              <p:par>
                                <p:cTn id="52" presetID="22" presetClass="entr" presetSubtype="2" fill="hold" grpId="0" nodeType="afterEffect">
                                  <p:stCondLst>
                                    <p:cond delay="0"/>
                                  </p:stCondLst>
                                  <p:childTnLst>
                                    <p:set>
                                      <p:cBhvr>
                                        <p:cTn id="53" dur="1" fill="hold">
                                          <p:stCondLst>
                                            <p:cond delay="0"/>
                                          </p:stCondLst>
                                        </p:cTn>
                                        <p:tgtEl>
                                          <p:spTgt spid="274463"/>
                                        </p:tgtEl>
                                        <p:attrNameLst>
                                          <p:attrName>style.visibility</p:attrName>
                                        </p:attrNameLst>
                                      </p:cBhvr>
                                      <p:to>
                                        <p:strVal val="visible"/>
                                      </p:to>
                                    </p:set>
                                    <p:animEffect transition="in" filter="wipe(right)">
                                      <p:cBhvr>
                                        <p:cTn id="54" dur="2000"/>
                                        <p:tgtEl>
                                          <p:spTgt spid="274463"/>
                                        </p:tgtEl>
                                      </p:cBhvr>
                                    </p:animEffect>
                                  </p:childTnLst>
                                </p:cTn>
                              </p:par>
                            </p:childTnLst>
                          </p:cTn>
                        </p:par>
                        <p:par>
                          <p:cTn id="55" fill="hold">
                            <p:stCondLst>
                              <p:cond delay="24000"/>
                            </p:stCondLst>
                            <p:childTnLst>
                              <p:par>
                                <p:cTn id="56" presetID="5" presetClass="entr" presetSubtype="10" fill="hold" grpId="0" nodeType="afterEffect">
                                  <p:stCondLst>
                                    <p:cond delay="0"/>
                                  </p:stCondLst>
                                  <p:childTnLst>
                                    <p:set>
                                      <p:cBhvr>
                                        <p:cTn id="57" dur="1" fill="hold">
                                          <p:stCondLst>
                                            <p:cond delay="0"/>
                                          </p:stCondLst>
                                        </p:cTn>
                                        <p:tgtEl>
                                          <p:spTgt spid="274454"/>
                                        </p:tgtEl>
                                        <p:attrNameLst>
                                          <p:attrName>style.visibility</p:attrName>
                                        </p:attrNameLst>
                                      </p:cBhvr>
                                      <p:to>
                                        <p:strVal val="visible"/>
                                      </p:to>
                                    </p:set>
                                    <p:animEffect transition="in" filter="checkerboard(across)">
                                      <p:cBhvr>
                                        <p:cTn id="58" dur="2000"/>
                                        <p:tgtEl>
                                          <p:spTgt spid="274454"/>
                                        </p:tgtEl>
                                      </p:cBhvr>
                                    </p:animEffect>
                                  </p:childTnLst>
                                </p:cTn>
                              </p:par>
                            </p:childTnLst>
                          </p:cTn>
                        </p:par>
                        <p:par>
                          <p:cTn id="59" fill="hold">
                            <p:stCondLst>
                              <p:cond delay="26000"/>
                            </p:stCondLst>
                            <p:childTnLst>
                              <p:par>
                                <p:cTn id="60" presetID="22" presetClass="entr" presetSubtype="4" fill="hold" grpId="0" nodeType="afterEffect">
                                  <p:stCondLst>
                                    <p:cond delay="0"/>
                                  </p:stCondLst>
                                  <p:childTnLst>
                                    <p:set>
                                      <p:cBhvr>
                                        <p:cTn id="61" dur="1" fill="hold">
                                          <p:stCondLst>
                                            <p:cond delay="0"/>
                                          </p:stCondLst>
                                        </p:cTn>
                                        <p:tgtEl>
                                          <p:spTgt spid="274462"/>
                                        </p:tgtEl>
                                        <p:attrNameLst>
                                          <p:attrName>style.visibility</p:attrName>
                                        </p:attrNameLst>
                                      </p:cBhvr>
                                      <p:to>
                                        <p:strVal val="visible"/>
                                      </p:to>
                                    </p:set>
                                    <p:animEffect transition="in" filter="wipe(down)">
                                      <p:cBhvr>
                                        <p:cTn id="62" dur="2000"/>
                                        <p:tgtEl>
                                          <p:spTgt spid="274462"/>
                                        </p:tgtEl>
                                      </p:cBhvr>
                                    </p:animEffect>
                                  </p:childTnLst>
                                </p:cTn>
                              </p:par>
                            </p:childTnLst>
                          </p:cTn>
                        </p:par>
                        <p:par>
                          <p:cTn id="63" fill="hold">
                            <p:stCondLst>
                              <p:cond delay="28000"/>
                            </p:stCondLst>
                            <p:childTnLst>
                              <p:par>
                                <p:cTn id="64" presetID="5" presetClass="entr" presetSubtype="10" fill="hold" grpId="0" nodeType="afterEffect">
                                  <p:stCondLst>
                                    <p:cond delay="0"/>
                                  </p:stCondLst>
                                  <p:childTnLst>
                                    <p:set>
                                      <p:cBhvr>
                                        <p:cTn id="65" dur="1" fill="hold">
                                          <p:stCondLst>
                                            <p:cond delay="0"/>
                                          </p:stCondLst>
                                        </p:cTn>
                                        <p:tgtEl>
                                          <p:spTgt spid="274455"/>
                                        </p:tgtEl>
                                        <p:attrNameLst>
                                          <p:attrName>style.visibility</p:attrName>
                                        </p:attrNameLst>
                                      </p:cBhvr>
                                      <p:to>
                                        <p:strVal val="visible"/>
                                      </p:to>
                                    </p:set>
                                    <p:animEffect transition="in" filter="checkerboard(across)">
                                      <p:cBhvr>
                                        <p:cTn id="66" dur="2000"/>
                                        <p:tgtEl>
                                          <p:spTgt spid="274455"/>
                                        </p:tgtEl>
                                      </p:cBhvr>
                                    </p:animEffect>
                                  </p:childTnLst>
                                </p:cTn>
                              </p:par>
                            </p:childTnLst>
                          </p:cTn>
                        </p:par>
                        <p:par>
                          <p:cTn id="67" fill="hold">
                            <p:stCondLst>
                              <p:cond delay="30000"/>
                            </p:stCondLst>
                            <p:childTnLst>
                              <p:par>
                                <p:cTn id="68" presetID="22" presetClass="entr" presetSubtype="4" fill="hold" grpId="0" nodeType="afterEffect">
                                  <p:stCondLst>
                                    <p:cond delay="0"/>
                                  </p:stCondLst>
                                  <p:childTnLst>
                                    <p:set>
                                      <p:cBhvr>
                                        <p:cTn id="69" dur="1" fill="hold">
                                          <p:stCondLst>
                                            <p:cond delay="0"/>
                                          </p:stCondLst>
                                        </p:cTn>
                                        <p:tgtEl>
                                          <p:spTgt spid="274461"/>
                                        </p:tgtEl>
                                        <p:attrNameLst>
                                          <p:attrName>style.visibility</p:attrName>
                                        </p:attrNameLst>
                                      </p:cBhvr>
                                      <p:to>
                                        <p:strVal val="visible"/>
                                      </p:to>
                                    </p:set>
                                    <p:animEffect transition="in" filter="wipe(down)">
                                      <p:cBhvr>
                                        <p:cTn id="70" dur="2000"/>
                                        <p:tgtEl>
                                          <p:spTgt spid="274461"/>
                                        </p:tgtEl>
                                      </p:cBhvr>
                                    </p:animEffect>
                                  </p:childTnLst>
                                </p:cTn>
                              </p:par>
                            </p:childTnLst>
                          </p:cTn>
                        </p:par>
                        <p:par>
                          <p:cTn id="71" fill="hold">
                            <p:stCondLst>
                              <p:cond delay="32000"/>
                            </p:stCondLst>
                            <p:childTnLst>
                              <p:par>
                                <p:cTn id="72" presetID="3" presetClass="entr" presetSubtype="10" fill="hold" grpId="0" nodeType="afterEffect">
                                  <p:stCondLst>
                                    <p:cond delay="0"/>
                                  </p:stCondLst>
                                  <p:childTnLst>
                                    <p:set>
                                      <p:cBhvr>
                                        <p:cTn id="73" dur="1" fill="hold">
                                          <p:stCondLst>
                                            <p:cond delay="0"/>
                                          </p:stCondLst>
                                        </p:cTn>
                                        <p:tgtEl>
                                          <p:spTgt spid="274452"/>
                                        </p:tgtEl>
                                        <p:attrNameLst>
                                          <p:attrName>style.visibility</p:attrName>
                                        </p:attrNameLst>
                                      </p:cBhvr>
                                      <p:to>
                                        <p:strVal val="visible"/>
                                      </p:to>
                                    </p:set>
                                    <p:animEffect transition="in" filter="blinds(horizontal)">
                                      <p:cBhvr>
                                        <p:cTn id="74" dur="2000"/>
                                        <p:tgtEl>
                                          <p:spTgt spid="274452"/>
                                        </p:tgtEl>
                                      </p:cBhvr>
                                    </p:animEffect>
                                  </p:childTnLst>
                                </p:cTn>
                              </p:par>
                            </p:childTnLst>
                          </p:cTn>
                        </p:par>
                        <p:par>
                          <p:cTn id="75" fill="hold">
                            <p:stCondLst>
                              <p:cond delay="34000"/>
                            </p:stCondLst>
                            <p:childTnLst>
                              <p:par>
                                <p:cTn id="76" presetID="22" presetClass="entr" presetSubtype="8" fill="hold" grpId="0" nodeType="afterEffect">
                                  <p:stCondLst>
                                    <p:cond delay="0"/>
                                  </p:stCondLst>
                                  <p:childTnLst>
                                    <p:set>
                                      <p:cBhvr>
                                        <p:cTn id="77" dur="1" fill="hold">
                                          <p:stCondLst>
                                            <p:cond delay="0"/>
                                          </p:stCondLst>
                                        </p:cTn>
                                        <p:tgtEl>
                                          <p:spTgt spid="274460"/>
                                        </p:tgtEl>
                                        <p:attrNameLst>
                                          <p:attrName>style.visibility</p:attrName>
                                        </p:attrNameLst>
                                      </p:cBhvr>
                                      <p:to>
                                        <p:strVal val="visible"/>
                                      </p:to>
                                    </p:set>
                                    <p:animEffect transition="in" filter="wipe(left)">
                                      <p:cBhvr>
                                        <p:cTn id="78" dur="2000"/>
                                        <p:tgtEl>
                                          <p:spTgt spid="274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48" grpId="0"/>
      <p:bldP spid="274449" grpId="0"/>
      <p:bldP spid="274450" grpId="0"/>
      <p:bldP spid="274451" grpId="0"/>
      <p:bldP spid="274452" grpId="0"/>
      <p:bldP spid="274453" grpId="0"/>
      <p:bldP spid="274454" grpId="0"/>
      <p:bldP spid="274455" grpId="0"/>
      <p:bldP spid="274456" grpId="0" animBg="1"/>
      <p:bldP spid="274457" grpId="0" animBg="1"/>
      <p:bldP spid="274458" grpId="0" animBg="1"/>
      <p:bldP spid="274459" grpId="0" animBg="1"/>
      <p:bldP spid="274460" grpId="0" animBg="1"/>
      <p:bldP spid="274461" grpId="0" animBg="1"/>
      <p:bldP spid="274462" grpId="0" animBg="1"/>
      <p:bldP spid="274463" grpId="0" animBg="1"/>
      <p:bldP spid="274465"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r>
              <a:rPr lang="en-US" dirty="0" smtClean="0"/>
              <a:t>Why does Paul put it this way? He says, </a:t>
            </a:r>
            <a:r>
              <a:rPr lang="en-US" b="1" dirty="0" smtClean="0">
                <a:solidFill>
                  <a:srgbClr val="0070C0"/>
                </a:solidFill>
              </a:rPr>
              <a:t>“I am shocked that you are so quickly absent without leave from Him that called you into the grace.” </a:t>
            </a:r>
          </a:p>
          <a:p>
            <a:endParaRPr lang="en-US" b="1" dirty="0" smtClean="0">
              <a:solidFill>
                <a:srgbClr val="0070C0"/>
              </a:solidFill>
            </a:endParaRPr>
          </a:p>
          <a:p>
            <a:r>
              <a:rPr lang="en-US" dirty="0" smtClean="0"/>
              <a:t>The point that he is making is this: When you received Christ as saviour you entered the grace pipe. </a:t>
            </a:r>
          </a:p>
          <a:p>
            <a:endParaRPr lang="en-US" dirty="0" smtClean="0"/>
          </a:p>
          <a:p>
            <a:r>
              <a:rPr lang="en-US" dirty="0" smtClean="0"/>
              <a:t>The grace pipe includes divine election. You are elected, nothing can ever change that. </a:t>
            </a:r>
          </a:p>
          <a:p>
            <a:endParaRPr lang="en-US" dirty="0" smtClean="0"/>
          </a:p>
          <a:p>
            <a:r>
              <a:rPr lang="en-US" dirty="0" smtClean="0"/>
              <a:t>Yet God who has elected you forever — election emphasizes the volition of God </a:t>
            </a:r>
            <a:r>
              <a:rPr lang="en-US" b="1" u="sng" dirty="0" smtClean="0"/>
              <a:t>— but you are the one who has deliberately chosen to go absent without leave from the one who has elected you. So Paul is shocked. </a:t>
            </a:r>
          </a:p>
          <a:p>
            <a:endParaRPr lang="en-US" dirty="0" smtClean="0"/>
          </a:p>
          <a:p>
            <a:r>
              <a:rPr lang="en-US" dirty="0" smtClean="0"/>
              <a:t>This particular combination of the verb plus the preposition indicates that God only elects or calls those who are in the sphere of grace. </a:t>
            </a:r>
          </a:p>
          <a:p>
            <a:endParaRPr lang="en-US" dirty="0"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t>He never elects or calls those who are in the </a:t>
            </a:r>
            <a:r>
              <a:rPr lang="en-US" u="sng" dirty="0" smtClean="0"/>
              <a:t>sphere of works</a:t>
            </a:r>
            <a:r>
              <a:rPr lang="en-US" dirty="0" smtClean="0"/>
              <a:t>, in the </a:t>
            </a:r>
            <a:r>
              <a:rPr lang="en-US" u="sng" dirty="0" smtClean="0"/>
              <a:t>sphere of human merit,</a:t>
            </a:r>
            <a:r>
              <a:rPr lang="en-US" dirty="0" smtClean="0"/>
              <a:t> in the </a:t>
            </a:r>
            <a:r>
              <a:rPr lang="en-US" u="sng" dirty="0" smtClean="0"/>
              <a:t>sphere of energy of the flesh</a:t>
            </a:r>
            <a:r>
              <a:rPr lang="en-US" dirty="0" smtClean="0"/>
              <a:t>, or in the </a:t>
            </a:r>
            <a:r>
              <a:rPr lang="en-US" u="sng" dirty="0" smtClean="0"/>
              <a:t>sphere of human ability. </a:t>
            </a:r>
          </a:p>
          <a:p>
            <a:endParaRPr lang="en-US" u="sng" dirty="0" smtClean="0"/>
          </a:p>
          <a:p>
            <a:r>
              <a:rPr lang="en-US" dirty="0" smtClean="0"/>
              <a:t>God never calls in the </a:t>
            </a:r>
            <a:r>
              <a:rPr lang="en-US" u="sng" dirty="0" smtClean="0"/>
              <a:t>sphere of the Mosaic law </a:t>
            </a:r>
            <a:r>
              <a:rPr lang="en-US" dirty="0" smtClean="0"/>
              <a:t>and one of the great points which will be made in Galatians: </a:t>
            </a:r>
            <a:r>
              <a:rPr lang="en-US" b="1" dirty="0" smtClean="0"/>
              <a:t>Believers are not under the law for salvation or spirituality.</a:t>
            </a:r>
          </a:p>
          <a:p>
            <a:endParaRPr lang="en-US" dirty="0" smtClean="0"/>
          </a:p>
          <a:p>
            <a:r>
              <a:rPr lang="en-US" dirty="0" smtClean="0"/>
              <a:t> Notice that the Galatians have deserted grace and in their legalism they have gone to the Mosaic law. </a:t>
            </a:r>
          </a:p>
          <a:p>
            <a:endParaRPr lang="en-US" dirty="0" smtClean="0"/>
          </a:p>
          <a:p>
            <a:r>
              <a:rPr lang="en-US" dirty="0" smtClean="0"/>
              <a:t>They have deserted to an area which can never provide life for them. </a:t>
            </a:r>
          </a:p>
          <a:p>
            <a:endParaRPr lang="en-US" dirty="0" smtClean="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b="1" dirty="0" smtClean="0">
                <a:solidFill>
                  <a:srgbClr val="0070C0"/>
                </a:solidFill>
              </a:rPr>
              <a:t>“for a different gospel” </a:t>
            </a:r>
            <a:r>
              <a:rPr lang="en-US" dirty="0" smtClean="0"/>
              <a:t>— “another” is a Greek word	HETEROS which means another of a different kind. Not Paul’s gospel but a mixture of the Law of Moses (human merit) with Grace Gospel (divine provision).  </a:t>
            </a:r>
          </a:p>
          <a:p>
            <a:pPr hangingPunct="0"/>
            <a:endParaRPr lang="en-US" dirty="0" smtClean="0"/>
          </a:p>
          <a:p>
            <a:pPr hangingPunct="0"/>
            <a:r>
              <a:rPr lang="en-US" dirty="0" smtClean="0"/>
              <a:t>In this verse and the next verse we have two words translated </a:t>
            </a:r>
            <a:r>
              <a:rPr lang="en-US" b="1" dirty="0" smtClean="0">
                <a:solidFill>
                  <a:srgbClr val="0070C0"/>
                </a:solidFill>
              </a:rPr>
              <a:t>“another</a:t>
            </a:r>
            <a:r>
              <a:rPr lang="en-US" dirty="0" smtClean="0"/>
              <a:t>.” The first word is HETEROS (vs 6 another of a different kind) and the second is ALLELOI (vs 7 another of the same kind). </a:t>
            </a:r>
          </a:p>
          <a:p>
            <a:pPr hangingPunct="0"/>
            <a:endParaRPr lang="en-US" dirty="0" smtClean="0"/>
          </a:p>
          <a:p>
            <a:pPr hangingPunct="0"/>
            <a:r>
              <a:rPr lang="en-US" b="1" dirty="0" smtClean="0">
                <a:solidFill>
                  <a:srgbClr val="0070C0"/>
                </a:solidFill>
              </a:rPr>
              <a:t>“the grace of Christ unto another of a different kind of gospel which is not another of the same kind.” </a:t>
            </a:r>
          </a:p>
          <a:p>
            <a:pPr hangingPunct="0"/>
            <a:endParaRPr lang="en-US" b="1" dirty="0" smtClean="0">
              <a:solidFill>
                <a:srgbClr val="0070C0"/>
              </a:solidFill>
            </a:endParaRPr>
          </a:p>
          <a:p>
            <a:pPr hangingPunct="0"/>
            <a:r>
              <a:rPr lang="en-US" dirty="0" smtClean="0"/>
              <a:t>The point is that they started with the gospel of grace. They started by personally trusting in the Lord Jesus Christ as saviour under the ministry of Paul. </a:t>
            </a:r>
          </a:p>
          <a:p>
            <a:pPr hangingPunct="0"/>
            <a:endParaRPr lang="en-US" dirty="0" smtClean="0"/>
          </a:p>
          <a:p>
            <a:pPr hangingPunct="0"/>
            <a:r>
              <a:rPr lang="en-US" dirty="0" smtClean="0"/>
              <a:t>They understood grace and they began to operate on that principle. </a:t>
            </a:r>
          </a:p>
          <a:p>
            <a:pPr hangingPunct="0"/>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endParaRPr lang="en-US" dirty="0" smtClean="0"/>
          </a:p>
          <a:p>
            <a:r>
              <a:rPr lang="en-US" dirty="0" smtClean="0"/>
              <a:t>E. First Church Council corrects legalism and substantiates grace, Acts 15.</a:t>
            </a:r>
          </a:p>
          <a:p>
            <a:pPr>
              <a:buNone/>
            </a:pPr>
            <a:endParaRPr lang="en-US" dirty="0" smtClean="0"/>
          </a:p>
          <a:p>
            <a:pPr>
              <a:buNone/>
            </a:pPr>
            <a:r>
              <a:rPr lang="en-US" dirty="0" smtClean="0"/>
              <a:t>VI. DATE AND DESTINATION OF WRITING</a:t>
            </a:r>
          </a:p>
          <a:p>
            <a:r>
              <a:rPr lang="en-US" dirty="0" smtClean="0"/>
              <a:t>Destination: southern Galatia</a:t>
            </a:r>
          </a:p>
          <a:p>
            <a:r>
              <a:rPr lang="en-US" dirty="0" smtClean="0"/>
              <a:t>Date: AD. 49, just before the Jerusalem council.</a:t>
            </a:r>
          </a:p>
          <a:p>
            <a:pPr>
              <a:buNone/>
            </a:pPr>
            <a:endParaRPr lang="en-US" dirty="0" smtClean="0"/>
          </a:p>
          <a:p>
            <a:pPr>
              <a:buNone/>
            </a:pPr>
            <a:r>
              <a:rPr lang="en-US" dirty="0" smtClean="0"/>
              <a:t>VII. PURPOSE: To prove that the law could not save a sinner nor sanctify a saint.</a:t>
            </a:r>
          </a:p>
          <a:p>
            <a:endParaRPr lang="en-US" dirty="0" smtClean="0"/>
          </a:p>
          <a:p>
            <a:r>
              <a:rPr lang="en-US" dirty="0" smtClean="0"/>
              <a:t>A. To defend the true gospel</a:t>
            </a:r>
          </a:p>
          <a:p>
            <a:r>
              <a:rPr lang="en-US" dirty="0" smtClean="0"/>
              <a:t>B. To expose and condemn this false teaching</a:t>
            </a:r>
          </a:p>
          <a:p>
            <a:r>
              <a:rPr lang="en-US" dirty="0" smtClean="0"/>
              <a:t>C. To show the true purpose of the law</a:t>
            </a:r>
          </a:p>
          <a:p>
            <a:r>
              <a:rPr lang="en-US" dirty="0" smtClean="0"/>
              <a:t>D. To show how the believer is to be completed in the Christian life by walking in the Spirit, </a:t>
            </a:r>
            <a:r>
              <a:rPr lang="en-US" b="1" dirty="0" smtClean="0">
                <a:solidFill>
                  <a:srgbClr val="C00000"/>
                </a:solidFill>
              </a:rPr>
              <a:t>5:16</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t>Then after Paul left and the Judaizers came around the Judaizers said that to be saved they had to keep the law, you can never get away from the Mosaic law, you must work, you must do something for your salvation. </a:t>
            </a:r>
          </a:p>
          <a:p>
            <a:pPr hangingPunct="0"/>
            <a:endParaRPr lang="en-US" dirty="0" smtClean="0"/>
          </a:p>
          <a:p>
            <a:pPr hangingPunct="0"/>
            <a:r>
              <a:rPr lang="en-US" dirty="0" smtClean="0"/>
              <a:t>That is another of a different kind of gospel, it isn’t the grace gospel that Paul preached. </a:t>
            </a:r>
          </a:p>
          <a:p>
            <a:endParaRPr lang="en-US" dirty="0" smtClean="0"/>
          </a:p>
          <a:p>
            <a:r>
              <a:rPr lang="en-US" b="1" dirty="0" smtClean="0">
                <a:solidFill>
                  <a:srgbClr val="0070C0"/>
                </a:solidFill>
              </a:rPr>
              <a:t>Galatians 1:7 “which is really not another </a:t>
            </a:r>
            <a:r>
              <a:rPr lang="en-US" dirty="0" smtClean="0"/>
              <a:t>(ALLOS - of the same kind)</a:t>
            </a:r>
            <a:r>
              <a:rPr lang="en-US" b="1" dirty="0" smtClean="0">
                <a:solidFill>
                  <a:srgbClr val="0070C0"/>
                </a:solidFill>
              </a:rPr>
              <a:t>; only there are some who are disturbing you and want to distort the gospel of Christ.”</a:t>
            </a:r>
          </a:p>
          <a:p>
            <a:endParaRPr lang="en-US" dirty="0" smtClean="0"/>
          </a:p>
          <a:p>
            <a:r>
              <a:rPr lang="en-US" dirty="0" smtClean="0"/>
              <a:t>The reason that they have this false gospel in the Galatian cities is because </a:t>
            </a:r>
            <a:r>
              <a:rPr lang="en-US" b="1" dirty="0" smtClean="0">
                <a:solidFill>
                  <a:srgbClr val="0070C0"/>
                </a:solidFill>
              </a:rPr>
              <a:t>“there are </a:t>
            </a:r>
            <a:r>
              <a:rPr lang="en-US" b="1" dirty="0" smtClean="0">
                <a:solidFill>
                  <a:srgbClr val="0070C0"/>
                </a:solidFill>
              </a:rPr>
              <a:t>some </a:t>
            </a:r>
            <a:r>
              <a:rPr lang="en-US" dirty="0" smtClean="0"/>
              <a:t>(legalists) </a:t>
            </a:r>
            <a:r>
              <a:rPr lang="en-US" b="1" dirty="0" smtClean="0">
                <a:solidFill>
                  <a:srgbClr val="0070C0"/>
                </a:solidFill>
              </a:rPr>
              <a:t>who are disturbing you” </a:t>
            </a:r>
            <a:r>
              <a:rPr lang="en-US" dirty="0" smtClean="0"/>
              <a:t>PAPtc – PARASSONTEO – unsettling, disturbing, they keep on existing, the trouble makers are still there.</a:t>
            </a:r>
            <a:endParaRPr lang="en-US" b="1" dirty="0" smtClean="0">
              <a:solidFill>
                <a:srgbClr val="0070C0"/>
              </a:solidFill>
            </a:endParaRP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rPr>
              <a:t>“and would distort the gospel of Christ.”</a:t>
            </a:r>
            <a:r>
              <a:rPr lang="en-US" dirty="0" smtClean="0"/>
              <a:t>  - AAInfin – METASTREPSAI -The first word expresses volition. It is their purpose, their volition, their desire to pervert the true gospel. </a:t>
            </a:r>
          </a:p>
          <a:p>
            <a:pPr hangingPunct="0"/>
            <a:endParaRPr lang="en-US" dirty="0" smtClean="0"/>
          </a:p>
          <a:p>
            <a:pPr hangingPunct="0"/>
            <a:r>
              <a:rPr lang="en-US" dirty="0" smtClean="0"/>
              <a:t>It is always the purpose of the Judaizers, of the legalists to pervert the gospel, to twist and to distort the grace of God.</a:t>
            </a:r>
          </a:p>
          <a:p>
            <a:pPr hangingPunct="0"/>
            <a:endParaRPr lang="en-US" dirty="0" smtClean="0"/>
          </a:p>
          <a:p>
            <a:pPr hangingPunct="0"/>
            <a:r>
              <a:rPr lang="en-US" dirty="0" smtClean="0"/>
              <a:t>This is why it is imperative to teach the Person of Christ, God’s unspeakable gift, and our present and future relation to Him.</a:t>
            </a:r>
          </a:p>
          <a:p>
            <a:pPr hangingPunct="0"/>
            <a:endParaRPr lang="en-US" dirty="0" smtClean="0"/>
          </a:p>
          <a:p>
            <a:pPr hangingPunct="0"/>
            <a:r>
              <a:rPr lang="en-US" b="1" dirty="0" smtClean="0"/>
              <a:t>Issue of the grace gospel is what God has given to us:</a:t>
            </a:r>
          </a:p>
          <a:p>
            <a:pPr hangingPunct="0">
              <a:buNone/>
            </a:pPr>
            <a:r>
              <a:rPr lang="en-US" dirty="0" smtClean="0"/>
              <a:t>   1. In Him man has redemption and the forgiveness of sins (Eph 1:7)</a:t>
            </a:r>
          </a:p>
          <a:p>
            <a:pPr hangingPunct="0">
              <a:buNone/>
            </a:pPr>
            <a:r>
              <a:rPr lang="en-US" dirty="0" smtClean="0"/>
              <a:t>   2. Man is made a new creature in Christ (2 Cor 5:17, Gal 6:15)</a:t>
            </a:r>
          </a:p>
          <a:p>
            <a:pPr hangingPunct="0">
              <a:buNone/>
            </a:pPr>
            <a:r>
              <a:rPr lang="en-US" dirty="0" smtClean="0"/>
              <a:t>   3. Man is made absolutely righteous in Christ (2 Cor 5:21)</a:t>
            </a:r>
          </a:p>
          <a:p>
            <a:pPr hangingPunct="0">
              <a:buNone/>
            </a:pPr>
            <a:r>
              <a:rPr lang="en-US" dirty="0" smtClean="0"/>
              <a:t>   4. Man has been made full and complete in Christ (Col 2:10)</a:t>
            </a:r>
          </a:p>
          <a:p>
            <a:pPr hangingPunct="0">
              <a:buNone/>
            </a:pPr>
            <a:r>
              <a:rPr lang="en-US" dirty="0" smtClean="0"/>
              <a:t>   5. Believers are made perfect in Christ (Rom 8:15-17) </a:t>
            </a:r>
          </a:p>
          <a:p>
            <a:pPr hangingPunct="0"/>
            <a:endParaRPr lang="en-US" dirty="0" smtClean="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r>
              <a:rPr lang="en-US" b="1" dirty="0" smtClean="0">
                <a:solidFill>
                  <a:srgbClr val="0070C0"/>
                </a:solidFill>
              </a:rPr>
              <a:t>“distort”- </a:t>
            </a:r>
            <a:r>
              <a:rPr lang="en-US" dirty="0" smtClean="0"/>
              <a:t>is an aorist infinitive which expresses purpose. It is the purpose of the legalist to distort, to twist, to corrupt the gospel and to introduce legalism to do it. </a:t>
            </a:r>
          </a:p>
          <a:p>
            <a:pPr hangingPunct="0"/>
            <a:endParaRPr lang="en-US" dirty="0" smtClean="0"/>
          </a:p>
          <a:p>
            <a:pPr hangingPunct="0"/>
            <a:r>
              <a:rPr lang="en-US" dirty="0" smtClean="0"/>
              <a:t>There is a principle here that Satan has always been active in the operation of twisting or distorting the gospel. In chapter two we will see some of the distortions which Paul brings out. </a:t>
            </a:r>
            <a:r>
              <a:rPr lang="en-US" b="1" dirty="0" smtClean="0">
                <a:solidFill>
                  <a:srgbClr val="0070C0"/>
                </a:solidFill>
              </a:rPr>
              <a:t> </a:t>
            </a:r>
            <a:endParaRPr lang="en-US" dirty="0" smtClean="0"/>
          </a:p>
          <a:p>
            <a:endParaRPr lang="en-US" dirty="0" smtClean="0"/>
          </a:p>
          <a:p>
            <a:r>
              <a:rPr lang="en-US" dirty="0" smtClean="0"/>
              <a:t>The gospel of grace Paul taught the Galatians was complete in itself; there was no need to add anything such as keeping the Mosaic Law ( </a:t>
            </a:r>
            <a:r>
              <a:rPr lang="en-US" b="1" dirty="0" smtClean="0">
                <a:solidFill>
                  <a:srgbClr val="C00000"/>
                </a:solidFill>
              </a:rPr>
              <a:t>Gal 2:15-16</a:t>
            </a:r>
            <a:r>
              <a:rPr lang="en-US" dirty="0" smtClean="0"/>
              <a:t>).</a:t>
            </a:r>
          </a:p>
          <a:p>
            <a:endParaRPr lang="en-US" dirty="0" smtClean="0"/>
          </a:p>
          <a:p>
            <a:r>
              <a:rPr lang="en-US" dirty="0" smtClean="0"/>
              <a:t>Paul’s gospel operated on the principle of grace so to move away from it means “you have fallen out of grace” ( </a:t>
            </a:r>
            <a:r>
              <a:rPr lang="en-US" b="1" dirty="0" smtClean="0">
                <a:solidFill>
                  <a:srgbClr val="C00000"/>
                </a:solidFill>
              </a:rPr>
              <a:t>Gal 5:4, 3:21, Romans 10:5</a:t>
            </a:r>
            <a:r>
              <a:rPr lang="en-US" dirty="0" smtClean="0"/>
              <a:t>). </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b="1" dirty="0" smtClean="0">
                <a:solidFill>
                  <a:srgbClr val="0070C0"/>
                </a:solidFill>
              </a:rPr>
              <a:t>Galatians 1:8 “but even though we, or an angel from heaven, should preach to you a gospel contrary to that which we have preached to you. Let him be accursed.”</a:t>
            </a:r>
          </a:p>
          <a:p>
            <a:endParaRPr lang="en-US" b="1" dirty="0" smtClean="0">
              <a:solidFill>
                <a:srgbClr val="0070C0"/>
              </a:solidFill>
            </a:endParaRPr>
          </a:p>
          <a:p>
            <a:r>
              <a:rPr lang="en-US" b="1" dirty="0" smtClean="0">
                <a:solidFill>
                  <a:srgbClr val="0070C0"/>
                </a:solidFill>
              </a:rPr>
              <a:t>“But even though we.” </a:t>
            </a:r>
            <a:r>
              <a:rPr lang="en-US" dirty="0" smtClean="0"/>
              <a:t>– ALLA KAI EAN HEMEIS – third class condition, </a:t>
            </a:r>
            <a:r>
              <a:rPr lang="en-US" b="1" dirty="0" smtClean="0">
                <a:solidFill>
                  <a:srgbClr val="0070C0"/>
                </a:solidFill>
              </a:rPr>
              <a:t>“if we” </a:t>
            </a:r>
            <a:r>
              <a:rPr lang="en-US" dirty="0" smtClean="0"/>
              <a:t>maybe we will or maybe we won’t. </a:t>
            </a:r>
          </a:p>
          <a:p>
            <a:endParaRPr lang="en-US" dirty="0" smtClean="0"/>
          </a:p>
          <a:p>
            <a:r>
              <a:rPr lang="en-US" dirty="0" smtClean="0"/>
              <a:t>The third class condition indicates the possibility of preaching the gospel — </a:t>
            </a:r>
            <a:r>
              <a:rPr lang="en-US" b="1" dirty="0" smtClean="0">
                <a:solidFill>
                  <a:srgbClr val="0070C0"/>
                </a:solidFill>
              </a:rPr>
              <a:t>“or an angel from heaven.” </a:t>
            </a:r>
          </a:p>
          <a:p>
            <a:endParaRPr lang="en-US" b="1" dirty="0" smtClean="0">
              <a:solidFill>
                <a:srgbClr val="0070C0"/>
              </a:solidFill>
            </a:endParaRPr>
          </a:p>
          <a:p>
            <a:r>
              <a:rPr lang="en-US" dirty="0" smtClean="0"/>
              <a:t>The reason that Paul mentions an angel from heaven is sort of to chide the Galatians. </a:t>
            </a:r>
          </a:p>
          <a:p>
            <a:endParaRPr lang="en-US" dirty="0" smtClean="0"/>
          </a:p>
          <a:p>
            <a:r>
              <a:rPr lang="en-US" dirty="0" smtClean="0"/>
              <a:t>When Paul first went to the Galatian cities they accepted him as a god or as an angel; now they are accepting the legalists as being true.</a:t>
            </a:r>
            <a:endParaRPr lang="en-US" b="1" dirty="0">
              <a:solidFill>
                <a:srgbClr val="0070C0"/>
              </a:solidFill>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t>All that Paul is saying by this word </a:t>
            </a:r>
            <a:r>
              <a:rPr lang="en-US" b="1" dirty="0" smtClean="0">
                <a:solidFill>
                  <a:srgbClr val="0070C0"/>
                </a:solidFill>
              </a:rPr>
              <a:t>“angel in heaven” </a:t>
            </a:r>
            <a:r>
              <a:rPr lang="en-US" dirty="0" smtClean="0"/>
              <a:t>– Paul is saying, ‘I want to remind you that you have been suckers before’. </a:t>
            </a:r>
          </a:p>
          <a:p>
            <a:pPr hangingPunct="0"/>
            <a:endParaRPr lang="en-US" dirty="0" smtClean="0"/>
          </a:p>
          <a:p>
            <a:pPr hangingPunct="0"/>
            <a:r>
              <a:rPr lang="en-US" dirty="0" smtClean="0"/>
              <a:t>Remember when you accepted me (Paul and Silas) as an angel or as a god!</a:t>
            </a:r>
          </a:p>
          <a:p>
            <a:pPr hangingPunct="0"/>
            <a:endParaRPr lang="en-US" dirty="0" smtClean="0"/>
          </a:p>
          <a:p>
            <a:pPr hangingPunct="0"/>
            <a:r>
              <a:rPr lang="en-US" dirty="0" smtClean="0"/>
              <a:t> It took Paul and Silas quite a while to persuade them that they were men with the gospel  (</a:t>
            </a:r>
            <a:r>
              <a:rPr lang="en-US" b="1" dirty="0" smtClean="0">
                <a:solidFill>
                  <a:srgbClr val="C00000"/>
                </a:solidFill>
              </a:rPr>
              <a:t>Acts 14:8-18</a:t>
            </a:r>
            <a:r>
              <a:rPr lang="en-US" dirty="0" smtClean="0"/>
              <a:t>) rather than some kind of superior beings . </a:t>
            </a:r>
          </a:p>
          <a:p>
            <a:pPr hangingPunct="0"/>
            <a:endParaRPr lang="en-US" dirty="0" smtClean="0"/>
          </a:p>
          <a:p>
            <a:pPr hangingPunct="0"/>
            <a:r>
              <a:rPr lang="en-US" dirty="0" smtClean="0"/>
              <a:t>These people who are in the Galatian cities now are not angels, they are legalists. They have accepted the legalists and again they are deceived. </a:t>
            </a:r>
          </a:p>
          <a:p>
            <a:pPr hangingPunct="0">
              <a:buNone/>
            </a:pPr>
            <a:endParaRPr lang="en-US" dirty="0" smtClean="0"/>
          </a:p>
          <a:p>
            <a:pPr hangingPunct="0"/>
            <a:r>
              <a:rPr lang="en-US" b="1" dirty="0" smtClean="0">
                <a:solidFill>
                  <a:srgbClr val="0070C0"/>
                </a:solidFill>
              </a:rPr>
              <a:t>“preach any other gospel.” </a:t>
            </a:r>
            <a:r>
              <a:rPr lang="en-US" dirty="0" smtClean="0"/>
              <a:t>– AMSubj EUAGGELIZO - preaching the gospel.  </a:t>
            </a:r>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t>Subjunctive mood is a potential — whether the gospel will be preached or not — </a:t>
            </a:r>
            <a:r>
              <a:rPr lang="en-US" b="1" dirty="0" smtClean="0">
                <a:solidFill>
                  <a:srgbClr val="0070C0"/>
                </a:solidFill>
              </a:rPr>
              <a:t>“than that which we have preached.” </a:t>
            </a:r>
          </a:p>
          <a:p>
            <a:pPr hangingPunct="0"/>
            <a:endParaRPr lang="en-US" b="1" dirty="0" smtClean="0">
              <a:solidFill>
                <a:srgbClr val="0070C0"/>
              </a:solidFill>
            </a:endParaRPr>
          </a:p>
          <a:p>
            <a:pPr hangingPunct="0"/>
            <a:r>
              <a:rPr lang="en-US" dirty="0" smtClean="0"/>
              <a:t>Paul sets up the criterion. What he set up in the first place is the absolute criterion, it was based on the Word of God, it is the Word of God. </a:t>
            </a:r>
          </a:p>
          <a:p>
            <a:pPr hangingPunct="0"/>
            <a:endParaRPr lang="en-US" b="1" dirty="0" smtClean="0">
              <a:solidFill>
                <a:srgbClr val="0070C0"/>
              </a:solidFill>
            </a:endParaRPr>
          </a:p>
          <a:p>
            <a:pPr hangingPunct="0"/>
            <a:r>
              <a:rPr lang="en-US" b="1" dirty="0" smtClean="0">
                <a:solidFill>
                  <a:srgbClr val="0070C0"/>
                </a:solidFill>
              </a:rPr>
              <a:t>“contrary to that which we have preached unto you” </a:t>
            </a:r>
            <a:r>
              <a:rPr lang="en-US" dirty="0" smtClean="0"/>
              <a:t>— Aor. </a:t>
            </a:r>
            <a:r>
              <a:rPr lang="en-US" dirty="0" err="1" smtClean="0"/>
              <a:t>Midd</a:t>
            </a:r>
            <a:r>
              <a:rPr lang="en-US" dirty="0" smtClean="0"/>
              <a:t>. Indic. </a:t>
            </a:r>
            <a:r>
              <a:rPr lang="en-US" dirty="0" smtClean="0"/>
              <a:t>– EUANGELIZO - we </a:t>
            </a:r>
            <a:r>
              <a:rPr lang="en-US" dirty="0" smtClean="0"/>
              <a:t>preached when we came.</a:t>
            </a:r>
          </a:p>
          <a:p>
            <a:pPr hangingPunct="0"/>
            <a:endParaRPr lang="en-US" dirty="0" smtClean="0"/>
          </a:p>
          <a:p>
            <a:pPr hangingPunct="0"/>
            <a:r>
              <a:rPr lang="en-US" dirty="0" smtClean="0"/>
              <a:t>Paul is personally benefited by preaching the gospel to them. </a:t>
            </a:r>
          </a:p>
          <a:p>
            <a:pPr hangingPunct="0"/>
            <a:endParaRPr lang="en-US" dirty="0" smtClean="0"/>
          </a:p>
          <a:p>
            <a:pPr hangingPunct="0"/>
            <a:r>
              <a:rPr lang="en-US" dirty="0" smtClean="0"/>
              <a:t>It is for the advantage of the Galatians to hear the gospel and to respond to it by believing in Christ. </a:t>
            </a:r>
          </a:p>
          <a:p>
            <a:pPr hangingPunct="0"/>
            <a:endParaRPr lang="en-US" dirty="0" smtClean="0"/>
          </a:p>
          <a:p>
            <a:pPr hangingPunct="0"/>
            <a:r>
              <a:rPr lang="en-US" dirty="0" smtClean="0"/>
              <a:t>They were saved, they were born again. It is only now, since the legalists came in, that they have again become suckers in the realm of spiritual phenomena. </a:t>
            </a:r>
          </a:p>
          <a:p>
            <a:pPr hangingPunct="0"/>
            <a:endParaRPr lang="en-US" dirty="0" smtClean="0"/>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rPr>
              <a:t>“let him be accursed” </a:t>
            </a:r>
            <a:r>
              <a:rPr lang="en-US" dirty="0" smtClean="0"/>
              <a:t>— this is the first curse upon the Galatians. ANATHEMA  ESTO – PAImpv – keep on being damned, cursed or set apart for divine destruction, sin unto death.</a:t>
            </a:r>
          </a:p>
          <a:p>
            <a:pPr hangingPunct="0"/>
            <a:endParaRPr lang="en-US" dirty="0" smtClean="0"/>
          </a:p>
          <a:p>
            <a:pPr hangingPunct="0"/>
            <a:r>
              <a:rPr lang="en-US" dirty="0" smtClean="0"/>
              <a:t>Paul is actually cursing someone. He means that when false doctrine is taught, especially in the line of legalism, that the minister has a responsibility of rebuking and challenging it.</a:t>
            </a:r>
          </a:p>
          <a:p>
            <a:pPr hangingPunct="0"/>
            <a:endParaRPr lang="en-US" dirty="0" smtClean="0"/>
          </a:p>
          <a:p>
            <a:pPr hangingPunct="0"/>
            <a:r>
              <a:rPr lang="en-US" dirty="0" smtClean="0"/>
              <a:t>He doesn’t say associate with it; he doesn’t say to try to win them by love when it has to do with false doctrine, he doesn’t say to keep them around. </a:t>
            </a:r>
          </a:p>
          <a:p>
            <a:pPr hangingPunct="0"/>
            <a:endParaRPr lang="en-US" dirty="0" smtClean="0"/>
          </a:p>
          <a:p>
            <a:pPr hangingPunct="0"/>
            <a:r>
              <a:rPr lang="en-US" dirty="0" smtClean="0"/>
              <a:t>The noun is the strongest word in the Greek language for cursing someone. It is our English word “anathema.” </a:t>
            </a:r>
          </a:p>
          <a:p>
            <a:pPr hangingPunct="0"/>
            <a:endParaRPr lang="en-US" dirty="0" smtClean="0"/>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rPr>
              <a:t>Galatians 1:9 “as we have  said before, so I say again now, if any man is preaching to you a gospel contrary to that which you received, let him be accursed.”</a:t>
            </a:r>
          </a:p>
          <a:p>
            <a:pPr hangingPunct="0"/>
            <a:endParaRPr lang="en-US" dirty="0" smtClean="0"/>
          </a:p>
          <a:p>
            <a:pPr hangingPunct="0"/>
            <a:r>
              <a:rPr lang="en-US" b="1" dirty="0" smtClean="0">
                <a:solidFill>
                  <a:srgbClr val="0070C0"/>
                </a:solidFill>
              </a:rPr>
              <a:t> “As we said before” </a:t>
            </a:r>
            <a:r>
              <a:rPr lang="en-US" dirty="0" smtClean="0"/>
              <a:t>— Pf AIndic – PROEIREKAMEN -  The Greek here is very harsh and very strong. This is because Paul is dealing with legalists. </a:t>
            </a:r>
          </a:p>
          <a:p>
            <a:pPr hangingPunct="0"/>
            <a:endParaRPr lang="en-US" dirty="0" smtClean="0"/>
          </a:p>
          <a:p>
            <a:pPr hangingPunct="0"/>
            <a:r>
              <a:rPr lang="en-US" b="1" dirty="0" smtClean="0">
                <a:solidFill>
                  <a:srgbClr val="0070C0"/>
                </a:solidFill>
              </a:rPr>
              <a:t>“so I say again now” </a:t>
            </a:r>
            <a:r>
              <a:rPr lang="en-US" dirty="0" smtClean="0"/>
              <a:t>– </a:t>
            </a:r>
            <a:r>
              <a:rPr lang="en-US" dirty="0" smtClean="0"/>
              <a:t>LEGO - </a:t>
            </a:r>
            <a:r>
              <a:rPr lang="en-US" dirty="0" smtClean="0"/>
              <a:t>Present </a:t>
            </a:r>
            <a:r>
              <a:rPr lang="en-US" dirty="0" smtClean="0"/>
              <a:t>AIndic</a:t>
            </a:r>
            <a:r>
              <a:rPr lang="en-US" dirty="0" smtClean="0"/>
              <a:t> </a:t>
            </a:r>
            <a:r>
              <a:rPr lang="en-US" dirty="0" smtClean="0"/>
              <a:t>- “now again.” These are just a few words in the Greek but you get the idea that he is repeating it. He wants them to understand and he is not pulling any punches. While he speaks harshly he is not angry. </a:t>
            </a:r>
          </a:p>
          <a:p>
            <a:pPr hangingPunct="0"/>
            <a:endParaRPr lang="en-US" dirty="0" smtClean="0"/>
          </a:p>
          <a:p>
            <a:pPr hangingPunct="0"/>
            <a:r>
              <a:rPr lang="en-US" b="1" dirty="0" smtClean="0">
                <a:solidFill>
                  <a:srgbClr val="0070C0"/>
                </a:solidFill>
              </a:rPr>
              <a:t>“If any man is preaching to you a gospel contrary to that which you </a:t>
            </a:r>
            <a:r>
              <a:rPr lang="en-US" b="1" dirty="0" smtClean="0">
                <a:solidFill>
                  <a:srgbClr val="0070C0"/>
                </a:solidFill>
              </a:rPr>
              <a:t>received </a:t>
            </a:r>
            <a:r>
              <a:rPr lang="en-US" dirty="0" smtClean="0"/>
              <a:t>(PARELAMBANO – AAI- message Paul taught them while there), </a:t>
            </a:r>
            <a:r>
              <a:rPr lang="en-US" b="1" dirty="0" smtClean="0">
                <a:solidFill>
                  <a:srgbClr val="0070C0"/>
                </a:solidFill>
              </a:rPr>
              <a:t>let him be accursed</a:t>
            </a:r>
            <a:r>
              <a:rPr lang="en-US" b="1" dirty="0" smtClean="0">
                <a:solidFill>
                  <a:srgbClr val="0070C0"/>
                </a:solidFill>
              </a:rPr>
              <a:t>. </a:t>
            </a:r>
            <a:r>
              <a:rPr lang="en-US" dirty="0" smtClean="0"/>
              <a:t>(ANATHEMA ESTO)</a:t>
            </a:r>
            <a:r>
              <a:rPr lang="en-US" b="1" dirty="0" smtClean="0">
                <a:solidFill>
                  <a:srgbClr val="0070C0"/>
                </a:solidFill>
              </a:rPr>
              <a:t> ” </a:t>
            </a:r>
            <a:r>
              <a:rPr lang="en-US" b="1" dirty="0" smtClean="0">
                <a:solidFill>
                  <a:srgbClr val="0070C0"/>
                </a:solidFill>
              </a:rPr>
              <a:t>–</a:t>
            </a:r>
            <a:r>
              <a:rPr lang="en-US" dirty="0" smtClean="0"/>
              <a:t> </a:t>
            </a:r>
            <a:r>
              <a:rPr lang="en-US" dirty="0" smtClean="0"/>
              <a:t>PAImpv of EIMI – keep on being accursed.</a:t>
            </a:r>
            <a:r>
              <a:rPr lang="en-US" dirty="0" smtClean="0"/>
              <a:t> </a:t>
            </a:r>
            <a:endParaRPr lang="en-US" dirty="0" smtClean="0"/>
          </a:p>
          <a:p>
            <a:pPr hangingPunct="0"/>
            <a:endParaRPr lang="en-US" dirty="0" smtClean="0"/>
          </a:p>
          <a:p>
            <a:pPr hangingPunct="0"/>
            <a:endParaRPr lang="en-US" dirty="0"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b="1" dirty="0" smtClean="0">
                <a:solidFill>
                  <a:srgbClr val="0070C0"/>
                </a:solidFill>
              </a:rPr>
              <a:t>“let him keep on being accursed.” </a:t>
            </a:r>
            <a:r>
              <a:rPr lang="en-US" dirty="0" smtClean="0"/>
              <a:t>–PAImpv – ANATHEMA  eternally condemned, cursed, damned. Twice he has cursed or damned him, and there is a reason for it. The phrase is repeated to indicate that Paul has not lost his temper. </a:t>
            </a:r>
          </a:p>
          <a:p>
            <a:pPr hangingPunct="0"/>
            <a:endParaRPr lang="en-US" dirty="0" smtClean="0"/>
          </a:p>
          <a:p>
            <a:pPr hangingPunct="0"/>
            <a:r>
              <a:rPr lang="en-US" dirty="0" smtClean="0"/>
              <a:t>After thinking over the matter he says exactly the same thing again, which means “I won’t take it back.” </a:t>
            </a:r>
          </a:p>
          <a:p>
            <a:pPr hangingPunct="0"/>
            <a:endParaRPr lang="en-US" dirty="0" smtClean="0"/>
          </a:p>
          <a:p>
            <a:pPr hangingPunct="0"/>
            <a:r>
              <a:rPr lang="en-US" dirty="0" smtClean="0"/>
              <a:t>Again, the object is the legalist. Paul’s greatest condemnation is directed toward the Judaizers and the legalists — the religious crowd. </a:t>
            </a:r>
          </a:p>
          <a:p>
            <a:pPr hangingPunct="0"/>
            <a:endParaRPr lang="en-US" dirty="0" smtClean="0"/>
          </a:p>
          <a:p>
            <a:pPr hangingPunct="0"/>
            <a:r>
              <a:rPr lang="en-US" dirty="0" smtClean="0"/>
              <a:t>Their teaching is distorting and perverting the gospel. If man can be saved by works then Christ died in vain ( </a:t>
            </a:r>
            <a:r>
              <a:rPr lang="en-US" b="1" dirty="0" smtClean="0">
                <a:solidFill>
                  <a:srgbClr val="0070C0"/>
                </a:solidFill>
              </a:rPr>
              <a:t>Gal 2:21</a:t>
            </a:r>
            <a:r>
              <a:rPr lang="en-US" dirty="0" smtClean="0"/>
              <a:t>). </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p>
          <a:p>
            <a:pPr hangingPunct="0"/>
            <a:r>
              <a:rPr lang="en-US" b="1" dirty="0" smtClean="0">
                <a:solidFill>
                  <a:srgbClr val="0070C0"/>
                </a:solidFill>
              </a:rPr>
              <a:t>Galatians 1:10-24 </a:t>
            </a:r>
            <a:r>
              <a:rPr lang="en-US" dirty="0" smtClean="0"/>
              <a:t> we have a diversion, a digression. </a:t>
            </a:r>
          </a:p>
          <a:p>
            <a:pPr hangingPunct="0"/>
            <a:endParaRPr lang="en-US" dirty="0" smtClean="0"/>
          </a:p>
          <a:p>
            <a:pPr hangingPunct="0"/>
            <a:r>
              <a:rPr lang="en-US" dirty="0" smtClean="0"/>
              <a:t>Paul turns away from his condemnation of legalism but he will take it up again in 2:1 with the Jerusalem incident followed by the Antioch incident.</a:t>
            </a:r>
          </a:p>
          <a:p>
            <a:pPr hangingPunct="0"/>
            <a:endParaRPr lang="en-US" dirty="0" smtClean="0"/>
          </a:p>
          <a:p>
            <a:pPr hangingPunct="0"/>
            <a:r>
              <a:rPr lang="en-US" dirty="0" smtClean="0"/>
              <a:t> In the meantime in the rest of this chapter Paul must defend his message and his apostleship because enemies are accusing him of being “men pleasers”. </a:t>
            </a:r>
          </a:p>
          <a:p>
            <a:pPr hangingPunct="0"/>
            <a:endParaRPr lang="en-US" dirty="0" smtClean="0"/>
          </a:p>
          <a:p>
            <a:pPr hangingPunct="0"/>
            <a:r>
              <a:rPr lang="en-US" dirty="0" smtClean="0"/>
              <a:t>The message of Paul has been attacked by the Judaizers and the rest of this chapter is devoted to the defense of the Pauline message of grace. </a:t>
            </a: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1446</TotalTime>
  <Words>18745</Words>
  <Application>Microsoft Office PowerPoint</Application>
  <PresentationFormat>On-screen Show (4:3)</PresentationFormat>
  <Paragraphs>1483</Paragraphs>
  <Slides>171</Slides>
  <Notes>0</Notes>
  <HiddenSlides>0</HiddenSlides>
  <MMClips>0</MMClips>
  <ScaleCrop>false</ScaleCrop>
  <HeadingPairs>
    <vt:vector size="4" baseType="variant">
      <vt:variant>
        <vt:lpstr>Theme</vt:lpstr>
      </vt:variant>
      <vt:variant>
        <vt:i4>1</vt:i4>
      </vt:variant>
      <vt:variant>
        <vt:lpstr>Slide Titles</vt:lpstr>
      </vt:variant>
      <vt:variant>
        <vt:i4>171</vt:i4>
      </vt:variant>
    </vt:vector>
  </HeadingPairs>
  <TitlesOfParts>
    <vt:vector size="172" baseType="lpstr">
      <vt:lpstr>Flow</vt:lpstr>
      <vt:lpstr>Galatians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La Tene- (Celtic) Migrations</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Three Phases of God’s Plan</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LEGALISM</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Galatians</dc:title>
  <dc:creator>Ron McMurray</dc:creator>
  <cp:lastModifiedBy>Ron McMurray</cp:lastModifiedBy>
  <cp:revision>51</cp:revision>
  <dcterms:created xsi:type="dcterms:W3CDTF">2012-10-23T16:33:29Z</dcterms:created>
  <dcterms:modified xsi:type="dcterms:W3CDTF">2013-02-09T17:14:25Z</dcterms:modified>
</cp:coreProperties>
</file>