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slides/slide94.xml" ContentType="application/vnd.openxmlformats-officedocument.presentationml.slide+xml"/>
  <Override PartName="/ppt/slides/slide142.xml" ContentType="application/vnd.openxmlformats-officedocument.presentationml.slide+xml"/>
  <Override PartName="/ppt/slides/slide229.xml" ContentType="application/vnd.openxmlformats-officedocument.presentationml.slide+xml"/>
  <Override PartName="/ppt/slides/slide36.xml" ContentType="application/vnd.openxmlformats-officedocument.presentationml.slide+xml"/>
  <Override PartName="/ppt/slides/slide83.xml" ContentType="application/vnd.openxmlformats-officedocument.presentationml.slide+xml"/>
  <Override PartName="/ppt/slides/slide120.xml" ContentType="application/vnd.openxmlformats-officedocument.presentationml.slide+xml"/>
  <Override PartName="/ppt/slides/slide131.xml" ContentType="application/vnd.openxmlformats-officedocument.presentationml.slide+xml"/>
  <Override PartName="/ppt/slides/slide218.xml" ContentType="application/vnd.openxmlformats-officedocument.presentationml.slide+xml"/>
  <Override PartName="/ppt/slides/slide25.xml" ContentType="application/vnd.openxmlformats-officedocument.presentationml.slide+xml"/>
  <Override PartName="/ppt/slides/slide72.xml" ContentType="application/vnd.openxmlformats-officedocument.presentationml.slide+xml"/>
  <Override PartName="/ppt/slides/slide207.xml" ContentType="application/vnd.openxmlformats-officedocument.presentationml.slide+xml"/>
  <Override PartName="/ppt/slides/slide254.xml" ContentType="application/vnd.openxmlformats-officedocument.presentationml.slid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232.xml" ContentType="application/vnd.openxmlformats-officedocument.presentationml.slide+xml"/>
  <Override PartName="/ppt/slides/slide243.xml" ContentType="application/vnd.openxmlformats-officedocument.presentationml.slide+xml"/>
  <Override PartName="/ppt/slides/slide169.xml" ContentType="application/vnd.openxmlformats-officedocument.presentationml.slide+xml"/>
  <Override PartName="/ppt/slides/slide221.xml" ContentType="application/vnd.openxmlformats-officedocument.presentationml.slide+xml"/>
  <Override PartName="/ppt/tableStyles.xml" ContentType="application/vnd.openxmlformats-officedocument.presentationml.tableStyles+xml"/>
  <Override PartName="/ppt/slides/slide147.xml" ContentType="application/vnd.openxmlformats-officedocument.presentationml.slide+xml"/>
  <Override PartName="/ppt/slides/slide158.xml" ContentType="application/vnd.openxmlformats-officedocument.presentationml.slide+xml"/>
  <Override PartName="/ppt/slides/slide194.xml" ContentType="application/vnd.openxmlformats-officedocument.presentationml.slide+xml"/>
  <Override PartName="/ppt/slides/slide210.xml" ContentType="application/vnd.openxmlformats-officedocument.presentationml.slide+xml"/>
  <Override PartName="/ppt/slides/slide99.xml" ContentType="application/vnd.openxmlformats-officedocument.presentationml.slide+xml"/>
  <Override PartName="/ppt/slides/slide136.xml" ContentType="application/vnd.openxmlformats-officedocument.presentationml.slide+xml"/>
  <Override PartName="/ppt/slides/slide183.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25.xml" ContentType="application/vnd.openxmlformats-officedocument.presentationml.slide+xml"/>
  <Override PartName="/ppt/slides/slide172.xml" ContentType="application/vnd.openxmlformats-officedocument.presentationml.slide+xml"/>
  <Override PartName="/ppt/slides/slide259.xml" ContentType="application/vnd.openxmlformats-officedocument.presentationml.slide+xml"/>
  <Override PartName="/ppt/slides/slide5.xml" ContentType="application/vnd.openxmlformats-officedocument.presentationml.slide+xml"/>
  <Override PartName="/ppt/slides/slide19.xml" ContentType="application/vnd.openxmlformats-officedocument.presentationml.slide+xml"/>
  <Override PartName="/ppt/slides/slide66.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s/slide150.xml" ContentType="application/vnd.openxmlformats-officedocument.presentationml.slide+xml"/>
  <Override PartName="/ppt/slides/slide161.xml" ContentType="application/vnd.openxmlformats-officedocument.presentationml.slide+xml"/>
  <Override PartName="/ppt/slides/slide248.xml" ContentType="application/vnd.openxmlformats-officedocument.presentationml.slide+xml"/>
  <Override PartName="/ppt/slideLayouts/slideLayout7.xml" ContentType="application/vnd.openxmlformats-officedocument.presentationml.slideLayout+xml"/>
  <Override PartName="/ppt/slides/slide55.xml" ContentType="application/vnd.openxmlformats-officedocument.presentationml.slide+xml"/>
  <Override PartName="/ppt/slides/slide237.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215.xml" ContentType="application/vnd.openxmlformats-officedocument.presentationml.slide+xml"/>
  <Override PartName="/ppt/slides/slide226.xml" ContentType="application/vnd.openxmlformats-officedocument.presentationml.slide+xml"/>
  <Override PartName="/ppt/slides/slide262.xml" ContentType="application/vnd.openxmlformats-officedocument.presentationml.slide+xml"/>
  <Override PartName="/ppt/presentation.xml" ContentType="application/vnd.openxmlformats-officedocument.presentationml.presentation.main+xml"/>
  <Override PartName="/ppt/slides/slide22.xml" ContentType="application/vnd.openxmlformats-officedocument.presentationml.slide+xml"/>
  <Override PartName="/ppt/slides/slide199.xml" ContentType="application/vnd.openxmlformats-officedocument.presentationml.slide+xml"/>
  <Override PartName="/ppt/slides/slide204.xml" ContentType="application/vnd.openxmlformats-officedocument.presentationml.slide+xml"/>
  <Override PartName="/ppt/slides/slide251.xml" ContentType="application/vnd.openxmlformats-officedocument.presentationml.slide+xml"/>
  <Override PartName="/docProps/app.xml" ContentType="application/vnd.openxmlformats-officedocument.extended-properties+xml"/>
  <Override PartName="/ppt/slides/slide11.xml" ContentType="application/vnd.openxmlformats-officedocument.presentationml.slide+xml"/>
  <Override PartName="/ppt/slides/slide188.xml" ContentType="application/vnd.openxmlformats-officedocument.presentationml.slide+xml"/>
  <Override PartName="/ppt/slides/slide240.xml" ContentType="application/vnd.openxmlformats-officedocument.presentationml.slide+xml"/>
  <Override PartName="/ppt/slides/slide119.xml" ContentType="application/vnd.openxmlformats-officedocument.presentationml.slide+xml"/>
  <Override PartName="/ppt/slides/slide166.xml" ContentType="application/vnd.openxmlformats-officedocument.presentationml.slide+xml"/>
  <Override PartName="/ppt/slides/slide177.xml" ContentType="application/vnd.openxmlformats-officedocument.presentationml.slide+xml"/>
  <Override PartName="/ppt/slideLayouts/slideLayout10.xml" ContentType="application/vnd.openxmlformats-officedocument.presentationml.slideLayout+xml"/>
  <Override PartName="/ppt/slides/slide108.xml" ContentType="application/vnd.openxmlformats-officedocument.presentationml.slide+xml"/>
  <Override PartName="/ppt/slides/slide155.xml" ContentType="application/vnd.openxmlformats-officedocument.presentationml.slide+xml"/>
  <Override PartName="/ppt/slides/slide49.xml" ContentType="application/vnd.openxmlformats-officedocument.presentationml.slide+xml"/>
  <Override PartName="/ppt/slides/slide96.xml" ContentType="application/vnd.openxmlformats-officedocument.presentationml.slide+xml"/>
  <Override PartName="/ppt/slides/slide144.xml" ContentType="application/vnd.openxmlformats-officedocument.presentationml.slide+xml"/>
  <Override PartName="/ppt/slides/slide191.xml" ContentType="application/vnd.openxmlformats-officedocument.presentationml.slide+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s/slide133.xml" ContentType="application/vnd.openxmlformats-officedocument.presentationml.slide+xml"/>
  <Override PartName="/ppt/slides/slide151.xml" ContentType="application/vnd.openxmlformats-officedocument.presentationml.slide+xml"/>
  <Override PartName="/ppt/slides/slide180.xml" ContentType="application/vnd.openxmlformats-officedocument.presentationml.slide+xml"/>
  <Override PartName="/ppt/slides/slide238.xml" ContentType="application/vnd.openxmlformats-officedocument.presentationml.slide+xml"/>
  <Override PartName="/ppt/slides/slide24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s/slide140.xml" ContentType="application/vnd.openxmlformats-officedocument.presentationml.slide+xml"/>
  <Override PartName="/ppt/slides/slide209.xml" ContentType="application/vnd.openxmlformats-officedocument.presentationml.slide+xml"/>
  <Override PartName="/ppt/slides/slide227.xml" ContentType="application/vnd.openxmlformats-officedocument.presentationml.slide+xml"/>
  <Override PartName="/ppt/slides/slide256.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Override PartName="/ppt/slides/slide216.xml" ContentType="application/vnd.openxmlformats-officedocument.presentationml.slide+xml"/>
  <Override PartName="/ppt/slides/slide234.xml" ContentType="application/vnd.openxmlformats-officedocument.presentationml.slide+xml"/>
  <Override PartName="/ppt/slides/slide245.xml" ContentType="application/vnd.openxmlformats-officedocument.presentationml.slide+xml"/>
  <Override PartName="/ppt/slides/slide263.xml" ContentType="application/vnd.openxmlformats-officedocument.presentationml.slide+xml"/>
  <Default Extension="wmf" ContentType="image/x-wmf"/>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89.xml" ContentType="application/vnd.openxmlformats-officedocument.presentationml.slide+xml"/>
  <Override PartName="/ppt/slides/slide205.xml" ContentType="application/vnd.openxmlformats-officedocument.presentationml.slide+xml"/>
  <Override PartName="/ppt/slides/slide223.xml" ContentType="application/vnd.openxmlformats-officedocument.presentationml.slide+xml"/>
  <Override PartName="/ppt/slides/slide241.xml" ContentType="application/vnd.openxmlformats-officedocument.presentationml.slide+xml"/>
  <Override PartName="/ppt/slides/slide252.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s/slide149.xml" ContentType="application/vnd.openxmlformats-officedocument.presentationml.slide+xml"/>
  <Override PartName="/ppt/slides/slide178.xml" ContentType="application/vnd.openxmlformats-officedocument.presentationml.slide+xml"/>
  <Override PartName="/ppt/slides/slide196.xml" ContentType="application/vnd.openxmlformats-officedocument.presentationml.slide+xml"/>
  <Override PartName="/ppt/slides/slide212.xml" ContentType="application/vnd.openxmlformats-officedocument.presentationml.slide+xml"/>
  <Override PartName="/ppt/slides/slide230.xml" ContentType="application/vnd.openxmlformats-officedocument.presentationml.slide+xml"/>
  <Override PartName="/ppt/slideLayouts/slideLayout11.xml" ContentType="application/vnd.openxmlformats-officedocument.presentationml.slideLayout+xml"/>
  <Override PartName="/ppt/slides/slide138.xml" ContentType="application/vnd.openxmlformats-officedocument.presentationml.slide+xml"/>
  <Override PartName="/ppt/slides/slide167.xml" ContentType="application/vnd.openxmlformats-officedocument.presentationml.slide+xml"/>
  <Override PartName="/ppt/slides/slide185.xml" ContentType="application/vnd.openxmlformats-officedocument.presentationml.slide+xml"/>
  <Override PartName="/ppt/slides/slide201.xml" ContentType="application/vnd.openxmlformats-officedocument.presentationml.slide+xml"/>
  <Override PartName="/ppt/slides/slide79.xml" ContentType="application/vnd.openxmlformats-officedocument.presentationml.slide+xml"/>
  <Override PartName="/ppt/slides/slide109.xml" ContentType="application/vnd.openxmlformats-officedocument.presentationml.slide+xml"/>
  <Override PartName="/ppt/slides/slide127.xml" ContentType="application/vnd.openxmlformats-officedocument.presentationml.slide+xml"/>
  <Override PartName="/ppt/slides/slide145.xml" ContentType="application/vnd.openxmlformats-officedocument.presentationml.slide+xml"/>
  <Override PartName="/ppt/slides/slide156.xml" ContentType="application/vnd.openxmlformats-officedocument.presentationml.slide+xml"/>
  <Override PartName="/ppt/slides/slide174.xml" ContentType="application/vnd.openxmlformats-officedocument.presentationml.slide+xml"/>
  <Override PartName="/ppt/slides/slide192.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s/slide134.xml" ContentType="application/vnd.openxmlformats-officedocument.presentationml.slide+xml"/>
  <Override PartName="/ppt/slides/slide163.xml" ContentType="application/vnd.openxmlformats-officedocument.presentationml.slide+xml"/>
  <Override PartName="/ppt/slides/slide181.xml" ContentType="application/vnd.openxmlformats-officedocument.presentationml.slide+xml"/>
  <Override PartName="/ppt/slideLayouts/slideLayout9.xml" ContentType="application/vnd.openxmlformats-officedocument.presentationml.slideLayout+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slides/slide141.xml" ContentType="application/vnd.openxmlformats-officedocument.presentationml.slide+xml"/>
  <Override PartName="/ppt/slides/slide152.xml" ContentType="application/vnd.openxmlformats-officedocument.presentationml.slide+xml"/>
  <Override PartName="/ppt/slides/slide170.xml" ContentType="application/vnd.openxmlformats-officedocument.presentationml.slide+xml"/>
  <Override PartName="/ppt/slides/slide239.xml" ContentType="application/vnd.openxmlformats-officedocument.presentationml.slide+xml"/>
  <Override PartName="/ppt/slides/slide257.xml" ContentType="application/vnd.openxmlformats-officedocument.presentationml.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130.xml" ContentType="application/vnd.openxmlformats-officedocument.presentationml.slide+xml"/>
  <Override PartName="/ppt/slides/slide217.xml" ContentType="application/vnd.openxmlformats-officedocument.presentationml.slide+xml"/>
  <Override PartName="/ppt/slides/slide228.xml" ContentType="application/vnd.openxmlformats-officedocument.presentationml.slide+xml"/>
  <Override PartName="/ppt/slides/slide246.xml" ContentType="application/vnd.openxmlformats-officedocument.presentationml.slide+xml"/>
  <Override PartName="/ppt/slides/slide264.xml" ContentType="application/vnd.openxmlformats-officedocument.presentationml.slide+xml"/>
  <Override PartName="/ppt/slideLayouts/slideLayout5.xml" ContentType="application/vnd.openxmlformats-officedocument.presentationml.slideLayout+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Override PartName="/ppt/slides/slide206.xml" ContentType="application/vnd.openxmlformats-officedocument.presentationml.slide+xml"/>
  <Override PartName="/ppt/slides/slide235.xml" ContentType="application/vnd.openxmlformats-officedocument.presentationml.slide+xml"/>
  <Override PartName="/ppt/slides/slide253.xml" ContentType="application/vnd.openxmlformats-officedocument.presentationml.slid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s/slide213.xml" ContentType="application/vnd.openxmlformats-officedocument.presentationml.slide+xml"/>
  <Override PartName="/ppt/slides/slide224.xml" ContentType="application/vnd.openxmlformats-officedocument.presentationml.slide+xml"/>
  <Override PartName="/ppt/slides/slide242.xml" ContentType="application/vnd.openxmlformats-officedocument.presentationml.slide+xml"/>
  <Override PartName="/ppt/slides/slide260.xml" ContentType="application/vnd.openxmlformats-officedocument.presentationml.slide+xml"/>
  <Override PartName="/ppt/slideLayouts/slideLayout1.xml" ContentType="application/vnd.openxmlformats-officedocument.presentationml.slideLayout+xml"/>
  <Override PartName="/ppt/slides/slide20.xml" ContentType="application/vnd.openxmlformats-officedocument.presentationml.slide+xml"/>
  <Override PartName="/ppt/slides/slide168.xml" ContentType="application/vnd.openxmlformats-officedocument.presentationml.slide+xml"/>
  <Override PartName="/ppt/slides/slide179.xml" ContentType="application/vnd.openxmlformats-officedocument.presentationml.slide+xml"/>
  <Override PartName="/ppt/slides/slide197.xml" ContentType="application/vnd.openxmlformats-officedocument.presentationml.slide+xml"/>
  <Override PartName="/ppt/slides/slide202.xml" ContentType="application/vnd.openxmlformats-officedocument.presentationml.slide+xml"/>
  <Override PartName="/ppt/slides/slide231.xml" ContentType="application/vnd.openxmlformats-officedocument.presentationml.slide+xml"/>
  <Override PartName="/ppt/slides/slide139.xml" ContentType="application/vnd.openxmlformats-officedocument.presentationml.slide+xml"/>
  <Override PartName="/ppt/slides/slide157.xml" ContentType="application/vnd.openxmlformats-officedocument.presentationml.slide+xml"/>
  <Override PartName="/ppt/slides/slide186.xml" ContentType="application/vnd.openxmlformats-officedocument.presentationml.slide+xml"/>
  <Override PartName="/ppt/slides/slide220.xml" ContentType="application/vnd.openxmlformats-officedocument.presentationml.slide+xml"/>
  <Override PartName="/ppt/slides/slide98.xml" ContentType="application/vnd.openxmlformats-officedocument.presentationml.slide+xml"/>
  <Override PartName="/ppt/slides/slide117.xml" ContentType="application/vnd.openxmlformats-officedocument.presentationml.slide+xml"/>
  <Override PartName="/ppt/slides/slide128.xml" ContentType="application/vnd.openxmlformats-officedocument.presentationml.slide+xml"/>
  <Override PartName="/ppt/slides/slide146.xml" ContentType="application/vnd.openxmlformats-officedocument.presentationml.slide+xml"/>
  <Override PartName="/ppt/slides/slide164.xml" ContentType="application/vnd.openxmlformats-officedocument.presentationml.slide+xml"/>
  <Override PartName="/ppt/slides/slide175.xml" ContentType="application/vnd.openxmlformats-officedocument.presentationml.slide+xml"/>
  <Override PartName="/ppt/slides/slide193.xml" ContentType="application/vnd.openxmlformats-officedocument.presentationml.slide+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slides/slide106.xml" ContentType="application/vnd.openxmlformats-officedocument.presentationml.slide+xml"/>
  <Override PartName="/ppt/slides/slide124.xml" ContentType="application/vnd.openxmlformats-officedocument.presentationml.slide+xml"/>
  <Override PartName="/ppt/slides/slide135.xml" ContentType="application/vnd.openxmlformats-officedocument.presentationml.slide+xml"/>
  <Override PartName="/ppt/slides/slide153.xml" ContentType="application/vnd.openxmlformats-officedocument.presentationml.slide+xml"/>
  <Override PartName="/ppt/slides/slide171.xml" ContentType="application/vnd.openxmlformats-officedocument.presentationml.slide+xml"/>
  <Override PartName="/ppt/slides/slide182.xml" ContentType="application/vnd.openxmlformats-officedocument.presentationml.slide+xml"/>
  <Override PartName="/ppt/slides/slide29.xml" ContentType="application/vnd.openxmlformats-officedocument.presentationml.slide+xml"/>
  <Override PartName="/ppt/slides/slide76.xml" ContentType="application/vnd.openxmlformats-officedocument.presentationml.slide+xml"/>
  <Override PartName="/ppt/slides/slide113.xml" ContentType="application/vnd.openxmlformats-officedocument.presentationml.slide+xml"/>
  <Override PartName="/ppt/slides/slide160.xml" ContentType="application/vnd.openxmlformats-officedocument.presentationml.slide+xml"/>
  <Override PartName="/ppt/slides/slide258.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102.xml" ContentType="application/vnd.openxmlformats-officedocument.presentationml.slide+xml"/>
  <Override PartName="/ppt/slides/slide236.xml" ContentType="application/vnd.openxmlformats-officedocument.presentationml.slide+xml"/>
  <Override PartName="/ppt/slides/slide247.xml" ContentType="application/vnd.openxmlformats-officedocument.presentationml.slide+xml"/>
  <Override PartName="/ppt/slideLayouts/slideLayout6.xml" ContentType="application/vnd.openxmlformats-officedocument.presentationml.slideLayout+xml"/>
  <Override PartName="/ppt/slides/slide43.xml" ContentType="application/vnd.openxmlformats-officedocument.presentationml.slide+xml"/>
  <Override PartName="/ppt/slides/slide90.xml" ContentType="application/vnd.openxmlformats-officedocument.presentationml.slide+xml"/>
  <Override PartName="/ppt/slides/slide225.xml" ContentType="application/vnd.openxmlformats-officedocument.presentationml.slide+xml"/>
  <Override PartName="/ppt/theme/theme1.xml" ContentType="application/vnd.openxmlformats-officedocument.theme+xml"/>
  <Override PartName="/ppt/slides/slide32.xml" ContentType="application/vnd.openxmlformats-officedocument.presentationml.slide+xml"/>
  <Override PartName="/ppt/slides/slide214.xml" ContentType="application/vnd.openxmlformats-officedocument.presentationml.slide+xml"/>
  <Override PartName="/ppt/slides/slide261.xml" ContentType="application/vnd.openxmlformats-officedocument.presentationml.slide+xml"/>
  <Override PartName="/ppt/slides/slide10.xml" ContentType="application/vnd.openxmlformats-officedocument.presentationml.slide+xml"/>
  <Override PartName="/ppt/slides/slide21.xml" ContentType="application/vnd.openxmlformats-officedocument.presentationml.slide+xml"/>
  <Override PartName="/ppt/slides/slide187.xml" ContentType="application/vnd.openxmlformats-officedocument.presentationml.slide+xml"/>
  <Override PartName="/ppt/slides/slide198.xml" ContentType="application/vnd.openxmlformats-officedocument.presentationml.slide+xml"/>
  <Override PartName="/ppt/slides/slide203.xml" ContentType="application/vnd.openxmlformats-officedocument.presentationml.slide+xml"/>
  <Override PartName="/ppt/slides/slide250.xml" ContentType="application/vnd.openxmlformats-officedocument.presentationml.slide+xml"/>
  <Override PartName="/ppt/slides/slide129.xml" ContentType="application/vnd.openxmlformats-officedocument.presentationml.slide+xml"/>
  <Override PartName="/ppt/slides/slide176.xml" ContentType="application/vnd.openxmlformats-officedocument.presentationml.slide+xml"/>
  <Override PartName="/ppt/slides/slide118.xml" ContentType="application/vnd.openxmlformats-officedocument.presentationml.slide+xml"/>
  <Override PartName="/ppt/slides/slide165.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107.xml" ContentType="application/vnd.openxmlformats-officedocument.presentationml.slide+xml"/>
  <Override PartName="/ppt/slides/slide143.xml" ContentType="application/vnd.openxmlformats-officedocument.presentationml.slide+xml"/>
  <Override PartName="/ppt/slides/slide154.xml" ContentType="application/vnd.openxmlformats-officedocument.presentationml.slide+xml"/>
  <Override PartName="/ppt/slides/slide190.xml" ContentType="application/vnd.openxmlformats-officedocument.presentationml.slide+xml"/>
  <Override PartName="/ppt/viewProps.xml" ContentType="application/vnd.openxmlformats-officedocument.presentationml.viewProps+xml"/>
  <Override PartName="/ppt/slides/slide48.xml" ContentType="application/vnd.openxmlformats-officedocument.presentationml.slide+xml"/>
  <Override PartName="/ppt/slides/slide95.xml" ContentType="application/vnd.openxmlformats-officedocument.presentationml.slide+xml"/>
  <Override PartName="/ppt/slides/slide132.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slides/slide208.xml" ContentType="application/vnd.openxmlformats-officedocument.presentationml.slide+xml"/>
  <Override PartName="/ppt/slides/slide219.xml" ContentType="application/vnd.openxmlformats-officedocument.presentationml.slide+xml"/>
  <Override PartName="/ppt/slides/slide255.xml" ContentType="application/vnd.openxmlformats-officedocument.presentationml.slide+xml"/>
  <Override PartName="/ppt/presProps.xml" ContentType="application/vnd.openxmlformats-officedocument.presentationml.presProps+xml"/>
  <Override PartName="/ppt/slides/slide1.xml" ContentType="application/vnd.openxmlformats-officedocument.presentationml.slide+xml"/>
  <Override PartName="/ppt/slides/slide15.xml" ContentType="application/vnd.openxmlformats-officedocument.presentationml.slide+xml"/>
  <Override PartName="/ppt/slides/slide62.xml" ContentType="application/vnd.openxmlformats-officedocument.presentationml.slide+xml"/>
  <Override PartName="/ppt/slides/slide110.xml" ContentType="application/vnd.openxmlformats-officedocument.presentationml.slide+xml"/>
  <Override PartName="/ppt/slides/slide244.xml" ContentType="application/vnd.openxmlformats-officedocument.presentationml.slide+xml"/>
  <Override PartName="/ppt/slideLayouts/slideLayout3.xml" ContentType="application/vnd.openxmlformats-officedocument.presentationml.slideLayout+xml"/>
  <Override PartName="/ppt/slides/slide51.xml" ContentType="application/vnd.openxmlformats-officedocument.presentationml.slide+xml"/>
  <Override PartName="/ppt/slides/slide233.xml" ContentType="application/vnd.openxmlformats-officedocument.presentationml.slide+xml"/>
  <Override PartName="/ppt/slides/slide40.xml" ContentType="application/vnd.openxmlformats-officedocument.presentationml.slide+xml"/>
  <Override PartName="/ppt/slides/slide159.xml" ContentType="application/vnd.openxmlformats-officedocument.presentationml.slide+xml"/>
  <Override PartName="/ppt/slides/slide211.xml" ContentType="application/vnd.openxmlformats-officedocument.presentationml.slide+xml"/>
  <Override PartName="/ppt/slides/slide222.xml" ContentType="application/vnd.openxmlformats-officedocument.presentationml.slide+xml"/>
  <Override PartName="/ppt/slides/slide148.xml" ContentType="application/vnd.openxmlformats-officedocument.presentationml.slide+xml"/>
  <Override PartName="/ppt/slides/slide195.xml" ContentType="application/vnd.openxmlformats-officedocument.presentationml.slide+xml"/>
  <Override PartName="/ppt/slides/slide200.xml" ContentType="application/vnd.openxmlformats-officedocument.presentationml.slide+xml"/>
  <Default Extension="gif" ContentType="image/gif"/>
  <Override PartName="/ppt/slides/slide89.xml" ContentType="application/vnd.openxmlformats-officedocument.presentationml.slide+xml"/>
  <Override PartName="/ppt/slides/slide126.xml" ContentType="application/vnd.openxmlformats-officedocument.presentationml.slide+xml"/>
  <Override PartName="/ppt/slides/slide137.xml" ContentType="application/vnd.openxmlformats-officedocument.presentationml.slide+xml"/>
  <Override PartName="/ppt/slides/slide173.xml" ContentType="application/vnd.openxmlformats-officedocument.presentationml.slide+xml"/>
  <Override PartName="/ppt/slides/slide184.xml" ContentType="application/vnd.openxmlformats-officedocument.presentationml.slide+xml"/>
  <Override PartName="/ppt/slides/slide78.xml" ContentType="application/vnd.openxmlformats-officedocument.presentationml.slide+xml"/>
  <Override PartName="/ppt/slides/slide115.xml" ContentType="application/vnd.openxmlformats-officedocument.presentationml.slide+xml"/>
  <Override PartName="/ppt/slides/slide162.xml" ContentType="application/vnd.openxmlformats-officedocument.presentationml.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92" r:id="rId4"/>
    <p:sldId id="295" r:id="rId5"/>
    <p:sldId id="296" r:id="rId6"/>
    <p:sldId id="294" r:id="rId7"/>
    <p:sldId id="259" r:id="rId8"/>
    <p:sldId id="260" r:id="rId9"/>
    <p:sldId id="261" r:id="rId10"/>
    <p:sldId id="262" r:id="rId11"/>
    <p:sldId id="263" r:id="rId12"/>
    <p:sldId id="264" r:id="rId13"/>
    <p:sldId id="272" r:id="rId14"/>
    <p:sldId id="268" r:id="rId15"/>
    <p:sldId id="269" r:id="rId16"/>
    <p:sldId id="265" r:id="rId17"/>
    <p:sldId id="267" r:id="rId18"/>
    <p:sldId id="266" r:id="rId19"/>
    <p:sldId id="274" r:id="rId20"/>
    <p:sldId id="273" r:id="rId21"/>
    <p:sldId id="270" r:id="rId22"/>
    <p:sldId id="271" r:id="rId23"/>
    <p:sldId id="275" r:id="rId24"/>
    <p:sldId id="276" r:id="rId25"/>
    <p:sldId id="277" r:id="rId26"/>
    <p:sldId id="278" r:id="rId27"/>
    <p:sldId id="279" r:id="rId28"/>
    <p:sldId id="280" r:id="rId29"/>
    <p:sldId id="320" r:id="rId30"/>
    <p:sldId id="310" r:id="rId31"/>
    <p:sldId id="311" r:id="rId32"/>
    <p:sldId id="312" r:id="rId33"/>
    <p:sldId id="313" r:id="rId34"/>
    <p:sldId id="314" r:id="rId35"/>
    <p:sldId id="315" r:id="rId36"/>
    <p:sldId id="316" r:id="rId37"/>
    <p:sldId id="317" r:id="rId38"/>
    <p:sldId id="318" r:id="rId39"/>
    <p:sldId id="319" r:id="rId40"/>
    <p:sldId id="281" r:id="rId41"/>
    <p:sldId id="321" r:id="rId42"/>
    <p:sldId id="282" r:id="rId43"/>
    <p:sldId id="283" r:id="rId44"/>
    <p:sldId id="284" r:id="rId45"/>
    <p:sldId id="285" r:id="rId46"/>
    <p:sldId id="286" r:id="rId47"/>
    <p:sldId id="287" r:id="rId48"/>
    <p:sldId id="288" r:id="rId49"/>
    <p:sldId id="289" r:id="rId50"/>
    <p:sldId id="290" r:id="rId51"/>
    <p:sldId id="307" r:id="rId52"/>
    <p:sldId id="308" r:id="rId53"/>
    <p:sldId id="309" r:id="rId54"/>
    <p:sldId id="306" r:id="rId55"/>
    <p:sldId id="291" r:id="rId56"/>
    <p:sldId id="297" r:id="rId57"/>
    <p:sldId id="298" r:id="rId58"/>
    <p:sldId id="299" r:id="rId59"/>
    <p:sldId id="300" r:id="rId60"/>
    <p:sldId id="301" r:id="rId61"/>
    <p:sldId id="302" r:id="rId62"/>
    <p:sldId id="303" r:id="rId63"/>
    <p:sldId id="304" r:id="rId64"/>
    <p:sldId id="322" r:id="rId65"/>
    <p:sldId id="305" r:id="rId66"/>
    <p:sldId id="323" r:id="rId67"/>
    <p:sldId id="333" r:id="rId68"/>
    <p:sldId id="334" r:id="rId69"/>
    <p:sldId id="324" r:id="rId70"/>
    <p:sldId id="325" r:id="rId71"/>
    <p:sldId id="326" r:id="rId72"/>
    <p:sldId id="327" r:id="rId73"/>
    <p:sldId id="328" r:id="rId74"/>
    <p:sldId id="329" r:id="rId75"/>
    <p:sldId id="330" r:id="rId76"/>
    <p:sldId id="331" r:id="rId77"/>
    <p:sldId id="335" r:id="rId78"/>
    <p:sldId id="336" r:id="rId79"/>
    <p:sldId id="337" r:id="rId80"/>
    <p:sldId id="338" r:id="rId81"/>
    <p:sldId id="339" r:id="rId82"/>
    <p:sldId id="340" r:id="rId83"/>
    <p:sldId id="341" r:id="rId84"/>
    <p:sldId id="332" r:id="rId85"/>
    <p:sldId id="342" r:id="rId86"/>
    <p:sldId id="343" r:id="rId87"/>
    <p:sldId id="344" r:id="rId88"/>
    <p:sldId id="345" r:id="rId89"/>
    <p:sldId id="346" r:id="rId90"/>
    <p:sldId id="347" r:id="rId91"/>
    <p:sldId id="348" r:id="rId92"/>
    <p:sldId id="349" r:id="rId93"/>
    <p:sldId id="350" r:id="rId94"/>
    <p:sldId id="351" r:id="rId95"/>
    <p:sldId id="352" r:id="rId96"/>
    <p:sldId id="353" r:id="rId97"/>
    <p:sldId id="358" r:id="rId98"/>
    <p:sldId id="354" r:id="rId99"/>
    <p:sldId id="355" r:id="rId100"/>
    <p:sldId id="356" r:id="rId101"/>
    <p:sldId id="357" r:id="rId102"/>
    <p:sldId id="385" r:id="rId103"/>
    <p:sldId id="359" r:id="rId104"/>
    <p:sldId id="360" r:id="rId105"/>
    <p:sldId id="361" r:id="rId106"/>
    <p:sldId id="368" r:id="rId107"/>
    <p:sldId id="369" r:id="rId108"/>
    <p:sldId id="370" r:id="rId109"/>
    <p:sldId id="371" r:id="rId110"/>
    <p:sldId id="362" r:id="rId111"/>
    <p:sldId id="363" r:id="rId112"/>
    <p:sldId id="386" r:id="rId113"/>
    <p:sldId id="364" r:id="rId114"/>
    <p:sldId id="376" r:id="rId115"/>
    <p:sldId id="366" r:id="rId116"/>
    <p:sldId id="365" r:id="rId117"/>
    <p:sldId id="372" r:id="rId118"/>
    <p:sldId id="373" r:id="rId119"/>
    <p:sldId id="374" r:id="rId120"/>
    <p:sldId id="375" r:id="rId121"/>
    <p:sldId id="367" r:id="rId122"/>
    <p:sldId id="387" r:id="rId123"/>
    <p:sldId id="388" r:id="rId124"/>
    <p:sldId id="377" r:id="rId125"/>
    <p:sldId id="378" r:id="rId126"/>
    <p:sldId id="379" r:id="rId127"/>
    <p:sldId id="397" r:id="rId128"/>
    <p:sldId id="398" r:id="rId129"/>
    <p:sldId id="399" r:id="rId130"/>
    <p:sldId id="380" r:id="rId131"/>
    <p:sldId id="381" r:id="rId132"/>
    <p:sldId id="382" r:id="rId133"/>
    <p:sldId id="383" r:id="rId134"/>
    <p:sldId id="389" r:id="rId135"/>
    <p:sldId id="390" r:id="rId136"/>
    <p:sldId id="391" r:id="rId137"/>
    <p:sldId id="410" r:id="rId138"/>
    <p:sldId id="392" r:id="rId139"/>
    <p:sldId id="393" r:id="rId140"/>
    <p:sldId id="394" r:id="rId141"/>
    <p:sldId id="395" r:id="rId142"/>
    <p:sldId id="396" r:id="rId143"/>
    <p:sldId id="384" r:id="rId144"/>
    <p:sldId id="400" r:id="rId145"/>
    <p:sldId id="413" r:id="rId146"/>
    <p:sldId id="412" r:id="rId147"/>
    <p:sldId id="411" r:id="rId148"/>
    <p:sldId id="414" r:id="rId149"/>
    <p:sldId id="401" r:id="rId150"/>
    <p:sldId id="450" r:id="rId151"/>
    <p:sldId id="402" r:id="rId152"/>
    <p:sldId id="415" r:id="rId153"/>
    <p:sldId id="403" r:id="rId154"/>
    <p:sldId id="404" r:id="rId155"/>
    <p:sldId id="416" r:id="rId156"/>
    <p:sldId id="405" r:id="rId157"/>
    <p:sldId id="417" r:id="rId158"/>
    <p:sldId id="406" r:id="rId159"/>
    <p:sldId id="407" r:id="rId160"/>
    <p:sldId id="418" r:id="rId161"/>
    <p:sldId id="408" r:id="rId162"/>
    <p:sldId id="409" r:id="rId163"/>
    <p:sldId id="419" r:id="rId164"/>
    <p:sldId id="420" r:id="rId165"/>
    <p:sldId id="421" r:id="rId166"/>
    <p:sldId id="422" r:id="rId167"/>
    <p:sldId id="423" r:id="rId168"/>
    <p:sldId id="424" r:id="rId169"/>
    <p:sldId id="425" r:id="rId170"/>
    <p:sldId id="426" r:id="rId171"/>
    <p:sldId id="427" r:id="rId172"/>
    <p:sldId id="428" r:id="rId173"/>
    <p:sldId id="429" r:id="rId174"/>
    <p:sldId id="430" r:id="rId175"/>
    <p:sldId id="431" r:id="rId176"/>
    <p:sldId id="432" r:id="rId177"/>
    <p:sldId id="434" r:id="rId178"/>
    <p:sldId id="435" r:id="rId179"/>
    <p:sldId id="436" r:id="rId180"/>
    <p:sldId id="437" r:id="rId181"/>
    <p:sldId id="438" r:id="rId182"/>
    <p:sldId id="439" r:id="rId183"/>
    <p:sldId id="440" r:id="rId184"/>
    <p:sldId id="441" r:id="rId185"/>
    <p:sldId id="442" r:id="rId186"/>
    <p:sldId id="444" r:id="rId187"/>
    <p:sldId id="479" r:id="rId188"/>
    <p:sldId id="445" r:id="rId189"/>
    <p:sldId id="446" r:id="rId190"/>
    <p:sldId id="486" r:id="rId191"/>
    <p:sldId id="447" r:id="rId192"/>
    <p:sldId id="480" r:id="rId193"/>
    <p:sldId id="448" r:id="rId194"/>
    <p:sldId id="487" r:id="rId195"/>
    <p:sldId id="449" r:id="rId196"/>
    <p:sldId id="443" r:id="rId197"/>
    <p:sldId id="485" r:id="rId198"/>
    <p:sldId id="451" r:id="rId199"/>
    <p:sldId id="452" r:id="rId200"/>
    <p:sldId id="453" r:id="rId201"/>
    <p:sldId id="490" r:id="rId202"/>
    <p:sldId id="491" r:id="rId203"/>
    <p:sldId id="454" r:id="rId204"/>
    <p:sldId id="483" r:id="rId205"/>
    <p:sldId id="455" r:id="rId206"/>
    <p:sldId id="456" r:id="rId207"/>
    <p:sldId id="482" r:id="rId208"/>
    <p:sldId id="457" r:id="rId209"/>
    <p:sldId id="481" r:id="rId210"/>
    <p:sldId id="458" r:id="rId211"/>
    <p:sldId id="459" r:id="rId212"/>
    <p:sldId id="466" r:id="rId213"/>
    <p:sldId id="467" r:id="rId214"/>
    <p:sldId id="468" r:id="rId215"/>
    <p:sldId id="471" r:id="rId216"/>
    <p:sldId id="469" r:id="rId217"/>
    <p:sldId id="460" r:id="rId218"/>
    <p:sldId id="492" r:id="rId219"/>
    <p:sldId id="461" r:id="rId220"/>
    <p:sldId id="462" r:id="rId221"/>
    <p:sldId id="463" r:id="rId222"/>
    <p:sldId id="464" r:id="rId223"/>
    <p:sldId id="465" r:id="rId224"/>
    <p:sldId id="493" r:id="rId225"/>
    <p:sldId id="472" r:id="rId226"/>
    <p:sldId id="494" r:id="rId227"/>
    <p:sldId id="473" r:id="rId228"/>
    <p:sldId id="495" r:id="rId229"/>
    <p:sldId id="474" r:id="rId230"/>
    <p:sldId id="523" r:id="rId231"/>
    <p:sldId id="496" r:id="rId232"/>
    <p:sldId id="475" r:id="rId233"/>
    <p:sldId id="524" r:id="rId234"/>
    <p:sldId id="476" r:id="rId235"/>
    <p:sldId id="478" r:id="rId236"/>
    <p:sldId id="522" r:id="rId237"/>
    <p:sldId id="497" r:id="rId238"/>
    <p:sldId id="433" r:id="rId239"/>
    <p:sldId id="520" r:id="rId240"/>
    <p:sldId id="498" r:id="rId241"/>
    <p:sldId id="499" r:id="rId242"/>
    <p:sldId id="521" r:id="rId243"/>
    <p:sldId id="500" r:id="rId244"/>
    <p:sldId id="501" r:id="rId245"/>
    <p:sldId id="502" r:id="rId246"/>
    <p:sldId id="503" r:id="rId247"/>
    <p:sldId id="519" r:id="rId248"/>
    <p:sldId id="504" r:id="rId249"/>
    <p:sldId id="505" r:id="rId250"/>
    <p:sldId id="506" r:id="rId251"/>
    <p:sldId id="507" r:id="rId252"/>
    <p:sldId id="508" r:id="rId253"/>
    <p:sldId id="509" r:id="rId254"/>
    <p:sldId id="510" r:id="rId255"/>
    <p:sldId id="525" r:id="rId256"/>
    <p:sldId id="511" r:id="rId257"/>
    <p:sldId id="512" r:id="rId258"/>
    <p:sldId id="513" r:id="rId259"/>
    <p:sldId id="526" r:id="rId260"/>
    <p:sldId id="514" r:id="rId261"/>
    <p:sldId id="515" r:id="rId262"/>
    <p:sldId id="516" r:id="rId263"/>
    <p:sldId id="517" r:id="rId264"/>
    <p:sldId id="518" r:id="rId26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1267" y="-6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slide" Target="slides/slide225.xml"/><Relationship Id="rId247" Type="http://schemas.openxmlformats.org/officeDocument/2006/relationships/slide" Target="slides/slide246.xml"/><Relationship Id="rId107" Type="http://schemas.openxmlformats.org/officeDocument/2006/relationships/slide" Target="slides/slide106.xml"/><Relationship Id="rId268" Type="http://schemas.openxmlformats.org/officeDocument/2006/relationships/theme" Target="theme/theme1.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slide" Target="slides/slide236.xml"/><Relationship Id="rId258" Type="http://schemas.openxmlformats.org/officeDocument/2006/relationships/slide" Target="slides/slide257.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248" Type="http://schemas.openxmlformats.org/officeDocument/2006/relationships/slide" Target="slides/slide247.xml"/><Relationship Id="rId269" Type="http://schemas.openxmlformats.org/officeDocument/2006/relationships/tableStyles" Target="tableStyles.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8" Type="http://schemas.openxmlformats.org/officeDocument/2006/relationships/slide" Target="slides/slide237.xml"/><Relationship Id="rId259" Type="http://schemas.openxmlformats.org/officeDocument/2006/relationships/slide" Target="slides/slide258.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172" Type="http://schemas.openxmlformats.org/officeDocument/2006/relationships/slide" Target="slides/slide171.xml"/><Relationship Id="rId193" Type="http://schemas.openxmlformats.org/officeDocument/2006/relationships/slide" Target="slides/slide192.xml"/><Relationship Id="rId202" Type="http://schemas.openxmlformats.org/officeDocument/2006/relationships/slide" Target="slides/slide201.xml"/><Relationship Id="rId207" Type="http://schemas.openxmlformats.org/officeDocument/2006/relationships/slide" Target="slides/slide206.xml"/><Relationship Id="rId223" Type="http://schemas.openxmlformats.org/officeDocument/2006/relationships/slide" Target="slides/slide222.xml"/><Relationship Id="rId228" Type="http://schemas.openxmlformats.org/officeDocument/2006/relationships/slide" Target="slides/slide227.xml"/><Relationship Id="rId244" Type="http://schemas.openxmlformats.org/officeDocument/2006/relationships/slide" Target="slides/slide243.xml"/><Relationship Id="rId249" Type="http://schemas.openxmlformats.org/officeDocument/2006/relationships/slide" Target="slides/slide24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260" Type="http://schemas.openxmlformats.org/officeDocument/2006/relationships/slide" Target="slides/slide259.xml"/><Relationship Id="rId265" Type="http://schemas.openxmlformats.org/officeDocument/2006/relationships/slide" Target="slides/slide264.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13" Type="http://schemas.openxmlformats.org/officeDocument/2006/relationships/slide" Target="slides/slide212.xml"/><Relationship Id="rId218" Type="http://schemas.openxmlformats.org/officeDocument/2006/relationships/slide" Target="slides/slide217.xml"/><Relationship Id="rId234" Type="http://schemas.openxmlformats.org/officeDocument/2006/relationships/slide" Target="slides/slide233.xml"/><Relationship Id="rId239" Type="http://schemas.openxmlformats.org/officeDocument/2006/relationships/slide" Target="slides/slide238.xml"/><Relationship Id="rId2" Type="http://schemas.openxmlformats.org/officeDocument/2006/relationships/slide" Target="slides/slide1.xml"/><Relationship Id="rId29" Type="http://schemas.openxmlformats.org/officeDocument/2006/relationships/slide" Target="slides/slide28.xml"/><Relationship Id="rId250" Type="http://schemas.openxmlformats.org/officeDocument/2006/relationships/slide" Target="slides/slide249.xml"/><Relationship Id="rId255" Type="http://schemas.openxmlformats.org/officeDocument/2006/relationships/slide" Target="slides/slide254.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slide" Target="slides/slide202.xml"/><Relationship Id="rId208" Type="http://schemas.openxmlformats.org/officeDocument/2006/relationships/slide" Target="slides/slide207.xml"/><Relationship Id="rId229" Type="http://schemas.openxmlformats.org/officeDocument/2006/relationships/slide" Target="slides/slide228.xml"/><Relationship Id="rId19" Type="http://schemas.openxmlformats.org/officeDocument/2006/relationships/slide" Target="slides/slide18.xml"/><Relationship Id="rId224" Type="http://schemas.openxmlformats.org/officeDocument/2006/relationships/slide" Target="slides/slide223.xml"/><Relationship Id="rId240" Type="http://schemas.openxmlformats.org/officeDocument/2006/relationships/slide" Target="slides/slide239.xml"/><Relationship Id="rId245" Type="http://schemas.openxmlformats.org/officeDocument/2006/relationships/slide" Target="slides/slide244.xml"/><Relationship Id="rId261" Type="http://schemas.openxmlformats.org/officeDocument/2006/relationships/slide" Target="slides/slide260.xml"/><Relationship Id="rId266" Type="http://schemas.openxmlformats.org/officeDocument/2006/relationships/presProps" Target="presProps.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219" Type="http://schemas.openxmlformats.org/officeDocument/2006/relationships/slide" Target="slides/slide218.xml"/><Relationship Id="rId3" Type="http://schemas.openxmlformats.org/officeDocument/2006/relationships/slide" Target="slides/slide2.xml"/><Relationship Id="rId214" Type="http://schemas.openxmlformats.org/officeDocument/2006/relationships/slide" Target="slides/slide213.xml"/><Relationship Id="rId230" Type="http://schemas.openxmlformats.org/officeDocument/2006/relationships/slide" Target="slides/slide229.xml"/><Relationship Id="rId235" Type="http://schemas.openxmlformats.org/officeDocument/2006/relationships/slide" Target="slides/slide234.xml"/><Relationship Id="rId251" Type="http://schemas.openxmlformats.org/officeDocument/2006/relationships/slide" Target="slides/slide250.xml"/><Relationship Id="rId256" Type="http://schemas.openxmlformats.org/officeDocument/2006/relationships/slide" Target="slides/slide255.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220" Type="http://schemas.openxmlformats.org/officeDocument/2006/relationships/slide" Target="slides/slide219.xml"/><Relationship Id="rId225" Type="http://schemas.openxmlformats.org/officeDocument/2006/relationships/slide" Target="slides/slide224.xml"/><Relationship Id="rId241" Type="http://schemas.openxmlformats.org/officeDocument/2006/relationships/slide" Target="slides/slide240.xml"/><Relationship Id="rId246" Type="http://schemas.openxmlformats.org/officeDocument/2006/relationships/slide" Target="slides/slide245.xml"/><Relationship Id="rId267" Type="http://schemas.openxmlformats.org/officeDocument/2006/relationships/viewProps" Target="viewProp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262" Type="http://schemas.openxmlformats.org/officeDocument/2006/relationships/slide" Target="slides/slide261.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36" Type="http://schemas.openxmlformats.org/officeDocument/2006/relationships/slide" Target="slides/slide235.xml"/><Relationship Id="rId257" Type="http://schemas.openxmlformats.org/officeDocument/2006/relationships/slide" Target="slides/slide256.xml"/><Relationship Id="rId26" Type="http://schemas.openxmlformats.org/officeDocument/2006/relationships/slide" Target="slides/slide25.xml"/><Relationship Id="rId231" Type="http://schemas.openxmlformats.org/officeDocument/2006/relationships/slide" Target="slides/slide230.xml"/><Relationship Id="rId252" Type="http://schemas.openxmlformats.org/officeDocument/2006/relationships/slide" Target="slides/slide251.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263" Type="http://schemas.openxmlformats.org/officeDocument/2006/relationships/slide" Target="slides/slide262.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53" Type="http://schemas.openxmlformats.org/officeDocument/2006/relationships/slide" Target="slides/slide252.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264" Type="http://schemas.openxmlformats.org/officeDocument/2006/relationships/slide" Target="slides/slide263.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54" Type="http://schemas.openxmlformats.org/officeDocument/2006/relationships/slide" Target="slides/slide25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75BF2D9E-CE8D-40D9-A73B-4C8989AE72F6}" type="datetimeFigureOut">
              <a:rPr lang="en-US" smtClean="0"/>
              <a:pPr/>
              <a:t>1/15/2012</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29" name="Slide Number Placeholder 28"/>
          <p:cNvSpPr>
            <a:spLocks noGrp="1"/>
          </p:cNvSpPr>
          <p:nvPr>
            <p:ph type="sldNum" sz="quarter" idx="12"/>
          </p:nvPr>
        </p:nvSpPr>
        <p:spPr/>
        <p:txBody>
          <a:bodyPr/>
          <a:lstStyle/>
          <a:p>
            <a:fld id="{4D0F4B98-176D-40CF-B744-A563D681ED13}" type="slidenum">
              <a:rPr lang="en-US" smtClean="0"/>
              <a:pPr/>
              <a:t>‹#›</a:t>
            </a:fld>
            <a:endParaRPr lang="en-US" dirty="0"/>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5BF2D9E-CE8D-40D9-A73B-4C8989AE72F6}" type="datetimeFigureOut">
              <a:rPr lang="en-US" smtClean="0"/>
              <a:pPr/>
              <a:t>1/15/2012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D0F4B98-176D-40CF-B744-A563D681ED13}"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5BF2D9E-CE8D-40D9-A73B-4C8989AE72F6}" type="datetimeFigureOut">
              <a:rPr lang="en-US" smtClean="0"/>
              <a:pPr/>
              <a:t>1/15/2012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D0F4B98-176D-40CF-B744-A563D681ED13}"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5BF2D9E-CE8D-40D9-A73B-4C8989AE72F6}" type="datetimeFigureOut">
              <a:rPr lang="en-US" smtClean="0"/>
              <a:pPr/>
              <a:t>1/15/2012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D0F4B98-176D-40CF-B744-A563D681ED13}"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5BF2D9E-CE8D-40D9-A73B-4C8989AE72F6}" type="datetimeFigureOut">
              <a:rPr lang="en-US" smtClean="0"/>
              <a:pPr/>
              <a:t>1/15/2012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7924800" y="6416675"/>
            <a:ext cx="762000" cy="365125"/>
          </a:xfrm>
        </p:spPr>
        <p:txBody>
          <a:bodyPr/>
          <a:lstStyle/>
          <a:p>
            <a:fld id="{4D0F4B98-176D-40CF-B744-A563D681ED13}"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5BF2D9E-CE8D-40D9-A73B-4C8989AE72F6}" type="datetimeFigureOut">
              <a:rPr lang="en-US" smtClean="0"/>
              <a:pPr/>
              <a:t>1/15/2012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D0F4B98-176D-40CF-B744-A563D681ED13}"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5BF2D9E-CE8D-40D9-A73B-4C8989AE72F6}" type="datetimeFigureOut">
              <a:rPr lang="en-US" smtClean="0"/>
              <a:pPr/>
              <a:t>1/15/2012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D0F4B98-176D-40CF-B744-A563D681ED13}"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5BF2D9E-CE8D-40D9-A73B-4C8989AE72F6}" type="datetimeFigureOut">
              <a:rPr lang="en-US" smtClean="0"/>
              <a:pPr/>
              <a:t>1/15/2012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D0F4B98-176D-40CF-B744-A563D681ED13}"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BF2D9E-CE8D-40D9-A73B-4C8989AE72F6}" type="datetimeFigureOut">
              <a:rPr lang="en-US" smtClean="0"/>
              <a:pPr/>
              <a:t>1/15/2012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D0F4B98-176D-40CF-B744-A563D681ED13}"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5BF2D9E-CE8D-40D9-A73B-4C8989AE72F6}" type="datetimeFigureOut">
              <a:rPr lang="en-US" smtClean="0"/>
              <a:pPr/>
              <a:t>1/15/2012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D0F4B98-176D-40CF-B744-A563D681ED13}"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dirty="0"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5BF2D9E-CE8D-40D9-A73B-4C8989AE72F6}" type="datetimeFigureOut">
              <a:rPr lang="en-US" smtClean="0"/>
              <a:pPr/>
              <a:t>1/15/2012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D0F4B98-176D-40CF-B744-A563D681ED13}"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75BF2D9E-CE8D-40D9-A73B-4C8989AE72F6}" type="datetimeFigureOut">
              <a:rPr lang="en-US" smtClean="0"/>
              <a:pPr/>
              <a:t>1/15/2012</a:t>
            </a:fld>
            <a:endParaRPr lang="en-US" dirty="0"/>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dirty="0"/>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4D0F4B98-176D-40CF-B744-A563D681ED13}"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2.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colossians</a:t>
            </a:r>
            <a:endParaRPr lang="en-US" dirty="0"/>
          </a:p>
        </p:txBody>
      </p:sp>
      <p:sp>
        <p:nvSpPr>
          <p:cNvPr id="3" name="Subtitle 2"/>
          <p:cNvSpPr>
            <a:spLocks noGrp="1"/>
          </p:cNvSpPr>
          <p:nvPr>
            <p:ph type="subTitle" idx="1"/>
          </p:nvPr>
        </p:nvSpPr>
        <p:spPr>
          <a:xfrm>
            <a:off x="1371600" y="4800600"/>
            <a:ext cx="6400800" cy="1752600"/>
          </a:xfrm>
        </p:spPr>
        <p:txBody>
          <a:bodyPr/>
          <a:lstStyle/>
          <a:p>
            <a:r>
              <a:rPr lang="en-US" b="1" dirty="0" smtClean="0">
                <a:solidFill>
                  <a:schemeClr val="accent5">
                    <a:lumMod val="40000"/>
                    <a:lumOff val="60000"/>
                  </a:schemeClr>
                </a:solidFill>
              </a:rPr>
              <a:t>Grace Bible Church of Pullman</a:t>
            </a:r>
          </a:p>
          <a:p>
            <a:endParaRPr lang="en-US" dirty="0" smtClean="0">
              <a:solidFill>
                <a:schemeClr val="accent5">
                  <a:lumMod val="40000"/>
                  <a:lumOff val="60000"/>
                </a:schemeClr>
              </a:solidFill>
            </a:endParaRPr>
          </a:p>
          <a:p>
            <a:r>
              <a:rPr lang="en-US" sz="2400" i="1" dirty="0" smtClean="0">
                <a:solidFill>
                  <a:schemeClr val="accent5">
                    <a:lumMod val="40000"/>
                    <a:lumOff val="60000"/>
                  </a:schemeClr>
                </a:solidFill>
              </a:rPr>
              <a:t>Pastor-Teacher, Ron McMurray</a:t>
            </a:r>
            <a:endParaRPr lang="en-US" sz="2400" i="1" dirty="0">
              <a:solidFill>
                <a:schemeClr val="accent5">
                  <a:lumMod val="40000"/>
                  <a:lumOff val="60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lstStyle/>
          <a:p>
            <a:r>
              <a:rPr lang="en-US" dirty="0" smtClean="0"/>
              <a:t>Romans mainly focuses upon salvation and CWL</a:t>
            </a:r>
          </a:p>
          <a:p>
            <a:r>
              <a:rPr lang="en-US" dirty="0" smtClean="0"/>
              <a:t>Ephesians mainly concerns the person of Christ.</a:t>
            </a:r>
          </a:p>
          <a:p>
            <a:r>
              <a:rPr lang="en-US" dirty="0" smtClean="0"/>
              <a:t>Colossians is </a:t>
            </a:r>
            <a:r>
              <a:rPr lang="en-US" u="sng" dirty="0" smtClean="0"/>
              <a:t>corrective</a:t>
            </a:r>
            <a:r>
              <a:rPr lang="en-US" dirty="0" smtClean="0"/>
              <a:t> in purpose regarding Christ.</a:t>
            </a:r>
          </a:p>
          <a:p>
            <a:endParaRPr lang="en-US" dirty="0" smtClean="0"/>
          </a:p>
          <a:p>
            <a:r>
              <a:rPr lang="en-US" b="1" dirty="0" smtClean="0">
                <a:solidFill>
                  <a:srgbClr val="FFC000"/>
                </a:solidFill>
              </a:rPr>
              <a:t>Colossian Heresy</a:t>
            </a:r>
          </a:p>
          <a:p>
            <a:pPr>
              <a:buNone/>
            </a:pPr>
            <a:r>
              <a:rPr lang="en-US" dirty="0" smtClean="0"/>
              <a:t>  - Journey of the mind to find God goes through steps</a:t>
            </a:r>
          </a:p>
          <a:p>
            <a:pPr>
              <a:buNone/>
            </a:pPr>
            <a:r>
              <a:rPr lang="en-US" dirty="0" smtClean="0"/>
              <a:t>  - Human mind and spirit are worshipped.</a:t>
            </a:r>
          </a:p>
          <a:p>
            <a:pPr>
              <a:buNone/>
            </a:pPr>
            <a:r>
              <a:rPr lang="en-US" dirty="0" smtClean="0"/>
              <a:t>  - God stepped down through series of emanations of created beings diminishing in holiness each time.</a:t>
            </a:r>
          </a:p>
          <a:p>
            <a:pPr>
              <a:buNone/>
            </a:pPr>
            <a:r>
              <a:rPr lang="en-US" dirty="0" smtClean="0"/>
              <a:t>  - Angels are the top creatures so worship them.</a:t>
            </a:r>
          </a:p>
          <a:p>
            <a:pPr>
              <a:buNone/>
            </a:pPr>
            <a:r>
              <a:rPr lang="en-US" dirty="0" smtClean="0"/>
              <a:t>  - Angels emanated down and man came into being in person of Jesus who had no holiness. </a:t>
            </a:r>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normAutofit fontScale="85000" lnSpcReduction="10000"/>
          </a:bodyPr>
          <a:lstStyle/>
          <a:p>
            <a:r>
              <a:rPr lang="en-US" b="1" dirty="0" smtClean="0">
                <a:solidFill>
                  <a:srgbClr val="FFFF00"/>
                </a:solidFill>
              </a:rPr>
              <a:t>1: 11</a:t>
            </a:r>
            <a:r>
              <a:rPr lang="en-US" dirty="0" smtClean="0"/>
              <a:t>, the dynamics of the grace learning process.  </a:t>
            </a:r>
          </a:p>
          <a:p>
            <a:pPr>
              <a:buNone/>
            </a:pPr>
            <a:r>
              <a:rPr lang="en-US" b="1" dirty="0" smtClean="0">
                <a:solidFill>
                  <a:srgbClr val="FFFF00"/>
                </a:solidFill>
              </a:rPr>
              <a:t>   “strengthened with all power, according to His glorious might, for the attaining of all steadfastness and patience;  joyously,”</a:t>
            </a:r>
          </a:p>
          <a:p>
            <a:pPr>
              <a:buNone/>
            </a:pPr>
            <a:endParaRPr lang="en-US" b="1" dirty="0" smtClean="0">
              <a:solidFill>
                <a:srgbClr val="FFFF00"/>
              </a:solidFill>
            </a:endParaRPr>
          </a:p>
          <a:p>
            <a:pPr hangingPunct="0"/>
            <a:r>
              <a:rPr lang="en-US" dirty="0" smtClean="0"/>
              <a:t>In this verse there are four different Greek words for power: </a:t>
            </a:r>
          </a:p>
          <a:p>
            <a:pPr hangingPunct="0">
              <a:buNone/>
            </a:pPr>
            <a:r>
              <a:rPr lang="en-US" dirty="0" smtClean="0"/>
              <a:t>    a) DUNAMAI - inherent power; </a:t>
            </a:r>
          </a:p>
          <a:p>
            <a:pPr hangingPunct="0">
              <a:buNone/>
            </a:pPr>
            <a:r>
              <a:rPr lang="en-US" dirty="0" smtClean="0"/>
              <a:t>    b) ENERGEIN operational power; </a:t>
            </a:r>
          </a:p>
          <a:p>
            <a:pPr hangingPunct="0">
              <a:buNone/>
            </a:pPr>
            <a:r>
              <a:rPr lang="en-US" dirty="0" smtClean="0"/>
              <a:t>    c) KRATOI - ruling power; </a:t>
            </a:r>
          </a:p>
          <a:p>
            <a:pPr hangingPunct="0">
              <a:buNone/>
            </a:pPr>
            <a:r>
              <a:rPr lang="en-US" dirty="0" smtClean="0"/>
              <a:t>    d) ISCHUROI  endowed power. </a:t>
            </a:r>
          </a:p>
          <a:p>
            <a:endParaRPr lang="en-US" dirty="0" smtClean="0"/>
          </a:p>
          <a:p>
            <a:r>
              <a:rPr lang="en-US" b="1" dirty="0" smtClean="0">
                <a:solidFill>
                  <a:srgbClr val="FFFF00"/>
                </a:solidFill>
              </a:rPr>
              <a:t>“Strengthened with all might,” </a:t>
            </a:r>
            <a:r>
              <a:rPr lang="en-US" dirty="0" smtClean="0"/>
              <a:t>this contains two of the above words. This verse in the English would start out “By every enabling power.” </a:t>
            </a:r>
          </a:p>
          <a:p>
            <a:endParaRPr lang="en-US" dirty="0" smtClean="0"/>
          </a:p>
          <a:p>
            <a:r>
              <a:rPr lang="en-US" dirty="0" smtClean="0"/>
              <a:t>The word </a:t>
            </a:r>
            <a:r>
              <a:rPr lang="en-US" b="1" dirty="0" smtClean="0">
                <a:solidFill>
                  <a:srgbClr val="FFFF00"/>
                </a:solidFill>
              </a:rPr>
              <a:t>“by” </a:t>
            </a:r>
            <a:r>
              <a:rPr lang="en-US" dirty="0" smtClean="0"/>
              <a:t>is the preposition EN + DUNAMAI – for the inherent power of God available for the believer.  </a:t>
            </a:r>
            <a:endParaRPr lang="en-US" b="1" dirty="0" smtClean="0">
              <a:solidFill>
                <a:srgbClr val="FFFF00"/>
              </a:solidFill>
            </a:endParaRPr>
          </a:p>
          <a:p>
            <a:pPr>
              <a:buNone/>
            </a:pPr>
            <a:endParaRPr lang="en-US" b="1" dirty="0" smtClean="0">
              <a:solidFill>
                <a:srgbClr val="FFFF00"/>
              </a:solidFill>
            </a:endParaRPr>
          </a:p>
          <a:p>
            <a:pPr>
              <a:buNone/>
            </a:pPr>
            <a:endParaRPr lang="en-US" dirty="0"/>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normAutofit fontScale="92500" lnSpcReduction="10000"/>
          </a:bodyPr>
          <a:lstStyle/>
          <a:p>
            <a:pPr hangingPunct="0"/>
            <a:r>
              <a:rPr lang="en-US" dirty="0" smtClean="0"/>
              <a:t>God’s inherent power is omnipotence.  PAI  means “all” and all-powerful means omnipotence. </a:t>
            </a:r>
          </a:p>
          <a:p>
            <a:pPr hangingPunct="0"/>
            <a:endParaRPr lang="en-US" dirty="0" smtClean="0"/>
          </a:p>
          <a:p>
            <a:pPr hangingPunct="0"/>
            <a:r>
              <a:rPr lang="en-US" dirty="0" smtClean="0"/>
              <a:t>So it is God, directly from His character who has made every provision for the believer to do the impossible which is to produce divine good.</a:t>
            </a:r>
          </a:p>
          <a:p>
            <a:pPr hangingPunct="0"/>
            <a:endParaRPr lang="en-US" dirty="0" smtClean="0"/>
          </a:p>
          <a:p>
            <a:pPr hangingPunct="0"/>
            <a:r>
              <a:rPr lang="en-US" dirty="0" smtClean="0"/>
              <a:t>For the believer to do the impossible is to understand spiritual phenomena, to understand the mind of God, to understand the character of God, to understand the principle with which God deals with the human race, namely grace. </a:t>
            </a:r>
          </a:p>
          <a:p>
            <a:pPr hangingPunct="0"/>
            <a:endParaRPr lang="en-US" dirty="0" smtClean="0"/>
          </a:p>
          <a:p>
            <a:pPr hangingPunct="0"/>
            <a:r>
              <a:rPr lang="en-US" dirty="0" smtClean="0"/>
              <a:t>Next is </a:t>
            </a:r>
            <a:r>
              <a:rPr lang="en-US" b="1" dirty="0" smtClean="0">
                <a:solidFill>
                  <a:srgbClr val="FFFF00"/>
                </a:solidFill>
              </a:rPr>
              <a:t>“strengthened” </a:t>
            </a:r>
            <a:r>
              <a:rPr lang="en-US" dirty="0" smtClean="0"/>
              <a:t>PPPtc of DUNAMAI - The passive voice is the voice of grace., </a:t>
            </a:r>
            <a:r>
              <a:rPr lang="en-US" dirty="0" smtClean="0">
                <a:solidFill>
                  <a:srgbClr val="FFFF00"/>
                </a:solidFill>
              </a:rPr>
              <a:t>“constantly being strengthened” </a:t>
            </a:r>
            <a:r>
              <a:rPr lang="en-US" dirty="0" smtClean="0"/>
              <a:t>— </a:t>
            </a:r>
            <a:r>
              <a:rPr lang="en-US" b="1" dirty="0" smtClean="0">
                <a:solidFill>
                  <a:srgbClr val="FFFF00"/>
                </a:solidFill>
              </a:rPr>
              <a:t>“By every enabling power constantly being strengthened.” </a:t>
            </a:r>
          </a:p>
          <a:p>
            <a:pPr hangingPunct="0"/>
            <a:endParaRPr lang="en-US" dirty="0" smtClean="0"/>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81000"/>
            <a:ext cx="8991600" cy="6477000"/>
          </a:xfrm>
        </p:spPr>
        <p:txBody>
          <a:bodyPr>
            <a:normAutofit/>
          </a:bodyPr>
          <a:lstStyle/>
          <a:p>
            <a:pPr hangingPunct="0"/>
            <a:r>
              <a:rPr lang="en-US" b="1" dirty="0" smtClean="0">
                <a:solidFill>
                  <a:srgbClr val="FFFF00"/>
                </a:solidFill>
              </a:rPr>
              <a:t>“according to His glorious might” </a:t>
            </a:r>
            <a:r>
              <a:rPr lang="en-US" dirty="0" smtClean="0"/>
              <a:t>-  KATA – preposition of standard, </a:t>
            </a:r>
            <a:r>
              <a:rPr lang="en-US" b="1" dirty="0" smtClean="0">
                <a:solidFill>
                  <a:srgbClr val="FFFF00"/>
                </a:solidFill>
              </a:rPr>
              <a:t>“according to the standard of the power of his glory.” </a:t>
            </a:r>
          </a:p>
          <a:p>
            <a:pPr hangingPunct="0"/>
            <a:endParaRPr lang="en-US" b="1" dirty="0" smtClean="0">
              <a:solidFill>
                <a:srgbClr val="FFFF00"/>
              </a:solidFill>
            </a:endParaRPr>
          </a:p>
          <a:p>
            <a:pPr hangingPunct="0"/>
            <a:r>
              <a:rPr lang="en-US" dirty="0" smtClean="0"/>
              <a:t>KRATOI  DOXA  -  </a:t>
            </a:r>
            <a:r>
              <a:rPr lang="en-US" b="1" dirty="0" smtClean="0">
                <a:solidFill>
                  <a:srgbClr val="FFFF00"/>
                </a:solidFill>
              </a:rPr>
              <a:t>“the ruling power of his glory,”- </a:t>
            </a:r>
            <a:r>
              <a:rPr lang="en-US" dirty="0" smtClean="0"/>
              <a:t>DOXA refers to the essence of God. In other words, we are to understand from the first half of this sentence that everything in the Christian life from the point of salvation depends entirely on who and what God is, without exception. </a:t>
            </a:r>
          </a:p>
          <a:p>
            <a:pPr hangingPunct="0"/>
            <a:endParaRPr lang="en-US" dirty="0" smtClean="0"/>
          </a:p>
          <a:p>
            <a:pPr hangingPunct="0"/>
            <a:r>
              <a:rPr lang="en-US" dirty="0" smtClean="0"/>
              <a:t>The literal translation brings out where the power lies.  Not from us. </a:t>
            </a:r>
          </a:p>
          <a:p>
            <a:endParaRPr lang="en-US" dirty="0"/>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normAutofit lnSpcReduction="10000"/>
          </a:bodyPr>
          <a:lstStyle/>
          <a:p>
            <a:pPr hangingPunct="0"/>
            <a:endParaRPr lang="en-US" dirty="0" smtClean="0"/>
          </a:p>
          <a:p>
            <a:pPr hangingPunct="0"/>
            <a:r>
              <a:rPr lang="en-US" dirty="0" smtClean="0"/>
              <a:t>This completely eliminates any form of human dynamics, any human talent, any human personality. </a:t>
            </a:r>
          </a:p>
          <a:p>
            <a:pPr hangingPunct="0"/>
            <a:endParaRPr lang="en-US" dirty="0" smtClean="0"/>
          </a:p>
          <a:p>
            <a:pPr hangingPunct="0"/>
            <a:r>
              <a:rPr lang="en-US" dirty="0" smtClean="0"/>
              <a:t>There is no place for it in the Christian life. Everything depends on who and what God is, there is no exception to that. Nothing depends on human personality. </a:t>
            </a:r>
          </a:p>
          <a:p>
            <a:pPr hangingPunct="0"/>
            <a:endParaRPr lang="en-US" dirty="0" smtClean="0"/>
          </a:p>
          <a:p>
            <a:pPr hangingPunct="0"/>
            <a:r>
              <a:rPr lang="en-US" dirty="0" smtClean="0"/>
              <a:t>Bible doctrine and the filling of the Spirit are the means of communicating the glory or essence of God to us, and God’s power manifest and displayed in the life of the believer depends upon these two factors. </a:t>
            </a:r>
          </a:p>
          <a:p>
            <a:endParaRPr lang="en-US" dirty="0" smtClean="0"/>
          </a:p>
          <a:p>
            <a:endParaRPr lang="en-US" dirty="0"/>
          </a:p>
        </p:txBody>
      </p:sp>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normAutofit fontScale="85000" lnSpcReduction="20000"/>
          </a:bodyPr>
          <a:lstStyle/>
          <a:p>
            <a:pPr hangingPunct="0"/>
            <a:r>
              <a:rPr lang="en-US" dirty="0" smtClean="0"/>
              <a:t>EIS -  introducing a result clause. Here it should be translated </a:t>
            </a:r>
            <a:r>
              <a:rPr lang="en-US" b="1" dirty="0" smtClean="0">
                <a:solidFill>
                  <a:srgbClr val="FFFF00"/>
                </a:solidFill>
              </a:rPr>
              <a:t>“resulting in.” </a:t>
            </a:r>
          </a:p>
          <a:p>
            <a:pPr hangingPunct="0"/>
            <a:endParaRPr lang="en-US" dirty="0" smtClean="0"/>
          </a:p>
          <a:p>
            <a:pPr hangingPunct="0"/>
            <a:r>
              <a:rPr lang="en-US" b="1" dirty="0" smtClean="0">
                <a:solidFill>
                  <a:srgbClr val="FFFF00"/>
                </a:solidFill>
              </a:rPr>
              <a:t>“all patience,” </a:t>
            </a:r>
            <a:r>
              <a:rPr lang="en-US" dirty="0" smtClean="0"/>
              <a:t>PAS -  which means “every” or “all,” plus HUPOMONE - means to abide in circumstances. To abide under means, of course, patience. It is technical here for the </a:t>
            </a:r>
            <a:r>
              <a:rPr lang="en-US" b="1" u="sng" dirty="0" smtClean="0"/>
              <a:t>faith-rest technique</a:t>
            </a:r>
            <a:r>
              <a:rPr lang="en-US" dirty="0" smtClean="0"/>
              <a:t>. It refers to faith-rest in suffering circumstances. </a:t>
            </a:r>
          </a:p>
          <a:p>
            <a:pPr hangingPunct="0"/>
            <a:endParaRPr lang="en-US" dirty="0" smtClean="0"/>
          </a:p>
          <a:p>
            <a:pPr hangingPunct="0"/>
            <a:r>
              <a:rPr lang="en-US" b="1" dirty="0" smtClean="0">
                <a:solidFill>
                  <a:srgbClr val="FFFF00"/>
                </a:solidFill>
              </a:rPr>
              <a:t>“longsuffering,” </a:t>
            </a:r>
            <a:r>
              <a:rPr lang="en-US" dirty="0" smtClean="0"/>
              <a:t>MAKROTHUMIA</a:t>
            </a:r>
            <a:r>
              <a:rPr lang="en-US" i="1" dirty="0" smtClean="0"/>
              <a:t> - </a:t>
            </a:r>
            <a:r>
              <a:rPr lang="en-US" dirty="0" smtClean="0"/>
              <a:t>means stability in suffering with people. </a:t>
            </a:r>
          </a:p>
          <a:p>
            <a:pPr hangingPunct="0"/>
            <a:endParaRPr lang="en-US" dirty="0" smtClean="0"/>
          </a:p>
          <a:p>
            <a:pPr hangingPunct="0"/>
            <a:r>
              <a:rPr lang="en-US" b="1" dirty="0" smtClean="0">
                <a:solidFill>
                  <a:srgbClr val="FFFF00"/>
                </a:solidFill>
              </a:rPr>
              <a:t>“with joyfulness,” </a:t>
            </a:r>
            <a:r>
              <a:rPr lang="en-US" dirty="0" smtClean="0"/>
              <a:t>the preposition </a:t>
            </a:r>
            <a:r>
              <a:rPr lang="en-US" i="1" dirty="0" smtClean="0"/>
              <a:t>META</a:t>
            </a:r>
            <a:r>
              <a:rPr lang="en-US" dirty="0" smtClean="0"/>
              <a:t> means </a:t>
            </a:r>
            <a:r>
              <a:rPr lang="en-US" b="1" dirty="0" smtClean="0">
                <a:solidFill>
                  <a:srgbClr val="FFFF00"/>
                </a:solidFill>
              </a:rPr>
              <a:t>“associated with  joy” or +H. </a:t>
            </a:r>
          </a:p>
          <a:p>
            <a:pPr hangingPunct="0"/>
            <a:endParaRPr lang="en-US" dirty="0" smtClean="0"/>
          </a:p>
          <a:p>
            <a:pPr hangingPunct="0"/>
            <a:r>
              <a:rPr lang="en-US" dirty="0" smtClean="0"/>
              <a:t>Translation: </a:t>
            </a:r>
            <a:r>
              <a:rPr lang="en-US" b="1" dirty="0" smtClean="0">
                <a:solidFill>
                  <a:srgbClr val="FFFF00"/>
                </a:solidFill>
              </a:rPr>
              <a:t>“By every enabling power constantly being strengthened, according to the standard of the power of his glory, resulting in all patience [faith-rest in suffering] and longsuffering [stability in suffering] associated with inner happiness.” </a:t>
            </a:r>
            <a:r>
              <a:rPr lang="en-US" dirty="0" smtClean="0"/>
              <a:t>	</a:t>
            </a:r>
            <a:endParaRPr lang="en-US" dirty="0"/>
          </a:p>
        </p:txBody>
      </p:sp>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normAutofit fontScale="85000" lnSpcReduction="20000"/>
          </a:bodyPr>
          <a:lstStyle/>
          <a:p>
            <a:pPr hangingPunct="0">
              <a:buNone/>
            </a:pPr>
            <a:r>
              <a:rPr lang="en-US" dirty="0" smtClean="0"/>
              <a:t>The Doctrine of  Happiness</a:t>
            </a:r>
          </a:p>
          <a:p>
            <a:endParaRPr lang="en-US" dirty="0" smtClean="0"/>
          </a:p>
          <a:p>
            <a:pPr hangingPunct="0">
              <a:buNone/>
            </a:pPr>
            <a:r>
              <a:rPr lang="en-US" dirty="0" smtClean="0"/>
              <a:t>1. Happiness is related to the essence or the  character of God. </a:t>
            </a:r>
          </a:p>
          <a:p>
            <a:pPr hangingPunct="0"/>
            <a:r>
              <a:rPr lang="en-US" dirty="0" smtClean="0"/>
              <a:t>God always possessed perfect happiness in eternity past; this happiness is a part of His character. </a:t>
            </a:r>
          </a:p>
          <a:p>
            <a:pPr hangingPunct="0"/>
            <a:endParaRPr lang="en-US" dirty="0" smtClean="0"/>
          </a:p>
          <a:p>
            <a:pPr hangingPunct="0"/>
            <a:r>
              <a:rPr lang="en-US" dirty="0" smtClean="0"/>
              <a:t>God is not only perfect but He possesses perfect and eternal happiness, Romans 1:25. He is also happy with His perfect plan of grace and therefore grace is the expression of His happiness. </a:t>
            </a:r>
          </a:p>
          <a:p>
            <a:pPr hangingPunct="0"/>
            <a:endParaRPr lang="en-US" dirty="0" smtClean="0"/>
          </a:p>
          <a:p>
            <a:pPr hangingPunct="0"/>
            <a:r>
              <a:rPr lang="en-US" dirty="0" smtClean="0"/>
              <a:t>Therefore grace is the source of our perfect happiness, it is acquired through GAP and through the ECS. </a:t>
            </a:r>
          </a:p>
          <a:p>
            <a:pPr hangingPunct="0"/>
            <a:endParaRPr lang="en-US" dirty="0" smtClean="0"/>
          </a:p>
          <a:p>
            <a:pPr hangingPunct="0">
              <a:buNone/>
            </a:pPr>
            <a:r>
              <a:rPr lang="en-US" dirty="0" smtClean="0"/>
              <a:t>2. Happiness is related to the divine decrees. In eternity past God desired to share His happiness with man in time and this is only possible through salvation, Psalm 51:12, plus the daily grace function of learning and applying doctrine.  Nehemiah 8:10.</a:t>
            </a:r>
          </a:p>
          <a:p>
            <a:pPr hangingPunct="0"/>
            <a:endParaRPr lang="en-US" dirty="0" smtClean="0"/>
          </a:p>
          <a:p>
            <a:endParaRPr lang="en-US" dirty="0"/>
          </a:p>
        </p:txBody>
      </p:sp>
    </p:spTree>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915400" cy="6172200"/>
          </a:xfrm>
        </p:spPr>
        <p:txBody>
          <a:bodyPr>
            <a:normAutofit fontScale="77500" lnSpcReduction="20000"/>
          </a:bodyPr>
          <a:lstStyle/>
          <a:p>
            <a:pPr hangingPunct="0">
              <a:buNone/>
            </a:pPr>
            <a:r>
              <a:rPr lang="en-US" dirty="0" smtClean="0"/>
              <a:t>3. Happiness is accomplished through grace. In grace God found a way to share His happiness with man in time and therefore every benefit to man comes through grace. E.g. salvation by grace, Ephesians 2:8,9.</a:t>
            </a:r>
          </a:p>
          <a:p>
            <a:pPr hangingPunct="0">
              <a:buNone/>
            </a:pPr>
            <a:endParaRPr lang="en-US" dirty="0" smtClean="0"/>
          </a:p>
          <a:p>
            <a:pPr hangingPunct="0">
              <a:buNone/>
            </a:pPr>
            <a:r>
              <a:rPr lang="en-US" dirty="0" smtClean="0"/>
              <a:t>4. Such happiness is confined to the plan of God. </a:t>
            </a:r>
          </a:p>
          <a:p>
            <a:pPr hangingPunct="0"/>
            <a:r>
              <a:rPr lang="en-US" dirty="0" smtClean="0"/>
              <a:t>	a) Man enters the plan of God by faith in the Lord Jesus Christ, Acts 16:31.</a:t>
            </a:r>
          </a:p>
          <a:p>
            <a:pPr hangingPunct="0">
              <a:buNone/>
            </a:pPr>
            <a:endParaRPr lang="en-US" dirty="0" smtClean="0"/>
          </a:p>
          <a:p>
            <a:pPr hangingPunct="0"/>
            <a:r>
              <a:rPr lang="en-US" dirty="0" smtClean="0"/>
              <a:t>	b) However being saved means that such happiness is only potential, not a reality.   </a:t>
            </a:r>
          </a:p>
          <a:p>
            <a:pPr hangingPunct="0">
              <a:buNone/>
            </a:pPr>
            <a:endParaRPr lang="en-US" dirty="0" smtClean="0"/>
          </a:p>
          <a:p>
            <a:pPr hangingPunct="0"/>
            <a:r>
              <a:rPr lang="en-US" dirty="0" smtClean="0"/>
              <a:t>	c) Salvation does not imply instant or automatic happiness. The joy of the Lord which you have at the point of salvation is a realization of salvation and an application to your life that you are saved, but there is no such thing as instant or automatic happiness because you are saved. </a:t>
            </a:r>
          </a:p>
          <a:p>
            <a:pPr hangingPunct="0">
              <a:buNone/>
            </a:pPr>
            <a:r>
              <a:rPr lang="en-US" dirty="0" smtClean="0"/>
              <a:t>	</a:t>
            </a:r>
          </a:p>
          <a:p>
            <a:pPr hangingPunct="0"/>
            <a:r>
              <a:rPr lang="en-US" dirty="0" smtClean="0"/>
              <a:t>         d) The moment of salvation may or may not be accompanied by emotional exhilaration. The emotion is not salvation. </a:t>
            </a:r>
          </a:p>
          <a:p>
            <a:pPr hangingPunct="0"/>
            <a:endParaRPr lang="en-US" dirty="0" smtClean="0"/>
          </a:p>
          <a:p>
            <a:endParaRPr lang="en-US" dirty="0"/>
          </a:p>
        </p:txBody>
      </p:sp>
    </p:spTree>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915400" cy="6553200"/>
          </a:xfrm>
        </p:spPr>
        <p:txBody>
          <a:bodyPr>
            <a:normAutofit lnSpcReduction="10000"/>
          </a:bodyPr>
          <a:lstStyle/>
          <a:p>
            <a:pPr hangingPunct="0"/>
            <a:r>
              <a:rPr lang="en-US" dirty="0" smtClean="0"/>
              <a:t> e) The potentiality of happiness only becomes a reality when the believer learns and applies the Word of God to his life.  </a:t>
            </a:r>
          </a:p>
          <a:p>
            <a:pPr hangingPunct="0"/>
            <a:endParaRPr lang="en-US" dirty="0" smtClean="0"/>
          </a:p>
          <a:p>
            <a:pPr hangingPunct="0"/>
            <a:r>
              <a:rPr lang="en-US" dirty="0" smtClean="0"/>
              <a:t> f) +H, God’s happiness, is inevitably associated with Bible doctrine, Colossians 1:9-11.</a:t>
            </a:r>
          </a:p>
          <a:p>
            <a:pPr hangingPunct="0"/>
            <a:endParaRPr lang="en-US" dirty="0" smtClean="0"/>
          </a:p>
          <a:p>
            <a:pPr hangingPunct="0">
              <a:buNone/>
            </a:pPr>
            <a:r>
              <a:rPr lang="en-US" dirty="0" smtClean="0"/>
              <a:t>5. The ultimate of happiness in time begins with the filling of the Holy Spirit (Galatians 5:22)  and continues to maturity when the final floor of the ECS is completed, John 17:17. </a:t>
            </a:r>
          </a:p>
          <a:p>
            <a:pPr hangingPunct="0"/>
            <a:endParaRPr lang="en-US" dirty="0" smtClean="0"/>
          </a:p>
          <a:p>
            <a:pPr hangingPunct="0"/>
            <a:r>
              <a:rPr lang="en-US" dirty="0" smtClean="0"/>
              <a:t>While this is the maximum for time there is something beyond this happiness in eternity it is called “exceeding joy” in Jude 24. </a:t>
            </a:r>
          </a:p>
          <a:p>
            <a:endParaRPr lang="en-US" dirty="0"/>
          </a:p>
        </p:txBody>
      </p:sp>
    </p:spTree>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915400" cy="6477000"/>
          </a:xfrm>
        </p:spPr>
        <p:txBody>
          <a:bodyPr>
            <a:normAutofit fontScale="85000" lnSpcReduction="20000"/>
          </a:bodyPr>
          <a:lstStyle/>
          <a:p>
            <a:pPr hangingPunct="0">
              <a:buNone/>
            </a:pPr>
            <a:r>
              <a:rPr lang="en-US" dirty="0" smtClean="0"/>
              <a:t>6. The recognition of human happiness in time. </a:t>
            </a:r>
          </a:p>
          <a:p>
            <a:pPr hangingPunct="0"/>
            <a:endParaRPr lang="en-US" dirty="0" smtClean="0"/>
          </a:p>
          <a:p>
            <a:pPr hangingPunct="0"/>
            <a:r>
              <a:rPr lang="en-US" dirty="0" smtClean="0"/>
              <a:t>There are three designations of happiness in the Bible: -H which is pseudo happiness; neutral H; and +H.</a:t>
            </a:r>
          </a:p>
          <a:p>
            <a:pPr hangingPunct="0"/>
            <a:endParaRPr lang="en-US" dirty="0" smtClean="0"/>
          </a:p>
          <a:p>
            <a:pPr hangingPunct="0"/>
            <a:r>
              <a:rPr lang="en-US" dirty="0" smtClean="0"/>
              <a:t> +H is God’s happiness; neutral H is the happiness based upon observing the laws of divine establishment; -H is pseudo happiness, it has exhilaration but it doesn’t last. </a:t>
            </a:r>
          </a:p>
          <a:p>
            <a:pPr hangingPunct="0">
              <a:buNone/>
            </a:pPr>
            <a:endParaRPr lang="en-US" dirty="0" smtClean="0"/>
          </a:p>
          <a:p>
            <a:pPr hangingPunct="0"/>
            <a:r>
              <a:rPr lang="en-US" dirty="0" smtClean="0"/>
              <a:t>Human happiness or -H is in contrast to +H. </a:t>
            </a:r>
          </a:p>
          <a:p>
            <a:pPr hangingPunct="0"/>
            <a:endParaRPr lang="en-US" dirty="0" smtClean="0"/>
          </a:p>
          <a:p>
            <a:pPr hangingPunct="0"/>
            <a:r>
              <a:rPr lang="en-US" dirty="0" smtClean="0"/>
              <a:t>In the devil’s world there exists, first of all, -H which is temporary and superficial. </a:t>
            </a:r>
          </a:p>
          <a:p>
            <a:pPr hangingPunct="0"/>
            <a:endParaRPr lang="en-US" dirty="0" smtClean="0"/>
          </a:p>
          <a:p>
            <a:pPr hangingPunct="0"/>
            <a:r>
              <a:rPr lang="en-US" dirty="0" smtClean="0"/>
              <a:t>It depends upon the details of life, it depends on pleasant environment, stimulating circumstances, having one’s own way, never being crossed. However, boredom, frustration, restlessness, instability, all neutralize this pseudo happiness.</a:t>
            </a:r>
          </a:p>
          <a:p>
            <a:pPr hangingPunct="0"/>
            <a:endParaRPr lang="en-US" dirty="0" smtClean="0"/>
          </a:p>
        </p:txBody>
      </p:sp>
    </p:spTree>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991600" cy="6553200"/>
          </a:xfrm>
        </p:spPr>
        <p:txBody>
          <a:bodyPr>
            <a:normAutofit lnSpcReduction="10000"/>
          </a:bodyPr>
          <a:lstStyle/>
          <a:p>
            <a:pPr hangingPunct="0"/>
            <a:r>
              <a:rPr lang="en-US" dirty="0" smtClean="0"/>
              <a:t>Neutral H, the observing of the laws of divine establishment. </a:t>
            </a:r>
          </a:p>
          <a:p>
            <a:pPr hangingPunct="0"/>
            <a:endParaRPr lang="en-US" dirty="0" smtClean="0"/>
          </a:p>
          <a:p>
            <a:pPr hangingPunct="0"/>
            <a:r>
              <a:rPr lang="en-US" dirty="0" smtClean="0"/>
              <a:t>Under neutral H two unbelievers can have a miserable life but find each other as right man, right woman and in their relationship have neutral H. </a:t>
            </a:r>
          </a:p>
          <a:p>
            <a:pPr hangingPunct="0"/>
            <a:endParaRPr lang="en-US" dirty="0" smtClean="0"/>
          </a:p>
          <a:p>
            <a:pPr hangingPunct="0"/>
            <a:r>
              <a:rPr lang="en-US" dirty="0" smtClean="0"/>
              <a:t>This is genuine human happiness. It is a temporary exhilaration.</a:t>
            </a:r>
          </a:p>
          <a:p>
            <a:endParaRPr lang="en-US" dirty="0" smtClean="0"/>
          </a:p>
          <a:p>
            <a:pPr>
              <a:buNone/>
            </a:pPr>
            <a:r>
              <a:rPr lang="en-US" dirty="0" smtClean="0"/>
              <a:t>7. God has designed +H to be permanent and stabilized through grace application of His Word and building the ECS, John 17:13,17; Colossians 1:9-11. 	</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915400" cy="6553200"/>
          </a:xfrm>
        </p:spPr>
        <p:txBody>
          <a:bodyPr>
            <a:normAutofit lnSpcReduction="10000"/>
          </a:bodyPr>
          <a:lstStyle/>
          <a:p>
            <a:r>
              <a:rPr lang="en-US" dirty="0" smtClean="0"/>
              <a:t>False religions try to solve the great gulf between God and man without a holy Christ.  They make Christ only a man less than the angels.</a:t>
            </a:r>
          </a:p>
          <a:p>
            <a:endParaRPr lang="en-US" dirty="0" smtClean="0"/>
          </a:p>
          <a:p>
            <a:r>
              <a:rPr lang="en-US" dirty="0" smtClean="0"/>
              <a:t>Man can become a god in his own mind by asceticism, legalism, speculations, and being responsible only to himself. </a:t>
            </a:r>
          </a:p>
          <a:p>
            <a:endParaRPr lang="en-US" dirty="0" smtClean="0"/>
          </a:p>
          <a:p>
            <a:r>
              <a:rPr lang="en-US" b="1" u="sng" dirty="0" smtClean="0">
                <a:solidFill>
                  <a:srgbClr val="FFC000"/>
                </a:solidFill>
              </a:rPr>
              <a:t>Colossian Heresy </a:t>
            </a:r>
            <a:r>
              <a:rPr lang="en-US" dirty="0" smtClean="0"/>
              <a:t>– Combined Jewish legalism, Greek philosophic speculation, oriental mysticism, including dietary and Sabbatical observances and circumcision rites ( 2:11,16), </a:t>
            </a:r>
          </a:p>
          <a:p>
            <a:r>
              <a:rPr lang="en-US" dirty="0" smtClean="0"/>
              <a:t>worship of angels (2:18), </a:t>
            </a:r>
          </a:p>
          <a:p>
            <a:r>
              <a:rPr lang="en-US" dirty="0" smtClean="0"/>
              <a:t>practice of asceticism, which stemmed from the belief that the body was inherently evil ( 2:21-23).  </a:t>
            </a:r>
          </a:p>
          <a:p>
            <a:endParaRPr lang="en-US" dirty="0"/>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09600"/>
            <a:ext cx="8915400" cy="6248400"/>
          </a:xfrm>
        </p:spPr>
        <p:txBody>
          <a:bodyPr>
            <a:normAutofit fontScale="92500" lnSpcReduction="20000"/>
          </a:bodyPr>
          <a:lstStyle/>
          <a:p>
            <a:pPr hangingPunct="0"/>
            <a:r>
              <a:rPr lang="en-US" dirty="0" smtClean="0"/>
              <a:t>Inner happiness or +H possesses the capacity for both relationship with God and capacity for life in itself. </a:t>
            </a:r>
          </a:p>
          <a:p>
            <a:pPr hangingPunct="0"/>
            <a:endParaRPr lang="en-US" dirty="0" smtClean="0"/>
          </a:p>
          <a:p>
            <a:pPr hangingPunct="0"/>
            <a:r>
              <a:rPr lang="en-US" dirty="0" smtClean="0"/>
              <a:t>The ECS completed is the ultimate in this. This happiness sustains in the most difficult circumstances of life.</a:t>
            </a:r>
          </a:p>
          <a:p>
            <a:pPr hangingPunct="0"/>
            <a:endParaRPr lang="en-US" dirty="0" smtClean="0"/>
          </a:p>
          <a:p>
            <a:pPr hangingPunct="0"/>
            <a:r>
              <a:rPr lang="en-US" dirty="0" smtClean="0"/>
              <a:t> Here is a happiness which can pass the adversity as well as the prosperity test. Grace learning and application of doctrine are the source of having God’s happiness in our souls.  1 John 1:4. </a:t>
            </a:r>
          </a:p>
          <a:p>
            <a:pPr hangingPunct="0">
              <a:buNone/>
            </a:pPr>
            <a:endParaRPr lang="en-US" dirty="0" smtClean="0"/>
          </a:p>
          <a:p>
            <a:pPr hangingPunct="0">
              <a:buNone/>
            </a:pPr>
            <a:r>
              <a:rPr lang="en-US" dirty="0" smtClean="0"/>
              <a:t>8. Therefore we have the daily buildup of happiness. Under the universal priesthood of the believer the grace learning process means the buildup of happiness or +H.  ( Matthew 4:4; Jeremiah 15:16; James 1:25 ) </a:t>
            </a:r>
          </a:p>
          <a:p>
            <a:endParaRPr lang="en-US" dirty="0"/>
          </a:p>
        </p:txBody>
      </p:sp>
    </p:spTree>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normAutofit fontScale="92500"/>
          </a:bodyPr>
          <a:lstStyle/>
          <a:p>
            <a:pPr hangingPunct="0">
              <a:buNone/>
            </a:pPr>
            <a:r>
              <a:rPr lang="en-US" dirty="0" smtClean="0"/>
              <a:t>9. The problem of the plural in both languages. The plural indicates the buildup of happiness through doctrine. </a:t>
            </a:r>
          </a:p>
          <a:p>
            <a:pPr hangingPunct="0"/>
            <a:endParaRPr lang="en-US" dirty="0" smtClean="0"/>
          </a:p>
          <a:p>
            <a:pPr hangingPunct="0"/>
            <a:r>
              <a:rPr lang="en-US" dirty="0" smtClean="0"/>
              <a:t>The doctrine builds happiness which stimulates desire for more doctrine which builds more happiness. So we have </a:t>
            </a:r>
            <a:r>
              <a:rPr lang="en-US" b="1" u="sng" dirty="0" smtClean="0"/>
              <a:t>“happinesses” </a:t>
            </a:r>
            <a:r>
              <a:rPr lang="en-US" dirty="0" smtClean="0"/>
              <a:t>usually translated “blessed.” </a:t>
            </a:r>
          </a:p>
          <a:p>
            <a:pPr hangingPunct="0"/>
            <a:endParaRPr lang="en-US" dirty="0" smtClean="0"/>
          </a:p>
          <a:p>
            <a:pPr hangingPunct="0">
              <a:buNone/>
            </a:pPr>
            <a:r>
              <a:rPr lang="en-US" dirty="0" smtClean="0"/>
              <a:t>10. Such happiness protects from disillusion.</a:t>
            </a:r>
          </a:p>
          <a:p>
            <a:pPr hangingPunct="0"/>
            <a:r>
              <a:rPr lang="en-US" dirty="0" smtClean="0"/>
              <a:t>	a) Disillusion regarding the circumstances of life, Philippians 4:11,12.</a:t>
            </a:r>
          </a:p>
          <a:p>
            <a:pPr hangingPunct="0"/>
            <a:r>
              <a:rPr lang="en-US" dirty="0" smtClean="0"/>
              <a:t>	b) Disillusion regarding the details of life, Hebrews 13:5,6.</a:t>
            </a:r>
          </a:p>
          <a:p>
            <a:pPr hangingPunct="0"/>
            <a:r>
              <a:rPr lang="en-US" dirty="0" smtClean="0"/>
              <a:t>	c) Disillusion regarding other believers, Hebrews 12:2.</a:t>
            </a:r>
          </a:p>
          <a:p>
            <a:pPr hangingPunct="0">
              <a:buNone/>
            </a:pPr>
            <a:endParaRPr lang="en-US" dirty="0" smtClean="0"/>
          </a:p>
          <a:p>
            <a:pPr hangingPunct="0"/>
            <a:endParaRPr lang="en-US" dirty="0" smtClean="0"/>
          </a:p>
        </p:txBody>
      </p:sp>
    </p:spTree>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a:bodyPr>
          <a:lstStyle/>
          <a:p>
            <a:pPr hangingPunct="0">
              <a:buNone/>
            </a:pPr>
            <a:r>
              <a:rPr lang="en-US" dirty="0" smtClean="0"/>
              <a:t>11. Inner happiness enhances capacity for love. Once the top floor of the ECS is completed and the believer’s capacity for love is intensified, along with his capacity for life, there is maximum blessing, there is double blessing.</a:t>
            </a:r>
          </a:p>
          <a:p>
            <a:pPr hangingPunct="0"/>
            <a:endParaRPr lang="en-US" dirty="0" smtClean="0"/>
          </a:p>
          <a:p>
            <a:pPr hangingPunct="0"/>
            <a:r>
              <a:rPr lang="en-US" dirty="0" smtClean="0"/>
              <a:t> You have capacity to love God and to respond to His love, you have capacity to appreciate God, and you have capacity for life. </a:t>
            </a:r>
          </a:p>
          <a:p>
            <a:pPr hangingPunct="0"/>
            <a:endParaRPr lang="en-US" dirty="0" smtClean="0"/>
          </a:p>
        </p:txBody>
      </p:sp>
    </p:spTree>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991600" cy="6553200"/>
          </a:xfrm>
        </p:spPr>
        <p:txBody>
          <a:bodyPr>
            <a:normAutofit fontScale="92500" lnSpcReduction="20000"/>
          </a:bodyPr>
          <a:lstStyle/>
          <a:p>
            <a:pPr hangingPunct="0"/>
            <a:r>
              <a:rPr lang="en-US" dirty="0" smtClean="0"/>
              <a:t>The fragrance of memory is looking back to a point of great happiness — Song of Solomon 3:1; 4:6; 8:6.</a:t>
            </a:r>
          </a:p>
          <a:p>
            <a:pPr hangingPunct="0"/>
            <a:endParaRPr lang="en-US" dirty="0" smtClean="0"/>
          </a:p>
          <a:p>
            <a:pPr hangingPunct="0"/>
            <a:r>
              <a:rPr lang="en-US" dirty="0" smtClean="0"/>
              <a:t> We also have the ability to anticipate. So again there is a double portion under happiness. You can look back to the blessings of happiness, they are retained as a permanent part of your memory. </a:t>
            </a:r>
          </a:p>
          <a:p>
            <a:pPr hangingPunct="0">
              <a:buNone/>
            </a:pPr>
            <a:endParaRPr lang="en-US" dirty="0" smtClean="0"/>
          </a:p>
          <a:p>
            <a:pPr>
              <a:buNone/>
            </a:pPr>
            <a:r>
              <a:rPr lang="en-US" dirty="0" smtClean="0"/>
              <a:t>12. Inner happiness is commanded of the believer in time   ( Philippians 4:4 ). </a:t>
            </a:r>
          </a:p>
          <a:p>
            <a:endParaRPr lang="en-US" dirty="0" smtClean="0"/>
          </a:p>
          <a:p>
            <a:r>
              <a:rPr lang="en-US" dirty="0" smtClean="0"/>
              <a:t>This command is obeyed by learning Bible doctrine, Jeremiah 15:16; John 13:17; 1 John 1:4. </a:t>
            </a:r>
          </a:p>
          <a:p>
            <a:endParaRPr lang="en-US" dirty="0" smtClean="0"/>
          </a:p>
          <a:p>
            <a:r>
              <a:rPr lang="en-US" dirty="0" smtClean="0"/>
              <a:t>Hence, any command to be happy is always a command to learn doctrine, always a command to utilize the grace provision of the intake of doctrine</a:t>
            </a:r>
          </a:p>
          <a:p>
            <a:endParaRPr lang="en-US" dirty="0"/>
          </a:p>
        </p:txBody>
      </p:sp>
    </p:spTree>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991600" cy="6553200"/>
          </a:xfrm>
        </p:spPr>
        <p:txBody>
          <a:bodyPr>
            <a:normAutofit fontScale="85000" lnSpcReduction="20000"/>
          </a:bodyPr>
          <a:lstStyle/>
          <a:p>
            <a:pPr hangingPunct="0">
              <a:buNone/>
            </a:pPr>
            <a:r>
              <a:rPr lang="en-US" dirty="0" smtClean="0"/>
              <a:t>13. Inner happiness is provided for phase three, Jude 24. This is described mechanically in Revelation 21:4. </a:t>
            </a:r>
          </a:p>
          <a:p>
            <a:pPr hangingPunct="0"/>
            <a:endParaRPr lang="en-US" dirty="0" smtClean="0"/>
          </a:p>
          <a:p>
            <a:pPr hangingPunct="0">
              <a:buNone/>
            </a:pPr>
            <a:r>
              <a:rPr lang="en-US" dirty="0" smtClean="0"/>
              <a:t>14. You cannot build happiness on happiness, happiness must be built on Bible doctrine, 2 Corinthians 8:2. </a:t>
            </a:r>
          </a:p>
          <a:p>
            <a:pPr hangingPunct="0"/>
            <a:endParaRPr lang="en-US" dirty="0" smtClean="0"/>
          </a:p>
          <a:p>
            <a:pPr hangingPunct="0"/>
            <a:r>
              <a:rPr lang="en-US" dirty="0" smtClean="0"/>
              <a:t>Doctrine provides the capacity for happiness. A personal thing that makes you happy today will make you miserable tomorrow apart from doctrine and therefore happiness must be based on doctrine rather than on something that makes you happy for the moment. </a:t>
            </a:r>
          </a:p>
          <a:p>
            <a:pPr hangingPunct="0">
              <a:buNone/>
            </a:pPr>
            <a:endParaRPr lang="en-US" dirty="0" smtClean="0"/>
          </a:p>
          <a:p>
            <a:pPr hangingPunct="0">
              <a:buNone/>
            </a:pPr>
            <a:r>
              <a:rPr lang="en-US" dirty="0" smtClean="0"/>
              <a:t>15. You cannot build your happiness on someone else’s unhappiness. </a:t>
            </a:r>
          </a:p>
          <a:p>
            <a:pPr hangingPunct="0"/>
            <a:endParaRPr lang="en-US" dirty="0" smtClean="0"/>
          </a:p>
          <a:p>
            <a:pPr hangingPunct="0"/>
            <a:r>
              <a:rPr lang="en-US" b="1" dirty="0" smtClean="0">
                <a:solidFill>
                  <a:srgbClr val="FFFF00"/>
                </a:solidFill>
              </a:rPr>
              <a:t>1:12-28</a:t>
            </a:r>
            <a:r>
              <a:rPr lang="en-US" dirty="0" smtClean="0"/>
              <a:t>-  the principles of orientation to the plan of God. </a:t>
            </a:r>
          </a:p>
          <a:p>
            <a:pPr hangingPunct="0"/>
            <a:endParaRPr lang="en-US" dirty="0" smtClean="0"/>
          </a:p>
          <a:p>
            <a:pPr hangingPunct="0"/>
            <a:r>
              <a:rPr lang="en-US" b="1" dirty="0" smtClean="0">
                <a:solidFill>
                  <a:srgbClr val="FFFF00"/>
                </a:solidFill>
              </a:rPr>
              <a:t>1:12 </a:t>
            </a:r>
            <a:r>
              <a:rPr lang="en-US" dirty="0" smtClean="0"/>
              <a:t>- capacity for thanksgiving is based upon the intake of Bible doctrine. </a:t>
            </a:r>
          </a:p>
          <a:p>
            <a:pPr hangingPunct="0"/>
            <a:endParaRPr lang="en-US" dirty="0" smtClean="0"/>
          </a:p>
        </p:txBody>
      </p:sp>
    </p:spTree>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991600" cy="6553200"/>
          </a:xfrm>
        </p:spPr>
        <p:txBody>
          <a:bodyPr>
            <a:normAutofit fontScale="70000" lnSpcReduction="20000"/>
          </a:bodyPr>
          <a:lstStyle/>
          <a:p>
            <a:pPr hangingPunct="0"/>
            <a:r>
              <a:rPr lang="en-US" b="1" dirty="0" smtClean="0">
                <a:solidFill>
                  <a:srgbClr val="FFFF00"/>
                </a:solidFill>
              </a:rPr>
              <a:t>1:12 “giving thanks to the Father who has qualified us to share in the inheritance of the saints in light.”</a:t>
            </a:r>
          </a:p>
          <a:p>
            <a:pPr hangingPunct="0"/>
            <a:endParaRPr lang="en-US" dirty="0" smtClean="0"/>
          </a:p>
          <a:p>
            <a:pPr hangingPunct="0"/>
            <a:r>
              <a:rPr lang="en-US" dirty="0" smtClean="0"/>
              <a:t>EUCHARISTO – PAPtc – means ‘good grace’,  constantly giving thanks to the Father since He is the author of the divine plan.  </a:t>
            </a:r>
          </a:p>
          <a:p>
            <a:pPr hangingPunct="0"/>
            <a:endParaRPr lang="en-US" dirty="0" smtClean="0"/>
          </a:p>
          <a:p>
            <a:pPr hangingPunct="0"/>
            <a:r>
              <a:rPr lang="en-US" dirty="0" smtClean="0"/>
              <a:t>The key to this word is CHARIS  which the Greek word for grace. Remember that the whole concept of thanksgiving is based upon grace so it is recognizing God’s good grace in your life.</a:t>
            </a:r>
          </a:p>
          <a:p>
            <a:pPr hangingPunct="0"/>
            <a:endParaRPr lang="en-US" dirty="0" smtClean="0"/>
          </a:p>
          <a:p>
            <a:pPr hangingPunct="0"/>
            <a:r>
              <a:rPr lang="en-US" dirty="0" smtClean="0"/>
              <a:t>All prayer of thanksgiving is directed towards the Father in prayer ( John 16:23).  </a:t>
            </a:r>
          </a:p>
          <a:p>
            <a:pPr hangingPunct="0"/>
            <a:endParaRPr lang="en-US" dirty="0" smtClean="0"/>
          </a:p>
          <a:p>
            <a:pPr hangingPunct="0"/>
            <a:r>
              <a:rPr lang="en-US" b="1" dirty="0" smtClean="0">
                <a:solidFill>
                  <a:srgbClr val="FFFF00"/>
                </a:solidFill>
              </a:rPr>
              <a:t> “Father” </a:t>
            </a:r>
            <a:r>
              <a:rPr lang="en-US" dirty="0" smtClean="0"/>
              <a:t>indicates relationship. The moment we believe in Jesus Christ we are born into the family of God. </a:t>
            </a:r>
          </a:p>
          <a:p>
            <a:pPr hangingPunct="0"/>
            <a:endParaRPr lang="en-US" dirty="0" smtClean="0"/>
          </a:p>
          <a:p>
            <a:pPr hangingPunct="0"/>
            <a:r>
              <a:rPr lang="en-US" dirty="0" smtClean="0"/>
              <a:t>This relationship, then, is based upon being born again and our attitude toward God the Father is constant thanksgiving.</a:t>
            </a:r>
          </a:p>
          <a:p>
            <a:pPr hangingPunct="0"/>
            <a:endParaRPr lang="en-US" dirty="0" smtClean="0"/>
          </a:p>
          <a:p>
            <a:pPr hangingPunct="0"/>
            <a:r>
              <a:rPr lang="en-US" dirty="0" smtClean="0"/>
              <a:t> Constantly being thankful is a sign of capacity for life, capacity for love, the utilization of Bible doctrine, the fulfillment of our being in this life.</a:t>
            </a:r>
          </a:p>
          <a:p>
            <a:pPr hangingPunct="0"/>
            <a:endParaRPr lang="en-US" dirty="0" smtClean="0"/>
          </a:p>
          <a:p>
            <a:endParaRPr lang="en-US" dirty="0"/>
          </a:p>
        </p:txBody>
      </p:sp>
    </p:spTree>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normAutofit fontScale="92500" lnSpcReduction="10000"/>
          </a:bodyPr>
          <a:lstStyle/>
          <a:p>
            <a:pPr hangingPunct="0"/>
            <a:r>
              <a:rPr lang="en-US" dirty="0" smtClean="0"/>
              <a:t>It is the same capacity that we have for life. We are told, </a:t>
            </a:r>
            <a:r>
              <a:rPr lang="en-US" dirty="0" smtClean="0">
                <a:solidFill>
                  <a:srgbClr val="FFC000"/>
                </a:solidFill>
              </a:rPr>
              <a:t>“In everything give thanks, for this is the will of God in Christ Jesus concerning you.” </a:t>
            </a:r>
          </a:p>
          <a:p>
            <a:pPr hangingPunct="0"/>
            <a:endParaRPr lang="en-US" dirty="0" smtClean="0"/>
          </a:p>
          <a:p>
            <a:pPr hangingPunct="0"/>
            <a:r>
              <a:rPr lang="en-US" dirty="0" smtClean="0"/>
              <a:t>This is impossible apart from the intake of Bible doctrine as GNOSIS, by faith it becomes EPIGNOSIS, then applied during testing where it becomes SOPHIA and builds the ECS. </a:t>
            </a:r>
          </a:p>
          <a:p>
            <a:pPr hangingPunct="0"/>
            <a:endParaRPr lang="en-US" dirty="0" smtClean="0"/>
          </a:p>
          <a:p>
            <a:pPr hangingPunct="0"/>
            <a:r>
              <a:rPr lang="en-US" dirty="0" smtClean="0"/>
              <a:t>Then we have the capacity for love, the capacity for life, as well as capacity for thanksgiving. </a:t>
            </a:r>
          </a:p>
          <a:p>
            <a:endParaRPr lang="en-US" dirty="0" smtClean="0"/>
          </a:p>
          <a:p>
            <a:pPr hangingPunct="0"/>
            <a:r>
              <a:rPr lang="en-US" b="1" dirty="0" smtClean="0">
                <a:solidFill>
                  <a:srgbClr val="FFFF00"/>
                </a:solidFill>
              </a:rPr>
              <a:t>“who has qualified us to share” </a:t>
            </a:r>
            <a:r>
              <a:rPr lang="en-US" dirty="0" smtClean="0"/>
              <a:t>– HIKANOO AAPtc – having made fit, adequate for through salvation in Christ. This is the basis for thanksgiving: we have been qualified. </a:t>
            </a:r>
          </a:p>
          <a:p>
            <a:endParaRPr lang="en-US" dirty="0"/>
          </a:p>
        </p:txBody>
      </p:sp>
    </p:spTree>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normAutofit fontScale="92500" lnSpcReduction="20000"/>
          </a:bodyPr>
          <a:lstStyle/>
          <a:p>
            <a:pPr hangingPunct="0"/>
            <a:r>
              <a:rPr lang="en-US" b="1" dirty="0" smtClean="0">
                <a:solidFill>
                  <a:srgbClr val="FFFF00"/>
                </a:solidFill>
              </a:rPr>
              <a:t>“to share in the inheritance of the saints in light“ </a:t>
            </a:r>
            <a:r>
              <a:rPr lang="en-US" dirty="0" smtClean="0"/>
              <a:t>– EIS TEN MERIDA TOU KLEROU -  to be partakers.</a:t>
            </a:r>
          </a:p>
          <a:p>
            <a:pPr hangingPunct="0"/>
            <a:endParaRPr lang="en-US" dirty="0" smtClean="0"/>
          </a:p>
          <a:p>
            <a:pPr hangingPunct="0"/>
            <a:r>
              <a:rPr lang="en-US" dirty="0" smtClean="0"/>
              <a:t>To have a prepositional phrase instead of an infinitive of a verb is great emphasis. It should be translated </a:t>
            </a:r>
            <a:r>
              <a:rPr lang="en-US" b="1" dirty="0" smtClean="0">
                <a:solidFill>
                  <a:srgbClr val="FFFF00"/>
                </a:solidFill>
              </a:rPr>
              <a:t>“for a share</a:t>
            </a:r>
          </a:p>
          <a:p>
            <a:pPr hangingPunct="0"/>
            <a:endParaRPr lang="en-US" dirty="0" smtClean="0"/>
          </a:p>
          <a:p>
            <a:pPr hangingPunct="0"/>
            <a:r>
              <a:rPr lang="en-US" b="1" dirty="0" smtClean="0">
                <a:solidFill>
                  <a:srgbClr val="FFFF00"/>
                </a:solidFill>
              </a:rPr>
              <a:t>“of the inheritance,” </a:t>
            </a:r>
            <a:r>
              <a:rPr lang="en-US" dirty="0" smtClean="0"/>
              <a:t>KLEROU -  </a:t>
            </a:r>
            <a:r>
              <a:rPr lang="en-US" b="1" dirty="0" smtClean="0">
                <a:solidFill>
                  <a:srgbClr val="FFFF00"/>
                </a:solidFill>
              </a:rPr>
              <a:t>“assigned portion.” </a:t>
            </a:r>
          </a:p>
          <a:p>
            <a:pPr hangingPunct="0"/>
            <a:endParaRPr lang="en-US" b="1" dirty="0" smtClean="0">
              <a:solidFill>
                <a:srgbClr val="FFFF00"/>
              </a:solidFill>
            </a:endParaRPr>
          </a:p>
          <a:p>
            <a:pPr hangingPunct="0"/>
            <a:r>
              <a:rPr lang="en-US" b="1" dirty="0" smtClean="0">
                <a:solidFill>
                  <a:srgbClr val="FFFF00"/>
                </a:solidFill>
              </a:rPr>
              <a:t>“the saints” </a:t>
            </a:r>
            <a:r>
              <a:rPr lang="en-US" dirty="0" smtClean="0"/>
              <a:t>refers to believers in union with Christ, and in this case the saints are suppose to be </a:t>
            </a:r>
            <a:r>
              <a:rPr lang="en-US" b="1" dirty="0" smtClean="0">
                <a:solidFill>
                  <a:srgbClr val="FFFF00"/>
                </a:solidFill>
              </a:rPr>
              <a:t>“in the sphere of light,” - </a:t>
            </a:r>
            <a:r>
              <a:rPr lang="en-US" dirty="0" smtClean="0"/>
              <a:t>being in union with Christ. </a:t>
            </a:r>
          </a:p>
          <a:p>
            <a:pPr hangingPunct="0"/>
            <a:endParaRPr lang="en-US" dirty="0" smtClean="0"/>
          </a:p>
          <a:p>
            <a:pPr hangingPunct="0"/>
            <a:r>
              <a:rPr lang="en-US" dirty="0" smtClean="0"/>
              <a:t>Translation: </a:t>
            </a:r>
            <a:r>
              <a:rPr lang="en-US" b="1" dirty="0" smtClean="0">
                <a:solidFill>
                  <a:srgbClr val="FFFF00"/>
                </a:solidFill>
              </a:rPr>
              <a:t>“Constantly being thankful to the Father, having qualified you all for a share of the inheritance </a:t>
            </a:r>
            <a:r>
              <a:rPr lang="en-US" dirty="0" smtClean="0"/>
              <a:t>[assigned portion] </a:t>
            </a:r>
            <a:r>
              <a:rPr lang="en-US" b="1" dirty="0" smtClean="0">
                <a:solidFill>
                  <a:srgbClr val="FFFF00"/>
                </a:solidFill>
              </a:rPr>
              <a:t>of the saints in the sphere of light </a:t>
            </a:r>
            <a:r>
              <a:rPr lang="en-US" dirty="0" smtClean="0"/>
              <a:t>[union with Christ].” </a:t>
            </a:r>
          </a:p>
          <a:p>
            <a:endParaRPr lang="en-US" dirty="0"/>
          </a:p>
        </p:txBody>
      </p:sp>
    </p:spTree>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080760"/>
          </a:xfrm>
        </p:spPr>
        <p:txBody>
          <a:bodyPr>
            <a:normAutofit fontScale="92500" lnSpcReduction="10000"/>
          </a:bodyPr>
          <a:lstStyle/>
          <a:p>
            <a:pPr hangingPunct="0">
              <a:buNone/>
            </a:pPr>
            <a:r>
              <a:rPr lang="en-US" dirty="0" smtClean="0"/>
              <a:t> Doctrine of Inheritance</a:t>
            </a:r>
          </a:p>
          <a:p>
            <a:pPr hangingPunct="0">
              <a:buNone/>
            </a:pPr>
            <a:r>
              <a:rPr lang="en-US" dirty="0" smtClean="0"/>
              <a:t>	1. Christ is the heir of all things, Heb. 1:2,.   Under the Father’s plan of grace He has assigned His Son who went to the cross and purchased the salvation of all believers, so Christ is assigned heirship of all things. </a:t>
            </a:r>
          </a:p>
          <a:p>
            <a:pPr hangingPunct="0"/>
            <a:endParaRPr lang="en-US" dirty="0" smtClean="0"/>
          </a:p>
          <a:p>
            <a:pPr hangingPunct="0"/>
            <a:r>
              <a:rPr lang="en-US" dirty="0" smtClean="0"/>
              <a:t>This is connected with the angelic conflict. Here is where the angelic conflict and the conflict in the human race meet. </a:t>
            </a:r>
          </a:p>
          <a:p>
            <a:pPr hangingPunct="0"/>
            <a:endParaRPr lang="en-US" dirty="0" smtClean="0"/>
          </a:p>
          <a:p>
            <a:pPr hangingPunct="0"/>
            <a:r>
              <a:rPr lang="en-US" dirty="0" smtClean="0"/>
              <a:t>2. This heirship is based on sonship. When we believe in Jesus Christ we become children of God or sons of God, John 1:12;  Romans 8:16,17;  Galatians 3:26.</a:t>
            </a:r>
          </a:p>
          <a:p>
            <a:r>
              <a:rPr lang="en-US" dirty="0" smtClean="0"/>
              <a:t>	</a:t>
            </a:r>
            <a:endParaRPr lang="en-US" dirty="0"/>
          </a:p>
        </p:txBody>
      </p:sp>
    </p:spTree>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normAutofit fontScale="85000" lnSpcReduction="20000"/>
          </a:bodyPr>
          <a:lstStyle/>
          <a:p>
            <a:pPr hangingPunct="0"/>
            <a:r>
              <a:rPr lang="en-US" dirty="0" smtClean="0"/>
              <a:t>3. Heirship is based on the death of another. When someone dies they make certain people their heirs, and this heirship is based upon their death, Romans 5:8; 1 Corinthians 15:3,4. Christ’s spiritual death is the basis for our eternal heritage.</a:t>
            </a:r>
          </a:p>
          <a:p>
            <a:pPr hangingPunct="0">
              <a:buNone/>
            </a:pPr>
            <a:r>
              <a:rPr lang="en-US" dirty="0" smtClean="0"/>
              <a:t> </a:t>
            </a:r>
          </a:p>
          <a:p>
            <a:pPr hangingPunct="0"/>
            <a:r>
              <a:rPr lang="en-US" dirty="0" smtClean="0"/>
              <a:t>4. Heirship from God demands possessing the life of God. God possesses eternal life and therefore we possess eternal life as of the moment of salvation, Titus 3:7; 1 John 5:11,12.</a:t>
            </a:r>
          </a:p>
          <a:p>
            <a:pPr hangingPunct="0">
              <a:buNone/>
            </a:pPr>
            <a:endParaRPr lang="en-US" dirty="0" smtClean="0"/>
          </a:p>
          <a:p>
            <a:pPr hangingPunct="0"/>
            <a:r>
              <a:rPr lang="en-US" dirty="0" smtClean="0"/>
              <a:t>5. Salvation is the qualification for heirship, Colossians 1:12. Salvation is not only the qualification for heirship but this heirship becomes the basis for testing our capacity for life.</a:t>
            </a:r>
          </a:p>
          <a:p>
            <a:pPr hangingPunct="0">
              <a:buNone/>
            </a:pPr>
            <a:r>
              <a:rPr lang="en-US" dirty="0" smtClean="0"/>
              <a:t> </a:t>
            </a:r>
          </a:p>
          <a:p>
            <a:pPr hangingPunct="0"/>
            <a:r>
              <a:rPr lang="en-US" dirty="0" smtClean="0"/>
              <a:t>6. Heirship is related to predestination, Ephesians 1:11. Therefore heirship includes sharing the destiny of Christ.</a:t>
            </a:r>
          </a:p>
          <a:p>
            <a:pPr hangingPunct="0"/>
            <a:endParaRPr lang="en-US" dirty="0" smtClean="0"/>
          </a:p>
          <a:p>
            <a:pPr hangingPunct="0"/>
            <a:r>
              <a:rPr lang="en-US" dirty="0" smtClean="0"/>
              <a:t>7. Heirship is related to election, Hebrews 9:15. As believers we are joint heirs with Christ and as believers we share the election of Christ.</a:t>
            </a:r>
          </a:p>
          <a:p>
            <a:pPr hangingPunct="0">
              <a:buNone/>
            </a:pP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lstStyle/>
          <a:p>
            <a:pPr>
              <a:buNone/>
            </a:pPr>
            <a:r>
              <a:rPr lang="en-US" b="1" dirty="0" smtClean="0">
                <a:solidFill>
                  <a:srgbClr val="FFC000"/>
                </a:solidFill>
              </a:rPr>
              <a:t>SOLUTION TO COLOSSIAN HERESY</a:t>
            </a:r>
          </a:p>
          <a:p>
            <a:endParaRPr lang="en-US" dirty="0" smtClean="0"/>
          </a:p>
          <a:p>
            <a:r>
              <a:rPr lang="en-US" dirty="0" smtClean="0"/>
              <a:t>Christ in our personal life ( 3:5-17)</a:t>
            </a:r>
          </a:p>
          <a:p>
            <a:endParaRPr lang="en-US" dirty="0" smtClean="0"/>
          </a:p>
          <a:p>
            <a:r>
              <a:rPr lang="en-US" dirty="0" smtClean="0"/>
              <a:t>Christ in our domestic life (3:18-4:1)</a:t>
            </a:r>
          </a:p>
          <a:p>
            <a:endParaRPr lang="en-US" dirty="0" smtClean="0"/>
          </a:p>
          <a:p>
            <a:r>
              <a:rPr lang="en-US" dirty="0" smtClean="0"/>
              <a:t>Christ in relation to the world ( 4:2-6)</a:t>
            </a:r>
          </a:p>
          <a:p>
            <a:endParaRPr lang="en-US" dirty="0" smtClean="0"/>
          </a:p>
          <a:p>
            <a:r>
              <a:rPr lang="en-US" dirty="0" smtClean="0"/>
              <a:t>Fellowship with other believers (4:7-18)</a:t>
            </a:r>
          </a:p>
          <a:p>
            <a:endParaRPr lang="en-US" dirty="0"/>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09600"/>
            <a:ext cx="8991600" cy="6248400"/>
          </a:xfrm>
        </p:spPr>
        <p:txBody>
          <a:bodyPr>
            <a:normAutofit fontScale="77500" lnSpcReduction="20000"/>
          </a:bodyPr>
          <a:lstStyle/>
          <a:p>
            <a:pPr hangingPunct="0"/>
            <a:r>
              <a:rPr lang="en-US" dirty="0" smtClean="0"/>
              <a:t>8. The principle of heirship emphasizes eternal security, 1 Peter 1:4,5. We have eternal security because we are the heirs of God.</a:t>
            </a:r>
          </a:p>
          <a:p>
            <a:endParaRPr lang="en-US" dirty="0" smtClean="0"/>
          </a:p>
          <a:p>
            <a:pPr hangingPunct="0"/>
            <a:r>
              <a:rPr lang="en-US" b="1" dirty="0" smtClean="0">
                <a:solidFill>
                  <a:srgbClr val="FFFF00"/>
                </a:solidFill>
              </a:rPr>
              <a:t>1:13-20</a:t>
            </a:r>
            <a:r>
              <a:rPr lang="en-US" dirty="0" smtClean="0"/>
              <a:t> The Incomparable Christ</a:t>
            </a:r>
          </a:p>
          <a:p>
            <a:pPr hangingPunct="0"/>
            <a:r>
              <a:rPr lang="en-US" b="1" dirty="0" smtClean="0">
                <a:solidFill>
                  <a:srgbClr val="FFFF00"/>
                </a:solidFill>
              </a:rPr>
              <a:t>“For He delivered us from the domain of darkness and transferred us to the kingdom of His beloved Son, in whom we have redemption, the forgiveness of sins.”</a:t>
            </a:r>
          </a:p>
          <a:p>
            <a:pPr hangingPunct="0"/>
            <a:endParaRPr lang="en-US" dirty="0" smtClean="0"/>
          </a:p>
          <a:p>
            <a:pPr hangingPunct="0"/>
            <a:r>
              <a:rPr lang="en-US" dirty="0" smtClean="0"/>
              <a:t>HRUOMAI AMIndic – delivered, rescued us from spiritual death, terrible danger, and darkness at salvation.</a:t>
            </a:r>
          </a:p>
          <a:p>
            <a:pPr hangingPunct="0"/>
            <a:endParaRPr lang="en-US" dirty="0" smtClean="0"/>
          </a:p>
          <a:p>
            <a:pPr hangingPunct="0"/>
            <a:r>
              <a:rPr lang="en-US" b="1" dirty="0" smtClean="0">
                <a:solidFill>
                  <a:srgbClr val="FFFF00"/>
                </a:solidFill>
              </a:rPr>
              <a:t>“from the domain of darkness,” </a:t>
            </a:r>
            <a:r>
              <a:rPr lang="en-US" dirty="0" smtClean="0"/>
              <a:t>EK means “out from”; “the power,” EXOUSIA – means ‘the authority’. In this case the authority of Satan is a dictatorship and so it should be translated </a:t>
            </a:r>
            <a:r>
              <a:rPr lang="en-US" b="1" dirty="0" smtClean="0">
                <a:solidFill>
                  <a:srgbClr val="FFFF00"/>
                </a:solidFill>
              </a:rPr>
              <a:t>“out from the dictatorship of darkness.” </a:t>
            </a:r>
          </a:p>
          <a:p>
            <a:pPr hangingPunct="0"/>
            <a:endParaRPr lang="en-US" b="1" dirty="0" smtClean="0">
              <a:solidFill>
                <a:srgbClr val="FFFF00"/>
              </a:solidFill>
            </a:endParaRPr>
          </a:p>
          <a:p>
            <a:pPr hangingPunct="0"/>
            <a:r>
              <a:rPr lang="en-US" dirty="0" smtClean="0"/>
              <a:t>Matthew 4:16 people in spiritual darkness of religion, legalism, and false doctrine saw the great light of Jesus Christ the Messiah.</a:t>
            </a:r>
          </a:p>
          <a:p>
            <a:pPr hangingPunct="0">
              <a:buNone/>
            </a:pPr>
            <a:r>
              <a:rPr lang="en-US" b="1" dirty="0" smtClean="0">
                <a:solidFill>
                  <a:srgbClr val="FFFF00"/>
                </a:solidFill>
              </a:rPr>
              <a:t>	</a:t>
            </a:r>
            <a:endParaRPr lang="en-US" b="1" dirty="0">
              <a:solidFill>
                <a:srgbClr val="FFFF00"/>
              </a:solidFill>
            </a:endParaRPr>
          </a:p>
        </p:txBody>
      </p:sp>
    </p:spTree>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991600" cy="6553200"/>
          </a:xfrm>
        </p:spPr>
        <p:txBody>
          <a:bodyPr>
            <a:normAutofit fontScale="85000" lnSpcReduction="20000"/>
          </a:bodyPr>
          <a:lstStyle/>
          <a:p>
            <a:pPr hangingPunct="0"/>
            <a:r>
              <a:rPr lang="en-US" dirty="0" smtClean="0"/>
              <a:t>Jesus is purity and absolute perfect character and therefore qualified to be the Light. John 1:5, 1 Jn 1:5.</a:t>
            </a:r>
          </a:p>
          <a:p>
            <a:pPr hangingPunct="0"/>
            <a:endParaRPr lang="en-US" dirty="0" smtClean="0"/>
          </a:p>
          <a:p>
            <a:pPr hangingPunct="0"/>
            <a:r>
              <a:rPr lang="en-US" dirty="0" smtClean="0"/>
              <a:t>Jesus is the only spiritual leader in the history of the world to qualify as the light. Those who follow Him walk in His light ( John 8:12, 12:46 ).</a:t>
            </a:r>
          </a:p>
          <a:p>
            <a:pPr hangingPunct="0"/>
            <a:endParaRPr lang="en-US" dirty="0" smtClean="0"/>
          </a:p>
          <a:p>
            <a:pPr hangingPunct="0"/>
            <a:r>
              <a:rPr lang="en-US" dirty="0" smtClean="0"/>
              <a:t>Believers express light of Christ through agape (divine love) and show disdain for the world system of darkness ( 1 Jn 2:8-9, 11).</a:t>
            </a:r>
          </a:p>
          <a:p>
            <a:pPr hangingPunct="0"/>
            <a:endParaRPr lang="en-US" dirty="0" smtClean="0"/>
          </a:p>
          <a:p>
            <a:pPr hangingPunct="0"/>
            <a:r>
              <a:rPr lang="en-US" dirty="0" smtClean="0"/>
              <a:t>Men who reject Christ are intellectually blinded and are in darkness ( Rom 2:19, John 3:19, Acts 26:18).</a:t>
            </a:r>
          </a:p>
          <a:p>
            <a:pPr hangingPunct="0"/>
            <a:endParaRPr lang="en-US" dirty="0" smtClean="0"/>
          </a:p>
          <a:p>
            <a:pPr hangingPunct="0"/>
            <a:r>
              <a:rPr lang="en-US" dirty="0" smtClean="0"/>
              <a:t>Darkness controls the powers of earth ( Luke 22:53, 1 Jn 1:5, 2:8).</a:t>
            </a:r>
          </a:p>
          <a:p>
            <a:pPr hangingPunct="0"/>
            <a:endParaRPr lang="en-US" dirty="0" smtClean="0"/>
          </a:p>
          <a:p>
            <a:pPr hangingPunct="0"/>
            <a:r>
              <a:rPr lang="en-US" dirty="0" smtClean="0"/>
              <a:t>When someone rejects Christ as their Savior then they identify with the darkness of the world system ( Eph 4:18).</a:t>
            </a:r>
          </a:p>
          <a:p>
            <a:pPr hangingPunct="0"/>
            <a:endParaRPr lang="en-US" dirty="0" smtClean="0"/>
          </a:p>
        </p:txBody>
      </p:sp>
    </p:spTree>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9144000" cy="6705600"/>
          </a:xfrm>
        </p:spPr>
        <p:txBody>
          <a:bodyPr>
            <a:normAutofit fontScale="77500" lnSpcReduction="20000"/>
          </a:bodyPr>
          <a:lstStyle/>
          <a:p>
            <a:pPr hangingPunct="0"/>
            <a:r>
              <a:rPr lang="en-US" dirty="0" smtClean="0"/>
              <a:t>Religions often teach that every person has some divine spark of light in them. Their techniques of “realizing essential </a:t>
            </a:r>
            <a:r>
              <a:rPr lang="en-US" dirty="0" err="1" smtClean="0"/>
              <a:t>self”and</a:t>
            </a:r>
            <a:r>
              <a:rPr lang="en-US" dirty="0" smtClean="0"/>
              <a:t> “seeking the divine within”, are essential doctrines of Gnosticism.</a:t>
            </a:r>
          </a:p>
          <a:p>
            <a:pPr hangingPunct="0"/>
            <a:endParaRPr lang="en-US" dirty="0" smtClean="0"/>
          </a:p>
          <a:p>
            <a:pPr hangingPunct="0"/>
            <a:r>
              <a:rPr lang="en-US" dirty="0" smtClean="0"/>
              <a:t>The Gnostic believed in the Savior through contact with others until they matured then they no longer relied upon human testimony. </a:t>
            </a:r>
          </a:p>
          <a:p>
            <a:pPr hangingPunct="0"/>
            <a:endParaRPr lang="en-US" dirty="0" smtClean="0"/>
          </a:p>
          <a:p>
            <a:pPr hangingPunct="0"/>
            <a:r>
              <a:rPr lang="en-US" dirty="0" smtClean="0"/>
              <a:t>They suddenly discovered their own relationship with Him through their own inner truth, inner gnosis, which led many to reject marriage and reject the teachings of Christianity.</a:t>
            </a:r>
          </a:p>
          <a:p>
            <a:pPr hangingPunct="0"/>
            <a:endParaRPr lang="en-US" dirty="0" smtClean="0"/>
          </a:p>
          <a:p>
            <a:pPr hangingPunct="0"/>
            <a:r>
              <a:rPr lang="en-US" b="1" dirty="0" smtClean="0">
                <a:solidFill>
                  <a:srgbClr val="FFFF00"/>
                </a:solidFill>
              </a:rPr>
              <a:t>“darkness,” </a:t>
            </a:r>
            <a:r>
              <a:rPr lang="en-US" dirty="0" smtClean="0"/>
              <a:t>SKOTIA -  the kingdom of Satan. Satan is the ruler of this world today. </a:t>
            </a:r>
          </a:p>
          <a:p>
            <a:pPr hangingPunct="0"/>
            <a:endParaRPr lang="en-US" dirty="0" smtClean="0"/>
          </a:p>
          <a:p>
            <a:pPr hangingPunct="0"/>
            <a:r>
              <a:rPr lang="en-US" dirty="0" smtClean="0"/>
              <a:t>Unbelievers are said to be sitting in darkness in Luke 1. </a:t>
            </a:r>
          </a:p>
          <a:p>
            <a:pPr hangingPunct="0"/>
            <a:endParaRPr lang="en-US" dirty="0" smtClean="0"/>
          </a:p>
          <a:p>
            <a:pPr hangingPunct="0"/>
            <a:r>
              <a:rPr lang="en-US" dirty="0" smtClean="0"/>
              <a:t>Darkness is the thought pattern of all who are unbelievers or for all believers who are negative toward doctrine and under emotional revolt of the soul. </a:t>
            </a:r>
          </a:p>
          <a:p>
            <a:pPr hangingPunct="0"/>
            <a:endParaRPr lang="en-US" dirty="0" smtClean="0"/>
          </a:p>
          <a:p>
            <a:endParaRPr lang="en-US" dirty="0" smtClean="0"/>
          </a:p>
          <a:p>
            <a:endParaRPr lang="en-US" dirty="0" smtClean="0"/>
          </a:p>
          <a:p>
            <a:endParaRPr lang="en-US" dirty="0"/>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991600" cy="6553200"/>
          </a:xfrm>
        </p:spPr>
        <p:txBody>
          <a:bodyPr>
            <a:normAutofit fontScale="92500"/>
          </a:bodyPr>
          <a:lstStyle/>
          <a:p>
            <a:r>
              <a:rPr lang="en-US" dirty="0" smtClean="0"/>
              <a:t>Darkness means confusion. This is the dictatorship of confusion. </a:t>
            </a:r>
          </a:p>
          <a:p>
            <a:endParaRPr lang="en-US" dirty="0" smtClean="0"/>
          </a:p>
          <a:p>
            <a:r>
              <a:rPr lang="en-US" dirty="0" smtClean="0"/>
              <a:t>We have been taken out of this dictatorship. This is why we are commanded to have a new thought pattern, a thought pattern compatible with our new authority. </a:t>
            </a:r>
          </a:p>
          <a:p>
            <a:endParaRPr lang="en-US" dirty="0" smtClean="0"/>
          </a:p>
          <a:p>
            <a:r>
              <a:rPr lang="en-US" dirty="0" smtClean="0"/>
              <a:t>We are under the authority of God, the authority of grace, the authority of clear thinking. </a:t>
            </a:r>
          </a:p>
          <a:p>
            <a:endParaRPr lang="en-US" dirty="0" smtClean="0"/>
          </a:p>
          <a:p>
            <a:r>
              <a:rPr lang="en-US" dirty="0" smtClean="0"/>
              <a:t>Therefore the intake of Bible doctrine fulfills this principle. As long as you as a believer in the Lord Jesus Christ continue to reject Bible doctrine then you think as though you still live in the kingdom of Satan. </a:t>
            </a:r>
          </a:p>
          <a:p>
            <a:endParaRPr lang="en-US" dirty="0"/>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fontScale="85000" lnSpcReduction="20000"/>
          </a:bodyPr>
          <a:lstStyle/>
          <a:p>
            <a:pPr hangingPunct="0"/>
            <a:r>
              <a:rPr lang="en-US" b="1" dirty="0" smtClean="0">
                <a:solidFill>
                  <a:srgbClr val="FFFF00"/>
                </a:solidFill>
              </a:rPr>
              <a:t>“and transferred us to the kingdom of His beloved Son” </a:t>
            </a:r>
            <a:r>
              <a:rPr lang="en-US" dirty="0" smtClean="0"/>
              <a:t>– METHISTEMI AAIndic – transferred, changes us from darkness to light. </a:t>
            </a:r>
          </a:p>
          <a:p>
            <a:pPr hangingPunct="0"/>
            <a:endParaRPr lang="en-US" dirty="0" smtClean="0"/>
          </a:p>
          <a:p>
            <a:pPr hangingPunct="0"/>
            <a:r>
              <a:rPr lang="en-US" dirty="0" smtClean="0"/>
              <a:t>The aorist tense means that one of the 44 things received at the point of salvation transfers us from the devil’s kingdom of this world to the kingdom of the Lord in this world. </a:t>
            </a:r>
          </a:p>
          <a:p>
            <a:pPr hangingPunct="0"/>
            <a:endParaRPr lang="en-US" dirty="0" smtClean="0"/>
          </a:p>
          <a:p>
            <a:pPr hangingPunct="0"/>
            <a:r>
              <a:rPr lang="en-US" b="1" dirty="0" smtClean="0">
                <a:solidFill>
                  <a:srgbClr val="FFFF00"/>
                </a:solidFill>
              </a:rPr>
              <a:t>“into the kingdom,” –</a:t>
            </a:r>
            <a:r>
              <a:rPr lang="en-US" dirty="0" smtClean="0"/>
              <a:t> EIS BASIIEU - There are two kingdoms of regenerate. The former one is Israel. Christ is the King of the regenerate of Israel from Abraham to the cross. </a:t>
            </a:r>
          </a:p>
          <a:p>
            <a:pPr hangingPunct="0"/>
            <a:endParaRPr lang="en-US" dirty="0" smtClean="0"/>
          </a:p>
          <a:p>
            <a:pPr hangingPunct="0"/>
            <a:r>
              <a:rPr lang="en-US" dirty="0" smtClean="0"/>
              <a:t>There is a kingdom at the present. Christ is the ruler of the regenerate of the world from Pentecost to the Rapture. This context refers to the regenerate of the Church Age.</a:t>
            </a:r>
          </a:p>
          <a:p>
            <a:pPr hangingPunct="0"/>
            <a:endParaRPr lang="en-US" dirty="0" smtClean="0"/>
          </a:p>
          <a:p>
            <a:pPr hangingPunct="0"/>
            <a:r>
              <a:rPr lang="en-US" b="1" dirty="0" smtClean="0">
                <a:solidFill>
                  <a:srgbClr val="FFFF00"/>
                </a:solidFill>
              </a:rPr>
              <a:t>“of his beloved Son,” </a:t>
            </a:r>
            <a:r>
              <a:rPr lang="en-US" dirty="0" smtClean="0"/>
              <a:t>which is literally, </a:t>
            </a:r>
            <a:r>
              <a:rPr lang="en-US" b="1" dirty="0" smtClean="0">
                <a:solidFill>
                  <a:srgbClr val="FFFF00"/>
                </a:solidFill>
              </a:rPr>
              <a:t>“of the Son of his love.” </a:t>
            </a:r>
            <a:r>
              <a:rPr lang="en-US" dirty="0" smtClean="0"/>
              <a:t>We have an objective genitive here and it means that the Son, Jesus Christ, is the object of the Father’s infinite love. ( Christ is called “beloved” in Ephesians 1:6).</a:t>
            </a:r>
          </a:p>
          <a:p>
            <a:pPr hangingPunct="0"/>
            <a:endParaRPr lang="en-US" dirty="0" smtClean="0"/>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080760"/>
          </a:xfrm>
        </p:spPr>
        <p:txBody>
          <a:bodyPr>
            <a:normAutofit/>
          </a:bodyPr>
          <a:lstStyle/>
          <a:p>
            <a:pPr hangingPunct="0"/>
            <a:r>
              <a:rPr lang="en-US" dirty="0" smtClean="0"/>
              <a:t> Since every believer is in union with Christ every believer is the object of the Father’s perfect love and therefore one of the titles for believers, 1 John 3:2, “Beloved, now are we the sons of God.” </a:t>
            </a:r>
          </a:p>
          <a:p>
            <a:pPr hangingPunct="0"/>
            <a:endParaRPr lang="en-US" dirty="0" smtClean="0"/>
          </a:p>
          <a:p>
            <a:pPr hangingPunct="0"/>
            <a:r>
              <a:rPr lang="en-US" dirty="0" smtClean="0"/>
              <a:t>Translation: </a:t>
            </a:r>
            <a:r>
              <a:rPr lang="en-US" b="1" dirty="0" smtClean="0">
                <a:solidFill>
                  <a:srgbClr val="FFFF00"/>
                </a:solidFill>
              </a:rPr>
              <a:t>“Who has rescued us out from the dictatorship of darkness, and has transferred us into them kingdom of the Son of his love.” </a:t>
            </a:r>
          </a:p>
          <a:p>
            <a:endParaRPr lang="en-US" dirty="0" smtClean="0"/>
          </a:p>
          <a:p>
            <a:r>
              <a:rPr lang="en-US" dirty="0" smtClean="0">
                <a:solidFill>
                  <a:srgbClr val="FFFF00"/>
                </a:solidFill>
              </a:rPr>
              <a:t>1:14</a:t>
            </a:r>
            <a:r>
              <a:rPr lang="en-US" dirty="0" smtClean="0"/>
              <a:t>  the orientation to the plan of God through redemption. </a:t>
            </a:r>
          </a:p>
          <a:p>
            <a:endParaRPr lang="en-US" dirty="0"/>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991600" cy="6553200"/>
          </a:xfrm>
        </p:spPr>
        <p:txBody>
          <a:bodyPr>
            <a:normAutofit fontScale="92500" lnSpcReduction="20000"/>
          </a:bodyPr>
          <a:lstStyle/>
          <a:p>
            <a:r>
              <a:rPr lang="en-US" b="1" dirty="0" smtClean="0">
                <a:solidFill>
                  <a:srgbClr val="FFFF00"/>
                </a:solidFill>
              </a:rPr>
              <a:t>1:14 “In whom we have redemption the forgiveness of sins.”</a:t>
            </a:r>
          </a:p>
          <a:p>
            <a:r>
              <a:rPr lang="en-US" dirty="0" smtClean="0"/>
              <a:t>APOLUTROSIN – redemption, purchased from the slave market of sin and darkness.</a:t>
            </a:r>
          </a:p>
          <a:p>
            <a:endParaRPr lang="en-US" dirty="0" smtClean="0"/>
          </a:p>
          <a:p>
            <a:r>
              <a:rPr lang="en-US" dirty="0" smtClean="0"/>
              <a:t>Redemption is the spiritual emancipation of slaves from the slave market of sin.  Jesus Christ paid for our personal sins on the cross so they are no longer an issue to be paid for ( no </a:t>
            </a:r>
            <a:r>
              <a:rPr lang="en-US" dirty="0" err="1" smtClean="0"/>
              <a:t>pennance</a:t>
            </a:r>
            <a:r>
              <a:rPr lang="en-US" dirty="0" smtClean="0"/>
              <a:t>, no works, no community service, no church memberships can remove sin).</a:t>
            </a:r>
          </a:p>
          <a:p>
            <a:pPr>
              <a:buNone/>
            </a:pPr>
            <a:endParaRPr lang="en-US" dirty="0" smtClean="0"/>
          </a:p>
          <a:p>
            <a:r>
              <a:rPr lang="en-US" dirty="0" smtClean="0"/>
              <a:t>When someone believes in Christ as their Savior then they are entered into the light with Christ and receive eternal security. </a:t>
            </a:r>
          </a:p>
          <a:p>
            <a:endParaRPr lang="en-US" dirty="0" smtClean="0"/>
          </a:p>
          <a:p>
            <a:r>
              <a:rPr lang="en-US" dirty="0" smtClean="0"/>
              <a:t>We will now contrast Biblical redemption with the false doctrine of Gnostic redemption.</a:t>
            </a:r>
            <a:endParaRPr lang="en-US" dirty="0"/>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81000"/>
            <a:ext cx="8991600" cy="6477000"/>
          </a:xfrm>
        </p:spPr>
        <p:txBody>
          <a:bodyPr/>
          <a:lstStyle/>
          <a:p>
            <a:r>
              <a:rPr lang="en-US" dirty="0" smtClean="0"/>
              <a:t>Gnostic Redemption claimed that if one studied their doctrines and became one of the inner circle then they could qualify for “redemption teaching.”</a:t>
            </a:r>
          </a:p>
          <a:p>
            <a:endParaRPr lang="en-US" dirty="0" smtClean="0"/>
          </a:p>
          <a:p>
            <a:r>
              <a:rPr lang="en-US" dirty="0" smtClean="0"/>
              <a:t>Gnostics taught that the God of Israel was a demiurge created by Mother Wisdom who is the Holy Spirit.</a:t>
            </a:r>
          </a:p>
          <a:p>
            <a:endParaRPr lang="en-US" dirty="0" smtClean="0"/>
          </a:p>
          <a:p>
            <a:r>
              <a:rPr lang="en-US" dirty="0" smtClean="0"/>
              <a:t>Gnostics rejected Jehovah’s authority as God.</a:t>
            </a:r>
          </a:p>
          <a:p>
            <a:endParaRPr lang="en-US" dirty="0" smtClean="0"/>
          </a:p>
          <a:p>
            <a:r>
              <a:rPr lang="en-US" dirty="0" smtClean="0"/>
              <a:t>Gnostics believed that the true source of power was “the depth of all being” and to know yourself or discover your spiritual origin.</a:t>
            </a:r>
            <a:endParaRPr lang="en-US" dirty="0"/>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fontScale="92500" lnSpcReduction="10000"/>
          </a:bodyPr>
          <a:lstStyle/>
          <a:p>
            <a:r>
              <a:rPr lang="en-US" dirty="0" smtClean="0"/>
              <a:t>Gnostics taught when you “knew yourself” then you would know the Father and Mother.</a:t>
            </a:r>
          </a:p>
          <a:p>
            <a:endParaRPr lang="en-US" dirty="0" smtClean="0"/>
          </a:p>
          <a:p>
            <a:r>
              <a:rPr lang="en-US" dirty="0" smtClean="0"/>
              <a:t>When you arrived at this point then you were ready to receive the “Redemption Sacrament” or the “release” ( </a:t>
            </a:r>
            <a:r>
              <a:rPr lang="en-US" dirty="0" err="1" smtClean="0"/>
              <a:t>Apolytrosis</a:t>
            </a:r>
            <a:r>
              <a:rPr lang="en-US" dirty="0" smtClean="0"/>
              <a:t>). </a:t>
            </a:r>
          </a:p>
          <a:p>
            <a:endParaRPr lang="en-US" dirty="0" smtClean="0"/>
          </a:p>
          <a:p>
            <a:r>
              <a:rPr lang="en-US" dirty="0" smtClean="0"/>
              <a:t>Gnostics believed that the redemption sacrament released the demiurges power (creators power), declared their independence from him, and are no longer under his authority and judgment.</a:t>
            </a:r>
          </a:p>
          <a:p>
            <a:endParaRPr lang="en-US" dirty="0" smtClean="0"/>
          </a:p>
          <a:p>
            <a:r>
              <a:rPr lang="en-US" dirty="0" smtClean="0"/>
              <a:t>Gnostic would say, “I am a son from the Father, the Father who is preexistent. I derive being from Him who is preexistent, and I come again to my own place whence I came forth.” (???)</a:t>
            </a:r>
            <a:endParaRPr lang="en-US" dirty="0"/>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991600" cy="6553200"/>
          </a:xfrm>
        </p:spPr>
        <p:txBody>
          <a:bodyPr/>
          <a:lstStyle/>
          <a:p>
            <a:r>
              <a:rPr lang="en-US" dirty="0" smtClean="0"/>
              <a:t>Therefore Gnostics rejected all church leaders and authority.</a:t>
            </a:r>
          </a:p>
          <a:p>
            <a:endParaRPr lang="en-US" dirty="0" smtClean="0"/>
          </a:p>
          <a:p>
            <a:r>
              <a:rPr lang="en-US" dirty="0" smtClean="0"/>
              <a:t>Gnostics believed that they were “redeemed” through this “Redemption Sacrament” and therefore untouchable by Jehovah’s judgment or the authority of any man.</a:t>
            </a:r>
          </a:p>
          <a:p>
            <a:endParaRPr lang="en-US" dirty="0" smtClean="0"/>
          </a:p>
          <a:p>
            <a:r>
              <a:rPr lang="en-US" dirty="0" smtClean="0"/>
              <a:t>Application: Any religion or philosophy that believes and teaches that redemption occurs through rituals, sacraments, or believing in self, is of the world not of God and Christ.</a:t>
            </a:r>
          </a:p>
          <a:p>
            <a:endParaRPr lang="en-US" dirty="0" smtClean="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839200" cy="6553200"/>
          </a:xfrm>
        </p:spPr>
        <p:txBody>
          <a:bodyPr/>
          <a:lstStyle/>
          <a:p>
            <a:pPr>
              <a:buNone/>
            </a:pPr>
            <a:r>
              <a:rPr lang="en-US" b="1" dirty="0" smtClean="0">
                <a:solidFill>
                  <a:srgbClr val="FFC000"/>
                </a:solidFill>
              </a:rPr>
              <a:t>BACKGROUND AND SETTING</a:t>
            </a:r>
          </a:p>
          <a:p>
            <a:endParaRPr lang="en-US" dirty="0" smtClean="0"/>
          </a:p>
          <a:p>
            <a:r>
              <a:rPr lang="en-US" dirty="0" err="1" smtClean="0"/>
              <a:t>Epaphras</a:t>
            </a:r>
            <a:r>
              <a:rPr lang="en-US" dirty="0" smtClean="0"/>
              <a:t> arrives from Colossae ( 1:7-9, 4:12f) to Rome and meets Paul.</a:t>
            </a:r>
          </a:p>
          <a:p>
            <a:endParaRPr lang="en-US" dirty="0" smtClean="0"/>
          </a:p>
          <a:p>
            <a:r>
              <a:rPr lang="en-US" dirty="0" smtClean="0"/>
              <a:t>He tells Paul that spiritual wolves have brought false doctrine into the churches ( Acts 20:29ff).</a:t>
            </a:r>
          </a:p>
          <a:p>
            <a:endParaRPr lang="en-US" dirty="0" smtClean="0"/>
          </a:p>
          <a:p>
            <a:r>
              <a:rPr lang="en-US" dirty="0" smtClean="0"/>
              <a:t>The wolves were Gnostics who taught that all matter is evil so believers must separate from all material things.</a:t>
            </a:r>
          </a:p>
          <a:p>
            <a:endParaRPr lang="en-US" dirty="0"/>
          </a:p>
        </p:txBody>
      </p:sp>
    </p:spTree>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normAutofit fontScale="85000" lnSpcReduction="20000"/>
          </a:bodyPr>
          <a:lstStyle/>
          <a:p>
            <a:pPr hangingPunct="0">
              <a:buNone/>
            </a:pPr>
            <a:r>
              <a:rPr lang="en-US" b="1" dirty="0" smtClean="0"/>
              <a:t>Biblical Doctrine of Redemption</a:t>
            </a:r>
          </a:p>
          <a:p>
            <a:pPr hangingPunct="0"/>
            <a:endParaRPr lang="en-US" dirty="0" smtClean="0"/>
          </a:p>
          <a:p>
            <a:pPr hangingPunct="0">
              <a:buNone/>
            </a:pPr>
            <a:r>
              <a:rPr lang="en-US" dirty="0" smtClean="0"/>
              <a:t>1. The principle of redemption is found in John 8:31-36. In that passage the Pharisees claimed that they were free but Jesus showed them that they were still slaves to sin. </a:t>
            </a:r>
          </a:p>
          <a:p>
            <a:pPr hangingPunct="0"/>
            <a:endParaRPr lang="en-US" dirty="0" smtClean="0"/>
          </a:p>
          <a:p>
            <a:pPr hangingPunct="0"/>
            <a:r>
              <a:rPr lang="en-US" dirty="0" smtClean="0"/>
              <a:t>Jesus could have pointed out to them that they were slaves to the Roman empire, that they were slaves to their religious customs; but instead He chose to point out to them that they were born slaves, they were born with old sin natures. </a:t>
            </a:r>
          </a:p>
          <a:p>
            <a:pPr hangingPunct="0"/>
            <a:endParaRPr lang="en-US" dirty="0" smtClean="0"/>
          </a:p>
          <a:p>
            <a:pPr hangingPunct="0"/>
            <a:r>
              <a:rPr lang="en-US" dirty="0" smtClean="0"/>
              <a:t>We are born into slavery we are born with an old sin nature. This is slavery to sin. The only possible way to get out is for a free person, someone on the outside, to free us, to purchase our freedom. </a:t>
            </a:r>
          </a:p>
          <a:p>
            <a:pPr hangingPunct="0"/>
            <a:endParaRPr lang="en-US" dirty="0" smtClean="0"/>
          </a:p>
          <a:p>
            <a:pPr hangingPunct="0"/>
            <a:r>
              <a:rPr lang="en-US" dirty="0" smtClean="0"/>
              <a:t>There is no one born on the outside, the exception being Jesus Christ, and through the virgin birth Jesus Christ was born free. </a:t>
            </a:r>
          </a:p>
          <a:p>
            <a:pPr hangingPunct="0"/>
            <a:endParaRPr lang="en-US" dirty="0" smtClean="0"/>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09600"/>
            <a:ext cx="8991600" cy="6248400"/>
          </a:xfrm>
        </p:spPr>
        <p:txBody>
          <a:bodyPr>
            <a:normAutofit lnSpcReduction="10000"/>
          </a:bodyPr>
          <a:lstStyle/>
          <a:p>
            <a:pPr hangingPunct="0"/>
            <a:r>
              <a:rPr lang="en-US" dirty="0" smtClean="0"/>
              <a:t>That was necessary to purchase our freedom. On the cross our sins were judged. He was judged for our sins and therefore we are free to come out, and we come out through faith in Jesus Christ. That is the concept behind redemption. </a:t>
            </a:r>
          </a:p>
          <a:p>
            <a:pPr hangingPunct="0">
              <a:buNone/>
            </a:pPr>
            <a:r>
              <a:rPr lang="en-US" dirty="0" smtClean="0"/>
              <a:t>	</a:t>
            </a:r>
          </a:p>
          <a:p>
            <a:pPr hangingPunct="0">
              <a:buNone/>
            </a:pPr>
            <a:r>
              <a:rPr lang="en-US" dirty="0" smtClean="0"/>
              <a:t>2. Christ paid the ransom for sin on the cross. </a:t>
            </a:r>
          </a:p>
          <a:p>
            <a:pPr hangingPunct="0">
              <a:buNone/>
            </a:pPr>
            <a:r>
              <a:rPr lang="en-US" dirty="0" smtClean="0"/>
              <a:t>    Christ purchased our freedom — Psalm 34:22; Galatians 3:13; 1 Peter 1:18,19. The purchase price or His blood refers to Christ bearing our sins. </a:t>
            </a:r>
          </a:p>
          <a:p>
            <a:pPr hangingPunct="0"/>
            <a:endParaRPr lang="en-US" dirty="0" smtClean="0"/>
          </a:p>
          <a:p>
            <a:pPr hangingPunct="0">
              <a:buNone/>
            </a:pPr>
            <a:r>
              <a:rPr lang="en-US" dirty="0" smtClean="0"/>
              <a:t>3. Redemption is a doctrine which the believer can apply in time of pressure or catastrophe and find blessing, Job 19:25,26. </a:t>
            </a:r>
          </a:p>
          <a:p>
            <a:pPr hangingPunct="0"/>
            <a:endParaRPr lang="en-US" dirty="0" smtClean="0"/>
          </a:p>
          <a:p>
            <a:pPr hangingPunct="0"/>
            <a:endParaRPr lang="en-US" dirty="0" smtClean="0"/>
          </a:p>
          <a:p>
            <a:endParaRPr lang="en-US" dirty="0" smtClean="0"/>
          </a:p>
          <a:p>
            <a:endParaRPr lang="en-US" dirty="0"/>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normAutofit fontScale="77500" lnSpcReduction="20000"/>
          </a:bodyPr>
          <a:lstStyle/>
          <a:p>
            <a:pPr hangingPunct="0">
              <a:buNone/>
            </a:pPr>
            <a:r>
              <a:rPr lang="en-US" dirty="0" smtClean="0"/>
              <a:t>4.  Redemption results in the biblical doctrine of adoption, Galatians 4:4-6. </a:t>
            </a:r>
          </a:p>
          <a:p>
            <a:pPr hangingPunct="0"/>
            <a:endParaRPr lang="en-US" dirty="0" smtClean="0"/>
          </a:p>
          <a:p>
            <a:pPr hangingPunct="0"/>
            <a:r>
              <a:rPr lang="en-US" dirty="0" smtClean="0"/>
              <a:t>This includes induction into the angelic conflict at the point of salvation, the right to the grace account of God. </a:t>
            </a:r>
          </a:p>
          <a:p>
            <a:pPr hangingPunct="0"/>
            <a:endParaRPr lang="en-US" dirty="0" smtClean="0"/>
          </a:p>
          <a:p>
            <a:pPr hangingPunct="0"/>
            <a:r>
              <a:rPr lang="en-US" dirty="0" smtClean="0"/>
              <a:t>Remember that adoption in the Bible is not the same as adoption in life. We are adopted as adult sons at the point of salvation. </a:t>
            </a:r>
          </a:p>
          <a:p>
            <a:pPr hangingPunct="0"/>
            <a:endParaRPr lang="en-US" dirty="0" smtClean="0"/>
          </a:p>
          <a:p>
            <a:pPr hangingPunct="0"/>
            <a:r>
              <a:rPr lang="en-US" dirty="0" smtClean="0"/>
              <a:t>Adoption in the ancient world was a custom whereby a Roman, for example, took his own son and judged him to be mature. </a:t>
            </a:r>
          </a:p>
          <a:p>
            <a:pPr hangingPunct="0"/>
            <a:endParaRPr lang="en-US" dirty="0" smtClean="0"/>
          </a:p>
          <a:p>
            <a:pPr hangingPunct="0"/>
            <a:r>
              <a:rPr lang="en-US" dirty="0" smtClean="0"/>
              <a:t>Therefore he took off the robe of childhood and put on him the robe of maturity. This meant that he was free to marry, free for military service, free to enter into business. </a:t>
            </a:r>
          </a:p>
          <a:p>
            <a:pPr hangingPunct="0"/>
            <a:endParaRPr lang="en-US" dirty="0" smtClean="0"/>
          </a:p>
          <a:p>
            <a:pPr hangingPunct="0"/>
            <a:r>
              <a:rPr lang="en-US" dirty="0" smtClean="0"/>
              <a:t>This was called adoption. He adopted his son as a mature person. So adoption in the Bible means to recognize maturity whereas adoption today means to take someone’s child and legally make it your own. </a:t>
            </a:r>
          </a:p>
          <a:p>
            <a:pPr hangingPunct="0"/>
            <a:r>
              <a:rPr lang="en-US" dirty="0" smtClean="0"/>
              <a:t>	</a:t>
            </a:r>
            <a:endParaRPr lang="en-US" dirty="0"/>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991600" cy="6553200"/>
          </a:xfrm>
        </p:spPr>
        <p:txBody>
          <a:bodyPr/>
          <a:lstStyle/>
          <a:p>
            <a:pPr hangingPunct="0">
              <a:buNone/>
            </a:pPr>
            <a:r>
              <a:rPr lang="en-US" dirty="0" smtClean="0"/>
              <a:t>5.  The doctrine of redemption was communicated in the Old Testament sacrifices by the shedding of animal blood, Hebrews 9:22. </a:t>
            </a:r>
          </a:p>
          <a:p>
            <a:pPr hangingPunct="0"/>
            <a:endParaRPr lang="en-US" dirty="0" smtClean="0"/>
          </a:p>
          <a:p>
            <a:pPr hangingPunct="0"/>
            <a:r>
              <a:rPr lang="en-US" dirty="0" smtClean="0"/>
              <a:t>Redemption provides the basis for the believer’s eternal inheritance, Hebrews 9:15. </a:t>
            </a:r>
          </a:p>
          <a:p>
            <a:pPr hangingPunct="0"/>
            <a:endParaRPr lang="en-US" dirty="0" smtClean="0"/>
          </a:p>
          <a:p>
            <a:pPr hangingPunct="0">
              <a:buNone/>
            </a:pPr>
            <a:r>
              <a:rPr lang="en-US" dirty="0" smtClean="0"/>
              <a:t>6. The blood of Christ is the ransom money or the purchase price of redemption, Ephesians 1:7; Colossians 1:14; 1 John 1:7; 1 Peter 1:18,19. </a:t>
            </a:r>
          </a:p>
          <a:p>
            <a:pPr hangingPunct="0"/>
            <a:endParaRPr lang="en-US" dirty="0" smtClean="0"/>
          </a:p>
          <a:p>
            <a:pPr hangingPunct="0"/>
            <a:r>
              <a:rPr lang="en-US" dirty="0" smtClean="0"/>
              <a:t>The blood depicts the spiritual death of Christ on the cross.</a:t>
            </a:r>
          </a:p>
          <a:p>
            <a:endParaRPr lang="en-US" dirty="0" smtClean="0"/>
          </a:p>
          <a:p>
            <a:endParaRPr lang="en-US" dirty="0"/>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fontScale="85000" lnSpcReduction="10000"/>
          </a:bodyPr>
          <a:lstStyle/>
          <a:p>
            <a:pPr hangingPunct="0">
              <a:buNone/>
            </a:pPr>
            <a:r>
              <a:rPr lang="en-US" dirty="0" smtClean="0"/>
              <a:t>7. Redemption includes the forgiveness of sins, Ephesians 1:7; Colossians 1:14.</a:t>
            </a:r>
          </a:p>
          <a:p>
            <a:pPr hangingPunct="0">
              <a:buNone/>
            </a:pPr>
            <a:endParaRPr lang="en-US" dirty="0" smtClean="0"/>
          </a:p>
          <a:p>
            <a:pPr hangingPunct="0">
              <a:buNone/>
            </a:pPr>
            <a:r>
              <a:rPr lang="en-US" dirty="0" smtClean="0"/>
              <a:t>8. Redemption provides the basis for justification, Romans 3:24. </a:t>
            </a:r>
          </a:p>
          <a:p>
            <a:pPr hangingPunct="0">
              <a:buNone/>
            </a:pPr>
            <a:r>
              <a:rPr lang="en-US" dirty="0" smtClean="0"/>
              <a:t>	</a:t>
            </a:r>
          </a:p>
          <a:p>
            <a:pPr hangingPunct="0"/>
            <a:r>
              <a:rPr lang="en-US" b="1" dirty="0" smtClean="0">
                <a:solidFill>
                  <a:srgbClr val="FFFF00"/>
                </a:solidFill>
              </a:rPr>
              <a:t>“through his blood,” </a:t>
            </a:r>
            <a:r>
              <a:rPr lang="en-US" dirty="0" smtClean="0"/>
              <a:t>DIA HAIMA -  The genitive means “through” or “by means of.” The blood of Christ refers to His saving work on the cross of bearing and paying for our sins.</a:t>
            </a:r>
          </a:p>
          <a:p>
            <a:pPr hangingPunct="0"/>
            <a:endParaRPr lang="en-US" dirty="0" smtClean="0"/>
          </a:p>
          <a:p>
            <a:pPr hangingPunct="0">
              <a:buNone/>
            </a:pPr>
            <a:r>
              <a:rPr lang="en-US" b="1" dirty="0" smtClean="0"/>
              <a:t>Doctrine of the Blood of Christ</a:t>
            </a:r>
          </a:p>
          <a:p>
            <a:pPr hangingPunct="0">
              <a:buNone/>
            </a:pPr>
            <a:endParaRPr lang="en-US" dirty="0" smtClean="0"/>
          </a:p>
          <a:p>
            <a:pPr hangingPunct="0">
              <a:buNone/>
            </a:pPr>
            <a:r>
              <a:rPr lang="en-US" dirty="0" smtClean="0"/>
              <a:t>	1. The blood is the seat of animal life, </a:t>
            </a:r>
            <a:r>
              <a:rPr lang="en-US" b="1" dirty="0" smtClean="0">
                <a:solidFill>
                  <a:srgbClr val="FFC000"/>
                </a:solidFill>
              </a:rPr>
              <a:t>Leviticus 17:10-14. “The life of the flesh is in the blood.”</a:t>
            </a:r>
            <a:r>
              <a:rPr lang="en-US" dirty="0" smtClean="0"/>
              <a:t> That is true of animals only. It implies that if an animal loses his blood he loses his life. That is the whole point of animal sacrifices. </a:t>
            </a:r>
          </a:p>
          <a:p>
            <a:pPr hangingPunct="0"/>
            <a:endParaRPr lang="en-US" dirty="0" smtClean="0"/>
          </a:p>
          <a:p>
            <a:pPr hangingPunct="0">
              <a:buNone/>
            </a:pPr>
            <a:r>
              <a:rPr lang="en-US" dirty="0" smtClean="0"/>
              <a:t> </a:t>
            </a:r>
          </a:p>
          <a:p>
            <a:pPr hangingPunct="0"/>
            <a:endParaRPr lang="en-US" dirty="0" smtClean="0"/>
          </a:p>
          <a:p>
            <a:endParaRPr lang="en-US" dirty="0"/>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fontScale="92500" lnSpcReduction="20000"/>
          </a:bodyPr>
          <a:lstStyle/>
          <a:p>
            <a:pPr hangingPunct="0"/>
            <a:r>
              <a:rPr lang="en-US" dirty="0" smtClean="0"/>
              <a:t>2. Animal blood was used in the Old Testament sacrifices to represent the spiritual death of Christ on the cross — Leviticus chapter 1-3. </a:t>
            </a:r>
          </a:p>
          <a:p>
            <a:pPr hangingPunct="0"/>
            <a:endParaRPr lang="en-US" dirty="0" smtClean="0"/>
          </a:p>
          <a:p>
            <a:pPr hangingPunct="0"/>
            <a:r>
              <a:rPr lang="en-US" dirty="0" smtClean="0"/>
              <a:t>The physical death of Christ has nothing to do with salvation except to announce its completion. </a:t>
            </a:r>
          </a:p>
          <a:p>
            <a:pPr hangingPunct="0"/>
            <a:endParaRPr lang="en-US" dirty="0" smtClean="0"/>
          </a:p>
          <a:p>
            <a:pPr hangingPunct="0"/>
            <a:r>
              <a:rPr lang="en-US" dirty="0" smtClean="0"/>
              <a:t>The emphasis of the cross is the spiritual death of Christ. Therefore we have a representative analogy between the animal sacrifices and the spiritual death of Christ bearing our sins. </a:t>
            </a:r>
          </a:p>
          <a:p>
            <a:pPr hangingPunct="0"/>
            <a:endParaRPr lang="en-US" dirty="0" smtClean="0"/>
          </a:p>
          <a:p>
            <a:pPr hangingPunct="0"/>
            <a:r>
              <a:rPr lang="en-US" dirty="0" smtClean="0"/>
              <a:t>The physical death of the animal represents the spiritual death of Christ on the cross. The animal could only portray what Christ would do. Colossians 1:20; Hebrews 10:19; 13:20; 1 Peter 1:2. </a:t>
            </a:r>
          </a:p>
          <a:p>
            <a:pPr hangingPunct="0"/>
            <a:r>
              <a:rPr lang="en-US" dirty="0" smtClean="0"/>
              <a:t>	</a:t>
            </a:r>
            <a:endParaRPr lang="en-US" dirty="0"/>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09600"/>
            <a:ext cx="9144000" cy="6248400"/>
          </a:xfrm>
        </p:spPr>
        <p:txBody>
          <a:bodyPr>
            <a:normAutofit fontScale="92500" lnSpcReduction="10000"/>
          </a:bodyPr>
          <a:lstStyle/>
          <a:p>
            <a:r>
              <a:rPr lang="en-US" dirty="0" smtClean="0"/>
              <a:t>3. The doctrine of redemption was communicated in the Old Testament by means of animal blood, Hebrews 9:22. </a:t>
            </a:r>
          </a:p>
          <a:p>
            <a:endParaRPr lang="en-US" dirty="0" smtClean="0"/>
          </a:p>
          <a:p>
            <a:pPr hangingPunct="0"/>
            <a:r>
              <a:rPr lang="en-US" dirty="0" smtClean="0"/>
              <a:t>4. Christ did not die on the cross by bleeding to death — John 19:30,33,34. </a:t>
            </a:r>
          </a:p>
          <a:p>
            <a:pPr hangingPunct="0"/>
            <a:endParaRPr lang="en-US" dirty="0" smtClean="0"/>
          </a:p>
          <a:p>
            <a:pPr hangingPunct="0"/>
            <a:r>
              <a:rPr lang="en-US" dirty="0" smtClean="0"/>
              <a:t>The physical death of Christ on the cross occurred from His own volition, not from bleeding, John 10:18. </a:t>
            </a:r>
          </a:p>
          <a:p>
            <a:pPr hangingPunct="0"/>
            <a:endParaRPr lang="en-US" dirty="0" smtClean="0"/>
          </a:p>
          <a:p>
            <a:pPr hangingPunct="0"/>
            <a:r>
              <a:rPr lang="en-US" dirty="0" smtClean="0"/>
              <a:t>After His work of salvation was completed on the cross Jesus dismissed His spirit, Luke 23:46; Matthew 27:50. </a:t>
            </a:r>
          </a:p>
          <a:p>
            <a:pPr hangingPunct="0"/>
            <a:endParaRPr lang="en-US" dirty="0" smtClean="0"/>
          </a:p>
          <a:p>
            <a:pPr hangingPunct="0"/>
            <a:r>
              <a:rPr lang="en-US" dirty="0" smtClean="0"/>
              <a:t>When Christ died physically His blood was still in His body, John 19:34. </a:t>
            </a:r>
          </a:p>
          <a:p>
            <a:pPr hangingPunct="0"/>
            <a:endParaRPr lang="en-US" dirty="0" smtClean="0"/>
          </a:p>
          <a:p>
            <a:endParaRPr lang="en-US" dirty="0" smtClean="0"/>
          </a:p>
          <a:p>
            <a:endParaRPr lang="en-US" dirty="0"/>
          </a:p>
        </p:txBody>
      </p: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normAutofit fontScale="92500"/>
          </a:bodyPr>
          <a:lstStyle/>
          <a:p>
            <a:r>
              <a:rPr lang="en-US" dirty="0" smtClean="0"/>
              <a:t>5. Therefore the blood of Christ is a part of a representative analogy between the physical death of animals in the Old Testament and the spiritual death of Christ on the cross bearing our sins,  2 Corinthians 5:21; 1 Peter 2:24. </a:t>
            </a:r>
          </a:p>
          <a:p>
            <a:pPr hangingPunct="0">
              <a:buNone/>
            </a:pPr>
            <a:r>
              <a:rPr lang="en-US" dirty="0" smtClean="0"/>
              <a:t>6. The blood of Christ depicts four doctrines of soteriology:</a:t>
            </a:r>
          </a:p>
          <a:p>
            <a:pPr hangingPunct="0">
              <a:buNone/>
            </a:pPr>
            <a:r>
              <a:rPr lang="en-US" dirty="0" smtClean="0"/>
              <a:t>     a) Expiation, Revelation 1:5; </a:t>
            </a:r>
          </a:p>
          <a:p>
            <a:pPr hangingPunct="0">
              <a:buNone/>
            </a:pPr>
            <a:r>
              <a:rPr lang="en-US" dirty="0" smtClean="0"/>
              <a:t>     b) Redemption, Ephesians 1:7; Colossians 1:14; 1 Peter 1:18,19; </a:t>
            </a:r>
          </a:p>
          <a:p>
            <a:pPr hangingPunct="0">
              <a:buNone/>
            </a:pPr>
            <a:r>
              <a:rPr lang="en-US" dirty="0" smtClean="0"/>
              <a:t>     c) Justification, Romans 5:9; </a:t>
            </a:r>
          </a:p>
          <a:p>
            <a:pPr hangingPunct="0">
              <a:buNone/>
            </a:pPr>
            <a:r>
              <a:rPr lang="en-US" dirty="0" smtClean="0"/>
              <a:t>     d) Sanctification, Hebrews 13:12. </a:t>
            </a:r>
          </a:p>
          <a:p>
            <a:pPr hangingPunct="0">
              <a:buNone/>
            </a:pPr>
            <a:endParaRPr lang="en-US" dirty="0" smtClean="0"/>
          </a:p>
          <a:p>
            <a:pPr hangingPunct="0">
              <a:buNone/>
            </a:pPr>
            <a:r>
              <a:rPr lang="en-US" dirty="0" smtClean="0"/>
              <a:t>7. The blood of Christ, expiation, is the basis for the rebound technique, Leviticus chapters 4,5; 1 John 1:7 cf 1 John 1:9. </a:t>
            </a:r>
          </a:p>
          <a:p>
            <a:pPr hangingPunct="0">
              <a:buNone/>
            </a:pPr>
            <a:endParaRPr lang="en-US" dirty="0" smtClean="0"/>
          </a:p>
        </p:txBody>
      </p:sp>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normAutofit fontScale="92500"/>
          </a:bodyPr>
          <a:lstStyle/>
          <a:p>
            <a:pPr hangingPunct="0"/>
            <a:r>
              <a:rPr lang="en-US" b="1" dirty="0" smtClean="0">
                <a:solidFill>
                  <a:srgbClr val="FFFF00"/>
                </a:solidFill>
              </a:rPr>
              <a:t>“the forgiveness of sins,” </a:t>
            </a:r>
            <a:r>
              <a:rPr lang="en-US" dirty="0" smtClean="0"/>
              <a:t>APHIEMI - pardon, remission, cancellation. Sins are canceled by means of the blood. </a:t>
            </a:r>
          </a:p>
          <a:p>
            <a:pPr hangingPunct="0"/>
            <a:r>
              <a:rPr lang="en-US" dirty="0" smtClean="0"/>
              <a:t>Translation: </a:t>
            </a:r>
            <a:r>
              <a:rPr lang="en-US" b="1" dirty="0" smtClean="0">
                <a:solidFill>
                  <a:srgbClr val="FFFF00"/>
                </a:solidFill>
              </a:rPr>
              <a:t>“By means of whom we have redemption through his blood, the cancellation of sins.”</a:t>
            </a:r>
          </a:p>
          <a:p>
            <a:pPr hangingPunct="0"/>
            <a:endParaRPr lang="en-US" b="1" dirty="0" smtClean="0">
              <a:solidFill>
                <a:srgbClr val="FFFF00"/>
              </a:solidFill>
            </a:endParaRPr>
          </a:p>
          <a:p>
            <a:pPr hangingPunct="0"/>
            <a:r>
              <a:rPr lang="en-US" dirty="0" smtClean="0"/>
              <a:t>In verses 15-19 we have orientation to the plan of God through the person of the Lord Jesus Christ. </a:t>
            </a:r>
          </a:p>
          <a:p>
            <a:pPr hangingPunct="0"/>
            <a:endParaRPr lang="en-US" dirty="0" smtClean="0"/>
          </a:p>
          <a:p>
            <a:pPr hangingPunct="0"/>
            <a:r>
              <a:rPr lang="en-US" dirty="0" smtClean="0"/>
              <a:t>This is one of the </a:t>
            </a:r>
            <a:r>
              <a:rPr lang="en-US" b="1" u="sng" dirty="0" smtClean="0"/>
              <a:t>most important sections of all the New Testament. </a:t>
            </a:r>
          </a:p>
          <a:p>
            <a:pPr hangingPunct="0"/>
            <a:endParaRPr lang="en-US" b="1" u="sng" dirty="0" smtClean="0"/>
          </a:p>
          <a:p>
            <a:pPr hangingPunct="0"/>
            <a:r>
              <a:rPr lang="en-US" dirty="0" smtClean="0"/>
              <a:t>In these few verses we actually have more about the Lord Jesus Christ than, for example, the books of Matthew, Mark, or Luke.  </a:t>
            </a:r>
          </a:p>
          <a:p>
            <a:pPr hangingPunct="0"/>
            <a:endParaRPr lang="en-US" b="1" dirty="0" smtClean="0">
              <a:solidFill>
                <a:srgbClr val="FFFF00"/>
              </a:solidFill>
            </a:endParaRPr>
          </a:p>
          <a:p>
            <a:endParaRPr lang="en-US" dirty="0"/>
          </a:p>
        </p:txBody>
      </p:sp>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09600"/>
            <a:ext cx="8991600" cy="6248400"/>
          </a:xfrm>
        </p:spPr>
        <p:txBody>
          <a:bodyPr>
            <a:normAutofit/>
          </a:bodyPr>
          <a:lstStyle/>
          <a:p>
            <a:pPr hangingPunct="0"/>
            <a:r>
              <a:rPr lang="en-US" b="1" dirty="0" smtClean="0">
                <a:solidFill>
                  <a:srgbClr val="FFFF00"/>
                </a:solidFill>
              </a:rPr>
              <a:t>1:15, “And He is the image of the invisible God, the firstborn of all creation.”</a:t>
            </a:r>
          </a:p>
          <a:p>
            <a:pPr hangingPunct="0"/>
            <a:endParaRPr lang="en-US" dirty="0" smtClean="0"/>
          </a:p>
          <a:p>
            <a:pPr hangingPunct="0"/>
            <a:r>
              <a:rPr lang="en-US" dirty="0" smtClean="0"/>
              <a:t>“He” is the relative pronoun HOI and refers to Jesus Christ. </a:t>
            </a:r>
          </a:p>
          <a:p>
            <a:pPr hangingPunct="0"/>
            <a:r>
              <a:rPr lang="en-US" b="1" dirty="0" smtClean="0">
                <a:solidFill>
                  <a:srgbClr val="FFFF00"/>
                </a:solidFill>
              </a:rPr>
              <a:t>“the image of the invisible God” - </a:t>
            </a:r>
            <a:r>
              <a:rPr lang="en-US" dirty="0" smtClean="0"/>
              <a:t> One verse, verse 14 on the work of Christ; four verses on the person of the Lord Jesus Christ. </a:t>
            </a:r>
          </a:p>
          <a:p>
            <a:pPr hangingPunct="0"/>
            <a:endParaRPr lang="en-US" dirty="0" smtClean="0"/>
          </a:p>
          <a:p>
            <a:pPr hangingPunct="0"/>
            <a:r>
              <a:rPr lang="en-US" b="1" dirty="0" smtClean="0">
                <a:solidFill>
                  <a:srgbClr val="FFFF00"/>
                </a:solidFill>
              </a:rPr>
              <a:t>“is” </a:t>
            </a:r>
            <a:r>
              <a:rPr lang="en-US" dirty="0" smtClean="0"/>
              <a:t>EIMI – PAIndic - which is absolute status quo. He is, always was, there never was a time when He wasn’t .</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normAutofit lnSpcReduction="10000"/>
          </a:bodyPr>
          <a:lstStyle/>
          <a:p>
            <a:endParaRPr lang="en-US" dirty="0" smtClean="0"/>
          </a:p>
          <a:p>
            <a:r>
              <a:rPr lang="en-US" dirty="0" smtClean="0"/>
              <a:t>Gnostics denied the existence of sin, disease, and death.</a:t>
            </a:r>
          </a:p>
          <a:p>
            <a:endParaRPr lang="en-US" dirty="0" smtClean="0"/>
          </a:p>
          <a:p>
            <a:r>
              <a:rPr lang="en-US" dirty="0" smtClean="0"/>
              <a:t>Paul was stirred by this news and that Jewish legalism and foreign philosophies had been attached to Christianity.</a:t>
            </a:r>
          </a:p>
          <a:p>
            <a:endParaRPr lang="en-US" dirty="0" smtClean="0"/>
          </a:p>
          <a:p>
            <a:r>
              <a:rPr lang="en-US" dirty="0" err="1" smtClean="0">
                <a:solidFill>
                  <a:srgbClr val="FFC000"/>
                </a:solidFill>
              </a:rPr>
              <a:t>Docetic</a:t>
            </a:r>
            <a:r>
              <a:rPr lang="en-US" dirty="0" smtClean="0">
                <a:solidFill>
                  <a:srgbClr val="FFC000"/>
                </a:solidFill>
              </a:rPr>
              <a:t> Gnostics </a:t>
            </a:r>
            <a:r>
              <a:rPr lang="en-US" dirty="0" smtClean="0"/>
              <a:t>said that Jesus did not have a real body but rather was a phantom. No real humanity.</a:t>
            </a:r>
          </a:p>
          <a:p>
            <a:endParaRPr lang="en-US" dirty="0" smtClean="0"/>
          </a:p>
          <a:p>
            <a:r>
              <a:rPr lang="en-US" dirty="0" err="1" smtClean="0">
                <a:solidFill>
                  <a:srgbClr val="FFC000"/>
                </a:solidFill>
              </a:rPr>
              <a:t>Cerenthian</a:t>
            </a:r>
            <a:r>
              <a:rPr lang="en-US" dirty="0" smtClean="0">
                <a:solidFill>
                  <a:srgbClr val="FFC000"/>
                </a:solidFill>
              </a:rPr>
              <a:t> Gnostics </a:t>
            </a:r>
            <a:r>
              <a:rPr lang="en-US" dirty="0" smtClean="0"/>
              <a:t>admitted to the humanity of Christ but claimed that an </a:t>
            </a:r>
            <a:r>
              <a:rPr lang="en-US" dirty="0" err="1" smtClean="0"/>
              <a:t>Aeon</a:t>
            </a:r>
            <a:r>
              <a:rPr lang="en-US" dirty="0" smtClean="0"/>
              <a:t> came on Jesus at His baptism in the form of a dove but left him at the cross so only an inferior Jesus died on the cross. </a:t>
            </a:r>
          </a:p>
          <a:p>
            <a:endParaRPr lang="en-US" dirty="0" smtClean="0"/>
          </a:p>
        </p:txBody>
      </p:sp>
    </p:spTree>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normAutofit fontScale="70000" lnSpcReduction="20000"/>
          </a:bodyPr>
          <a:lstStyle/>
          <a:p>
            <a:pPr hangingPunct="0"/>
            <a:r>
              <a:rPr lang="en-US" dirty="0" smtClean="0"/>
              <a:t>There are two different Greek words for image and it is very important as to which one is used here. There is the word  OMNIOMA  which means representation. This is the word that is not used. </a:t>
            </a:r>
          </a:p>
          <a:p>
            <a:pPr hangingPunct="0"/>
            <a:endParaRPr lang="en-US" dirty="0" smtClean="0"/>
          </a:p>
          <a:p>
            <a:pPr hangingPunct="0"/>
            <a:r>
              <a:rPr lang="en-US" dirty="0" smtClean="0"/>
              <a:t>Instead we have a word which means </a:t>
            </a:r>
            <a:r>
              <a:rPr lang="en-US" b="1" dirty="0" smtClean="0">
                <a:solidFill>
                  <a:srgbClr val="FFFF00"/>
                </a:solidFill>
              </a:rPr>
              <a:t>“exact image.” </a:t>
            </a:r>
            <a:r>
              <a:rPr lang="en-US" dirty="0" smtClean="0"/>
              <a:t>So there is no question. Jesus Christ does not have the spark of God, Jesus Christ is God. The word is EIKON</a:t>
            </a:r>
            <a:r>
              <a:rPr lang="en-US" i="1" dirty="0" smtClean="0"/>
              <a:t>, </a:t>
            </a:r>
            <a:r>
              <a:rPr lang="en-US" dirty="0" smtClean="0"/>
              <a:t> it means an exact image. Jesus Christ is the exact image of the invisible God. </a:t>
            </a:r>
          </a:p>
          <a:p>
            <a:pPr hangingPunct="0"/>
            <a:endParaRPr lang="en-US" dirty="0" smtClean="0"/>
          </a:p>
          <a:p>
            <a:pPr hangingPunct="0"/>
            <a:r>
              <a:rPr lang="en-US" b="1" dirty="0" smtClean="0">
                <a:solidFill>
                  <a:srgbClr val="FFFF00"/>
                </a:solidFill>
              </a:rPr>
              <a:t>“invisible God” </a:t>
            </a:r>
            <a:r>
              <a:rPr lang="en-US" dirty="0" smtClean="0"/>
              <a:t>is Jesus Christ in His deity, God the Father in His deity, God the Holy Spirit in His deity. But Jesus Christ is </a:t>
            </a:r>
            <a:r>
              <a:rPr lang="en-US" b="1" u="sng" dirty="0" smtClean="0"/>
              <a:t>the manifested person of the Godhead.</a:t>
            </a:r>
          </a:p>
          <a:p>
            <a:pPr hangingPunct="0">
              <a:buNone/>
            </a:pPr>
            <a:r>
              <a:rPr lang="en-US" dirty="0" smtClean="0"/>
              <a:t> </a:t>
            </a:r>
          </a:p>
          <a:p>
            <a:pPr hangingPunct="0">
              <a:buNone/>
            </a:pPr>
            <a:r>
              <a:rPr lang="en-US" b="1" dirty="0" smtClean="0"/>
              <a:t>The Doctrine of the Deity of Jesus Christ</a:t>
            </a:r>
          </a:p>
          <a:p>
            <a:pPr hangingPunct="0"/>
            <a:endParaRPr lang="en-US" dirty="0" smtClean="0"/>
          </a:p>
          <a:p>
            <a:pPr hangingPunct="0"/>
            <a:r>
              <a:rPr lang="en-US" dirty="0" smtClean="0"/>
              <a:t>1. There are three verses of scripture where the deity of Christ is presented as a </a:t>
            </a:r>
            <a:r>
              <a:rPr lang="en-US" u="sng" dirty="0" smtClean="0"/>
              <a:t>syllogism.</a:t>
            </a:r>
          </a:p>
          <a:p>
            <a:pPr hangingPunct="0"/>
            <a:r>
              <a:rPr lang="en-US" dirty="0" smtClean="0"/>
              <a:t>A syllogism is a logical progression in which the subject of the first sentence (Christ) becomes the object of the second sentence, whereas the object of the first sentence  (Christ) becomes the subject of the second sentence, and the two are placed together in the third sentence. 1 Peter 1:2; 2 Corinthians 13:14; Matthew 28:19. The syllogism is the Trinity is eternal. Christ is a member of the Trinity, Christ is eternal. </a:t>
            </a:r>
          </a:p>
        </p:txBody>
      </p:sp>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991600" cy="6553200"/>
          </a:xfrm>
        </p:spPr>
        <p:txBody>
          <a:bodyPr>
            <a:normAutofit fontScale="85000" lnSpcReduction="20000"/>
          </a:bodyPr>
          <a:lstStyle/>
          <a:p>
            <a:pPr hangingPunct="0"/>
            <a:r>
              <a:rPr lang="en-US" dirty="0" smtClean="0"/>
              <a:t>2. The outstanding scriptures dealing with the deity of Christ, John 1:1-3; 8:58; Micah 5:2; Romans 9:5; Titus 2:13; Hebrews 1:8-10;         1 John 5:20. </a:t>
            </a:r>
          </a:p>
          <a:p>
            <a:endParaRPr lang="en-US" dirty="0" smtClean="0"/>
          </a:p>
          <a:p>
            <a:pPr hangingPunct="0"/>
            <a:r>
              <a:rPr lang="en-US" dirty="0" smtClean="0"/>
              <a:t>3. The pre-incarnate work of Christ. This necessitates His preexistence. His preexistence makes His deity obvious. </a:t>
            </a:r>
          </a:p>
          <a:p>
            <a:pPr hangingPunct="0"/>
            <a:endParaRPr lang="en-US" dirty="0" smtClean="0"/>
          </a:p>
          <a:p>
            <a:pPr hangingPunct="0"/>
            <a:r>
              <a:rPr lang="en-US" dirty="0" smtClean="0"/>
              <a:t>For example, Christ created the universe, not all at one time. The heavens and the earth were created instantly; man was created on the sixth day of restoration, long after the heavens and the earth were created. </a:t>
            </a:r>
          </a:p>
          <a:p>
            <a:pPr hangingPunct="0"/>
            <a:endParaRPr lang="en-US" dirty="0" smtClean="0"/>
          </a:p>
          <a:p>
            <a:pPr hangingPunct="0"/>
            <a:r>
              <a:rPr lang="en-US" dirty="0" smtClean="0"/>
              <a:t>The angels were created some time between the creation of the universe and the creation of man. </a:t>
            </a:r>
          </a:p>
          <a:p>
            <a:pPr hangingPunct="0"/>
            <a:endParaRPr lang="en-US" dirty="0" smtClean="0"/>
          </a:p>
          <a:p>
            <a:pPr hangingPunct="0"/>
            <a:r>
              <a:rPr lang="en-US" dirty="0" smtClean="0"/>
              <a:t>Animal life was created in three different sections. Every act of original creation is the work of the Lord Jesus Christ, John 1:3; Colossians 1:16; Hebrews 1:10. </a:t>
            </a:r>
          </a:p>
          <a:p>
            <a:pPr hangingPunct="0"/>
            <a:endParaRPr lang="en-US" dirty="0" smtClean="0"/>
          </a:p>
        </p:txBody>
      </p:sp>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991600" cy="6705600"/>
          </a:xfrm>
        </p:spPr>
        <p:txBody>
          <a:bodyPr>
            <a:normAutofit fontScale="70000" lnSpcReduction="20000"/>
          </a:bodyPr>
          <a:lstStyle/>
          <a:p>
            <a:pPr hangingPunct="0"/>
            <a:r>
              <a:rPr lang="en-US" dirty="0" smtClean="0"/>
              <a:t>4. The doctrine of divine decrees. Jesus Christ had a definite part in the doctrine of divine decrees. </a:t>
            </a:r>
          </a:p>
          <a:p>
            <a:pPr hangingPunct="0"/>
            <a:endParaRPr lang="en-US" dirty="0" smtClean="0"/>
          </a:p>
          <a:p>
            <a:pPr hangingPunct="0"/>
            <a:r>
              <a:rPr lang="en-US" dirty="0" smtClean="0"/>
              <a:t>He is so identified with the doctrine of divine decrees as to be God.</a:t>
            </a:r>
          </a:p>
          <a:p>
            <a:pPr hangingPunct="0"/>
            <a:endParaRPr lang="en-US" dirty="0" smtClean="0"/>
          </a:p>
          <a:p>
            <a:pPr hangingPunct="0"/>
            <a:r>
              <a:rPr lang="en-US" dirty="0" smtClean="0"/>
              <a:t> For example, whenever the divine decrees is mentioned and Jesus Christ is mentioned in connection with them, He is mentioned as God. </a:t>
            </a:r>
          </a:p>
          <a:p>
            <a:pPr hangingPunct="0"/>
            <a:endParaRPr lang="en-US" dirty="0" smtClean="0"/>
          </a:p>
          <a:p>
            <a:pPr hangingPunct="0"/>
            <a:r>
              <a:rPr lang="en-US" dirty="0" smtClean="0"/>
              <a:t>Therefore, once again, there are certain passages where the decrees are mentioned where Christ is mentioned, and Christ is identified as God ( Psalm 2:7-9; 22:1-6; 40; 110 ). In other words, Jesus Christ is so identified with the doctrine of divine decrees as to be God. </a:t>
            </a:r>
          </a:p>
          <a:p>
            <a:endParaRPr lang="en-US" dirty="0" smtClean="0"/>
          </a:p>
          <a:p>
            <a:pPr hangingPunct="0"/>
            <a:r>
              <a:rPr lang="en-US" dirty="0" smtClean="0"/>
              <a:t>5. The Christophanies also indicate the deity of Jesus Christ. There are the Christophanies or the theophanies, there are synonymous terms because the only person in the Godhead who has ever been manifest, Old Testament or incarnation, is always Jesus Christ. </a:t>
            </a:r>
          </a:p>
          <a:p>
            <a:pPr hangingPunct="0"/>
            <a:endParaRPr lang="en-US" dirty="0" smtClean="0"/>
          </a:p>
          <a:p>
            <a:pPr hangingPunct="0"/>
            <a:r>
              <a:rPr lang="en-US" dirty="0" smtClean="0"/>
              <a:t>We are dealing with one special Christophany here. Jesus Christ often came as a man. He was the one who wrestled with Jacob. He also came as the burning bush to Moses ( Exo 3 ).</a:t>
            </a:r>
          </a:p>
          <a:p>
            <a:pPr hangingPunct="0"/>
            <a:endParaRPr lang="en-US" dirty="0" smtClean="0"/>
          </a:p>
        </p:txBody>
      </p:sp>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991600" cy="6553200"/>
          </a:xfrm>
        </p:spPr>
        <p:txBody>
          <a:bodyPr>
            <a:normAutofit fontScale="70000" lnSpcReduction="20000"/>
          </a:bodyPr>
          <a:lstStyle/>
          <a:p>
            <a:pPr hangingPunct="0"/>
            <a:r>
              <a:rPr lang="en-US" dirty="0" smtClean="0"/>
              <a:t> But we are talking about a specific Christophany which indicates that Jesus Christ is God, Jesus Christ appeared as an angel. As such in the Old Testament He is called the angel of Jehovah. He is also called Jehovah. </a:t>
            </a:r>
          </a:p>
          <a:p>
            <a:pPr hangingPunct="0">
              <a:buNone/>
            </a:pPr>
            <a:r>
              <a:rPr lang="en-US" dirty="0" smtClean="0"/>
              <a:t>	</a:t>
            </a:r>
          </a:p>
          <a:p>
            <a:pPr hangingPunct="0"/>
            <a:r>
              <a:rPr lang="en-US" dirty="0" smtClean="0"/>
              <a:t>         a) The angel of Jehovah is identified as Jehovah in the following passages: Genesis 16:7-13; 22:11-18; 31:11-13; 48:15,16; Exodus 3:1ff Cf Acts 7:30-35; Exodus 13:21; 14:19; Judges 6:11-23; 13:9-20. In all of these passage find Jesus Christ mentioned in context as the angel of Jehovah. That isn’t conclusive until in the same context the angel of Jehovah is also called Jehovah. </a:t>
            </a:r>
          </a:p>
          <a:p>
            <a:pPr>
              <a:buNone/>
            </a:pPr>
            <a:r>
              <a:rPr lang="en-US" dirty="0" smtClean="0"/>
              <a:t>	</a:t>
            </a:r>
          </a:p>
          <a:p>
            <a:pPr hangingPunct="0">
              <a:buNone/>
            </a:pPr>
            <a:r>
              <a:rPr lang="en-US" dirty="0" smtClean="0"/>
              <a:t>                  b) However, the angel of Jehovah is distinguished from Jehovah. Why? Because the angel of Jehovah is always Jesus Christ. </a:t>
            </a:r>
          </a:p>
          <a:p>
            <a:pPr hangingPunct="0">
              <a:buNone/>
            </a:pPr>
            <a:endParaRPr lang="en-US" dirty="0" smtClean="0"/>
          </a:p>
          <a:p>
            <a:pPr hangingPunct="0"/>
            <a:r>
              <a:rPr lang="en-US" dirty="0" smtClean="0"/>
              <a:t>Take the word ELOHIM which is plural. As a plural word translated “God” in the Old Testament it refers to the entire Trinity. </a:t>
            </a:r>
          </a:p>
          <a:p>
            <a:pPr hangingPunct="0"/>
            <a:endParaRPr lang="en-US" dirty="0" smtClean="0"/>
          </a:p>
          <a:p>
            <a:pPr hangingPunct="0"/>
            <a:r>
              <a:rPr lang="en-US" dirty="0" smtClean="0"/>
              <a:t>Whenever one or more persons are going to be mentioned we have the word Jehovah. It is used for God the Father, it is used for God the Son, and it is used for God the Holy Spirit.</a:t>
            </a:r>
          </a:p>
          <a:p>
            <a:pPr hangingPunct="0"/>
            <a:endParaRPr lang="en-US" dirty="0" smtClean="0"/>
          </a:p>
          <a:p>
            <a:pPr hangingPunct="0"/>
            <a:r>
              <a:rPr lang="en-US" dirty="0" smtClean="0"/>
              <a:t> However it is only the Son who is the angel of Jehovah, it is only the Son who is ever a theophany or Christophany.</a:t>
            </a:r>
          </a:p>
          <a:p>
            <a:pPr hangingPunct="0"/>
            <a:endParaRPr lang="en-US" dirty="0" smtClean="0"/>
          </a:p>
          <a:p>
            <a:pPr hangingPunct="0"/>
            <a:endParaRPr lang="en-US" dirty="0" smtClean="0"/>
          </a:p>
          <a:p>
            <a:endParaRPr lang="en-US" dirty="0"/>
          </a:p>
        </p:txBody>
      </p:sp>
    </p:spTree>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09600"/>
            <a:ext cx="8991600" cy="6553200"/>
          </a:xfrm>
        </p:spPr>
        <p:txBody>
          <a:bodyPr>
            <a:normAutofit fontScale="85000" lnSpcReduction="20000"/>
          </a:bodyPr>
          <a:lstStyle/>
          <a:p>
            <a:pPr hangingPunct="0"/>
            <a:r>
              <a:rPr lang="en-US" dirty="0" smtClean="0"/>
              <a:t> Jesus Christ is the only person of the Godhead who ever is manifest to man or to creatures in the form of a creature, or in some other form like the burning bush, the pillar of fire at night, the cloud by day. But He is still God.</a:t>
            </a:r>
          </a:p>
          <a:p>
            <a:pPr hangingPunct="0"/>
            <a:endParaRPr lang="en-US" dirty="0" smtClean="0"/>
          </a:p>
          <a:p>
            <a:pPr hangingPunct="0"/>
            <a:r>
              <a:rPr lang="en-US" dirty="0" smtClean="0"/>
              <a:t> Jesus Christ is the angel of Jehovah, but since He is also Jehovah the passage will say somewhere in it, “Jehovah said,” indicating that the angel of Jehovah is Jehovah and that Jehovah is the angel of Jehovah, and that this is a theophany and that this is God. </a:t>
            </a:r>
          </a:p>
          <a:p>
            <a:pPr hangingPunct="0"/>
            <a:endParaRPr lang="en-US" dirty="0" smtClean="0"/>
          </a:p>
          <a:p>
            <a:pPr hangingPunct="0"/>
            <a:r>
              <a:rPr lang="en-US" dirty="0" smtClean="0"/>
              <a:t>Obviously when some other member of the Godhead is involved in some other operation where the angel of Jehovah is functioning it will say, “Jehovah said to the angel of Jehovah.” Why? </a:t>
            </a:r>
          </a:p>
          <a:p>
            <a:pPr hangingPunct="0"/>
            <a:endParaRPr lang="en-US" dirty="0" smtClean="0"/>
          </a:p>
          <a:p>
            <a:pPr hangingPunct="0"/>
            <a:r>
              <a:rPr lang="en-US" dirty="0" smtClean="0"/>
              <a:t>Because the Father is Jehovah too, and the Father isn’t a Christophany or theophany but He is talking to a Christophany or a theophany. Genesis 24:7,40; Exodus 23:20; 32:34; 1 Chronicles 21:15-18; Isaiah 63:9; Zechariah 1:12,13. </a:t>
            </a:r>
          </a:p>
          <a:p>
            <a:pPr hangingPunct="0"/>
            <a:endParaRPr lang="en-US" dirty="0" smtClean="0"/>
          </a:p>
        </p:txBody>
      </p:sp>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fontScale="85000" lnSpcReduction="20000"/>
          </a:bodyPr>
          <a:lstStyle/>
          <a:p>
            <a:pPr hangingPunct="0">
              <a:buNone/>
            </a:pPr>
            <a:r>
              <a:rPr lang="en-US" dirty="0" smtClean="0"/>
              <a:t> c) The angel of Jehovah is the second person of the Trinity. Two forms of argument:</a:t>
            </a:r>
          </a:p>
          <a:p>
            <a:pPr hangingPunct="0">
              <a:buNone/>
            </a:pPr>
            <a:r>
              <a:rPr lang="en-US" dirty="0" smtClean="0"/>
              <a:t>           1. Jesus Christ is always said to be the visible God, the only member of the Trinity who is ever visible — John 1:18; 6:46; 1 Timothy 6:16; 1 John 4:12. </a:t>
            </a:r>
          </a:p>
          <a:p>
            <a:pPr hangingPunct="0">
              <a:buNone/>
            </a:pPr>
            <a:r>
              <a:rPr lang="en-US" dirty="0" smtClean="0"/>
              <a:t>           2. After the incarnation of Christ the angel of Jehovah never appears again.</a:t>
            </a:r>
          </a:p>
          <a:p>
            <a:pPr hangingPunct="0">
              <a:buNone/>
            </a:pPr>
            <a:endParaRPr lang="en-US" dirty="0" smtClean="0"/>
          </a:p>
          <a:p>
            <a:pPr hangingPunct="0"/>
            <a:r>
              <a:rPr lang="en-US" dirty="0" smtClean="0"/>
              <a:t>6. The </a:t>
            </a:r>
            <a:r>
              <a:rPr lang="en-US" dirty="0" err="1" smtClean="0"/>
              <a:t>tetragrammaton</a:t>
            </a:r>
            <a:r>
              <a:rPr lang="en-US" dirty="0" smtClean="0"/>
              <a:t> [means four letters]. This is the sacred name of God, YHWH. The Jews never pronounced that name, they always said “Adonai ( Master, Lord).” </a:t>
            </a:r>
          </a:p>
          <a:p>
            <a:pPr hangingPunct="0"/>
            <a:endParaRPr lang="en-US" dirty="0" smtClean="0"/>
          </a:p>
          <a:p>
            <a:pPr hangingPunct="0"/>
            <a:r>
              <a:rPr lang="en-US" dirty="0" smtClean="0"/>
              <a:t>The </a:t>
            </a:r>
            <a:r>
              <a:rPr lang="en-US" dirty="0" err="1" smtClean="0"/>
              <a:t>tetragrammaton</a:t>
            </a:r>
            <a:r>
              <a:rPr lang="en-US" dirty="0" smtClean="0"/>
              <a:t> is used for the Father and used for the Son and used for the Holy Spirit. </a:t>
            </a:r>
          </a:p>
          <a:p>
            <a:pPr hangingPunct="0"/>
            <a:endParaRPr lang="en-US" dirty="0" smtClean="0"/>
          </a:p>
          <a:p>
            <a:pPr hangingPunct="0"/>
            <a:r>
              <a:rPr lang="en-US" dirty="0" smtClean="0"/>
              <a:t>The principle: Jesus Christ is called Jehovah in the following passages: Isaiah 9:6,7; 40:3; Jeremiah 23:5,6; Zechariah 12:10. </a:t>
            </a:r>
          </a:p>
          <a:p>
            <a:pPr hangingPunct="0">
              <a:buNone/>
            </a:pPr>
            <a:r>
              <a:rPr lang="en-US" dirty="0" smtClean="0"/>
              <a:t>	</a:t>
            </a:r>
          </a:p>
          <a:p>
            <a:pPr hangingPunct="0">
              <a:buNone/>
            </a:pPr>
            <a:r>
              <a:rPr lang="en-US" dirty="0" smtClean="0"/>
              <a:t>	</a:t>
            </a:r>
            <a:endParaRPr lang="en-US" dirty="0"/>
          </a:p>
        </p:txBody>
      </p:sp>
    </p:spTree>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Jehovah or YHWH</a:t>
            </a:r>
            <a:endParaRPr lang="en-US" dirty="0"/>
          </a:p>
        </p:txBody>
      </p:sp>
      <p:sp>
        <p:nvSpPr>
          <p:cNvPr id="4" name="Rectangle 3"/>
          <p:cNvSpPr/>
          <p:nvPr/>
        </p:nvSpPr>
        <p:spPr>
          <a:xfrm>
            <a:off x="609600" y="1447800"/>
            <a:ext cx="7924800" cy="3962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dirty="0" smtClean="0"/>
              <a:t>Essence of GOD</a:t>
            </a:r>
          </a:p>
          <a:p>
            <a:pPr algn="ctr"/>
            <a:r>
              <a:rPr lang="en-US" sz="3200" dirty="0" smtClean="0"/>
              <a:t>Sov, +R, +J, EL, Love, O,O,O, I, V</a:t>
            </a:r>
          </a:p>
          <a:p>
            <a:pPr algn="ctr"/>
            <a:endParaRPr lang="en-US" sz="4400" dirty="0" smtClean="0"/>
          </a:p>
          <a:p>
            <a:pPr algn="ctr"/>
            <a:r>
              <a:rPr lang="en-US" sz="3600" dirty="0" smtClean="0"/>
              <a:t>Father           Son          Holy Spirit</a:t>
            </a:r>
          </a:p>
          <a:p>
            <a:r>
              <a:rPr lang="en-US" sz="3600" dirty="0" smtClean="0"/>
              <a:t>Jehovah          </a:t>
            </a:r>
            <a:r>
              <a:rPr lang="en-US" sz="3600" dirty="0" err="1" smtClean="0"/>
              <a:t>Jehovah</a:t>
            </a:r>
            <a:r>
              <a:rPr lang="en-US" sz="3600" dirty="0" smtClean="0"/>
              <a:t>        </a:t>
            </a:r>
            <a:r>
              <a:rPr lang="en-US" sz="3600" dirty="0" err="1" smtClean="0"/>
              <a:t>Jehovah</a:t>
            </a:r>
            <a:endParaRPr lang="en-US" sz="3600" dirty="0"/>
          </a:p>
        </p:txBody>
      </p:sp>
      <p:sp>
        <p:nvSpPr>
          <p:cNvPr id="5" name="Down Arrow 4"/>
          <p:cNvSpPr/>
          <p:nvPr/>
        </p:nvSpPr>
        <p:spPr>
          <a:xfrm>
            <a:off x="3962400" y="4876800"/>
            <a:ext cx="762000" cy="990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895600" y="6019800"/>
            <a:ext cx="3581400" cy="5334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Angel of Jehovah</a:t>
            </a:r>
            <a:endParaRPr lang="en-US" sz="3200" dirty="0"/>
          </a:p>
        </p:txBody>
      </p:sp>
    </p:spTree>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762000"/>
            <a:ext cx="8991600" cy="6096000"/>
          </a:xfrm>
        </p:spPr>
        <p:txBody>
          <a:bodyPr>
            <a:normAutofit fontScale="85000" lnSpcReduction="20000"/>
          </a:bodyPr>
          <a:lstStyle/>
          <a:p>
            <a:pPr hangingPunct="0"/>
            <a:r>
              <a:rPr lang="en-US" dirty="0" smtClean="0"/>
              <a:t>7. Certain characteristics are ascribed to deity. These characteristics are specifically ascribed to Jesus Christ. </a:t>
            </a:r>
          </a:p>
          <a:p>
            <a:pPr hangingPunct="0"/>
            <a:endParaRPr lang="en-US" dirty="0" smtClean="0"/>
          </a:p>
          <a:p>
            <a:pPr hangingPunct="0"/>
            <a:r>
              <a:rPr lang="en-US" dirty="0" smtClean="0"/>
              <a:t>So we recognize the deity of Christ from the doctrine of divine essence. </a:t>
            </a:r>
          </a:p>
          <a:p>
            <a:pPr hangingPunct="0"/>
            <a:endParaRPr lang="en-US" dirty="0" smtClean="0"/>
          </a:p>
          <a:p>
            <a:pPr hangingPunct="0"/>
            <a:r>
              <a:rPr lang="en-US" dirty="0" smtClean="0"/>
              <a:t>The essence box is simply describing the characteristics of God, sovereignty, absolute righteousness, justice, love, eternal life, omnipotence, omniscience, omnipresence, immutability, veracity. </a:t>
            </a:r>
          </a:p>
          <a:p>
            <a:pPr hangingPunct="0"/>
            <a:endParaRPr lang="en-US" dirty="0" smtClean="0"/>
          </a:p>
          <a:p>
            <a:pPr hangingPunct="0"/>
            <a:r>
              <a:rPr lang="en-US" dirty="0" smtClean="0"/>
              <a:t>All of these attributes are ascribed somewhere in scripture to Jesus Christ. </a:t>
            </a:r>
          </a:p>
          <a:p>
            <a:pPr hangingPunct="0">
              <a:buNone/>
            </a:pPr>
            <a:r>
              <a:rPr lang="en-US" dirty="0" smtClean="0"/>
              <a:t>           - </a:t>
            </a:r>
            <a:r>
              <a:rPr lang="en-US" u="sng" dirty="0" smtClean="0"/>
              <a:t>Eternal life</a:t>
            </a:r>
            <a:r>
              <a:rPr lang="en-US" dirty="0" smtClean="0"/>
              <a:t>, Isaiah 9:6; Micah 5:2; John 1:1; 8:58; Colossians 1:16,17; Ephesians 1:4; Revelation 1:11. </a:t>
            </a:r>
          </a:p>
          <a:p>
            <a:pPr hangingPunct="0">
              <a:buNone/>
            </a:pPr>
            <a:endParaRPr lang="en-US" dirty="0" smtClean="0"/>
          </a:p>
          <a:p>
            <a:pPr hangingPunct="0">
              <a:buNone/>
            </a:pPr>
            <a:r>
              <a:rPr lang="en-US" dirty="0" smtClean="0"/>
              <a:t>           -</a:t>
            </a:r>
            <a:r>
              <a:rPr lang="en-US" u="sng" dirty="0" smtClean="0"/>
              <a:t>Righteousness and justice </a:t>
            </a:r>
            <a:r>
              <a:rPr lang="en-US" dirty="0" smtClean="0"/>
              <a:t>[holiness] which is ascribed to God the Son, Luke 1:35; John 6:69; Hebrews 7:26. </a:t>
            </a:r>
          </a:p>
          <a:p>
            <a:pPr hangingPunct="0">
              <a:buNone/>
            </a:pPr>
            <a:endParaRPr lang="en-US" dirty="0" smtClean="0"/>
          </a:p>
        </p:txBody>
      </p:sp>
    </p:spTree>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991600" cy="6553200"/>
          </a:xfrm>
        </p:spPr>
        <p:txBody>
          <a:bodyPr>
            <a:normAutofit/>
          </a:bodyPr>
          <a:lstStyle/>
          <a:p>
            <a:pPr hangingPunct="0">
              <a:buNone/>
            </a:pPr>
            <a:r>
              <a:rPr lang="en-US" dirty="0" smtClean="0"/>
              <a:t>          - </a:t>
            </a:r>
            <a:r>
              <a:rPr lang="en-US" u="sng" dirty="0" smtClean="0"/>
              <a:t>Love,</a:t>
            </a:r>
            <a:r>
              <a:rPr lang="en-US" dirty="0" smtClean="0"/>
              <a:t> John 13:1,34; 1 John 3:16. </a:t>
            </a:r>
          </a:p>
          <a:p>
            <a:pPr hangingPunct="0">
              <a:buNone/>
            </a:pPr>
            <a:r>
              <a:rPr lang="en-US" dirty="0" smtClean="0"/>
              <a:t>          - </a:t>
            </a:r>
            <a:r>
              <a:rPr lang="en-US" u="sng" dirty="0" smtClean="0"/>
              <a:t>Immutability</a:t>
            </a:r>
            <a:r>
              <a:rPr lang="en-US" dirty="0" smtClean="0"/>
              <a:t>, Hebrews 13:8. </a:t>
            </a:r>
          </a:p>
          <a:p>
            <a:pPr hangingPunct="0">
              <a:buNone/>
            </a:pPr>
            <a:r>
              <a:rPr lang="en-US" dirty="0" smtClean="0"/>
              <a:t>          - </a:t>
            </a:r>
            <a:r>
              <a:rPr lang="en-US" u="sng" dirty="0" smtClean="0"/>
              <a:t>Omniscient</a:t>
            </a:r>
            <a:r>
              <a:rPr lang="en-US" dirty="0" smtClean="0"/>
              <a:t>, Matthew 9:4; John 2:25; 1 Cor 4:5; Colossians 2:3; Revelation 2:23. </a:t>
            </a:r>
          </a:p>
          <a:p>
            <a:pPr hangingPunct="0">
              <a:buNone/>
            </a:pPr>
            <a:r>
              <a:rPr lang="en-US" dirty="0" smtClean="0"/>
              <a:t>          - </a:t>
            </a:r>
            <a:r>
              <a:rPr lang="en-US" u="sng" dirty="0" smtClean="0"/>
              <a:t>Omnipotent</a:t>
            </a:r>
            <a:r>
              <a:rPr lang="en-US" dirty="0" smtClean="0"/>
              <a:t>, Matthew 24:30; 28:13; 1 Cor 15:28; Philippians 3:21; Hebrews 1:3; Rev 1:8. </a:t>
            </a:r>
          </a:p>
          <a:p>
            <a:pPr hangingPunct="0">
              <a:buNone/>
            </a:pPr>
            <a:r>
              <a:rPr lang="en-US" dirty="0" smtClean="0"/>
              <a:t>          - </a:t>
            </a:r>
            <a:r>
              <a:rPr lang="en-US" u="sng" dirty="0" smtClean="0"/>
              <a:t>Omnipresent</a:t>
            </a:r>
            <a:r>
              <a:rPr lang="en-US" dirty="0" smtClean="0"/>
              <a:t> — Matthew 28:20; Ephesians 1:23; Colossians 1:27. </a:t>
            </a:r>
          </a:p>
          <a:p>
            <a:pPr hangingPunct="0">
              <a:buNone/>
            </a:pPr>
            <a:endParaRPr lang="en-US" dirty="0" smtClean="0"/>
          </a:p>
          <a:p>
            <a:pPr algn="ctr" hangingPunct="0">
              <a:buNone/>
            </a:pPr>
            <a:r>
              <a:rPr lang="en-US" sz="3500" b="1" dirty="0" smtClean="0"/>
              <a:t>Any one of these scriptures proves </a:t>
            </a:r>
          </a:p>
          <a:p>
            <a:pPr algn="ctr" hangingPunct="0">
              <a:buNone/>
            </a:pPr>
            <a:r>
              <a:rPr lang="en-US" sz="3500" b="1" dirty="0" smtClean="0"/>
              <a:t>the deity of Christ!  </a:t>
            </a:r>
          </a:p>
          <a:p>
            <a:pPr algn="ctr"/>
            <a:endParaRPr lang="en-US" sz="3500" dirty="0" smtClean="0"/>
          </a:p>
          <a:p>
            <a:pPr algn="ctr"/>
            <a:endParaRPr lang="en-US" sz="3500" dirty="0"/>
          </a:p>
        </p:txBody>
      </p:sp>
    </p:spTree>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991600" cy="6553200"/>
          </a:xfrm>
        </p:spPr>
        <p:txBody>
          <a:bodyPr>
            <a:normAutofit fontScale="92500" lnSpcReduction="20000"/>
          </a:bodyPr>
          <a:lstStyle/>
          <a:p>
            <a:pPr hangingPunct="0"/>
            <a:r>
              <a:rPr lang="en-US" b="1" dirty="0" smtClean="0">
                <a:solidFill>
                  <a:srgbClr val="FFFF00"/>
                </a:solidFill>
              </a:rPr>
              <a:t>“who keeps on being the exact image of the invisible God,”</a:t>
            </a:r>
            <a:r>
              <a:rPr lang="en-US" dirty="0" smtClean="0"/>
              <a:t> this passage says in effect that Christ is God.  He is the exact image of the invisible God. </a:t>
            </a:r>
          </a:p>
          <a:p>
            <a:pPr hangingPunct="0"/>
            <a:endParaRPr lang="en-US" dirty="0" smtClean="0"/>
          </a:p>
          <a:p>
            <a:pPr hangingPunct="0"/>
            <a:r>
              <a:rPr lang="en-US" b="1" dirty="0" smtClean="0">
                <a:solidFill>
                  <a:srgbClr val="FFFF00"/>
                </a:solidFill>
              </a:rPr>
              <a:t>“the firstborn of every creature.”</a:t>
            </a:r>
            <a:r>
              <a:rPr lang="en-US" dirty="0" smtClean="0"/>
              <a:t> Jesus Christ is also humanity. The word for “firstborn” is PROTOTOKOI  and  means firstborn as a new creature, as the head of a new generation, but definitely a human being. </a:t>
            </a:r>
          </a:p>
          <a:p>
            <a:pPr hangingPunct="0"/>
            <a:endParaRPr lang="en-US" dirty="0" smtClean="0"/>
          </a:p>
          <a:p>
            <a:pPr hangingPunct="0"/>
            <a:r>
              <a:rPr lang="en-US" dirty="0" smtClean="0"/>
              <a:t>Firstborn means prior generation, the firstborn, the head of a new creation, and the humanity of Christ was born. The deity of Christ always existed. This is taught in Isaiah 7:14; 9:6.</a:t>
            </a:r>
          </a:p>
          <a:p>
            <a:pPr hangingPunct="0"/>
            <a:endParaRPr lang="en-US" dirty="0" smtClean="0"/>
          </a:p>
          <a:p>
            <a:pPr hangingPunct="0"/>
            <a:r>
              <a:rPr lang="en-US" dirty="0" smtClean="0"/>
              <a:t> However, “firstborn” is technical. It not only means the beginning of a new creation but it also indicates special privilege. </a:t>
            </a:r>
          </a:p>
          <a:p>
            <a:pPr hangingPunct="0"/>
            <a:endParaRPr lang="en-US"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991600" cy="6553200"/>
          </a:xfrm>
        </p:spPr>
        <p:txBody>
          <a:bodyPr>
            <a:normAutofit fontScale="92500" lnSpcReduction="20000"/>
          </a:bodyPr>
          <a:lstStyle/>
          <a:p>
            <a:r>
              <a:rPr lang="en-US" dirty="0" smtClean="0">
                <a:solidFill>
                  <a:srgbClr val="FFC000"/>
                </a:solidFill>
              </a:rPr>
              <a:t>Ascetic Gnostics </a:t>
            </a:r>
            <a:r>
              <a:rPr lang="en-US" dirty="0" smtClean="0"/>
              <a:t>believed that one has to perform rituals and legalism to ride the soul of evil matter and the flesh influence.  </a:t>
            </a:r>
          </a:p>
          <a:p>
            <a:pPr>
              <a:buNone/>
            </a:pPr>
            <a:r>
              <a:rPr lang="en-US" dirty="0" smtClean="0"/>
              <a:t>    They taught “the only true reality is what you think” so material things don’t matter.</a:t>
            </a:r>
          </a:p>
          <a:p>
            <a:endParaRPr lang="en-US" dirty="0" smtClean="0"/>
          </a:p>
          <a:p>
            <a:r>
              <a:rPr lang="en-US" dirty="0" smtClean="0">
                <a:solidFill>
                  <a:srgbClr val="FFC000"/>
                </a:solidFill>
              </a:rPr>
              <a:t>Libertine Gnostics </a:t>
            </a:r>
            <a:r>
              <a:rPr lang="en-US" dirty="0" smtClean="0"/>
              <a:t>believed to rid the soul of matter influence was licentiousness or wild living (2:20ff). </a:t>
            </a:r>
          </a:p>
          <a:p>
            <a:pPr>
              <a:buNone/>
            </a:pPr>
            <a:endParaRPr lang="en-US" dirty="0" smtClean="0"/>
          </a:p>
          <a:p>
            <a:pPr>
              <a:buNone/>
            </a:pPr>
            <a:r>
              <a:rPr lang="en-US" dirty="0" smtClean="0"/>
              <a:t>Outline: Chapter One</a:t>
            </a:r>
          </a:p>
          <a:p>
            <a:r>
              <a:rPr lang="en-US" dirty="0" smtClean="0"/>
              <a:t>1:1-2 greeting</a:t>
            </a:r>
          </a:p>
          <a:p>
            <a:r>
              <a:rPr lang="en-US" dirty="0" smtClean="0"/>
              <a:t>1:3-8 gratitude for Colossians faith</a:t>
            </a:r>
          </a:p>
          <a:p>
            <a:r>
              <a:rPr lang="en-US" dirty="0" smtClean="0"/>
              <a:t>1:9-14 prayer for Colossian growth</a:t>
            </a:r>
          </a:p>
          <a:p>
            <a:r>
              <a:rPr lang="en-US" dirty="0" smtClean="0"/>
              <a:t>1:15-29 the exalted Christ</a:t>
            </a:r>
          </a:p>
          <a:p>
            <a:pPr>
              <a:buNone/>
            </a:pPr>
            <a:r>
              <a:rPr lang="en-US" dirty="0" smtClean="0"/>
              <a:t>        - 1:15-23 Christ’s character</a:t>
            </a:r>
          </a:p>
          <a:p>
            <a:pPr>
              <a:buNone/>
            </a:pPr>
            <a:r>
              <a:rPr lang="en-US" dirty="0" smtClean="0"/>
              <a:t>        - 1:24-29 Christ’s commission to Paul</a:t>
            </a:r>
          </a:p>
          <a:p>
            <a:endParaRPr lang="en-US" dirty="0"/>
          </a:p>
        </p:txBody>
      </p:sp>
    </p:spTree>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915400" cy="6553200"/>
          </a:xfrm>
        </p:spPr>
        <p:txBody>
          <a:bodyPr>
            <a:normAutofit fontScale="92500" lnSpcReduction="10000"/>
          </a:bodyPr>
          <a:lstStyle/>
          <a:p>
            <a:pPr hangingPunct="0"/>
            <a:r>
              <a:rPr lang="en-US" dirty="0" smtClean="0"/>
              <a:t>For example, there were three privileges of the firstborn in Israel. </a:t>
            </a:r>
          </a:p>
          <a:p>
            <a:pPr hangingPunct="0">
              <a:buNone/>
            </a:pPr>
            <a:r>
              <a:rPr lang="en-US" dirty="0" smtClean="0"/>
              <a:t>            1. The firstborn had the privilege of rulership, the priesthood of the family, and heirship. Christ became man and as man He became the head of the Church. He is the last Adam and He has a new creation, the Church. So Christ is the ruler of the Church — we will see this in verse 18.</a:t>
            </a:r>
          </a:p>
          <a:p>
            <a:pPr hangingPunct="0">
              <a:buNone/>
            </a:pPr>
            <a:endParaRPr lang="en-US" dirty="0" smtClean="0"/>
          </a:p>
          <a:p>
            <a:pPr hangingPunct="0">
              <a:buNone/>
            </a:pPr>
            <a:r>
              <a:rPr lang="en-US" dirty="0" smtClean="0"/>
              <a:t>           2.  He is also the high priest forever after the order of Melchizedek — the book of Hebrews. </a:t>
            </a:r>
          </a:p>
          <a:p>
            <a:pPr hangingPunct="0">
              <a:buNone/>
            </a:pPr>
            <a:endParaRPr lang="en-US" dirty="0" smtClean="0"/>
          </a:p>
          <a:p>
            <a:pPr hangingPunct="0">
              <a:buNone/>
            </a:pPr>
            <a:r>
              <a:rPr lang="en-US" dirty="0" smtClean="0"/>
              <a:t>           3.  Christ is also the heir of all things, Hebrews 1:2. Heirship includes the double portion and Christ is the double portion in eternity of both Israel and the Church. These are His double portions. </a:t>
            </a:r>
          </a:p>
          <a:p>
            <a:pPr hangingPunct="0"/>
            <a:endParaRPr lang="en-US" dirty="0" smtClean="0"/>
          </a:p>
          <a:p>
            <a:endParaRPr lang="en-US" dirty="0" smtClean="0"/>
          </a:p>
          <a:p>
            <a:endParaRPr lang="en-US" dirty="0"/>
          </a:p>
        </p:txBody>
      </p:sp>
    </p:spTree>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991600" cy="6553200"/>
          </a:xfrm>
        </p:spPr>
        <p:txBody>
          <a:bodyPr>
            <a:normAutofit fontScale="70000" lnSpcReduction="20000"/>
          </a:bodyPr>
          <a:lstStyle/>
          <a:p>
            <a:pPr hangingPunct="0"/>
            <a:r>
              <a:rPr lang="en-US" b="1" dirty="0" smtClean="0">
                <a:solidFill>
                  <a:srgbClr val="FFFF00"/>
                </a:solidFill>
              </a:rPr>
              <a:t>“of every creature,” </a:t>
            </a:r>
            <a:r>
              <a:rPr lang="en-US" dirty="0" smtClean="0"/>
              <a:t> PROTOTOKOS  PASES  KTISEOS - refers to human beings. Notice that Christ was not created, he is the firstborn of every creature. </a:t>
            </a:r>
          </a:p>
          <a:p>
            <a:pPr hangingPunct="0"/>
            <a:endParaRPr lang="en-US" dirty="0" smtClean="0"/>
          </a:p>
          <a:p>
            <a:pPr hangingPunct="0"/>
            <a:r>
              <a:rPr lang="en-US" dirty="0" smtClean="0"/>
              <a:t>This problem is resolved by going to the genitive case here. This is what is called a genitive of reference. Christ was </a:t>
            </a:r>
            <a:r>
              <a:rPr lang="en-US" b="1" dirty="0" smtClean="0">
                <a:solidFill>
                  <a:srgbClr val="FFFF00"/>
                </a:solidFill>
              </a:rPr>
              <a:t>“the firstborn with reference to all created beings”</a:t>
            </a:r>
            <a:r>
              <a:rPr lang="en-US" dirty="0" smtClean="0"/>
              <a:t> is the way it should be translated. Christ is supreme as a creature, </a:t>
            </a:r>
            <a:r>
              <a:rPr lang="en-US" i="1" dirty="0" smtClean="0"/>
              <a:t> </a:t>
            </a:r>
            <a:r>
              <a:rPr lang="en-US" dirty="0" smtClean="0"/>
              <a:t>PROTOTOKOS means supreme. </a:t>
            </a:r>
          </a:p>
          <a:p>
            <a:pPr hangingPunct="0"/>
            <a:endParaRPr lang="en-US" dirty="0" smtClean="0"/>
          </a:p>
          <a:p>
            <a:pPr hangingPunct="0"/>
            <a:r>
              <a:rPr lang="en-US" dirty="0" smtClean="0"/>
              <a:t>Translation: </a:t>
            </a:r>
            <a:r>
              <a:rPr lang="en-US" b="1" dirty="0" smtClean="0">
                <a:solidFill>
                  <a:srgbClr val="FFFF00"/>
                </a:solidFill>
              </a:rPr>
              <a:t>“Who keeps on being the exact image of the unseen God, the privileged firstborn with reference to all creatures.”</a:t>
            </a:r>
          </a:p>
          <a:p>
            <a:pPr hangingPunct="0">
              <a:buNone/>
            </a:pPr>
            <a:r>
              <a:rPr lang="en-US" dirty="0" smtClean="0"/>
              <a:t> </a:t>
            </a:r>
          </a:p>
          <a:p>
            <a:pPr hangingPunct="0">
              <a:buNone/>
            </a:pPr>
            <a:r>
              <a:rPr lang="en-US" b="1" dirty="0" smtClean="0"/>
              <a:t>The Doctrine of the Hypostatic Union</a:t>
            </a:r>
          </a:p>
          <a:p>
            <a:pPr hangingPunct="0">
              <a:buNone/>
            </a:pPr>
            <a:endParaRPr lang="en-US" dirty="0" smtClean="0"/>
          </a:p>
          <a:p>
            <a:pPr hangingPunct="0">
              <a:buNone/>
            </a:pPr>
            <a:r>
              <a:rPr lang="en-US" dirty="0" smtClean="0"/>
              <a:t>	1.  In the person of Christ are two natures inseparably united, without mixture or loss of separate identity, without loss or transfer of properties or attributes, the union being personal and eternal. </a:t>
            </a:r>
          </a:p>
          <a:p>
            <a:pPr hangingPunct="0">
              <a:buNone/>
            </a:pPr>
            <a:r>
              <a:rPr lang="en-US" dirty="0" smtClean="0"/>
              <a:t>  </a:t>
            </a:r>
          </a:p>
          <a:p>
            <a:pPr hangingPunct="0">
              <a:buNone/>
            </a:pPr>
            <a:r>
              <a:rPr lang="en-US" dirty="0" smtClean="0"/>
              <a:t>      2.  Scripture: John 1:1-14; Romans 1:2-5; 9:5; Philippians 2:5-11; 1 Timothy 3:16; Hebrews 2:14.	</a:t>
            </a:r>
            <a:endParaRPr lang="en-US" dirty="0"/>
          </a:p>
        </p:txBody>
      </p:sp>
    </p:spTree>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normAutofit/>
          </a:bodyPr>
          <a:lstStyle/>
          <a:p>
            <a:pPr hangingPunct="0"/>
            <a:r>
              <a:rPr lang="en-US" dirty="0" smtClean="0"/>
              <a:t>3. The incarnate person of Christ includes His deity. </a:t>
            </a:r>
          </a:p>
          <a:p>
            <a:pPr hangingPunct="0"/>
            <a:endParaRPr lang="en-US" dirty="0" smtClean="0"/>
          </a:p>
          <a:p>
            <a:pPr hangingPunct="0"/>
            <a:r>
              <a:rPr lang="en-US" dirty="0" smtClean="0"/>
              <a:t>Jesus Christ is God, He is coequal and CO-eternal with the Father and with the Spirit; and the incarnation </a:t>
            </a:r>
            <a:r>
              <a:rPr lang="en-US" u="sng" dirty="0" smtClean="0"/>
              <a:t>does not diminish His deity, therefore He is undiminished deity. </a:t>
            </a:r>
          </a:p>
          <a:p>
            <a:pPr hangingPunct="0"/>
            <a:endParaRPr lang="en-US" dirty="0" smtClean="0"/>
          </a:p>
          <a:p>
            <a:pPr hangingPunct="0"/>
            <a:r>
              <a:rPr lang="en-US" dirty="0" smtClean="0"/>
              <a:t>4. The incarnate person of Christ includes true humanity. Jesus Christ is bona fide humanity with a body, soul, and human spirit, but minus the old sin nature. </a:t>
            </a:r>
          </a:p>
          <a:p>
            <a:pPr hangingPunct="0"/>
            <a:r>
              <a:rPr lang="en-US" dirty="0" smtClean="0"/>
              <a:t>Through the virgin birth Jesus Christ avoided both the imputation of Adam’s sin and spiritual death at birth, therefore the old sin nature. </a:t>
            </a:r>
          </a:p>
          <a:p>
            <a:endParaRPr lang="en-US" dirty="0"/>
          </a:p>
        </p:txBody>
      </p:sp>
    </p:spTree>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991600" cy="6553200"/>
          </a:xfrm>
        </p:spPr>
        <p:txBody>
          <a:bodyPr>
            <a:normAutofit fontScale="77500" lnSpcReduction="20000"/>
          </a:bodyPr>
          <a:lstStyle/>
          <a:p>
            <a:pPr hangingPunct="0"/>
            <a:r>
              <a:rPr lang="en-US" dirty="0" smtClean="0"/>
              <a:t>5. The two natures of Christ are united without transfer of attributes. The attributes adhere to their corresponding natures. </a:t>
            </a:r>
          </a:p>
          <a:p>
            <a:pPr hangingPunct="0"/>
            <a:endParaRPr lang="en-US" dirty="0" smtClean="0"/>
          </a:p>
          <a:p>
            <a:pPr hangingPunct="0"/>
            <a:r>
              <a:rPr lang="en-US" dirty="0" smtClean="0"/>
              <a:t>In other words, the essence of deity cannot be changed. The infinite cannot be transferred to the finite. </a:t>
            </a:r>
          </a:p>
          <a:p>
            <a:pPr hangingPunct="0"/>
            <a:endParaRPr lang="en-US" dirty="0" smtClean="0"/>
          </a:p>
          <a:p>
            <a:pPr hangingPunct="0"/>
            <a:r>
              <a:rPr lang="en-US" dirty="0" smtClean="0"/>
              <a:t>To rob God of a single attribute of His essence would, of course, destroy His entire deity. </a:t>
            </a:r>
          </a:p>
          <a:p>
            <a:pPr hangingPunct="0"/>
            <a:endParaRPr lang="en-US" dirty="0" smtClean="0"/>
          </a:p>
          <a:p>
            <a:pPr hangingPunct="0"/>
            <a:r>
              <a:rPr lang="en-US" dirty="0" smtClean="0"/>
              <a:t>To rob humanity of any essence of humanity would, of course, destroy His humanity. </a:t>
            </a:r>
          </a:p>
          <a:p>
            <a:pPr hangingPunct="0"/>
            <a:endParaRPr lang="en-US" dirty="0" smtClean="0"/>
          </a:p>
          <a:p>
            <a:pPr hangingPunct="0"/>
            <a:r>
              <a:rPr lang="en-US" dirty="0" smtClean="0"/>
              <a:t>So all of the essence o f deity is only deity in the person of Christ; all of the characteristics of humanity are only characteristics of humanity in the person of Christ.</a:t>
            </a:r>
          </a:p>
          <a:p>
            <a:pPr hangingPunct="0"/>
            <a:endParaRPr lang="en-US" dirty="0" smtClean="0"/>
          </a:p>
          <a:p>
            <a:pPr hangingPunct="0"/>
            <a:r>
              <a:rPr lang="en-US" dirty="0" smtClean="0"/>
              <a:t>Christ is the God-Man and there is no transfer of the attributes of deity to humanity or the attributes of humanity to deity. </a:t>
            </a:r>
          </a:p>
          <a:p>
            <a:pPr hangingPunct="0"/>
            <a:endParaRPr lang="en-US" dirty="0" smtClean="0"/>
          </a:p>
          <a:p>
            <a:endParaRPr lang="en-US" dirty="0"/>
          </a:p>
        </p:txBody>
      </p:sp>
    </p:spTree>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991600" cy="6553200"/>
          </a:xfrm>
        </p:spPr>
        <p:txBody>
          <a:bodyPr>
            <a:normAutofit fontScale="70000" lnSpcReduction="20000"/>
          </a:bodyPr>
          <a:lstStyle/>
          <a:p>
            <a:pPr hangingPunct="0"/>
            <a:r>
              <a:rPr lang="en-US" dirty="0" smtClean="0"/>
              <a:t>6. No attribute of the essence of deity was changed by the incarnation. In fulfilling the purpose of the first advent certain attributes of deity were used, but this does not imply that they were surrendered, destroyed, or in any way neutralized. That would be the false doctrine of Kenosis.</a:t>
            </a:r>
          </a:p>
          <a:p>
            <a:pPr hangingPunct="0"/>
            <a:endParaRPr lang="en-US" dirty="0" smtClean="0"/>
          </a:p>
          <a:p>
            <a:pPr hangingPunct="0"/>
            <a:r>
              <a:rPr lang="en-US" dirty="0" smtClean="0"/>
              <a:t>What happened to the deity of Christ at certain times during the incarnation? This is the true doctrine of Kenosis. Christ </a:t>
            </a:r>
            <a:r>
              <a:rPr lang="en-US" u="sng" dirty="0" smtClean="0"/>
              <a:t>voluntarily restricted the independent use of certain divine attributes </a:t>
            </a:r>
            <a:r>
              <a:rPr lang="en-US" dirty="0" smtClean="0"/>
              <a:t>in keeping with the plan of the Father for the first advent.</a:t>
            </a:r>
          </a:p>
          <a:p>
            <a:pPr hangingPunct="0"/>
            <a:endParaRPr lang="en-US" dirty="0" smtClean="0"/>
          </a:p>
          <a:p>
            <a:pPr hangingPunct="0"/>
            <a:r>
              <a:rPr lang="en-US" dirty="0" smtClean="0"/>
              <a:t> During the incarnation Jesus Christ gave up the </a:t>
            </a:r>
            <a:r>
              <a:rPr lang="en-US" u="sng" dirty="0" smtClean="0"/>
              <a:t>independent exercise of His divine attributes </a:t>
            </a:r>
            <a:r>
              <a:rPr lang="en-US" dirty="0" smtClean="0"/>
              <a:t>in living among men and their limitations, but His deity was in no way destroyed or blighted. </a:t>
            </a:r>
          </a:p>
          <a:p>
            <a:pPr hangingPunct="0"/>
            <a:endParaRPr lang="en-US" dirty="0" smtClean="0"/>
          </a:p>
          <a:p>
            <a:pPr hangingPunct="0"/>
            <a:r>
              <a:rPr lang="en-US" dirty="0" smtClean="0"/>
              <a:t>7. Therefore, the union of divine essence and human nature in the incarnate person of Christ must be considered two things:</a:t>
            </a:r>
          </a:p>
          <a:p>
            <a:pPr hangingPunct="0">
              <a:buNone/>
            </a:pPr>
            <a:endParaRPr lang="en-US" dirty="0" smtClean="0"/>
          </a:p>
          <a:p>
            <a:pPr hangingPunct="0">
              <a:buNone/>
            </a:pPr>
            <a:r>
              <a:rPr lang="en-US" dirty="0" smtClean="0"/>
              <a:t>        a) Hypostatic - The word “hypostatic” is derived from a Greek New Testament word HUPOSTASIS. This means to stand under, to take upon one’s self something else without losing what you have. </a:t>
            </a:r>
          </a:p>
          <a:p>
            <a:pPr hangingPunct="0">
              <a:buNone/>
            </a:pPr>
            <a:endParaRPr lang="en-US" dirty="0" smtClean="0"/>
          </a:p>
          <a:p>
            <a:pPr hangingPunct="0">
              <a:buNone/>
            </a:pPr>
            <a:r>
              <a:rPr lang="en-US" dirty="0" smtClean="0"/>
              <a:t>       </a:t>
            </a:r>
          </a:p>
        </p:txBody>
      </p:sp>
    </p:spTree>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991600" cy="6553200"/>
          </a:xfrm>
        </p:spPr>
        <p:txBody>
          <a:bodyPr>
            <a:normAutofit fontScale="77500" lnSpcReduction="20000"/>
          </a:bodyPr>
          <a:lstStyle/>
          <a:p>
            <a:pPr hangingPunct="0">
              <a:buNone/>
            </a:pPr>
            <a:endParaRPr lang="en-US" dirty="0" smtClean="0"/>
          </a:p>
          <a:p>
            <a:pPr hangingPunct="0">
              <a:buNone/>
            </a:pPr>
            <a:r>
              <a:rPr lang="en-US" dirty="0" smtClean="0"/>
              <a:t>     Therefore Jesus Christ without losing His deity took upon Himself true humanity. The word is actually used in the Greek of Hebrews 1:3. </a:t>
            </a:r>
          </a:p>
          <a:p>
            <a:pPr hangingPunct="0">
              <a:buNone/>
            </a:pPr>
            <a:endParaRPr lang="en-US" dirty="0" smtClean="0"/>
          </a:p>
          <a:p>
            <a:pPr hangingPunct="0">
              <a:buNone/>
            </a:pPr>
            <a:r>
              <a:rPr lang="en-US" dirty="0" smtClean="0"/>
              <a:t>      So hypostatic refers to the whole person of Christ as distinguished from his two natures, divine and human.</a:t>
            </a:r>
          </a:p>
          <a:p>
            <a:pPr hangingPunct="0">
              <a:buNone/>
            </a:pPr>
            <a:r>
              <a:rPr lang="en-US" dirty="0" smtClean="0"/>
              <a:t>  </a:t>
            </a:r>
          </a:p>
          <a:p>
            <a:pPr hangingPunct="0">
              <a:buNone/>
            </a:pPr>
            <a:r>
              <a:rPr lang="en-US" dirty="0" smtClean="0"/>
              <a:t>      b) Personal. This is also said to be personal because personal refers to the emergence of the unique person of the universe. Jesus Christ is God. As God Jesus Christ is CO-eternal with the Father who is God and with the Holy Spirit who is God. </a:t>
            </a:r>
          </a:p>
          <a:p>
            <a:pPr hangingPunct="0">
              <a:buNone/>
            </a:pPr>
            <a:endParaRPr lang="en-US" dirty="0" smtClean="0"/>
          </a:p>
          <a:p>
            <a:pPr hangingPunct="0">
              <a:buNone/>
            </a:pPr>
            <a:r>
              <a:rPr lang="en-US" dirty="0" smtClean="0"/>
              <a:t>      But Jesus Christ is different from God in that He is man. But He is different from man in that He is God. He is absolutely unique.</a:t>
            </a:r>
          </a:p>
          <a:p>
            <a:pPr hangingPunct="0">
              <a:buNone/>
            </a:pPr>
            <a:endParaRPr lang="en-US" dirty="0" smtClean="0"/>
          </a:p>
          <a:p>
            <a:pPr hangingPunct="0">
              <a:buNone/>
            </a:pPr>
            <a:r>
              <a:rPr lang="en-US" dirty="0" smtClean="0"/>
              <a:t>       His uniqueness led to the cross, it means He is the only saviour. His uniqueness destroys salvation by any other way. </a:t>
            </a:r>
          </a:p>
          <a:p>
            <a:pPr hangingPunct="0"/>
            <a:endParaRPr lang="en-US" dirty="0" smtClean="0"/>
          </a:p>
        </p:txBody>
      </p:sp>
    </p:spTree>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762000"/>
            <a:ext cx="8991600" cy="5943600"/>
          </a:xfrm>
        </p:spPr>
        <p:txBody>
          <a:bodyPr>
            <a:normAutofit fontScale="70000" lnSpcReduction="20000"/>
          </a:bodyPr>
          <a:lstStyle/>
          <a:p>
            <a:pPr marL="651510" indent="-514350" hangingPunct="0">
              <a:buNone/>
            </a:pPr>
            <a:r>
              <a:rPr lang="en-US" dirty="0" smtClean="0"/>
              <a:t>8.      We have </a:t>
            </a:r>
            <a:r>
              <a:rPr lang="en-US" b="1" dirty="0" smtClean="0"/>
              <a:t>a false interpretation </a:t>
            </a:r>
            <a:r>
              <a:rPr lang="en-US" dirty="0" smtClean="0"/>
              <a:t>of the hypostatic union. </a:t>
            </a:r>
          </a:p>
          <a:p>
            <a:pPr marL="651510" indent="-514350" hangingPunct="0"/>
            <a:r>
              <a:rPr lang="en-US" dirty="0" smtClean="0"/>
              <a:t>The hypostatic union does not imply that deity possessed humanity or that the deity of Christ indwells the humanity of Christ.  IMPORTANT!!!</a:t>
            </a:r>
          </a:p>
          <a:p>
            <a:pPr marL="651510" indent="-514350" hangingPunct="0"/>
            <a:endParaRPr lang="en-US" dirty="0" smtClean="0"/>
          </a:p>
          <a:p>
            <a:pPr marL="651510" indent="-514350" hangingPunct="0"/>
            <a:r>
              <a:rPr lang="en-US" dirty="0" smtClean="0"/>
              <a:t>This is not taught in the scripture. Furthermore, the union was more than harmony or sympathy. That is the liberal view. It is personal. Two natures, divine and human, have been combined into one hypostasis, one essence, one person, forever. </a:t>
            </a:r>
          </a:p>
          <a:p>
            <a:endParaRPr lang="en-US" dirty="0" smtClean="0"/>
          </a:p>
          <a:p>
            <a:endParaRPr lang="en-US" dirty="0" smtClean="0"/>
          </a:p>
          <a:p>
            <a:pPr hangingPunct="0"/>
            <a:r>
              <a:rPr lang="en-US" dirty="0" smtClean="0"/>
              <a:t>9.  Therefore Jesus Christ, the God-Man, has one hypostasis, one essence, forever. The attributes of both the divine and human natures belong to the one person of Christ. </a:t>
            </a:r>
          </a:p>
          <a:p>
            <a:pPr hangingPunct="0"/>
            <a:endParaRPr lang="en-US" dirty="0" smtClean="0"/>
          </a:p>
          <a:p>
            <a:pPr hangingPunct="0"/>
            <a:r>
              <a:rPr lang="en-US" dirty="0" smtClean="0"/>
              <a:t>The characteristics of one nature, again, are never attributed to the other. This means that during the first advent Jesus Christ could be at the same time omnipotent and weak, omniscient and ignorant. </a:t>
            </a:r>
          </a:p>
          <a:p>
            <a:pPr hangingPunct="0"/>
            <a:endParaRPr lang="en-US" dirty="0" smtClean="0"/>
          </a:p>
          <a:p>
            <a:pPr hangingPunct="0"/>
            <a:r>
              <a:rPr lang="en-US" dirty="0" smtClean="0"/>
              <a:t>However, the ignorance of His humanity was quickly overcome by the daily study and fellowship with God the Father ( Luke 2:40, 52; John 1:14 ). </a:t>
            </a:r>
          </a:p>
          <a:p>
            <a:pPr hangingPunct="0"/>
            <a:endParaRPr lang="en-US" dirty="0" smtClean="0"/>
          </a:p>
        </p:txBody>
      </p:sp>
    </p:spTree>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09600"/>
            <a:ext cx="8991600" cy="6248400"/>
          </a:xfrm>
        </p:spPr>
        <p:txBody>
          <a:bodyPr>
            <a:normAutofit fontScale="70000" lnSpcReduction="20000"/>
          </a:bodyPr>
          <a:lstStyle/>
          <a:p>
            <a:pPr hangingPunct="0"/>
            <a:r>
              <a:rPr lang="en-US" dirty="0" smtClean="0"/>
              <a:t>In other words, Jesus Christ in His deity was always omnipotent even though His humanity on earth was weak. That has all changed since the resurrection of Christ but these conditions did exist during the incarnation ( VIRGIN BIRTH). </a:t>
            </a:r>
          </a:p>
          <a:p>
            <a:pPr hangingPunct="0">
              <a:buNone/>
            </a:pPr>
            <a:r>
              <a:rPr lang="en-US" dirty="0" smtClean="0"/>
              <a:t>	</a:t>
            </a:r>
          </a:p>
          <a:p>
            <a:pPr hangingPunct="0"/>
            <a:r>
              <a:rPr lang="en-US" dirty="0" smtClean="0"/>
              <a:t>10. The necessity for Jesus Christ becoming a member of the human race:</a:t>
            </a:r>
          </a:p>
          <a:p>
            <a:pPr hangingPunct="0">
              <a:buNone/>
            </a:pPr>
            <a:r>
              <a:rPr lang="en-US" dirty="0" smtClean="0"/>
              <a:t>      	a) To be our saviour. Jesus Christ as God cannot go to the cross. Sovereignty cannot be subject to the death of the cross. Eternal life cannot die. Omnipresence cannot reduce itself to one point. Immutability: these characteristics cannot be changed. </a:t>
            </a:r>
          </a:p>
          <a:p>
            <a:pPr hangingPunct="0">
              <a:buNone/>
            </a:pPr>
            <a:endParaRPr lang="en-US" dirty="0" smtClean="0"/>
          </a:p>
          <a:p>
            <a:pPr hangingPunct="0">
              <a:buNone/>
            </a:pPr>
            <a:r>
              <a:rPr lang="en-US" dirty="0" smtClean="0"/>
              <a:t>        To go to the cross Jesus Christ had to be man. Therefore Philippians 2:7,8; Hebrews 2:14,15 say that Christ had to become a member of the human race to go to the cross and die for our sins. </a:t>
            </a:r>
          </a:p>
          <a:p>
            <a:pPr hangingPunct="0"/>
            <a:endParaRPr lang="en-US" dirty="0" smtClean="0"/>
          </a:p>
          <a:p>
            <a:pPr hangingPunct="0"/>
            <a:r>
              <a:rPr lang="en-US" dirty="0" smtClean="0"/>
              <a:t>b) Mediatorship. Under the concept in the Bible of mediatorship a mediator is someone who pulls two parties together.</a:t>
            </a:r>
          </a:p>
          <a:p>
            <a:pPr hangingPunct="0"/>
            <a:endParaRPr lang="en-US" dirty="0" smtClean="0"/>
          </a:p>
          <a:p>
            <a:pPr hangingPunct="0"/>
            <a:r>
              <a:rPr lang="en-US" dirty="0" smtClean="0"/>
              <a:t>A mediator must be equal with both parties. He must be God and He must be man. Jesus Christ was always God but He didn’t qualify as a mediator until he became true humanity, Job 9:32,33; 1 Timothy 2:5,6. </a:t>
            </a:r>
          </a:p>
          <a:p>
            <a:endParaRPr lang="en-US" dirty="0" smtClean="0"/>
          </a:p>
          <a:p>
            <a:endParaRPr lang="en-US" dirty="0"/>
          </a:p>
        </p:txBody>
      </p:sp>
    </p:spTree>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81000"/>
            <a:ext cx="8991600" cy="6477000"/>
          </a:xfrm>
        </p:spPr>
        <p:txBody>
          <a:bodyPr>
            <a:normAutofit fontScale="70000" lnSpcReduction="20000"/>
          </a:bodyPr>
          <a:lstStyle/>
          <a:p>
            <a:pPr hangingPunct="0"/>
            <a:r>
              <a:rPr lang="en-US" dirty="0" smtClean="0"/>
              <a:t>c) Jesus Christ had to become true humanity to be our priest. A priest is a man who represents man before God, Hebrews 7:4,5,14,28; 10:5,10-14 Jesus Christ became the high priest by becoming true humanity. </a:t>
            </a:r>
          </a:p>
          <a:p>
            <a:pPr hangingPunct="0"/>
            <a:endParaRPr lang="en-US" dirty="0" smtClean="0"/>
          </a:p>
          <a:p>
            <a:pPr hangingPunct="0"/>
            <a:r>
              <a:rPr lang="en-US" dirty="0" smtClean="0"/>
              <a:t>d) In 2 Samuel 7:8-16; Psalm 89:20-37, we have the fact that God promised David he would have a son who would reign forever. </a:t>
            </a:r>
          </a:p>
          <a:p>
            <a:pPr hangingPunct="0"/>
            <a:endParaRPr lang="en-US" dirty="0" smtClean="0"/>
          </a:p>
          <a:p>
            <a:pPr hangingPunct="0"/>
            <a:r>
              <a:rPr lang="en-US" dirty="0" smtClean="0"/>
              <a:t>The Davidic covenant would not be fulfilled apart from the incarnation of Christ. Jesus Christ had to be born the son of David and he is directly descended from David through the two sons of David by Bathsheba, Solomon and Nathan. </a:t>
            </a:r>
          </a:p>
          <a:p>
            <a:pPr hangingPunct="0"/>
            <a:endParaRPr lang="en-US" dirty="0" smtClean="0"/>
          </a:p>
          <a:p>
            <a:pPr hangingPunct="0"/>
            <a:r>
              <a:rPr lang="en-US" dirty="0" smtClean="0"/>
              <a:t>Solomon is the line that goes down to Joseph, the legal line; Nathan is the line that goes down to Mary, the real line.</a:t>
            </a:r>
          </a:p>
          <a:p>
            <a:pPr hangingPunct="0"/>
            <a:endParaRPr lang="en-US" dirty="0" smtClean="0"/>
          </a:p>
          <a:p>
            <a:pPr hangingPunct="0"/>
            <a:r>
              <a:rPr lang="en-US" dirty="0" smtClean="0"/>
              <a:t> Jesus Christ, from His real mother and from the legal side, was descended from David. </a:t>
            </a:r>
          </a:p>
          <a:p>
            <a:pPr hangingPunct="0"/>
            <a:endParaRPr lang="en-US" dirty="0" smtClean="0"/>
          </a:p>
          <a:p>
            <a:pPr hangingPunct="0"/>
            <a:r>
              <a:rPr lang="en-US" dirty="0" smtClean="0"/>
              <a:t>Therefore Jesus Christ was a Jew, He was from the tribe of Judah from the family of David, and by coming this way in His humanity and through resurrection and second advent he will fulfill the Davidic covenant forever. </a:t>
            </a:r>
          </a:p>
          <a:p>
            <a:pPr hangingPunct="0"/>
            <a:r>
              <a:rPr lang="en-US" dirty="0" smtClean="0"/>
              <a:t>	</a:t>
            </a:r>
            <a:endParaRPr lang="en-US" dirty="0"/>
          </a:p>
        </p:txBody>
      </p:sp>
    </p:spTree>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457200"/>
            <a:ext cx="8915400" cy="6400800"/>
          </a:xfrm>
        </p:spPr>
        <p:txBody>
          <a:bodyPr>
            <a:normAutofit fontScale="70000" lnSpcReduction="20000"/>
          </a:bodyPr>
          <a:lstStyle/>
          <a:p>
            <a:pPr hangingPunct="0"/>
            <a:r>
              <a:rPr lang="en-US" dirty="0" smtClean="0"/>
              <a:t>11. Everything verbally communicated by Christ during the incarnation came from one of three sources: from His deity, as in John 8:58; from His humanity, as in John 19:28; from His hypostatic union, as in Matthew 11:28. </a:t>
            </a:r>
          </a:p>
          <a:p>
            <a:pPr hangingPunct="0"/>
            <a:endParaRPr lang="en-US" dirty="0" smtClean="0"/>
          </a:p>
          <a:p>
            <a:pPr hangingPunct="0"/>
            <a:r>
              <a:rPr lang="en-US" dirty="0" smtClean="0"/>
              <a:t>For example, Jesus said, “Before Abraham existed on this earth, I was eternally.” He spoke from His deity. It was His deity that preexisted Abraham. </a:t>
            </a:r>
          </a:p>
          <a:p>
            <a:pPr hangingPunct="0"/>
            <a:endParaRPr lang="en-US" dirty="0" smtClean="0"/>
          </a:p>
          <a:p>
            <a:pPr hangingPunct="0"/>
            <a:r>
              <a:rPr lang="en-US" dirty="0" smtClean="0"/>
              <a:t>From His humanity he said, “I thirst.” Deity doesn’t thirst, only humanity. </a:t>
            </a:r>
          </a:p>
          <a:p>
            <a:pPr hangingPunct="0"/>
            <a:endParaRPr lang="en-US" dirty="0" smtClean="0"/>
          </a:p>
          <a:p>
            <a:pPr hangingPunct="0"/>
            <a:r>
              <a:rPr lang="en-US" dirty="0" smtClean="0"/>
              <a:t>But from His hypostatic union He said, “Come unto me all ye that labor and are heavy laden and I will give you rest.” That is His hypostatic union, the God-Man, the only saviour.</a:t>
            </a:r>
          </a:p>
          <a:p>
            <a:endParaRPr lang="en-US" dirty="0" smtClean="0"/>
          </a:p>
          <a:p>
            <a:pPr hangingPunct="0"/>
            <a:r>
              <a:rPr lang="en-US" dirty="0" smtClean="0"/>
              <a:t>12. Therefore we have categories of attributes as related to the person of Jesus Christ. </a:t>
            </a:r>
          </a:p>
          <a:p>
            <a:pPr hangingPunct="0"/>
            <a:r>
              <a:rPr lang="en-US" dirty="0" smtClean="0"/>
              <a:t>	a) Attributes which are true of His whole person. For example, Jesus Christ is redeemer or saviour. We saw Him as redeemer in Colossians 1:14. This is an attribute which is true of the entire person, both natures are essential in the function of redemption.</a:t>
            </a:r>
          </a:p>
          <a:p>
            <a:pPr hangingPunct="0"/>
            <a:endParaRPr lang="en-US" dirty="0" smtClean="0"/>
          </a:p>
          <a:p>
            <a:pPr hangingPunct="0">
              <a:buNone/>
            </a:pP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915400" cy="6553200"/>
          </a:xfrm>
        </p:spPr>
        <p:txBody>
          <a:bodyPr>
            <a:normAutofit/>
          </a:bodyPr>
          <a:lstStyle/>
          <a:p>
            <a:pPr>
              <a:buNone/>
            </a:pPr>
            <a:r>
              <a:rPr lang="en-US" b="1" dirty="0" smtClean="0">
                <a:solidFill>
                  <a:srgbClr val="FFFF00"/>
                </a:solidFill>
              </a:rPr>
              <a:t>1:1- “Paul an apostle of Jesus Christ by the will of God and Timothy our brother”</a:t>
            </a:r>
          </a:p>
          <a:p>
            <a:pPr>
              <a:buNone/>
            </a:pPr>
            <a:endParaRPr lang="en-US" dirty="0" smtClean="0">
              <a:solidFill>
                <a:srgbClr val="FFFF00"/>
              </a:solidFill>
            </a:endParaRPr>
          </a:p>
          <a:p>
            <a:r>
              <a:rPr lang="en-US" dirty="0" smtClean="0"/>
              <a:t>APOSTOLOS – admiral of the fleet of churches that he founded on grace doctrine, free grace salvation by faith in Christ, and grace thinking. Paul was an apostle of Jesus Christ, formerly Saul of Tarsus.</a:t>
            </a:r>
          </a:p>
          <a:p>
            <a:endParaRPr lang="en-US" dirty="0" smtClean="0"/>
          </a:p>
          <a:p>
            <a:r>
              <a:rPr lang="en-US" dirty="0" smtClean="0"/>
              <a:t>Paul mentions this because some in Colossae were questioning his divine authority. False teachers and enemies of the cross of Christ ( 1:21, Phil 3:18) attacked his apostolic authority. </a:t>
            </a:r>
          </a:p>
          <a:p>
            <a:endParaRPr lang="en-US" dirty="0" smtClean="0"/>
          </a:p>
          <a:p>
            <a:pPr>
              <a:buNone/>
            </a:pPr>
            <a:endParaRPr lang="en-US" dirty="0">
              <a:solidFill>
                <a:srgbClr val="FFFF00"/>
              </a:solidFill>
            </a:endParaRPr>
          </a:p>
        </p:txBody>
      </p:sp>
    </p:spTree>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85800"/>
            <a:ext cx="8991600" cy="6172200"/>
          </a:xfrm>
        </p:spPr>
        <p:txBody>
          <a:bodyPr>
            <a:normAutofit fontScale="70000" lnSpcReduction="20000"/>
          </a:bodyPr>
          <a:lstStyle/>
          <a:p>
            <a:pPr hangingPunct="0"/>
            <a:r>
              <a:rPr lang="en-US" dirty="0" smtClean="0"/>
              <a:t>b) Attributes which are true of His deity — but the whole person of Christ is the subject. When Christ spoke in John 8:58 He spoke as the God-Man. But He said “I existed eternally” and only His deity existed eternally. So the attribute is true only of His deity but the whole person is the subject. </a:t>
            </a:r>
          </a:p>
          <a:p>
            <a:pPr hangingPunct="0"/>
            <a:r>
              <a:rPr lang="en-US" dirty="0" smtClean="0"/>
              <a:t>		</a:t>
            </a:r>
          </a:p>
          <a:p>
            <a:pPr hangingPunct="0"/>
            <a:r>
              <a:rPr lang="en-US" dirty="0" smtClean="0"/>
              <a:t>c) Attributes true only of His humanity but the whole person is the subject, John 19:28, “I thirst.” Jesus Christ was speaking as the God-Man but only the humanity of Christ can thirst. However, this classification disappears after the resurrection, ascension, and session. </a:t>
            </a:r>
          </a:p>
          <a:p>
            <a:pPr hangingPunct="0"/>
            <a:endParaRPr lang="en-US" dirty="0" smtClean="0"/>
          </a:p>
          <a:p>
            <a:pPr hangingPunct="0"/>
            <a:r>
              <a:rPr lang="en-US" dirty="0" smtClean="0"/>
              <a:t>d) The person is described according to His divine nature but the predicate of the human nature, Revelation 1:12-18. </a:t>
            </a:r>
          </a:p>
          <a:p>
            <a:pPr hangingPunct="0"/>
            <a:endParaRPr lang="en-US" dirty="0" smtClean="0"/>
          </a:p>
          <a:p>
            <a:pPr hangingPunct="0"/>
            <a:r>
              <a:rPr lang="en-US" dirty="0" smtClean="0"/>
              <a:t>Here the deity of Christ is in evidence, yet Christ is described as “the one dead, yet he lives.” Death is only possible for the humanity of Christ. </a:t>
            </a:r>
          </a:p>
          <a:p>
            <a:pPr hangingPunct="0"/>
            <a:endParaRPr lang="en-US" dirty="0" smtClean="0"/>
          </a:p>
          <a:p>
            <a:pPr hangingPunct="0"/>
            <a:r>
              <a:rPr lang="en-US" dirty="0" smtClean="0"/>
              <a:t>So the person is described according to His divine nature, according to attributes of deity, but the predicate of the human nature. In other words, the predicate “he dies” refers only to the human nature. 	</a:t>
            </a:r>
          </a:p>
          <a:p>
            <a:endParaRPr lang="en-US" dirty="0"/>
          </a:p>
        </p:txBody>
      </p:sp>
    </p:spTree>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533400"/>
            <a:ext cx="8991600" cy="6324600"/>
          </a:xfrm>
        </p:spPr>
        <p:txBody>
          <a:bodyPr>
            <a:normAutofit fontScale="70000" lnSpcReduction="20000"/>
          </a:bodyPr>
          <a:lstStyle/>
          <a:p>
            <a:pPr hangingPunct="0"/>
            <a:r>
              <a:rPr lang="en-US" dirty="0" smtClean="0"/>
              <a:t>e) The person is described according to the human nature but the predicate of the divine nature, John 6:62 where we have the title, Son of man. </a:t>
            </a:r>
          </a:p>
          <a:p>
            <a:pPr hangingPunct="0"/>
            <a:endParaRPr lang="en-US" dirty="0" smtClean="0"/>
          </a:p>
          <a:p>
            <a:pPr hangingPunct="0"/>
            <a:r>
              <a:rPr lang="en-US" dirty="0" smtClean="0"/>
              <a:t>The title, Son of man, belongs to the human nature of Christ but ascending up where He was before applies to the divine nature. </a:t>
            </a:r>
          </a:p>
          <a:p>
            <a:pPr hangingPunct="0"/>
            <a:endParaRPr lang="en-US" dirty="0" smtClean="0"/>
          </a:p>
          <a:p>
            <a:pPr hangingPunct="0"/>
            <a:r>
              <a:rPr lang="en-US" dirty="0" smtClean="0"/>
              <a:t>f) The person is described according to His divine nature but the predicate of both natures, John 5:25-27. Christ as the Son of God spoke to those who were spiritually dead.</a:t>
            </a:r>
          </a:p>
          <a:p>
            <a:pPr hangingPunct="0">
              <a:buNone/>
            </a:pPr>
            <a:r>
              <a:rPr lang="en-US" dirty="0" smtClean="0"/>
              <a:t>               Those who were spiritually dead heard [positive volition] and lived. But in the future Christ will execute judgment as the Son of Man from His human nature. </a:t>
            </a:r>
          </a:p>
          <a:p>
            <a:pPr hangingPunct="0">
              <a:buNone/>
            </a:pPr>
            <a:endParaRPr lang="en-US" dirty="0" smtClean="0"/>
          </a:p>
          <a:p>
            <a:pPr hangingPunct="0"/>
            <a:r>
              <a:rPr lang="en-US" dirty="0" smtClean="0"/>
              <a:t>g) The person is described according to His human nature but the predicate of both natures, Matthew 27:46. Christ was speaking from the viewpoint of His human nature but the pronoun “me” has reference to both natures. “Why hast thou forsaken me?”</a:t>
            </a:r>
          </a:p>
          <a:p>
            <a:pPr hangingPunct="0">
              <a:buNone/>
            </a:pPr>
            <a:r>
              <a:rPr lang="en-US" dirty="0" smtClean="0"/>
              <a:t> </a:t>
            </a:r>
          </a:p>
          <a:p>
            <a:pPr hangingPunct="0">
              <a:buNone/>
            </a:pPr>
            <a:r>
              <a:rPr lang="en-US" dirty="0" smtClean="0"/>
              <a:t>              Both natures were involved. Christ was being judicially forsaken as the God-man because he was bearing our sins in His own body on the tree — 1 Peter 2:24. 	</a:t>
            </a:r>
            <a:endParaRPr lang="en-US" dirty="0"/>
          </a:p>
        </p:txBody>
      </p:sp>
    </p:spTree>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991600" cy="6553200"/>
          </a:xfrm>
        </p:spPr>
        <p:txBody>
          <a:bodyPr>
            <a:normAutofit/>
          </a:bodyPr>
          <a:lstStyle/>
          <a:p>
            <a:pPr hangingPunct="0"/>
            <a:r>
              <a:rPr lang="en-US" b="1" dirty="0" smtClean="0">
                <a:solidFill>
                  <a:srgbClr val="FFFF00"/>
                </a:solidFill>
              </a:rPr>
              <a:t>1:16 – “For by Him all things were created, both in the heavens and on earth, visible and invisible, whether thrones or dominions or rulers or authorities, all things have been created through Him and for Him.”</a:t>
            </a:r>
          </a:p>
          <a:p>
            <a:pPr hangingPunct="0">
              <a:buNone/>
            </a:pPr>
            <a:endParaRPr lang="en-US" dirty="0" smtClean="0"/>
          </a:p>
          <a:p>
            <a:pPr hangingPunct="0"/>
            <a:r>
              <a:rPr lang="en-US" b="1" dirty="0" smtClean="0">
                <a:solidFill>
                  <a:srgbClr val="FFFF00"/>
                </a:solidFill>
              </a:rPr>
              <a:t>“ For by Him,” </a:t>
            </a:r>
            <a:r>
              <a:rPr lang="en-US" dirty="0" smtClean="0"/>
              <a:t>the preposition  EN  plus the instrumental of AUTOI -  “by means of him.” </a:t>
            </a:r>
          </a:p>
          <a:p>
            <a:pPr hangingPunct="0"/>
            <a:endParaRPr lang="en-US" dirty="0" smtClean="0"/>
          </a:p>
          <a:p>
            <a:pPr hangingPunct="0"/>
            <a:r>
              <a:rPr lang="en-US" dirty="0" smtClean="0"/>
              <a:t>The very own self is Christ who is now in hypostatic union. In verse 15 he is the exact image of deity but He is also the firstborn of every creature. </a:t>
            </a:r>
            <a:r>
              <a:rPr lang="en-US" b="1" dirty="0" smtClean="0">
                <a:solidFill>
                  <a:srgbClr val="FFFF00"/>
                </a:solidFill>
              </a:rPr>
              <a:t>“Now by means of his very own self.”</a:t>
            </a:r>
          </a:p>
          <a:p>
            <a:r>
              <a:rPr lang="en-US" dirty="0" smtClean="0"/>
              <a:t>	</a:t>
            </a:r>
          </a:p>
          <a:p>
            <a:endParaRPr lang="en-US" dirty="0"/>
          </a:p>
        </p:txBody>
      </p:sp>
    </p:spTree>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81000"/>
            <a:ext cx="8991600" cy="6477000"/>
          </a:xfrm>
        </p:spPr>
        <p:txBody>
          <a:bodyPr>
            <a:normAutofit fontScale="77500" lnSpcReduction="20000"/>
          </a:bodyPr>
          <a:lstStyle/>
          <a:p>
            <a:pPr hangingPunct="0"/>
            <a:r>
              <a:rPr lang="en-US" b="1" dirty="0" smtClean="0">
                <a:solidFill>
                  <a:srgbClr val="FFFF00"/>
                </a:solidFill>
              </a:rPr>
              <a:t>“all things,” - </a:t>
            </a:r>
            <a:r>
              <a:rPr lang="en-US" dirty="0" smtClean="0"/>
              <a:t>PAI – the all things, refers to the heavens and the earth, the universe, angels, mankind. </a:t>
            </a:r>
          </a:p>
          <a:p>
            <a:pPr hangingPunct="0">
              <a:buNone/>
            </a:pPr>
            <a:endParaRPr lang="en-US" b="1" dirty="0" smtClean="0">
              <a:solidFill>
                <a:srgbClr val="FFFF00"/>
              </a:solidFill>
            </a:endParaRPr>
          </a:p>
          <a:p>
            <a:pPr hangingPunct="0"/>
            <a:r>
              <a:rPr lang="en-US" b="1" dirty="0" smtClean="0">
                <a:solidFill>
                  <a:srgbClr val="FFFF00"/>
                </a:solidFill>
              </a:rPr>
              <a:t>“were created” </a:t>
            </a:r>
            <a:r>
              <a:rPr lang="en-US" dirty="0" smtClean="0"/>
              <a:t>– API – KATHIZO - aorist tense indicates that each one of these creations was instantaneous. It took a second. God snapped His fingers and the universe existed. </a:t>
            </a:r>
          </a:p>
          <a:p>
            <a:pPr hangingPunct="0"/>
            <a:endParaRPr lang="en-US" dirty="0" smtClean="0"/>
          </a:p>
          <a:p>
            <a:pPr hangingPunct="0"/>
            <a:r>
              <a:rPr lang="en-US" dirty="0" smtClean="0"/>
              <a:t>The equivalent in the Hebrew is BARAH , to create out of nothing. The passive voice indicates that these things were created out of nothing. The indicative mood is the reality of this creation. </a:t>
            </a:r>
          </a:p>
          <a:p>
            <a:pPr hangingPunct="0"/>
            <a:endParaRPr lang="en-US" dirty="0" smtClean="0"/>
          </a:p>
          <a:p>
            <a:pPr hangingPunct="0"/>
            <a:r>
              <a:rPr lang="en-US" dirty="0" smtClean="0"/>
              <a:t>The Greek does not support the BIG BANG THEORY nor EVOLUTION.</a:t>
            </a:r>
          </a:p>
          <a:p>
            <a:pPr hangingPunct="0">
              <a:buNone/>
            </a:pPr>
            <a:endParaRPr lang="en-US" dirty="0" smtClean="0"/>
          </a:p>
          <a:p>
            <a:pPr hangingPunct="0"/>
            <a:r>
              <a:rPr lang="en-US" b="1" dirty="0" smtClean="0">
                <a:solidFill>
                  <a:srgbClr val="FFFF00"/>
                </a:solidFill>
              </a:rPr>
              <a:t>“both in the heavens and on earth.” </a:t>
            </a:r>
            <a:r>
              <a:rPr lang="en-US" dirty="0" smtClean="0"/>
              <a:t>	EN plus locative and means “in the sphere of the heavens.” EPI – “upon the earth”</a:t>
            </a:r>
          </a:p>
          <a:p>
            <a:pPr hangingPunct="0">
              <a:buNone/>
            </a:pPr>
            <a:r>
              <a:rPr lang="en-US" dirty="0" smtClean="0"/>
              <a:t> </a:t>
            </a:r>
          </a:p>
          <a:p>
            <a:pPr hangingPunct="0"/>
            <a:r>
              <a:rPr lang="en-US" b="1" dirty="0" smtClean="0">
                <a:solidFill>
                  <a:srgbClr val="FFFF00"/>
                </a:solidFill>
              </a:rPr>
              <a:t>“visible” </a:t>
            </a:r>
            <a:r>
              <a:rPr lang="en-US" dirty="0" smtClean="0"/>
              <a:t>HORATOI – the visible things, AORATOI – invisible things.  Visible like man, invisible like the structure of the universe. So we have in this part, </a:t>
            </a:r>
            <a:r>
              <a:rPr lang="en-US" b="1" dirty="0" smtClean="0">
                <a:solidFill>
                  <a:srgbClr val="FFFF00"/>
                </a:solidFill>
              </a:rPr>
              <a:t>“the visible things and the invisible things.” </a:t>
            </a:r>
          </a:p>
          <a:p>
            <a:endParaRPr lang="en-US" dirty="0"/>
          </a:p>
        </p:txBody>
      </p:sp>
    </p:spTree>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991600" cy="6705600"/>
          </a:xfrm>
        </p:spPr>
        <p:txBody>
          <a:bodyPr>
            <a:normAutofit fontScale="85000" lnSpcReduction="10000"/>
          </a:bodyPr>
          <a:lstStyle/>
          <a:p>
            <a:pPr hangingPunct="0"/>
            <a:r>
              <a:rPr lang="en-US" b="1" dirty="0" smtClean="0">
                <a:solidFill>
                  <a:srgbClr val="FFFF00"/>
                </a:solidFill>
              </a:rPr>
              <a:t>“whether thrones or dominions or rulers or authorities” </a:t>
            </a:r>
            <a:r>
              <a:rPr lang="en-US" dirty="0" smtClean="0"/>
              <a:t>–</a:t>
            </a:r>
          </a:p>
          <a:p>
            <a:pPr hangingPunct="0"/>
            <a:r>
              <a:rPr lang="en-US" b="1" dirty="0" smtClean="0">
                <a:solidFill>
                  <a:srgbClr val="FFFF00"/>
                </a:solidFill>
              </a:rPr>
              <a:t>“thrones,”-</a:t>
            </a:r>
            <a:r>
              <a:rPr lang="en-US" dirty="0" smtClean="0"/>
              <a:t> These are actual principles that function in the earth today. THRONOI – thrones,  refers here to the sovereignty or the power of a national entity. </a:t>
            </a:r>
          </a:p>
          <a:p>
            <a:pPr hangingPunct="0"/>
            <a:endParaRPr lang="en-US" dirty="0" smtClean="0"/>
          </a:p>
          <a:p>
            <a:pPr hangingPunct="0"/>
            <a:r>
              <a:rPr lang="en-US" dirty="0" smtClean="0"/>
              <a:t>With the creation of man God has set up a system for man’s survival, in spite of the fact that we have Satan ruling the world and in spite of the fact that man’s existence resolves the angelic conflict. </a:t>
            </a:r>
          </a:p>
          <a:p>
            <a:pPr hangingPunct="0"/>
            <a:endParaRPr lang="en-US" dirty="0" smtClean="0"/>
          </a:p>
          <a:p>
            <a:pPr hangingPunct="0"/>
            <a:r>
              <a:rPr lang="en-US" dirty="0" smtClean="0"/>
              <a:t>Man could destroy himself — old sin nature. Man obviously could degenerate, he could be destroyed by Satan. </a:t>
            </a:r>
          </a:p>
          <a:p>
            <a:pPr hangingPunct="0"/>
            <a:endParaRPr lang="en-US" dirty="0" smtClean="0"/>
          </a:p>
          <a:p>
            <a:pPr hangingPunct="0"/>
            <a:r>
              <a:rPr lang="en-US" dirty="0" smtClean="0"/>
              <a:t>So to protect all of that we have the world THRONOI  which means that mankind is divided up into groups or nations. </a:t>
            </a:r>
          </a:p>
          <a:p>
            <a:pPr hangingPunct="0"/>
            <a:endParaRPr lang="en-US" dirty="0" smtClean="0"/>
          </a:p>
          <a:p>
            <a:pPr hangingPunct="0"/>
            <a:r>
              <a:rPr lang="en-US" b="1" u="sng" dirty="0" smtClean="0"/>
              <a:t>It is not God’s will for mankind to be one group until the Millennium, until Jesus Christ reigns. </a:t>
            </a:r>
          </a:p>
          <a:p>
            <a:pPr hangingPunct="0"/>
            <a:endParaRPr lang="en-US" i="1" dirty="0" smtClean="0"/>
          </a:p>
          <a:p>
            <a:pPr hangingPunct="0"/>
            <a:endParaRPr lang="en-US" dirty="0" smtClean="0"/>
          </a:p>
        </p:txBody>
      </p:sp>
    </p:spTree>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991600" cy="6553200"/>
          </a:xfrm>
        </p:spPr>
        <p:txBody>
          <a:bodyPr>
            <a:normAutofit/>
          </a:bodyPr>
          <a:lstStyle/>
          <a:p>
            <a:pPr hangingPunct="0"/>
            <a:r>
              <a:rPr lang="en-US" i="1" dirty="0" smtClean="0"/>
              <a:t>THRONOI - </a:t>
            </a:r>
            <a:r>
              <a:rPr lang="en-US" dirty="0" smtClean="0"/>
              <a:t> is the principle of nationalism. God is the source of nationalism and the power and the authority of human government. </a:t>
            </a:r>
          </a:p>
          <a:p>
            <a:pPr hangingPunct="0"/>
            <a:endParaRPr lang="en-US" dirty="0" smtClean="0"/>
          </a:p>
          <a:p>
            <a:pPr hangingPunct="0"/>
            <a:r>
              <a:rPr lang="en-US" dirty="0" smtClean="0"/>
              <a:t>So not only did Jesus Christ create the universe but he set up a system, a series of laws and structure, for the protection of mankind (THRONOI – nations).</a:t>
            </a:r>
          </a:p>
          <a:p>
            <a:pPr hangingPunct="0">
              <a:buNone/>
            </a:pPr>
            <a:r>
              <a:rPr lang="en-US" dirty="0" smtClean="0"/>
              <a:t> </a:t>
            </a:r>
          </a:p>
          <a:p>
            <a:pPr hangingPunct="0"/>
            <a:r>
              <a:rPr lang="en-US" b="1" dirty="0" smtClean="0">
                <a:solidFill>
                  <a:srgbClr val="FFFF00"/>
                </a:solidFill>
              </a:rPr>
              <a:t>“dominions,” </a:t>
            </a:r>
            <a:r>
              <a:rPr lang="en-US" dirty="0" smtClean="0"/>
              <a:t> KURIOTHOI - constituted authority. Here we have the laws of divine establishment. God has set up a system for the human race to be governed and therefore to survive.</a:t>
            </a:r>
          </a:p>
          <a:p>
            <a:endParaRPr lang="en-US" dirty="0" smtClean="0"/>
          </a:p>
          <a:p>
            <a:endParaRPr lang="en-US" dirty="0"/>
          </a:p>
        </p:txBody>
      </p:sp>
    </p:spTree>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991600" cy="6553200"/>
          </a:xfrm>
        </p:spPr>
        <p:txBody>
          <a:bodyPr>
            <a:normAutofit fontScale="70000" lnSpcReduction="20000"/>
          </a:bodyPr>
          <a:lstStyle/>
          <a:p>
            <a:pPr hangingPunct="0"/>
            <a:r>
              <a:rPr lang="en-US" b="1" dirty="0" smtClean="0"/>
              <a:t>The Laws of Divine Establishment</a:t>
            </a:r>
          </a:p>
          <a:p>
            <a:pPr hangingPunct="0">
              <a:buNone/>
            </a:pPr>
            <a:endParaRPr lang="en-US" dirty="0" smtClean="0"/>
          </a:p>
          <a:p>
            <a:pPr hangingPunct="0"/>
            <a:r>
              <a:rPr lang="en-US" dirty="0" smtClean="0"/>
              <a:t>1. The LDE are for the orderly function and survival of the human race during the angelic conflict.</a:t>
            </a:r>
          </a:p>
          <a:p>
            <a:pPr hangingPunct="0"/>
            <a:endParaRPr lang="en-US" dirty="0" smtClean="0"/>
          </a:p>
          <a:p>
            <a:pPr hangingPunct="0"/>
            <a:r>
              <a:rPr lang="en-US" dirty="0" smtClean="0"/>
              <a:t> These laws operate from the fall of man, they did not operate in innocence. They will operate until the second advent of Christ. </a:t>
            </a:r>
          </a:p>
          <a:p>
            <a:pPr hangingPunct="0"/>
            <a:endParaRPr lang="en-US" dirty="0" smtClean="0"/>
          </a:p>
          <a:p>
            <a:pPr hangingPunct="0"/>
            <a:r>
              <a:rPr lang="en-US" dirty="0" smtClean="0"/>
              <a:t>They apply to the believer and the unbeliever alike. They provide blessing and protection for the human race. </a:t>
            </a:r>
          </a:p>
          <a:p>
            <a:pPr hangingPunct="0"/>
            <a:endParaRPr lang="en-US" dirty="0" smtClean="0"/>
          </a:p>
          <a:p>
            <a:pPr hangingPunct="0"/>
            <a:r>
              <a:rPr lang="en-US" dirty="0" smtClean="0"/>
              <a:t>They guarantee the perpetuation of the human race in history during this phase of the angelic conflict.</a:t>
            </a:r>
          </a:p>
          <a:p>
            <a:pPr hangingPunct="0">
              <a:buNone/>
            </a:pPr>
            <a:r>
              <a:rPr lang="en-US" dirty="0" smtClean="0"/>
              <a:t> </a:t>
            </a:r>
          </a:p>
          <a:p>
            <a:pPr hangingPunct="0"/>
            <a:r>
              <a:rPr lang="en-US" dirty="0" smtClean="0"/>
              <a:t>2. The basis for all of these laws in the principle of volition. Volition is divine institution #1. Man has free will. Man is an entity with free will. </a:t>
            </a:r>
          </a:p>
          <a:p>
            <a:pPr hangingPunct="0"/>
            <a:endParaRPr lang="en-US" dirty="0" smtClean="0"/>
          </a:p>
          <a:p>
            <a:pPr hangingPunct="0"/>
            <a:r>
              <a:rPr lang="en-US" dirty="0" smtClean="0"/>
              <a:t>The law of free will guarantees both human freedom and privacy. This freedom of choice and right to live gives the human race the right to life, liberty, and the pursuit of happiness — provided, of course, that it does not violate common law.</a:t>
            </a:r>
          </a:p>
          <a:p>
            <a:pPr hangingPunct="0"/>
            <a:endParaRPr lang="en-US" dirty="0" smtClean="0"/>
          </a:p>
        </p:txBody>
      </p:sp>
    </p:spTree>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normAutofit fontScale="92500" lnSpcReduction="10000"/>
          </a:bodyPr>
          <a:lstStyle/>
          <a:p>
            <a:pPr hangingPunct="0"/>
            <a:r>
              <a:rPr lang="en-US" dirty="0" smtClean="0"/>
              <a:t> The exception to this is always the criminal. While there is a variation in human ability — inherent and acquired — all member of the human race are free to believe in or reject Jesus Christ as saviour, ( John 3:18, 36 ). </a:t>
            </a:r>
          </a:p>
          <a:p>
            <a:pPr hangingPunct="0"/>
            <a:endParaRPr lang="en-US" dirty="0" smtClean="0"/>
          </a:p>
          <a:p>
            <a:pPr hangingPunct="0"/>
            <a:r>
              <a:rPr lang="en-US" dirty="0" smtClean="0"/>
              <a:t>3. Man obviously is not alone. Therefore the basic unit of a group under the LDE is divine institution #2, right man and right woman. </a:t>
            </a:r>
          </a:p>
          <a:p>
            <a:pPr hangingPunct="0"/>
            <a:endParaRPr lang="en-US" dirty="0" smtClean="0"/>
          </a:p>
          <a:p>
            <a:pPr hangingPunct="0"/>
            <a:r>
              <a:rPr lang="en-US" dirty="0" smtClean="0"/>
              <a:t>Marriage is based upon divine design, then, of one right man for one right woman. </a:t>
            </a:r>
          </a:p>
          <a:p>
            <a:pPr hangingPunct="0"/>
            <a:endParaRPr lang="en-US" dirty="0" smtClean="0"/>
          </a:p>
          <a:p>
            <a:pPr hangingPunct="0"/>
            <a:r>
              <a:rPr lang="en-US" dirty="0" smtClean="0"/>
              <a:t>Marriage is both the framework and the protection for category #2 marriage love. Marriage forms the basis for stability in society and rejects that concept of anarchy known as communal living. </a:t>
            </a:r>
          </a:p>
          <a:p>
            <a:endParaRPr lang="en-US" dirty="0" smtClean="0"/>
          </a:p>
          <a:p>
            <a:endParaRPr lang="en-US" dirty="0"/>
          </a:p>
        </p:txBody>
      </p:sp>
    </p:spTree>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81000"/>
            <a:ext cx="8991600" cy="6477000"/>
          </a:xfrm>
        </p:spPr>
        <p:txBody>
          <a:bodyPr>
            <a:normAutofit fontScale="85000" lnSpcReduction="20000"/>
          </a:bodyPr>
          <a:lstStyle/>
          <a:p>
            <a:r>
              <a:rPr lang="en-US" dirty="0" smtClean="0"/>
              <a:t>4. Divine institution #3 is family. This is where we come to the point of perpetuation of the human race. </a:t>
            </a:r>
          </a:p>
          <a:p>
            <a:endParaRPr lang="en-US" dirty="0" smtClean="0"/>
          </a:p>
          <a:p>
            <a:r>
              <a:rPr lang="en-US" dirty="0" smtClean="0"/>
              <a:t>The physical birth of man always finds the baby helpless. There are two times when you are totally helpless. One is at the point of physical birth and the other is at the point of the new birth. </a:t>
            </a:r>
          </a:p>
          <a:p>
            <a:endParaRPr lang="en-US" dirty="0" smtClean="0"/>
          </a:p>
          <a:p>
            <a:r>
              <a:rPr lang="en-US" dirty="0" smtClean="0"/>
              <a:t>In both cases everything is provided. At the point of physical birth God has provided protection, provision, and training. </a:t>
            </a:r>
          </a:p>
          <a:p>
            <a:endParaRPr lang="en-US" dirty="0" smtClean="0"/>
          </a:p>
          <a:p>
            <a:r>
              <a:rPr lang="en-US" dirty="0" smtClean="0"/>
              <a:t>This is accomplished through parents. Parental authority is the basic authority of life. In addition to food, shelter and clothing parents must train the children in he functions and the principles of life. </a:t>
            </a:r>
          </a:p>
          <a:p>
            <a:endParaRPr lang="en-US" dirty="0" smtClean="0"/>
          </a:p>
          <a:p>
            <a:r>
              <a:rPr lang="en-US" dirty="0" smtClean="0"/>
              <a:t>The parents provide for the children a basis for thought. Children could never think apart from vocabulary. Children can only advance as far as their vocabulary will take them. </a:t>
            </a:r>
          </a:p>
          <a:p>
            <a:endParaRPr lang="en-US" dirty="0" smtClean="0"/>
          </a:p>
        </p:txBody>
      </p:sp>
    </p:spTree>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991600" cy="6553200"/>
          </a:xfrm>
        </p:spPr>
        <p:txBody>
          <a:bodyPr>
            <a:normAutofit/>
          </a:bodyPr>
          <a:lstStyle/>
          <a:p>
            <a:r>
              <a:rPr lang="en-US" dirty="0" smtClean="0"/>
              <a:t>This includes learning the principles of authority. Children should be taught respect for privacy, property, the rights of others, respect for law and order, patriotism. </a:t>
            </a:r>
          </a:p>
          <a:p>
            <a:endParaRPr lang="en-US" dirty="0" smtClean="0"/>
          </a:p>
          <a:p>
            <a:r>
              <a:rPr lang="en-US" dirty="0" smtClean="0"/>
              <a:t>Add to this the responsibility of Christian parents to evangelize and to provide doctrinal teaching for their children, Deuteronomy 6:6-9; 7:9. </a:t>
            </a:r>
          </a:p>
          <a:p>
            <a:endParaRPr lang="en-US" dirty="0" smtClean="0"/>
          </a:p>
          <a:p>
            <a:r>
              <a:rPr lang="en-US" dirty="0" smtClean="0"/>
              <a:t>Next comes a respect for the content of doctrine as taught by a pastor-teacher, as well as recognition of his authority, Hebrews 13:7, 17. </a:t>
            </a:r>
          </a:p>
          <a:p>
            <a:endParaRPr lang="en-US" dirty="0" smtClean="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normAutofit/>
          </a:bodyPr>
          <a:lstStyle/>
          <a:p>
            <a:r>
              <a:rPr lang="en-US" dirty="0" smtClean="0"/>
              <a:t>This was true of the Corinthians (1 Cor 1:1, 9:1-2, 2 Cor 12:11-12) and  with  the Galatians ( Gal 1:1, 11-12 ). </a:t>
            </a:r>
          </a:p>
          <a:p>
            <a:r>
              <a:rPr lang="en-US" dirty="0" smtClean="0"/>
              <a:t>Paul wrote to Timothy and affirmed that he was appointed a “preacher and an apostle and a teacher” of the gospel ( 2 Tim 1:11, 1 Tim 2:7). </a:t>
            </a:r>
          </a:p>
          <a:p>
            <a:endParaRPr lang="en-US" dirty="0" smtClean="0"/>
          </a:p>
          <a:p>
            <a:r>
              <a:rPr lang="en-US" dirty="0" smtClean="0"/>
              <a:t>Paul’s ministry was to all men ( Rom 1:14, 16) but he was the first apostle commissioned to the Gentiles ( Acts 9:15, Rom 11:13, Eph 3:1-2).</a:t>
            </a:r>
          </a:p>
          <a:p>
            <a:endParaRPr lang="en-US" dirty="0" smtClean="0"/>
          </a:p>
          <a:p>
            <a:r>
              <a:rPr lang="en-US" dirty="0" smtClean="0"/>
              <a:t>Paul’s apostolic authority of the church was recognized by the twelve apostles ( Acts 15:6-29, Gal 2:7-9).</a:t>
            </a:r>
          </a:p>
          <a:p>
            <a:endParaRPr lang="en-US" dirty="0" smtClean="0"/>
          </a:p>
          <a:p>
            <a:pPr>
              <a:buNone/>
            </a:pPr>
            <a:endParaRPr lang="en-US" dirty="0" smtClean="0"/>
          </a:p>
          <a:p>
            <a:pPr>
              <a:buNone/>
            </a:pPr>
            <a:endParaRPr lang="en-US" dirty="0" smtClean="0"/>
          </a:p>
        </p:txBody>
      </p:sp>
    </p:spTree>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85800"/>
            <a:ext cx="8991600" cy="6172200"/>
          </a:xfrm>
        </p:spPr>
        <p:txBody>
          <a:bodyPr>
            <a:normAutofit fontScale="70000" lnSpcReduction="20000"/>
          </a:bodyPr>
          <a:lstStyle/>
          <a:p>
            <a:pPr hangingPunct="0"/>
            <a:r>
              <a:rPr lang="en-US" dirty="0" smtClean="0"/>
              <a:t>5. Nationalism. The principle of nationalism is found in Genesis 10:5; Acts 17:26-28; Deuteronomy 32:8. </a:t>
            </a:r>
          </a:p>
          <a:p>
            <a:pPr hangingPunct="0"/>
            <a:endParaRPr lang="en-US" dirty="0" smtClean="0"/>
          </a:p>
          <a:p>
            <a:pPr hangingPunct="0"/>
            <a:r>
              <a:rPr lang="en-US" dirty="0" smtClean="0"/>
              <a:t>Nationalism protects the freedom and the rights of X number of individuals in the human race. </a:t>
            </a:r>
          </a:p>
          <a:p>
            <a:pPr hangingPunct="0"/>
            <a:endParaRPr lang="en-US" dirty="0" smtClean="0"/>
          </a:p>
          <a:p>
            <a:pPr hangingPunct="0"/>
            <a:r>
              <a:rPr lang="en-US" dirty="0" smtClean="0"/>
              <a:t>This includes national definition, racial, geographical, and linguistic. Remember that one of the national definitions is linguistic. The language content of a nation determines the ability of the nation.   </a:t>
            </a:r>
          </a:p>
          <a:p>
            <a:pPr hangingPunct="0"/>
            <a:endParaRPr lang="en-US" dirty="0" smtClean="0"/>
          </a:p>
          <a:p>
            <a:pPr hangingPunct="0"/>
            <a:r>
              <a:rPr lang="en-US" dirty="0" smtClean="0"/>
              <a:t>There must be interior protection in a national entity and the principle of the police officer and police work is part of proper law enforcement.</a:t>
            </a:r>
          </a:p>
          <a:p>
            <a:pPr hangingPunct="0"/>
            <a:endParaRPr lang="en-US" dirty="0" smtClean="0"/>
          </a:p>
          <a:p>
            <a:pPr hangingPunct="0"/>
            <a:r>
              <a:rPr lang="en-US" dirty="0" smtClean="0"/>
              <a:t> Secondly, there must be exterior protection and this demands a military establishment. No national entity can survive the fall of its military establishment. </a:t>
            </a:r>
          </a:p>
          <a:p>
            <a:pPr hangingPunct="0"/>
            <a:endParaRPr lang="en-US" dirty="0" smtClean="0"/>
          </a:p>
          <a:p>
            <a:pPr hangingPunct="0"/>
            <a:r>
              <a:rPr lang="en-US" dirty="0" smtClean="0"/>
              <a:t>As the military establishment declines it becomes a very definite thermometer to tell you the temperature of a nation. If you want to know where a national entity stands with regard to degeneracy this can be very easily understood by watching its military. 		</a:t>
            </a:r>
            <a:endParaRPr lang="en-US" dirty="0"/>
          </a:p>
        </p:txBody>
      </p:sp>
    </p:spTree>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normAutofit fontScale="77500" lnSpcReduction="20000"/>
          </a:bodyPr>
          <a:lstStyle/>
          <a:p>
            <a:pPr hangingPunct="0"/>
            <a:r>
              <a:rPr lang="en-US" dirty="0" smtClean="0"/>
              <a:t>There is also the </a:t>
            </a:r>
            <a:r>
              <a:rPr lang="en-US" u="sng" dirty="0" smtClean="0"/>
              <a:t>principle of government which must protect the freedom, property, and rights of its citizens. </a:t>
            </a:r>
          </a:p>
          <a:p>
            <a:pPr hangingPunct="0"/>
            <a:endParaRPr lang="en-US" dirty="0" smtClean="0"/>
          </a:p>
          <a:p>
            <a:pPr hangingPunct="0"/>
            <a:r>
              <a:rPr lang="en-US" b="1" u="sng" dirty="0" smtClean="0"/>
              <a:t>The Bible does not advocate any type of government</a:t>
            </a:r>
            <a:r>
              <a:rPr lang="en-US" dirty="0" smtClean="0"/>
              <a:t>. Type of government is not as important as the concept of government.</a:t>
            </a:r>
          </a:p>
          <a:p>
            <a:pPr hangingPunct="0">
              <a:buNone/>
            </a:pPr>
            <a:endParaRPr lang="en-US" dirty="0" smtClean="0"/>
          </a:p>
          <a:p>
            <a:pPr hangingPunct="0">
              <a:buNone/>
            </a:pPr>
            <a:r>
              <a:rPr lang="en-US" dirty="0" smtClean="0"/>
              <a:t>        * Economy based on free enterprise. Once the government interferes with business the economy will destroy itself or it will be maintained on a false basis so that any moment the whole thing collapses. </a:t>
            </a:r>
          </a:p>
          <a:p>
            <a:pPr hangingPunct="0">
              <a:buNone/>
            </a:pPr>
            <a:endParaRPr lang="en-US" dirty="0" smtClean="0"/>
          </a:p>
          <a:p>
            <a:pPr hangingPunct="0">
              <a:buNone/>
            </a:pPr>
            <a:r>
              <a:rPr lang="en-US" dirty="0" smtClean="0"/>
              <a:t>         * Common law. Common law with objective type legislation to protect freedom and property of the individual. The law must not be subjective so as to invade individual rights or steal personal property.</a:t>
            </a:r>
          </a:p>
          <a:p>
            <a:pPr hangingPunct="0">
              <a:buNone/>
            </a:pPr>
            <a:endParaRPr lang="en-US" dirty="0" smtClean="0"/>
          </a:p>
          <a:p>
            <a:pPr hangingPunct="0">
              <a:buNone/>
            </a:pPr>
            <a:r>
              <a:rPr lang="en-US" dirty="0" smtClean="0"/>
              <a:t>          * Common culture. There must be a common culture which reflects the spiritual life, the morality, the nobility of essence, patriotism of the nation through literature, art, drama and music. Eventually there must be </a:t>
            </a:r>
            <a:r>
              <a:rPr lang="en-US" u="sng" dirty="0" smtClean="0"/>
              <a:t>a culture which expresses the best in a national entity. </a:t>
            </a:r>
          </a:p>
          <a:p>
            <a:pPr hangingPunct="0"/>
            <a:endParaRPr lang="en-US" dirty="0" smtClean="0"/>
          </a:p>
          <a:p>
            <a:endParaRPr lang="en-US" dirty="0" smtClean="0"/>
          </a:p>
          <a:p>
            <a:endParaRPr lang="en-US" dirty="0"/>
          </a:p>
        </p:txBody>
      </p:sp>
    </p:spTree>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normAutofit fontScale="77500" lnSpcReduction="20000"/>
          </a:bodyPr>
          <a:lstStyle/>
          <a:p>
            <a:pPr hangingPunct="0"/>
            <a:r>
              <a:rPr lang="en-US" dirty="0" smtClean="0"/>
              <a:t>* A government administration which functions in compliance with the above principles. </a:t>
            </a:r>
          </a:p>
          <a:p>
            <a:pPr hangingPunct="0"/>
            <a:endParaRPr lang="en-US" dirty="0" smtClean="0"/>
          </a:p>
          <a:p>
            <a:pPr hangingPunct="0">
              <a:buNone/>
            </a:pPr>
            <a:r>
              <a:rPr lang="en-US" dirty="0" smtClean="0"/>
              <a:t>6. The divine institutions and the laws of established are designed to protect human freedom. </a:t>
            </a:r>
          </a:p>
          <a:p>
            <a:pPr hangingPunct="0">
              <a:buNone/>
            </a:pPr>
            <a:endParaRPr lang="en-US" dirty="0" smtClean="0"/>
          </a:p>
          <a:p>
            <a:pPr hangingPunct="0"/>
            <a:r>
              <a:rPr lang="en-US" dirty="0" smtClean="0"/>
              <a:t>This in turn makes evangelism a bona fide function in every generation — either evangelism or the lack of evangelism, depending on negative or positive volition. </a:t>
            </a:r>
          </a:p>
          <a:p>
            <a:pPr hangingPunct="0"/>
            <a:endParaRPr lang="en-US" dirty="0" smtClean="0"/>
          </a:p>
          <a:p>
            <a:pPr hangingPunct="0"/>
            <a:r>
              <a:rPr lang="en-US" dirty="0" smtClean="0"/>
              <a:t>The national entity must separate religion and state to protect the freedom and rights of individuals. </a:t>
            </a:r>
          </a:p>
          <a:p>
            <a:pPr hangingPunct="0"/>
            <a:endParaRPr lang="en-US" dirty="0" smtClean="0"/>
          </a:p>
          <a:p>
            <a:pPr marL="651510" indent="-514350" hangingPunct="0">
              <a:buAutoNum type="arabicPeriod" startAt="7"/>
            </a:pPr>
            <a:r>
              <a:rPr lang="en-US" dirty="0" smtClean="0"/>
              <a:t>As a part of the angelic conflict Satan attacks both the gospel and Bible doctrine. He also attacks the divine institutions and laws of establishment. </a:t>
            </a:r>
          </a:p>
          <a:p>
            <a:pPr marL="651510" indent="-514350" hangingPunct="0">
              <a:buAutoNum type="arabicPeriod" startAt="7"/>
            </a:pPr>
            <a:endParaRPr lang="en-US" dirty="0" smtClean="0"/>
          </a:p>
          <a:p>
            <a:pPr marL="651510" indent="-514350" hangingPunct="0">
              <a:buNone/>
            </a:pPr>
            <a:r>
              <a:rPr lang="en-US" dirty="0" smtClean="0"/>
              <a:t>         Any Satanic attack upon the human race, like the communist conspiracy, always attacks the establishment as well as the Word.</a:t>
            </a:r>
          </a:p>
          <a:p>
            <a:pPr marL="651510" indent="-514350" hangingPunct="0">
              <a:buNone/>
            </a:pPr>
            <a:endParaRPr lang="en-US" dirty="0" smtClean="0"/>
          </a:p>
          <a:p>
            <a:endParaRPr lang="en-US" dirty="0"/>
          </a:p>
        </p:txBody>
      </p:sp>
    </p:spTree>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991600" cy="6553200"/>
          </a:xfrm>
        </p:spPr>
        <p:txBody>
          <a:bodyPr>
            <a:normAutofit lnSpcReduction="10000"/>
          </a:bodyPr>
          <a:lstStyle/>
          <a:p>
            <a:pPr marL="651510" indent="-514350" hangingPunct="0">
              <a:buNone/>
            </a:pPr>
            <a:r>
              <a:rPr lang="en-US" dirty="0" smtClean="0"/>
              <a:t>8.   When a national entity declines certain alternate divine laws come into operation. These are laws of judgment. </a:t>
            </a:r>
          </a:p>
          <a:p>
            <a:pPr marL="651510" indent="-514350" hangingPunct="0">
              <a:buNone/>
            </a:pPr>
            <a:endParaRPr lang="en-US" dirty="0" smtClean="0"/>
          </a:p>
          <a:p>
            <a:pPr marL="651510" indent="-514350" hangingPunct="0">
              <a:buNone/>
            </a:pPr>
            <a:r>
              <a:rPr lang="en-US" dirty="0" smtClean="0"/>
              <a:t>      These are laws connected with national disaster, laws which function when there is national degeneration. </a:t>
            </a:r>
          </a:p>
          <a:p>
            <a:pPr marL="651510" indent="-514350" hangingPunct="0">
              <a:buNone/>
            </a:pPr>
            <a:endParaRPr lang="en-US" dirty="0" smtClean="0"/>
          </a:p>
          <a:p>
            <a:pPr marL="651510" indent="-514350" hangingPunct="0">
              <a:buNone/>
            </a:pPr>
            <a:r>
              <a:rPr lang="en-US" dirty="0" smtClean="0"/>
              <a:t>      These are called the five cycles of discipline in Leviticus 26</a:t>
            </a:r>
          </a:p>
          <a:p>
            <a:pPr hangingPunct="0">
              <a:buNone/>
            </a:pPr>
            <a:r>
              <a:rPr lang="en-US" dirty="0" smtClean="0"/>
              <a:t> </a:t>
            </a:r>
          </a:p>
          <a:p>
            <a:r>
              <a:rPr lang="en-US" dirty="0" smtClean="0"/>
              <a:t>But the concept is that a national entity which has declined to a certain point must come under punitive measures from God.</a:t>
            </a:r>
            <a:endParaRPr lang="en-US" dirty="0"/>
          </a:p>
        </p:txBody>
      </p:sp>
    </p:spTree>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normAutofit fontScale="77500" lnSpcReduction="20000"/>
          </a:bodyPr>
          <a:lstStyle/>
          <a:p>
            <a:pPr hangingPunct="0"/>
            <a:r>
              <a:rPr lang="en-US" dirty="0" smtClean="0"/>
              <a:t>So that we have not </a:t>
            </a:r>
            <a:r>
              <a:rPr lang="en-US" b="1" dirty="0" smtClean="0">
                <a:solidFill>
                  <a:srgbClr val="FFFF00"/>
                </a:solidFill>
              </a:rPr>
              <a:t>“thrones or dominions” but “human government or constituted authorities.” </a:t>
            </a:r>
          </a:p>
          <a:p>
            <a:pPr hangingPunct="0"/>
            <a:endParaRPr lang="en-US" dirty="0" smtClean="0"/>
          </a:p>
          <a:p>
            <a:pPr hangingPunct="0"/>
            <a:r>
              <a:rPr lang="en-US" b="1" dirty="0" smtClean="0">
                <a:solidFill>
                  <a:srgbClr val="FFFF00"/>
                </a:solidFill>
              </a:rPr>
              <a:t>“rulers,” </a:t>
            </a:r>
            <a:r>
              <a:rPr lang="en-US" dirty="0" smtClean="0"/>
              <a:t> ARCHE -  refers to demon rulers in Ephesians 6:11. That is how it is used here, </a:t>
            </a:r>
            <a:r>
              <a:rPr lang="en-US" b="1" dirty="0" smtClean="0">
                <a:solidFill>
                  <a:srgbClr val="FFFF00"/>
                </a:solidFill>
              </a:rPr>
              <a:t>“demon rulers.”</a:t>
            </a:r>
          </a:p>
          <a:p>
            <a:pPr hangingPunct="0"/>
            <a:endParaRPr lang="en-US" dirty="0" smtClean="0"/>
          </a:p>
          <a:p>
            <a:pPr hangingPunct="0"/>
            <a:r>
              <a:rPr lang="en-US" b="1" dirty="0" smtClean="0">
                <a:solidFill>
                  <a:srgbClr val="FFFF00"/>
                </a:solidFill>
              </a:rPr>
              <a:t>“or authorities,” </a:t>
            </a:r>
            <a:r>
              <a:rPr lang="en-US" dirty="0" smtClean="0"/>
              <a:t>EXOUSIA - “authorities” as in Ephesians, is used for demon authorities. </a:t>
            </a:r>
          </a:p>
          <a:p>
            <a:pPr hangingPunct="0"/>
            <a:endParaRPr lang="en-US" dirty="0" smtClean="0"/>
          </a:p>
          <a:p>
            <a:pPr hangingPunct="0"/>
            <a:r>
              <a:rPr lang="en-US" dirty="0" smtClean="0"/>
              <a:t>Then, again, we have the phrase</a:t>
            </a:r>
            <a:r>
              <a:rPr lang="en-US" b="1" dirty="0" smtClean="0">
                <a:solidFill>
                  <a:srgbClr val="FFFF00"/>
                </a:solidFill>
              </a:rPr>
              <a:t>, “the all things,” </a:t>
            </a:r>
            <a:r>
              <a:rPr lang="en-US" dirty="0" smtClean="0"/>
              <a:t>TA PANTA – the all things,</a:t>
            </a:r>
            <a:r>
              <a:rPr lang="en-US" i="1" dirty="0" smtClean="0"/>
              <a:t> </a:t>
            </a:r>
            <a:r>
              <a:rPr lang="en-US" dirty="0" smtClean="0"/>
              <a:t> used previously for angels, mankind, and the physical universe. </a:t>
            </a:r>
          </a:p>
          <a:p>
            <a:pPr hangingPunct="0"/>
            <a:endParaRPr lang="en-US" dirty="0" smtClean="0"/>
          </a:p>
          <a:p>
            <a:pPr hangingPunct="0"/>
            <a:r>
              <a:rPr lang="en-US" b="1" dirty="0" smtClean="0">
                <a:solidFill>
                  <a:srgbClr val="FFFF00"/>
                </a:solidFill>
              </a:rPr>
              <a:t>“have been created through Him and for Him.” </a:t>
            </a:r>
            <a:r>
              <a:rPr lang="en-US" dirty="0" smtClean="0"/>
              <a:t>-  Pf Pass Indic – KTIZO -  The perfect tense is something that happens in the past with the result that it continues. Therefore we translate it </a:t>
            </a:r>
            <a:r>
              <a:rPr lang="en-US" b="1" dirty="0" smtClean="0">
                <a:solidFill>
                  <a:srgbClr val="FFFF00"/>
                </a:solidFill>
              </a:rPr>
              <a:t>“stand created.”</a:t>
            </a:r>
          </a:p>
          <a:p>
            <a:pPr hangingPunct="0">
              <a:buNone/>
            </a:pPr>
            <a:endParaRPr lang="en-US" dirty="0" smtClean="0"/>
          </a:p>
          <a:p>
            <a:pPr hangingPunct="0"/>
            <a:r>
              <a:rPr lang="en-US" b="1" dirty="0" smtClean="0">
                <a:solidFill>
                  <a:srgbClr val="FFFF00"/>
                </a:solidFill>
              </a:rPr>
              <a:t>“through Him,” </a:t>
            </a:r>
            <a:r>
              <a:rPr lang="en-US" dirty="0" smtClean="0"/>
              <a:t>DIA</a:t>
            </a:r>
            <a:r>
              <a:rPr lang="en-US" i="1" dirty="0" smtClean="0"/>
              <a:t> </a:t>
            </a:r>
            <a:r>
              <a:rPr lang="en-US" dirty="0" smtClean="0"/>
              <a:t>plus the genitive is </a:t>
            </a:r>
            <a:r>
              <a:rPr lang="en-US" b="1" dirty="0" smtClean="0">
                <a:solidFill>
                  <a:srgbClr val="FFFF00"/>
                </a:solidFill>
              </a:rPr>
              <a:t>“through him”; </a:t>
            </a:r>
            <a:r>
              <a:rPr lang="en-US" dirty="0" smtClean="0"/>
              <a:t>and next, </a:t>
            </a:r>
            <a:r>
              <a:rPr lang="en-US" b="1" dirty="0" smtClean="0">
                <a:solidFill>
                  <a:srgbClr val="FFFF00"/>
                </a:solidFill>
              </a:rPr>
              <a:t>“for him,” </a:t>
            </a:r>
            <a:r>
              <a:rPr lang="en-US" dirty="0" smtClean="0"/>
              <a:t>EPI plus the accusative which should be translated “for the use of him” or “for the purpose of him.” </a:t>
            </a:r>
          </a:p>
          <a:p>
            <a:pPr hangingPunct="0"/>
            <a:endParaRPr lang="en-US" dirty="0" smtClean="0"/>
          </a:p>
        </p:txBody>
      </p:sp>
    </p:spTree>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normAutofit fontScale="77500" lnSpcReduction="20000"/>
          </a:bodyPr>
          <a:lstStyle/>
          <a:p>
            <a:r>
              <a:rPr lang="en-US" b="1" dirty="0" smtClean="0">
                <a:solidFill>
                  <a:srgbClr val="FFFF00"/>
                </a:solidFill>
              </a:rPr>
              <a:t>“Because by means of him </a:t>
            </a:r>
            <a:r>
              <a:rPr lang="en-US" dirty="0" smtClean="0"/>
              <a:t>[Christ] </a:t>
            </a:r>
            <a:r>
              <a:rPr lang="en-US" b="1" dirty="0" smtClean="0">
                <a:solidFill>
                  <a:srgbClr val="FFFF00"/>
                </a:solidFill>
              </a:rPr>
              <a:t>the all things were created, in the sphere of the heavens, and upon the earth, the visible things and the invisible things, whether human governments or constituted authorities, or angelic rulers and authorities: the all things through him and for his purpose stand created.” </a:t>
            </a:r>
          </a:p>
          <a:p>
            <a:endParaRPr lang="en-US" b="1" dirty="0" smtClean="0">
              <a:solidFill>
                <a:srgbClr val="FFFF00"/>
              </a:solidFill>
            </a:endParaRPr>
          </a:p>
          <a:p>
            <a:r>
              <a:rPr lang="en-US" b="1" dirty="0" smtClean="0">
                <a:solidFill>
                  <a:srgbClr val="FFFF00"/>
                </a:solidFill>
              </a:rPr>
              <a:t>1:17 “He is before all things, and in Him all things hold together.”</a:t>
            </a:r>
          </a:p>
          <a:p>
            <a:pPr hangingPunct="0"/>
            <a:r>
              <a:rPr lang="en-US" dirty="0" smtClean="0"/>
              <a:t>EIMI – PAIndic -  </a:t>
            </a:r>
            <a:r>
              <a:rPr lang="en-US" b="1" dirty="0" smtClean="0">
                <a:solidFill>
                  <a:srgbClr val="FFFF00"/>
                </a:solidFill>
              </a:rPr>
              <a:t>“And he keeps on being.” </a:t>
            </a:r>
          </a:p>
          <a:p>
            <a:pPr hangingPunct="0"/>
            <a:endParaRPr lang="en-US" dirty="0" smtClean="0"/>
          </a:p>
          <a:p>
            <a:pPr hangingPunct="0"/>
            <a:r>
              <a:rPr lang="en-US" b="1" dirty="0" smtClean="0">
                <a:solidFill>
                  <a:srgbClr val="FFFF00"/>
                </a:solidFill>
              </a:rPr>
              <a:t>“before all things,” </a:t>
            </a:r>
            <a:r>
              <a:rPr lang="en-US" dirty="0" smtClean="0"/>
              <a:t> PRO plus the ablative of  PAI.  That is, before all creatures. This is a reference to the eternity of Jesus Christ. </a:t>
            </a:r>
          </a:p>
          <a:p>
            <a:pPr hangingPunct="0"/>
            <a:endParaRPr lang="en-US" dirty="0" smtClean="0"/>
          </a:p>
          <a:p>
            <a:pPr hangingPunct="0"/>
            <a:r>
              <a:rPr lang="en-US" dirty="0" smtClean="0"/>
              <a:t>The eternity of Jesus Christ is declared in Isaiah 9:6; Micah 5:2; John 1:1-13; John 8:58; Colossians 1:17; Ephesians 1:4; Revelation 1:11. </a:t>
            </a:r>
          </a:p>
          <a:p>
            <a:pPr hangingPunct="0"/>
            <a:endParaRPr lang="en-US" b="1" dirty="0" smtClean="0">
              <a:solidFill>
                <a:srgbClr val="FFFF00"/>
              </a:solidFill>
            </a:endParaRPr>
          </a:p>
          <a:p>
            <a:pPr hangingPunct="0"/>
            <a:r>
              <a:rPr lang="en-US" b="1" dirty="0" smtClean="0">
                <a:solidFill>
                  <a:srgbClr val="FFFF00"/>
                </a:solidFill>
              </a:rPr>
              <a:t>“and in Him all things hold together” </a:t>
            </a:r>
            <a:r>
              <a:rPr lang="en-US" dirty="0" smtClean="0"/>
              <a:t>-  EN plus the instrumental “by Him”, </a:t>
            </a:r>
          </a:p>
          <a:p>
            <a:pPr hangingPunct="0"/>
            <a:r>
              <a:rPr lang="en-US" b="1" dirty="0" smtClean="0">
                <a:solidFill>
                  <a:srgbClr val="FFFF00"/>
                </a:solidFill>
              </a:rPr>
              <a:t> “the all things,” </a:t>
            </a:r>
            <a:r>
              <a:rPr lang="en-US" dirty="0" smtClean="0"/>
              <a:t>TA PANTA </a:t>
            </a:r>
            <a:r>
              <a:rPr lang="en-US" b="1" dirty="0" smtClean="0">
                <a:solidFill>
                  <a:srgbClr val="FFFF00"/>
                </a:solidFill>
              </a:rPr>
              <a:t>- </a:t>
            </a:r>
            <a:r>
              <a:rPr lang="en-US" dirty="0" smtClean="0"/>
              <a:t> </a:t>
            </a:r>
            <a:r>
              <a:rPr lang="en-US" b="1" dirty="0" smtClean="0">
                <a:solidFill>
                  <a:srgbClr val="FFFF00"/>
                </a:solidFill>
              </a:rPr>
              <a:t>“</a:t>
            </a:r>
          </a:p>
          <a:p>
            <a:pPr hangingPunct="0"/>
            <a:endParaRPr lang="en-US" b="1" dirty="0" smtClean="0">
              <a:solidFill>
                <a:srgbClr val="FFFF00"/>
              </a:solidFill>
            </a:endParaRPr>
          </a:p>
        </p:txBody>
      </p:sp>
    </p:spTree>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991600" cy="6705600"/>
          </a:xfrm>
        </p:spPr>
        <p:txBody>
          <a:bodyPr>
            <a:normAutofit fontScale="85000" lnSpcReduction="10000"/>
          </a:bodyPr>
          <a:lstStyle/>
          <a:p>
            <a:pPr hangingPunct="0"/>
            <a:r>
              <a:rPr lang="en-US" b="1" dirty="0" smtClean="0">
                <a:solidFill>
                  <a:srgbClr val="FFFF00"/>
                </a:solidFill>
              </a:rPr>
              <a:t>“hold together,” </a:t>
            </a:r>
            <a:r>
              <a:rPr lang="en-US" dirty="0" smtClean="0"/>
              <a:t>Pf AIndic </a:t>
            </a:r>
            <a:r>
              <a:rPr lang="en-US" b="1" dirty="0" smtClean="0">
                <a:solidFill>
                  <a:srgbClr val="FFFF00"/>
                </a:solidFill>
              </a:rPr>
              <a:t>-  </a:t>
            </a:r>
            <a:r>
              <a:rPr lang="en-US" dirty="0" smtClean="0"/>
              <a:t>SUNESTHEMI -  which means to hold together, to exist, to continue in its status quo. It  refers to preservation rather than creation.</a:t>
            </a:r>
          </a:p>
          <a:p>
            <a:pPr hangingPunct="0"/>
            <a:endParaRPr lang="en-US" dirty="0" smtClean="0"/>
          </a:p>
          <a:p>
            <a:pPr hangingPunct="0"/>
            <a:r>
              <a:rPr lang="en-US" dirty="0" smtClean="0"/>
              <a:t> In other words, by means of Him the all things, the universe in which we live, the angelic creatures who are a part of the unseen conflict, and the human race, continue to exist; exist in the past with the result that it will continue to exist. </a:t>
            </a:r>
          </a:p>
          <a:p>
            <a:pPr hangingPunct="0">
              <a:buNone/>
            </a:pPr>
            <a:endParaRPr lang="en-US" dirty="0" smtClean="0"/>
          </a:p>
          <a:p>
            <a:pPr hangingPunct="0">
              <a:buNone/>
            </a:pPr>
            <a:r>
              <a:rPr lang="en-US" dirty="0" smtClean="0"/>
              <a:t>	Translation</a:t>
            </a:r>
            <a:r>
              <a:rPr lang="en-US" b="1" dirty="0" smtClean="0">
                <a:solidFill>
                  <a:srgbClr val="FFFF00"/>
                </a:solidFill>
              </a:rPr>
              <a:t>: “And he is before all, and the all things by means of him hold together.”</a:t>
            </a:r>
          </a:p>
          <a:p>
            <a:pPr hangingPunct="0">
              <a:buNone/>
            </a:pPr>
            <a:r>
              <a:rPr lang="en-US" b="1" dirty="0" smtClean="0">
                <a:solidFill>
                  <a:srgbClr val="FFFF00"/>
                </a:solidFill>
              </a:rPr>
              <a:t> </a:t>
            </a:r>
          </a:p>
          <a:p>
            <a:pPr hangingPunct="0">
              <a:buNone/>
            </a:pPr>
            <a:r>
              <a:rPr lang="en-US" dirty="0" smtClean="0"/>
              <a:t>The Doctrine of the Sustaining of the Universe</a:t>
            </a:r>
          </a:p>
          <a:p>
            <a:pPr hangingPunct="0">
              <a:buNone/>
            </a:pPr>
            <a:endParaRPr lang="en-US" dirty="0" smtClean="0"/>
          </a:p>
          <a:p>
            <a:pPr hangingPunct="0"/>
            <a:r>
              <a:rPr lang="en-US" dirty="0" smtClean="0"/>
              <a:t>1. The continuation of the universe and all its creatures depends upon the omnipotence and immutability of Jesus Christ not the laws of science. Colossians 1:17; Hebrews 1:3. </a:t>
            </a:r>
          </a:p>
          <a:p>
            <a:endParaRPr lang="en-US" dirty="0" smtClean="0"/>
          </a:p>
          <a:p>
            <a:endParaRPr lang="en-US" dirty="0"/>
          </a:p>
        </p:txBody>
      </p:sp>
    </p:spTree>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991600" cy="6553200"/>
          </a:xfrm>
        </p:spPr>
        <p:txBody>
          <a:bodyPr>
            <a:normAutofit fontScale="77500" lnSpcReduction="20000"/>
          </a:bodyPr>
          <a:lstStyle/>
          <a:p>
            <a:pPr hangingPunct="0"/>
            <a:r>
              <a:rPr lang="en-US" dirty="0" smtClean="0"/>
              <a:t>2. So-called scientific laws simply do not exist. These are divine laws rather than scientific. Science has no way of enforcing them, cannot guarantee that they will continue tomorrow. </a:t>
            </a:r>
          </a:p>
          <a:p>
            <a:pPr hangingPunct="0"/>
            <a:endParaRPr lang="en-US" dirty="0" smtClean="0"/>
          </a:p>
          <a:p>
            <a:pPr hangingPunct="0"/>
            <a:r>
              <a:rPr lang="en-US" dirty="0" smtClean="0"/>
              <a:t>3. These so-called scientific laws are based upon the statistical assumption that the universe which operates according to a fixed norm will continue to do so (</a:t>
            </a:r>
            <a:r>
              <a:rPr lang="en-US" dirty="0" err="1" smtClean="0"/>
              <a:t>uniformitarisnism</a:t>
            </a:r>
            <a:r>
              <a:rPr lang="en-US" dirty="0" smtClean="0"/>
              <a:t>). While science can observe these laws science cannot guarantee these laws. </a:t>
            </a:r>
          </a:p>
          <a:p>
            <a:pPr hangingPunct="0">
              <a:buNone/>
            </a:pPr>
            <a:endParaRPr lang="en-US" dirty="0" smtClean="0"/>
          </a:p>
          <a:p>
            <a:pPr hangingPunct="0"/>
            <a:r>
              <a:rPr lang="en-US" dirty="0" smtClean="0"/>
              <a:t>4. The universe with its matter, energy, and operating laws of God will not always exist as it does at the present time,     2 Peter 3:10-12; Revelation 20:11. </a:t>
            </a:r>
          </a:p>
          <a:p>
            <a:pPr hangingPunct="0"/>
            <a:endParaRPr lang="en-US" dirty="0" smtClean="0"/>
          </a:p>
          <a:p>
            <a:pPr hangingPunct="0"/>
            <a:r>
              <a:rPr lang="en-US" dirty="0" smtClean="0"/>
              <a:t>5. Known scientific laws and phenomena depend entirely upon the faithfulness of God, which is omnipotence plus immutability plus veracity. </a:t>
            </a:r>
          </a:p>
          <a:p>
            <a:pPr hangingPunct="0"/>
            <a:endParaRPr lang="en-US" dirty="0" smtClean="0"/>
          </a:p>
          <a:p>
            <a:pPr hangingPunct="0"/>
            <a:r>
              <a:rPr lang="en-US" dirty="0" smtClean="0"/>
              <a:t>Every text and every discovery of the pattern of the universe is a treatise on the faithfulness of Jesus Christ, Colossians 1:17; Hebrews 13:8. </a:t>
            </a:r>
          </a:p>
          <a:p>
            <a:endParaRPr lang="en-US" dirty="0"/>
          </a:p>
        </p:txBody>
      </p:sp>
    </p:spTree>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991600" cy="6553200"/>
          </a:xfrm>
        </p:spPr>
        <p:txBody>
          <a:bodyPr>
            <a:normAutofit fontScale="77500" lnSpcReduction="20000"/>
          </a:bodyPr>
          <a:lstStyle/>
          <a:p>
            <a:pPr hangingPunct="0"/>
            <a:r>
              <a:rPr lang="en-US" dirty="0" smtClean="0"/>
              <a:t>6. By the word of His power Jesus Christ holds the universe together — Hebrews 1:3. </a:t>
            </a:r>
          </a:p>
          <a:p>
            <a:pPr hangingPunct="0"/>
            <a:endParaRPr lang="en-US" dirty="0" smtClean="0"/>
          </a:p>
          <a:p>
            <a:pPr hangingPunct="0"/>
            <a:r>
              <a:rPr lang="en-US" dirty="0" smtClean="0"/>
              <a:t>7. The reason for doing so is to resolve the angelic conflict. This resolves the angelic conflict in history and brings many sons into glory, Hebrews 2:10. </a:t>
            </a:r>
          </a:p>
          <a:p>
            <a:pPr hangingPunct="0"/>
            <a:endParaRPr lang="en-US" dirty="0" smtClean="0"/>
          </a:p>
          <a:p>
            <a:pPr hangingPunct="0"/>
            <a:r>
              <a:rPr lang="en-US" dirty="0" smtClean="0"/>
              <a:t>8. Summary: To allow grace to run its full course Jesus Christ is holding the universe together. </a:t>
            </a:r>
          </a:p>
          <a:p>
            <a:pPr hangingPunct="0"/>
            <a:r>
              <a:rPr lang="en-US" dirty="0" smtClean="0"/>
              <a:t>Christ is holding the universe together right now, tomorrow, the next day, the next. </a:t>
            </a:r>
          </a:p>
          <a:p>
            <a:pPr hangingPunct="0"/>
            <a:r>
              <a:rPr lang="en-US" dirty="0" smtClean="0"/>
              <a:t>The laws of sustaining the universe belong to God. They demonstrate His faithfulness, His perfect character. </a:t>
            </a:r>
          </a:p>
          <a:p>
            <a:pPr hangingPunct="0"/>
            <a:endParaRPr lang="en-US" dirty="0" smtClean="0"/>
          </a:p>
          <a:p>
            <a:pPr hangingPunct="0"/>
            <a:r>
              <a:rPr lang="en-US" dirty="0" smtClean="0"/>
              <a:t>These laws can be changed or overruled by the sovereignty of God as illustrated in 2 Peter 3:10-12. However, the promises and doctrines of the Bible are unchangeable. </a:t>
            </a:r>
          </a:p>
          <a:p>
            <a:pPr hangingPunct="0"/>
            <a:endParaRPr lang="en-US" dirty="0" smtClean="0"/>
          </a:p>
          <a:p>
            <a:pPr hangingPunct="0"/>
            <a:r>
              <a:rPr lang="en-US" dirty="0" smtClean="0"/>
              <a:t>The universe will change but the Bible will not. You have more stability in the Bible than you have in the universe. </a:t>
            </a:r>
          </a:p>
          <a:p>
            <a:pPr hangingPunct="0"/>
            <a:endParaRPr lang="en-US" dirty="0" smtClean="0"/>
          </a:p>
        </p:txBody>
      </p:sp>
    </p:spTree>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915400" cy="6172200"/>
          </a:xfrm>
        </p:spPr>
        <p:txBody>
          <a:bodyPr>
            <a:normAutofit/>
          </a:bodyPr>
          <a:lstStyle/>
          <a:p>
            <a:pPr hangingPunct="0"/>
            <a:r>
              <a:rPr lang="en-US" dirty="0" smtClean="0"/>
              <a:t>While God has promised to maintain the universe under its present state for history it will change. </a:t>
            </a:r>
          </a:p>
          <a:p>
            <a:pPr hangingPunct="0"/>
            <a:endParaRPr lang="en-US" dirty="0" smtClean="0"/>
          </a:p>
          <a:p>
            <a:pPr hangingPunct="0"/>
            <a:r>
              <a:rPr lang="en-US" dirty="0" smtClean="0"/>
              <a:t>In contrast, the believer will remain forever, even surviving the destruction of the present universe, Hebrews 12:26-28. </a:t>
            </a:r>
          </a:p>
          <a:p>
            <a:pPr hangingPunct="0"/>
            <a:endParaRPr lang="en-US" dirty="0" smtClean="0"/>
          </a:p>
          <a:p>
            <a:pPr hangingPunct="0"/>
            <a:r>
              <a:rPr lang="en-US" dirty="0" smtClean="0"/>
              <a:t>9. </a:t>
            </a:r>
            <a:r>
              <a:rPr lang="en-US" u="sng" dirty="0" smtClean="0"/>
              <a:t>Conclusion: </a:t>
            </a:r>
            <a:r>
              <a:rPr lang="en-US" dirty="0" smtClean="0"/>
              <a:t>Therefore scientific laws are simply the faithfulness of Jesus Christ holding the universe together, and at the same time holding back eternity so that the human race will have the opportunity to appropriate the grace of God through Jesus Christ.     </a:t>
            </a:r>
          </a:p>
          <a:p>
            <a:endParaRPr lang="en-US" dirty="0" smtClean="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915400" cy="6477000"/>
          </a:xfrm>
        </p:spPr>
        <p:txBody>
          <a:bodyPr>
            <a:normAutofit lnSpcReduction="10000"/>
          </a:bodyPr>
          <a:lstStyle/>
          <a:p>
            <a:r>
              <a:rPr lang="en-US" dirty="0" smtClean="0"/>
              <a:t>DIA THELEMATOS THEOU – through the </a:t>
            </a:r>
            <a:r>
              <a:rPr lang="en-US" u="sng" dirty="0" smtClean="0"/>
              <a:t>operational </a:t>
            </a:r>
            <a:r>
              <a:rPr lang="en-US" dirty="0" smtClean="0"/>
              <a:t>will Paul uses his spiritual gift of apostle.</a:t>
            </a:r>
          </a:p>
          <a:p>
            <a:pPr>
              <a:buNone/>
            </a:pPr>
            <a:r>
              <a:rPr lang="en-US" dirty="0" smtClean="0"/>
              <a:t>    - through the </a:t>
            </a:r>
            <a:r>
              <a:rPr lang="en-US" u="sng" dirty="0" smtClean="0"/>
              <a:t>permissive will </a:t>
            </a:r>
            <a:r>
              <a:rPr lang="en-US" dirty="0" smtClean="0"/>
              <a:t>God allows Paul to make mistakes, corrects him, and keeps him moving forward.</a:t>
            </a:r>
          </a:p>
          <a:p>
            <a:pPr>
              <a:buNone/>
            </a:pPr>
            <a:r>
              <a:rPr lang="en-US" dirty="0" smtClean="0"/>
              <a:t>    - through the </a:t>
            </a:r>
            <a:r>
              <a:rPr lang="en-US" u="sng" dirty="0" smtClean="0"/>
              <a:t>geographical will </a:t>
            </a:r>
            <a:r>
              <a:rPr lang="en-US" dirty="0" smtClean="0"/>
              <a:t>God guides Paul from place to place</a:t>
            </a:r>
          </a:p>
          <a:p>
            <a:endParaRPr lang="en-US" dirty="0" smtClean="0">
              <a:solidFill>
                <a:srgbClr val="FFFF00"/>
              </a:solidFill>
            </a:endParaRPr>
          </a:p>
          <a:p>
            <a:r>
              <a:rPr lang="en-US" b="1" dirty="0" smtClean="0">
                <a:solidFill>
                  <a:srgbClr val="FFFF00"/>
                </a:solidFill>
              </a:rPr>
              <a:t>1:2 – “to the saints and faithful brethern in Christ who are at Colossae. Grace to you and peace from God our Father.” </a:t>
            </a:r>
            <a:endParaRPr lang="en-US" b="1" dirty="0" smtClean="0"/>
          </a:p>
          <a:p>
            <a:r>
              <a:rPr lang="en-US" dirty="0" smtClean="0"/>
              <a:t>HAGIOS – saints, believers, set apart ones in Christ.</a:t>
            </a:r>
          </a:p>
          <a:p>
            <a:pPr>
              <a:buNone/>
            </a:pPr>
            <a:r>
              <a:rPr lang="en-US" dirty="0" smtClean="0"/>
              <a:t>  These believers have known Paul since his visits in Acts 15:40-41, 16:1-3, 6 and 18:23. </a:t>
            </a:r>
          </a:p>
          <a:p>
            <a:pPr>
              <a:buNone/>
            </a:pPr>
            <a:endParaRPr lang="en-US" dirty="0" smtClean="0"/>
          </a:p>
          <a:p>
            <a:pPr>
              <a:buNone/>
            </a:pPr>
            <a:endParaRPr lang="en-US" dirty="0"/>
          </a:p>
        </p:txBody>
      </p:sp>
    </p:spTree>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991600" cy="6553200"/>
          </a:xfrm>
        </p:spPr>
        <p:txBody>
          <a:bodyPr>
            <a:normAutofit fontScale="70000" lnSpcReduction="20000"/>
          </a:bodyPr>
          <a:lstStyle/>
          <a:p>
            <a:pPr hangingPunct="0"/>
            <a:r>
              <a:rPr lang="en-US" b="1" dirty="0" smtClean="0">
                <a:solidFill>
                  <a:srgbClr val="FFFF00"/>
                </a:solidFill>
              </a:rPr>
              <a:t>1:18:</a:t>
            </a:r>
            <a:r>
              <a:rPr lang="en-US" dirty="0" smtClean="0"/>
              <a:t> Jesus Christ is the head of the Church. </a:t>
            </a:r>
          </a:p>
          <a:p>
            <a:pPr hangingPunct="0"/>
            <a:r>
              <a:rPr lang="en-US" b="1" dirty="0" smtClean="0">
                <a:solidFill>
                  <a:srgbClr val="FFFF00"/>
                </a:solidFill>
              </a:rPr>
              <a:t>“He is also head of the body, the church: and He is the beginning, the firstborn from the dead, so that He Himself will come to have first place in everything.”</a:t>
            </a:r>
          </a:p>
          <a:p>
            <a:pPr hangingPunct="0"/>
            <a:endParaRPr lang="en-US" dirty="0" smtClean="0"/>
          </a:p>
          <a:p>
            <a:pPr hangingPunct="0"/>
            <a:r>
              <a:rPr lang="en-US" b="1" dirty="0" smtClean="0">
                <a:solidFill>
                  <a:srgbClr val="FFFF00"/>
                </a:solidFill>
              </a:rPr>
              <a:t>“He is also head of the body,” </a:t>
            </a:r>
            <a:r>
              <a:rPr lang="en-US" dirty="0" smtClean="0"/>
              <a:t> PAIndic EIMI - , the absolute status quo verb. He is now, always will be, there never was a time when He wasn’t.</a:t>
            </a:r>
          </a:p>
          <a:p>
            <a:pPr hangingPunct="0">
              <a:buNone/>
            </a:pPr>
            <a:r>
              <a:rPr lang="en-US" dirty="0" smtClean="0"/>
              <a:t> </a:t>
            </a:r>
          </a:p>
          <a:p>
            <a:pPr hangingPunct="0"/>
            <a:r>
              <a:rPr lang="en-US" b="1" dirty="0" smtClean="0">
                <a:solidFill>
                  <a:srgbClr val="FFFF00"/>
                </a:solidFill>
              </a:rPr>
              <a:t>“ head,” </a:t>
            </a:r>
            <a:r>
              <a:rPr lang="en-US" dirty="0" smtClean="0"/>
              <a:t> KEPHALE -  means the head as that portion of the human anatomy but it also connotes a superior rank, the supreme authority, and it is sued in that sense here. </a:t>
            </a:r>
          </a:p>
          <a:p>
            <a:pPr hangingPunct="0"/>
            <a:endParaRPr lang="en-US" dirty="0" smtClean="0"/>
          </a:p>
          <a:p>
            <a:pPr hangingPunct="0"/>
            <a:r>
              <a:rPr lang="en-US" dirty="0" smtClean="0"/>
              <a:t>The head controls the brain which controls and dictates the functions of he body. The head contains every facet of the soul and therefore it becomes a synonym for superior rank.</a:t>
            </a:r>
          </a:p>
          <a:p>
            <a:pPr hangingPunct="0"/>
            <a:endParaRPr lang="en-US" dirty="0" smtClean="0"/>
          </a:p>
          <a:p>
            <a:pPr hangingPunct="0"/>
            <a:r>
              <a:rPr lang="en-US" dirty="0" smtClean="0"/>
              <a:t> There is no higher rank in the Church than the Lord Jesus Christ. However, Jesus </a:t>
            </a:r>
            <a:r>
              <a:rPr lang="en-US" u="sng" dirty="0" smtClean="0"/>
              <a:t>Christ does not personally and individually direct things in every local church</a:t>
            </a:r>
            <a:r>
              <a:rPr lang="en-US" dirty="0" smtClean="0"/>
              <a:t>. </a:t>
            </a:r>
          </a:p>
          <a:p>
            <a:pPr hangingPunct="0"/>
            <a:endParaRPr lang="en-US" dirty="0" smtClean="0"/>
          </a:p>
          <a:p>
            <a:pPr hangingPunct="0"/>
            <a:r>
              <a:rPr lang="en-US" dirty="0" smtClean="0"/>
              <a:t>This is where He has appointed those to represent Him. That is why the one who has the gift of teacher in the local church also is called under a hyphenated concept,  POIMEN — pastor. </a:t>
            </a:r>
          </a:p>
          <a:p>
            <a:pPr hangingPunct="0"/>
            <a:endParaRPr lang="en-US" dirty="0" smtClean="0"/>
          </a:p>
        </p:txBody>
      </p:sp>
    </p:spTree>
  </p:cSld>
  <p:clrMapOvr>
    <a:masterClrMapping/>
  </p:clrMapOvr>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normAutofit fontScale="77500" lnSpcReduction="20000"/>
          </a:bodyPr>
          <a:lstStyle/>
          <a:p>
            <a:pPr hangingPunct="0"/>
            <a:r>
              <a:rPr lang="en-US" dirty="0" smtClean="0"/>
              <a:t>He is the shepherd-teacher, the PRESBUTEROS, the highest rank, the EPISKOPOS, the overseer. Therefore, between the congregation and Jesus Christ is the gift of pastor-teacher and the function of pastor-teacher.</a:t>
            </a:r>
          </a:p>
          <a:p>
            <a:pPr hangingPunct="0"/>
            <a:endParaRPr lang="en-US" dirty="0" smtClean="0"/>
          </a:p>
          <a:p>
            <a:pPr hangingPunct="0"/>
            <a:r>
              <a:rPr lang="en-US" dirty="0" smtClean="0"/>
              <a:t> The gift in itself does not become meaningful until it has been properly exploited, shaped, trained under years of discipline whereby the gift can be utilized properly under the ministry of the Holy Spirit. </a:t>
            </a:r>
          </a:p>
          <a:p>
            <a:endParaRPr lang="en-US" dirty="0" smtClean="0"/>
          </a:p>
          <a:p>
            <a:r>
              <a:rPr lang="en-US" dirty="0" smtClean="0"/>
              <a:t>Notice that when it comes time to mention the superior rank of Jesus Christ it is mentioned in connection with one of seven different ways of designating the Church universal. </a:t>
            </a:r>
          </a:p>
          <a:p>
            <a:endParaRPr lang="en-US" dirty="0" smtClean="0"/>
          </a:p>
          <a:p>
            <a:r>
              <a:rPr lang="en-US" dirty="0" smtClean="0"/>
              <a:t>The word which is used here is the Greek word SOMA which means body. It is used among other words for the Church in Romans 12:5; 1 Corinthians 11:3; 12:12,13; Ephesians 1:22,23; 5:23, and many other passages. </a:t>
            </a:r>
          </a:p>
          <a:p>
            <a:endParaRPr lang="en-US" dirty="0" smtClean="0"/>
          </a:p>
          <a:p>
            <a:r>
              <a:rPr lang="en-US" dirty="0" smtClean="0"/>
              <a:t>The word “body” is used in a special sense</a:t>
            </a:r>
            <a:r>
              <a:rPr lang="en-US" u="sng" dirty="0" smtClean="0"/>
              <a:t>. It always refers to the Church on earth, believers in the Church Age on earth.</a:t>
            </a:r>
          </a:p>
          <a:p>
            <a:endParaRPr lang="en-US" dirty="0"/>
          </a:p>
        </p:txBody>
      </p:sp>
    </p:spTree>
  </p:cSld>
  <p:clrMapOvr>
    <a:masterClrMapping/>
  </p:clrMapOvr>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991600" cy="6553200"/>
          </a:xfrm>
        </p:spPr>
        <p:txBody>
          <a:bodyPr>
            <a:normAutofit fontScale="85000" lnSpcReduction="20000"/>
          </a:bodyPr>
          <a:lstStyle/>
          <a:p>
            <a:r>
              <a:rPr lang="en-US" dirty="0" smtClean="0"/>
              <a:t>During the Church Age Jesus Christ is seated at the right hand of the Father and the Church universal is located in two places. </a:t>
            </a:r>
          </a:p>
          <a:p>
            <a:endParaRPr lang="en-US" dirty="0" smtClean="0"/>
          </a:p>
          <a:p>
            <a:r>
              <a:rPr lang="en-US" dirty="0" smtClean="0"/>
              <a:t>The dead in Christ as with Jesus Christ, face to face with the Lord, and the living are on the earth. </a:t>
            </a:r>
          </a:p>
          <a:p>
            <a:endParaRPr lang="en-US" dirty="0" smtClean="0"/>
          </a:p>
          <a:p>
            <a:r>
              <a:rPr lang="en-US" dirty="0" smtClean="0"/>
              <a:t>The word “body” here is used for both groups, the living on earth and the dead in Christ. </a:t>
            </a:r>
          </a:p>
          <a:p>
            <a:endParaRPr lang="en-US" dirty="0" smtClean="0"/>
          </a:p>
          <a:p>
            <a:r>
              <a:rPr lang="en-US" dirty="0" smtClean="0"/>
              <a:t>However, it is always used for the designation of the Church before the Rapture. </a:t>
            </a:r>
          </a:p>
          <a:p>
            <a:endParaRPr lang="en-US" dirty="0" smtClean="0"/>
          </a:p>
          <a:p>
            <a:r>
              <a:rPr lang="en-US" dirty="0" smtClean="0"/>
              <a:t>For the living on earth Jesus Christ is the head. And there is a breakdown of organization, He has appointed pastor-teachers over local churches. </a:t>
            </a:r>
          </a:p>
          <a:p>
            <a:endParaRPr lang="en-US" dirty="0" smtClean="0"/>
          </a:p>
          <a:p>
            <a:r>
              <a:rPr lang="en-US" dirty="0" smtClean="0"/>
              <a:t>But any believer located on the earth is a part of the body of Christ. The Church is called after then Rapture, the bride.</a:t>
            </a:r>
          </a:p>
          <a:p>
            <a:endParaRPr lang="en-US" dirty="0" smtClean="0"/>
          </a:p>
        </p:txBody>
      </p:sp>
    </p:spTree>
  </p:cSld>
  <p:clrMapOvr>
    <a:masterClrMapping/>
  </p:clrMapOvr>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normAutofit fontScale="77500" lnSpcReduction="20000"/>
          </a:bodyPr>
          <a:lstStyle/>
          <a:p>
            <a:r>
              <a:rPr lang="en-US" dirty="0" smtClean="0"/>
              <a:t>Bride always refers to the Church or believers of the Church Age in resurrection body, so we must learn to distinguish between body and bride as the two most commonly used designations for the Church. </a:t>
            </a:r>
          </a:p>
          <a:p>
            <a:endParaRPr lang="en-US" dirty="0" smtClean="0"/>
          </a:p>
          <a:p>
            <a:r>
              <a:rPr lang="en-US" dirty="0" smtClean="0"/>
              <a:t>The Church is made up of every believer. Every believer is in union with Christ in anticipation of the future day when the Church will be the bride of Christ.</a:t>
            </a:r>
          </a:p>
          <a:p>
            <a:endParaRPr lang="en-US" dirty="0" smtClean="0"/>
          </a:p>
          <a:p>
            <a:r>
              <a:rPr lang="en-US" dirty="0" smtClean="0"/>
              <a:t>Right now the Church is called the body of Christ. The word </a:t>
            </a:r>
            <a:r>
              <a:rPr lang="en-US" b="1" dirty="0" smtClean="0">
                <a:solidFill>
                  <a:srgbClr val="FFFF00"/>
                </a:solidFill>
              </a:rPr>
              <a:t>“body” </a:t>
            </a:r>
            <a:r>
              <a:rPr lang="en-US" dirty="0" smtClean="0"/>
              <a:t>emphasizes a feminine aspect. </a:t>
            </a:r>
          </a:p>
          <a:p>
            <a:endParaRPr lang="en-US" dirty="0" smtClean="0"/>
          </a:p>
          <a:p>
            <a:r>
              <a:rPr lang="en-US" dirty="0" smtClean="0"/>
              <a:t>The body of the woman was taken from the man, just as the soul of the woman appears to have been in incubation in the man until it was transferred to the woman. </a:t>
            </a:r>
          </a:p>
          <a:p>
            <a:endParaRPr lang="en-US" dirty="0" smtClean="0"/>
          </a:p>
          <a:p>
            <a:r>
              <a:rPr lang="en-US" dirty="0" smtClean="0"/>
              <a:t>When it says that Jesus Christ breathed into man the breath of lives (plural) there were two lives being placed in Adam — Adam’s own soul, which was BARAH, and the woman’s soul which was also BARAH, because the woman was not structured on the sixth day. This came much later. </a:t>
            </a:r>
          </a:p>
          <a:p>
            <a:endParaRPr lang="en-US" dirty="0"/>
          </a:p>
        </p:txBody>
      </p:sp>
    </p:spTree>
  </p:cSld>
  <p:clrMapOvr>
    <a:masterClrMapping/>
  </p:clrMapOvr>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991600" cy="6553200"/>
          </a:xfrm>
        </p:spPr>
        <p:txBody>
          <a:bodyPr>
            <a:normAutofit fontScale="85000" lnSpcReduction="20000"/>
          </a:bodyPr>
          <a:lstStyle/>
          <a:p>
            <a:pPr hangingPunct="0"/>
            <a:r>
              <a:rPr lang="en-US" dirty="0" smtClean="0"/>
              <a:t>And yet it says, </a:t>
            </a:r>
            <a:r>
              <a:rPr lang="en-US" dirty="0" smtClean="0">
                <a:solidFill>
                  <a:srgbClr val="FFC000"/>
                </a:solidFill>
              </a:rPr>
              <a:t>“Male and female created he them.”</a:t>
            </a:r>
            <a:r>
              <a:rPr lang="en-US" dirty="0" smtClean="0"/>
              <a:t> Jesus Christ created the soul of both. </a:t>
            </a:r>
          </a:p>
          <a:p>
            <a:pPr hangingPunct="0"/>
            <a:endParaRPr lang="en-US" dirty="0" smtClean="0"/>
          </a:p>
          <a:p>
            <a:pPr hangingPunct="0"/>
            <a:r>
              <a:rPr lang="en-US" dirty="0" smtClean="0"/>
              <a:t>And when from the body of man a rib was taken and on that woman was BARAH — built, constructed — her soul was BARAH’D. </a:t>
            </a:r>
          </a:p>
          <a:p>
            <a:pPr hangingPunct="0"/>
            <a:endParaRPr lang="en-US" dirty="0" smtClean="0"/>
          </a:p>
          <a:p>
            <a:pPr hangingPunct="0"/>
            <a:r>
              <a:rPr lang="en-US" dirty="0" smtClean="0"/>
              <a:t>But everything was created on the sixth day and the woman did not come into existence until some days later. So that her soul was taken out and placed in her body. </a:t>
            </a:r>
          </a:p>
          <a:p>
            <a:pPr hangingPunct="0"/>
            <a:endParaRPr lang="en-US" dirty="0" smtClean="0"/>
          </a:p>
          <a:p>
            <a:pPr hangingPunct="0"/>
            <a:r>
              <a:rPr lang="en-US" dirty="0" smtClean="0"/>
              <a:t>The woman has a soul which responds to her right man. She also has a body which responds to her right man. </a:t>
            </a:r>
          </a:p>
          <a:p>
            <a:pPr hangingPunct="0"/>
            <a:endParaRPr lang="en-US" dirty="0" smtClean="0"/>
          </a:p>
          <a:p>
            <a:pPr hangingPunct="0"/>
            <a:r>
              <a:rPr lang="en-US" dirty="0" smtClean="0"/>
              <a:t>The body is the Church. The body of the woman was designed to respond to the man. Now, the body of Christ is designed to respond to Jesus Christ who is the head of the Church.</a:t>
            </a:r>
          </a:p>
          <a:p>
            <a:pPr hangingPunct="0"/>
            <a:endParaRPr lang="en-US" dirty="0" smtClean="0"/>
          </a:p>
        </p:txBody>
      </p:sp>
    </p:spTree>
  </p:cSld>
  <p:clrMapOvr>
    <a:masterClrMapping/>
  </p:clrMapOvr>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991600" cy="6553200"/>
          </a:xfrm>
        </p:spPr>
        <p:txBody>
          <a:bodyPr>
            <a:normAutofit fontScale="92500" lnSpcReduction="10000"/>
          </a:bodyPr>
          <a:lstStyle/>
          <a:p>
            <a:pPr hangingPunct="0"/>
            <a:r>
              <a:rPr lang="en-US" dirty="0" smtClean="0"/>
              <a:t> However, the woman also has a brain, a soul. Actually, the brain or the soul should dictate to the woman and when she is properly organized it does.</a:t>
            </a:r>
          </a:p>
          <a:p>
            <a:pPr hangingPunct="0"/>
            <a:endParaRPr lang="en-US" dirty="0" smtClean="0"/>
          </a:p>
          <a:p>
            <a:pPr hangingPunct="0"/>
            <a:r>
              <a:rPr lang="en-US" dirty="0" smtClean="0"/>
              <a:t>In this analogy the brain is the pastor-teacher. Jesus Christ as the head of the Church communicates to the body of Christ through the pastor-teacher. </a:t>
            </a:r>
          </a:p>
          <a:p>
            <a:pPr hangingPunct="0"/>
            <a:endParaRPr lang="en-US" dirty="0" smtClean="0"/>
          </a:p>
          <a:p>
            <a:pPr hangingPunct="0"/>
            <a:r>
              <a:rPr lang="en-US" dirty="0" smtClean="0"/>
              <a:t>In the analogy of the body the whole purpose of the body is to be filled, to respond, and all believers are designed to respond to Bible doctrine. </a:t>
            </a:r>
          </a:p>
          <a:p>
            <a:pPr hangingPunct="0">
              <a:buNone/>
            </a:pPr>
            <a:r>
              <a:rPr lang="en-US" dirty="0" smtClean="0"/>
              <a:t> </a:t>
            </a:r>
          </a:p>
          <a:p>
            <a:pPr hangingPunct="0"/>
            <a:r>
              <a:rPr lang="en-US" b="1" dirty="0" smtClean="0">
                <a:solidFill>
                  <a:srgbClr val="FFFF00"/>
                </a:solidFill>
              </a:rPr>
              <a:t>“the church,” </a:t>
            </a:r>
            <a:r>
              <a:rPr lang="en-US" dirty="0" smtClean="0"/>
              <a:t>EKKLESIA </a:t>
            </a:r>
            <a:r>
              <a:rPr lang="en-US" i="1" dirty="0" smtClean="0"/>
              <a:t>-  </a:t>
            </a:r>
            <a:r>
              <a:rPr lang="en-US" dirty="0" smtClean="0"/>
              <a:t>is also feminine. So the word “body” is a designation of the Church to indicate believers on the earth — it is a woman’s body here; a responding believer responding to doctrine. </a:t>
            </a:r>
          </a:p>
          <a:p>
            <a:endParaRPr lang="en-US" dirty="0" smtClean="0"/>
          </a:p>
          <a:p>
            <a:endParaRPr lang="en-US" dirty="0"/>
          </a:p>
        </p:txBody>
      </p:sp>
    </p:spTree>
  </p:cSld>
  <p:clrMapOvr>
    <a:masterClrMapping/>
  </p:clrMapOvr>
  <p:timing>
    <p:tnLst>
      <p:par>
        <p:cTn id="1" dur="indefinite" restart="never" nodeType="tmRoot"/>
      </p:par>
    </p:tnLst>
  </p:timing>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991600" cy="6781800"/>
          </a:xfrm>
        </p:spPr>
        <p:txBody>
          <a:bodyPr>
            <a:normAutofit fontScale="92500" lnSpcReduction="20000"/>
          </a:bodyPr>
          <a:lstStyle/>
          <a:p>
            <a:pPr hangingPunct="0">
              <a:buNone/>
            </a:pPr>
            <a:r>
              <a:rPr lang="en-US" b="1" dirty="0" smtClean="0"/>
              <a:t>The Doctrine of the Church</a:t>
            </a:r>
          </a:p>
          <a:p>
            <a:pPr hangingPunct="0">
              <a:buNone/>
            </a:pPr>
            <a:endParaRPr lang="en-US" dirty="0" smtClean="0"/>
          </a:p>
          <a:p>
            <a:pPr marL="651510" indent="-514350" hangingPunct="0">
              <a:buAutoNum type="arabicPeriod"/>
            </a:pPr>
            <a:r>
              <a:rPr lang="en-US" dirty="0" smtClean="0"/>
              <a:t>There are several ways of designating the Church by way of technical nomenclature. </a:t>
            </a:r>
          </a:p>
          <a:p>
            <a:pPr marL="651510" indent="-514350" hangingPunct="0">
              <a:buNone/>
            </a:pPr>
            <a:endParaRPr lang="en-US" dirty="0" smtClean="0"/>
          </a:p>
          <a:p>
            <a:pPr marL="651510" indent="-514350" hangingPunct="0">
              <a:buNone/>
            </a:pPr>
            <a:r>
              <a:rPr lang="en-US" dirty="0" smtClean="0"/>
              <a:t>     a) The most important from the standpoint of our early understanding is the phrase “in Christ” which occurs innumerable times in the New Testament. </a:t>
            </a:r>
          </a:p>
          <a:p>
            <a:pPr marL="651510" indent="-514350" hangingPunct="0">
              <a:buNone/>
            </a:pPr>
            <a:endParaRPr lang="en-US" dirty="0" smtClean="0"/>
          </a:p>
          <a:p>
            <a:pPr marL="651510" indent="-514350" hangingPunct="0">
              <a:buNone/>
            </a:pPr>
            <a:r>
              <a:rPr lang="en-US" dirty="0" smtClean="0"/>
              <a:t>        “In Christ” is positional sanctification. One of the 44 things every believer receives at the point of salvation is to enter into union with Christ. </a:t>
            </a:r>
          </a:p>
          <a:p>
            <a:pPr marL="651510" indent="-514350" hangingPunct="0">
              <a:buNone/>
            </a:pPr>
            <a:endParaRPr lang="en-US" dirty="0" smtClean="0"/>
          </a:p>
          <a:p>
            <a:pPr marL="651510" indent="-514350" hangingPunct="0">
              <a:buNone/>
            </a:pPr>
            <a:r>
              <a:rPr lang="en-US" dirty="0" smtClean="0"/>
              <a:t>         The baptism of the Holy Spirit takes the believer and enters him into union with the Lord Jesus Christ. That makes the believer “church.”</a:t>
            </a:r>
          </a:p>
          <a:p>
            <a:pPr marL="651510" indent="-514350" hangingPunct="0">
              <a:buNone/>
            </a:pPr>
            <a:r>
              <a:rPr lang="en-US" dirty="0" smtClean="0"/>
              <a:t> </a:t>
            </a:r>
          </a:p>
        </p:txBody>
      </p:sp>
    </p:spTree>
  </p:cSld>
  <p:clrMapOvr>
    <a:masterClrMapping/>
  </p:clrMapOvr>
  <p:timing>
    <p:tnLst>
      <p:par>
        <p:cTn id="1" dur="indefinite" restart="never" nodeType="tmRoot"/>
      </p:par>
    </p:tnLst>
  </p:timing>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normAutofit/>
          </a:bodyPr>
          <a:lstStyle/>
          <a:p>
            <a:pPr hangingPunct="0">
              <a:buNone/>
            </a:pPr>
            <a:r>
              <a:rPr lang="en-US" dirty="0" smtClean="0"/>
              <a:t> b) The second designation is the word “body.” It is the body of a woman, a responding body. The body of the “woman” is designed to respond to the mind of Christ and/or Bible doctrine.</a:t>
            </a:r>
          </a:p>
          <a:p>
            <a:pPr hangingPunct="0">
              <a:buNone/>
            </a:pPr>
            <a:endParaRPr lang="en-US" dirty="0" smtClean="0"/>
          </a:p>
          <a:p>
            <a:pPr hangingPunct="0">
              <a:buNone/>
            </a:pPr>
            <a:r>
              <a:rPr lang="en-US" dirty="0" smtClean="0"/>
              <a:t>       c) The third word is </a:t>
            </a:r>
            <a:r>
              <a:rPr lang="en-US" dirty="0" smtClean="0">
                <a:solidFill>
                  <a:srgbClr val="FFFF00"/>
                </a:solidFill>
              </a:rPr>
              <a:t>“church,” </a:t>
            </a:r>
            <a:r>
              <a:rPr lang="en-US" dirty="0" smtClean="0"/>
              <a:t>EKKLESIA, and it is used in the scripture in five different ways:</a:t>
            </a:r>
          </a:p>
          <a:p>
            <a:pPr hangingPunct="0"/>
            <a:endParaRPr lang="en-US" dirty="0" smtClean="0"/>
          </a:p>
          <a:p>
            <a:pPr hangingPunct="0"/>
            <a:r>
              <a:rPr lang="en-US" dirty="0" smtClean="0"/>
              <a:t>A. The word EKKLESIA  comes from the Classical Greek. It means a convocation of people and it was used in the Classical Greek in Athens for the assembly of the citizens. </a:t>
            </a:r>
          </a:p>
          <a:p>
            <a:endParaRPr lang="en-US" dirty="0"/>
          </a:p>
        </p:txBody>
      </p:sp>
    </p:spTree>
  </p:cSld>
  <p:clrMapOvr>
    <a:masterClrMapping/>
  </p:clrMapOvr>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normAutofit fontScale="92500" lnSpcReduction="20000"/>
          </a:bodyPr>
          <a:lstStyle/>
          <a:p>
            <a:pPr hangingPunct="0"/>
            <a:r>
              <a:rPr lang="en-US" dirty="0" smtClean="0"/>
              <a:t>Some 30,000 Athenians would get together to vote under a democracy. </a:t>
            </a:r>
          </a:p>
          <a:p>
            <a:pPr hangingPunct="0"/>
            <a:r>
              <a:rPr lang="en-US" dirty="0" smtClean="0"/>
              <a:t>This is the way we occasionally find it used, for example in the book of Acts, Acts 19:25 we actually have the Attic Greek use of EKKLESIA people meeting together for legislation, to run a city state. </a:t>
            </a:r>
          </a:p>
          <a:p>
            <a:pPr hangingPunct="0">
              <a:buNone/>
            </a:pPr>
            <a:r>
              <a:rPr lang="en-US" dirty="0" smtClean="0"/>
              <a:t>		</a:t>
            </a:r>
          </a:p>
          <a:p>
            <a:pPr hangingPunct="0"/>
            <a:r>
              <a:rPr lang="en-US" dirty="0" smtClean="0"/>
              <a:t>B. Acts 7:38, we have the assembly of the Jews called EKKLESIA. </a:t>
            </a:r>
          </a:p>
          <a:p>
            <a:pPr hangingPunct="0"/>
            <a:endParaRPr lang="en-US" dirty="0" smtClean="0"/>
          </a:p>
          <a:p>
            <a:pPr hangingPunct="0"/>
            <a:r>
              <a:rPr lang="en-US" dirty="0" smtClean="0"/>
              <a:t>C. There is also in Matthew 18:17 EKKLESIA used with reference to a synagogue, so the word was used when the Jews got together for worship. </a:t>
            </a:r>
          </a:p>
          <a:p>
            <a:pPr hangingPunct="0"/>
            <a:endParaRPr lang="en-US" dirty="0" smtClean="0"/>
          </a:p>
          <a:p>
            <a:pPr hangingPunct="0"/>
            <a:r>
              <a:rPr lang="en-US" dirty="0" smtClean="0"/>
              <a:t>D. The universal church, all believers. This is one of two technical uses, Ephesians 1:22,23;  5:25-27; Colossians 1:18.</a:t>
            </a:r>
          </a:p>
          <a:p>
            <a:pPr hangingPunct="0"/>
            <a:r>
              <a:rPr lang="en-US" dirty="0" smtClean="0"/>
              <a:t>		</a:t>
            </a:r>
          </a:p>
          <a:p>
            <a:endParaRPr lang="en-US" dirty="0" smtClean="0"/>
          </a:p>
          <a:p>
            <a:endParaRPr lang="en-US" dirty="0"/>
          </a:p>
        </p:txBody>
      </p:sp>
    </p:spTree>
  </p:cSld>
  <p:clrMapOvr>
    <a:masterClrMapping/>
  </p:clrMapOvr>
  <p:timing>
    <p:tnLst>
      <p:par>
        <p:cTn id="1" dur="indefinite" restart="never" nodeType="tmRoot"/>
      </p:par>
    </p:tnLst>
  </p:timing>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normAutofit fontScale="92500" lnSpcReduction="20000"/>
          </a:bodyPr>
          <a:lstStyle/>
          <a:p>
            <a:r>
              <a:rPr lang="en-US" dirty="0" smtClean="0"/>
              <a:t>E. The local church, the use is also technical — believers in a specific geographical area meeting under a pastor-teacher.  Two things are involved. They have one pastor-teacher and they meet in a specific geographical area.</a:t>
            </a:r>
          </a:p>
          <a:p>
            <a:pPr hangingPunct="0"/>
            <a:endParaRPr lang="en-US" dirty="0" smtClean="0"/>
          </a:p>
          <a:p>
            <a:pPr hangingPunct="0"/>
            <a:r>
              <a:rPr lang="en-US" dirty="0" smtClean="0"/>
              <a:t>2. The dispensational orientation.  the Church is called a mystery age. The Church is called a mystery in Romans 16:25,26; Colossians 1:25-27; Ephesians 3:1-5. </a:t>
            </a:r>
          </a:p>
          <a:p>
            <a:pPr hangingPunct="0"/>
            <a:endParaRPr lang="en-US" dirty="0" smtClean="0"/>
          </a:p>
          <a:p>
            <a:pPr hangingPunct="0"/>
            <a:r>
              <a:rPr lang="en-US" dirty="0" smtClean="0"/>
              <a:t>What does the word “mystery” mean? The Greek word MUSTERION refers to a form of doctrine in a Greek fraternity which was unknown outside of the fraternity. </a:t>
            </a:r>
          </a:p>
          <a:p>
            <a:pPr hangingPunct="0"/>
            <a:endParaRPr lang="en-US" dirty="0" smtClean="0"/>
          </a:p>
          <a:p>
            <a:pPr hangingPunct="0"/>
            <a:r>
              <a:rPr lang="en-US" dirty="0" smtClean="0"/>
              <a:t>The mysteries were the doctrines of a fraternity which were only known to those who were initiated. This word in its meaning is modified in the new Testament to refer to the whole body of doctrine of the Church Age. </a:t>
            </a:r>
          </a:p>
          <a:p>
            <a:pPr hangingPunct="0"/>
            <a:endParaRPr lang="en-US" dirty="0" smtClean="0"/>
          </a:p>
          <a:p>
            <a:pPr hangingPunct="0"/>
            <a:endParaRPr lang="en-US"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lstStyle/>
          <a:p>
            <a:r>
              <a:rPr lang="en-US" dirty="0" smtClean="0"/>
              <a:t>Saints are  separated unto God in Christ (2 Cor 5:21)</a:t>
            </a:r>
          </a:p>
          <a:p>
            <a:endParaRPr lang="en-US" dirty="0" smtClean="0"/>
          </a:p>
          <a:p>
            <a:r>
              <a:rPr lang="en-US" dirty="0" smtClean="0"/>
              <a:t>The only way for a sinner to become faithful and trustworthy before God and in his relations with his fellowmen, is by being made a new creature in Christ ( 2 Cor 5:17). </a:t>
            </a:r>
          </a:p>
          <a:p>
            <a:endParaRPr lang="en-US" dirty="0" smtClean="0"/>
          </a:p>
          <a:p>
            <a:r>
              <a:rPr lang="en-US" dirty="0" smtClean="0"/>
              <a:t>CHRISTOU IESOU – Christ Jesus – the one whom Paul represents.</a:t>
            </a:r>
          </a:p>
          <a:p>
            <a:pPr>
              <a:buNone/>
            </a:pPr>
            <a:endParaRPr lang="en-US" dirty="0" smtClean="0"/>
          </a:p>
          <a:p>
            <a:pPr>
              <a:buNone/>
            </a:pPr>
            <a:r>
              <a:rPr lang="en-US" dirty="0" smtClean="0"/>
              <a:t> - Some of the </a:t>
            </a:r>
            <a:r>
              <a:rPr lang="en-US" dirty="0" err="1" smtClean="0"/>
              <a:t>Laodecians</a:t>
            </a:r>
            <a:r>
              <a:rPr lang="en-US" dirty="0" smtClean="0"/>
              <a:t> have not met Paul face to face ( Col 2:1) when he preached in Phrygia.</a:t>
            </a:r>
          </a:p>
          <a:p>
            <a:endParaRPr lang="en-US" dirty="0"/>
          </a:p>
        </p:txBody>
      </p:sp>
    </p:spTree>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normAutofit lnSpcReduction="10000"/>
          </a:bodyPr>
          <a:lstStyle/>
          <a:p>
            <a:pPr hangingPunct="0"/>
            <a:r>
              <a:rPr lang="en-US" dirty="0" smtClean="0"/>
              <a:t>The Rapture of the Church is a point in that body of doctrine, the baptism of the Holy Spirit, the universal priesthood of the believer, the believer being an ambassador for Christ, the universal indwelling of the Holy Spirit, the act that Christ indwells every believer in this age.</a:t>
            </a:r>
          </a:p>
          <a:p>
            <a:pPr hangingPunct="0"/>
            <a:endParaRPr lang="en-US" dirty="0" smtClean="0"/>
          </a:p>
          <a:p>
            <a:pPr hangingPunct="0"/>
            <a:r>
              <a:rPr lang="en-US" dirty="0" smtClean="0"/>
              <a:t> All of this is a part of a body of doctrine and this body of doctrine was a mystery never revealed in the Old Testament times.</a:t>
            </a:r>
          </a:p>
          <a:p>
            <a:endParaRPr lang="en-US" dirty="0" smtClean="0"/>
          </a:p>
          <a:p>
            <a:r>
              <a:rPr lang="en-US" dirty="0" smtClean="0"/>
              <a:t>The Old Testament talks about the death of Christ but that was in the Age of Israel. It talks about the resurrection of Christ but that was in the Age of Israel. </a:t>
            </a:r>
          </a:p>
          <a:p>
            <a:endParaRPr lang="en-US" dirty="0"/>
          </a:p>
        </p:txBody>
      </p:sp>
    </p:spTree>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991600" cy="6553200"/>
          </a:xfrm>
        </p:spPr>
        <p:txBody>
          <a:bodyPr>
            <a:normAutofit fontScale="92500" lnSpcReduction="20000"/>
          </a:bodyPr>
          <a:lstStyle/>
          <a:p>
            <a:pPr hangingPunct="0"/>
            <a:endParaRPr lang="en-US" dirty="0" smtClean="0"/>
          </a:p>
          <a:p>
            <a:pPr hangingPunct="0"/>
            <a:r>
              <a:rPr lang="en-US" dirty="0" smtClean="0"/>
              <a:t>It talks about the ascension of Christ and the session of Christ; that occurred in the Age of Israel. </a:t>
            </a:r>
          </a:p>
          <a:p>
            <a:pPr hangingPunct="0"/>
            <a:endParaRPr lang="en-US" dirty="0" smtClean="0"/>
          </a:p>
          <a:p>
            <a:pPr hangingPunct="0"/>
            <a:r>
              <a:rPr lang="en-US" dirty="0" smtClean="0"/>
              <a:t>The Church </a:t>
            </a:r>
            <a:r>
              <a:rPr lang="en-US" b="1" u="sng" dirty="0" smtClean="0"/>
              <a:t>Age did not begin until 10 days after the ascension and session of Christ</a:t>
            </a:r>
            <a:r>
              <a:rPr lang="en-US" dirty="0" smtClean="0"/>
              <a:t>. </a:t>
            </a:r>
          </a:p>
          <a:p>
            <a:pPr hangingPunct="0"/>
            <a:endParaRPr lang="en-US" dirty="0" smtClean="0"/>
          </a:p>
          <a:p>
            <a:pPr hangingPunct="0"/>
            <a:r>
              <a:rPr lang="en-US" dirty="0" smtClean="0"/>
              <a:t>From the ascension the Old Testament skips over to the Tribulation, to the second advent, to the Millennium, and an occasional passage on the eternal state.</a:t>
            </a:r>
          </a:p>
          <a:p>
            <a:pPr hangingPunct="0"/>
            <a:endParaRPr lang="en-US" dirty="0" smtClean="0"/>
          </a:p>
          <a:p>
            <a:pPr hangingPunct="0"/>
            <a:r>
              <a:rPr lang="en-US" dirty="0" smtClean="0"/>
              <a:t>But there is nothing in the Old Testament about the Church Age. </a:t>
            </a:r>
          </a:p>
          <a:p>
            <a:pPr hangingPunct="0"/>
            <a:endParaRPr lang="en-US" dirty="0" smtClean="0"/>
          </a:p>
          <a:p>
            <a:pPr hangingPunct="0"/>
            <a:r>
              <a:rPr lang="en-US" dirty="0" smtClean="0"/>
              <a:t>It was a mystery, the doctrines of the Church age were unknown to the Old Testament writers, to the believers of the Old Testament. </a:t>
            </a:r>
          </a:p>
          <a:p>
            <a:pPr hangingPunct="0"/>
            <a:endParaRPr lang="en-US" dirty="0" smtClean="0"/>
          </a:p>
        </p:txBody>
      </p:sp>
    </p:spTree>
  </p:cSld>
  <p:clrMapOvr>
    <a:masterClrMapping/>
  </p:clrMapOvr>
  <p:timing>
    <p:tnLst>
      <p:par>
        <p:cTn id="1" dur="indefinite" restart="never" nodeType="tmRoot"/>
      </p:par>
    </p:tnLst>
  </p:timing>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457200"/>
            <a:ext cx="8991600" cy="6400800"/>
          </a:xfrm>
        </p:spPr>
        <p:txBody>
          <a:bodyPr>
            <a:normAutofit/>
          </a:bodyPr>
          <a:lstStyle/>
          <a:p>
            <a:pPr hangingPunct="0"/>
            <a:r>
              <a:rPr lang="en-US" dirty="0" smtClean="0"/>
              <a:t>The Church Age information was never even revealed until Jesus Christ in His upper room discourse and in the Garden of Gethsemane discourse actually gave the first information. </a:t>
            </a:r>
          </a:p>
          <a:p>
            <a:pPr hangingPunct="0"/>
            <a:endParaRPr lang="en-US" dirty="0" smtClean="0"/>
          </a:p>
          <a:p>
            <a:pPr hangingPunct="0"/>
            <a:r>
              <a:rPr lang="en-US" dirty="0" smtClean="0"/>
              <a:t>The first prophecy of the Church came from Jesus Christ: “On this rock I will build my church” in the future tense. </a:t>
            </a:r>
          </a:p>
          <a:p>
            <a:pPr hangingPunct="0"/>
            <a:endParaRPr lang="en-US" dirty="0" smtClean="0"/>
          </a:p>
          <a:p>
            <a:pPr hangingPunct="0"/>
            <a:r>
              <a:rPr lang="en-US" dirty="0" smtClean="0"/>
              <a:t>It is not until we get into the epistles that there is any real revelation with regard to Church doctrine. Until the writers of the epistles there was no general information. </a:t>
            </a:r>
          </a:p>
          <a:p>
            <a:pPr hangingPunct="0"/>
            <a:endParaRPr lang="en-US" dirty="0" smtClean="0"/>
          </a:p>
          <a:p>
            <a:endParaRPr lang="en-US" dirty="0" smtClean="0"/>
          </a:p>
          <a:p>
            <a:endParaRPr lang="en-US" dirty="0"/>
          </a:p>
        </p:txBody>
      </p:sp>
    </p:spTree>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991600" cy="6553200"/>
          </a:xfrm>
        </p:spPr>
        <p:txBody>
          <a:bodyPr>
            <a:normAutofit fontScale="85000" lnSpcReduction="20000"/>
          </a:bodyPr>
          <a:lstStyle/>
          <a:p>
            <a:pPr hangingPunct="0"/>
            <a:r>
              <a:rPr lang="en-US" dirty="0" smtClean="0"/>
              <a:t>This is important to understand, so important that the doctrine of the mystery has many applications. </a:t>
            </a:r>
          </a:p>
          <a:p>
            <a:pPr hangingPunct="0"/>
            <a:endParaRPr lang="en-US" dirty="0" smtClean="0"/>
          </a:p>
          <a:p>
            <a:pPr hangingPunct="0"/>
            <a:r>
              <a:rPr lang="en-US" dirty="0" smtClean="0"/>
              <a:t>When Peter was speaking on the day of Pentecost how was he going to explain to Jewish unbelievers that here were Jews, believers, who had just entered a new dispensation? </a:t>
            </a:r>
          </a:p>
          <a:p>
            <a:pPr hangingPunct="0"/>
            <a:endParaRPr lang="en-US" dirty="0" smtClean="0"/>
          </a:p>
          <a:p>
            <a:pPr hangingPunct="0"/>
            <a:r>
              <a:rPr lang="en-US" dirty="0" smtClean="0"/>
              <a:t>They had just had the baptism of the Holy Spirit, had been entered into union with Christ, and were responding to this new truth. </a:t>
            </a:r>
          </a:p>
          <a:p>
            <a:pPr hangingPunct="0"/>
            <a:endParaRPr lang="en-US" dirty="0" smtClean="0"/>
          </a:p>
          <a:p>
            <a:pPr hangingPunct="0"/>
            <a:r>
              <a:rPr lang="en-US" dirty="0" smtClean="0"/>
              <a:t>How was he going to explain that these people were not drunk? He has to take them back to the book of Joel which they do understand and say this is like what is going to happen in Joel. </a:t>
            </a:r>
          </a:p>
          <a:p>
            <a:pPr hangingPunct="0"/>
            <a:endParaRPr lang="en-US" dirty="0" smtClean="0"/>
          </a:p>
          <a:p>
            <a:pPr hangingPunct="0"/>
            <a:r>
              <a:rPr lang="en-US" dirty="0" smtClean="0"/>
              <a:t>The Joel passage is future, it is Millennial spirituality. Peter says it is </a:t>
            </a:r>
            <a:r>
              <a:rPr lang="en-US" b="1" i="1" u="sng" dirty="0" smtClean="0"/>
              <a:t>like</a:t>
            </a:r>
            <a:r>
              <a:rPr lang="en-US" dirty="0" smtClean="0"/>
              <a:t> that.  Not a fulfillment of the prophecy  but </a:t>
            </a:r>
            <a:r>
              <a:rPr lang="en-US" u="sng" dirty="0" smtClean="0"/>
              <a:t>like that which occurs in the Millennium. </a:t>
            </a:r>
          </a:p>
          <a:p>
            <a:endParaRPr lang="en-US" dirty="0" smtClean="0"/>
          </a:p>
          <a:p>
            <a:endParaRPr lang="en-US" dirty="0"/>
          </a:p>
        </p:txBody>
      </p:sp>
    </p:spTree>
  </p:cSld>
  <p:clrMapOvr>
    <a:masterClrMapping/>
  </p:clrMapOvr>
  <p:timing>
    <p:tnLst>
      <p:par>
        <p:cTn id="1" dur="indefinite" restart="never" nodeType="tmRoot"/>
      </p:par>
    </p:tnLst>
  </p:timing>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991600" cy="6553200"/>
          </a:xfrm>
        </p:spPr>
        <p:txBody>
          <a:bodyPr>
            <a:normAutofit lnSpcReduction="10000"/>
          </a:bodyPr>
          <a:lstStyle/>
          <a:p>
            <a:r>
              <a:rPr lang="en-US" dirty="0" smtClean="0"/>
              <a:t>In other words, it is spiritual phenomena, not drunkenness. </a:t>
            </a:r>
          </a:p>
          <a:p>
            <a:endParaRPr lang="en-US" dirty="0" smtClean="0"/>
          </a:p>
          <a:p>
            <a:r>
              <a:rPr lang="en-US" dirty="0" smtClean="0"/>
              <a:t>So he takes them to a Millennial passage dealing with spiritual phenomena where the Holy Spirit is related to it. </a:t>
            </a:r>
          </a:p>
          <a:p>
            <a:endParaRPr lang="en-US" dirty="0" smtClean="0"/>
          </a:p>
          <a:p>
            <a:r>
              <a:rPr lang="en-US" dirty="0" smtClean="0"/>
              <a:t>This shows that Peter himself had to use something not in the mystery section. </a:t>
            </a:r>
          </a:p>
          <a:p>
            <a:pPr hangingPunct="0"/>
            <a:endParaRPr lang="en-US" dirty="0" smtClean="0"/>
          </a:p>
          <a:p>
            <a:pPr hangingPunct="0"/>
            <a:r>
              <a:rPr lang="en-US" dirty="0" smtClean="0"/>
              <a:t>3. The beginning of the Church Age is the day of Pentecost — Acts chapter 2, probably 30 AD. There are three concepts under the beginning of the Church Age:</a:t>
            </a:r>
          </a:p>
          <a:p>
            <a:endParaRPr lang="en-US" dirty="0"/>
          </a:p>
        </p:txBody>
      </p:sp>
    </p:spTree>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09600"/>
            <a:ext cx="8991600" cy="6248400"/>
          </a:xfrm>
        </p:spPr>
        <p:txBody>
          <a:bodyPr>
            <a:normAutofit fontScale="85000" lnSpcReduction="20000"/>
          </a:bodyPr>
          <a:lstStyle/>
          <a:p>
            <a:pPr hangingPunct="0"/>
            <a:endParaRPr lang="en-US" dirty="0" smtClean="0"/>
          </a:p>
          <a:p>
            <a:pPr hangingPunct="0"/>
            <a:r>
              <a:rPr lang="en-US" dirty="0" smtClean="0"/>
              <a:t>	a) It was future from the time of Jesus Christ on earth. We know this from the future tense of Matthew 16:18. We have the Greek verb  OIKODOMEO , </a:t>
            </a:r>
            <a:r>
              <a:rPr lang="en-US" dirty="0" smtClean="0">
                <a:solidFill>
                  <a:srgbClr val="FFC000"/>
                </a:solidFill>
              </a:rPr>
              <a:t>“I will build,”</a:t>
            </a:r>
            <a:r>
              <a:rPr lang="en-US" dirty="0" smtClean="0"/>
              <a:t> future active indicative. </a:t>
            </a:r>
          </a:p>
          <a:p>
            <a:pPr hangingPunct="0"/>
            <a:endParaRPr lang="en-US" dirty="0" smtClean="0"/>
          </a:p>
          <a:p>
            <a:pPr hangingPunct="0"/>
            <a:r>
              <a:rPr lang="en-US" dirty="0" smtClean="0"/>
              <a:t>The future tense indicates that the Church did not exist at the time that Christ spoke and that it was future from the time that Christ spoke in Matthew 16:18. </a:t>
            </a:r>
          </a:p>
          <a:p>
            <a:pPr hangingPunct="0"/>
            <a:endParaRPr lang="en-US" dirty="0" smtClean="0"/>
          </a:p>
          <a:p>
            <a:pPr hangingPunct="0"/>
            <a:r>
              <a:rPr lang="en-US" dirty="0" smtClean="0"/>
              <a:t>This is to head of that concept of theology that there was a church in the Old Testament. This is a confusion of Israel and the Church. </a:t>
            </a:r>
          </a:p>
          <a:p>
            <a:pPr hangingPunct="0"/>
            <a:endParaRPr lang="en-US" dirty="0" smtClean="0"/>
          </a:p>
          <a:p>
            <a:pPr hangingPunct="0"/>
            <a:r>
              <a:rPr lang="en-US" dirty="0" smtClean="0"/>
              <a:t>The </a:t>
            </a:r>
            <a:r>
              <a:rPr lang="en-US" b="1" u="sng" dirty="0" smtClean="0"/>
              <a:t>Church actually began for the first time in human history </a:t>
            </a:r>
            <a:r>
              <a:rPr lang="en-US" dirty="0" smtClean="0"/>
              <a:t>when the baptism of the Spirit began. We also know that in Acts 1:5 the Church had not begun yet, “John truly baptized with water; but ye shall be baptized with the Holy Spirit not many days hence,” 10 days later. </a:t>
            </a:r>
          </a:p>
          <a:p>
            <a:pPr hangingPunct="0"/>
            <a:endParaRPr lang="en-US" dirty="0" smtClean="0"/>
          </a:p>
          <a:p>
            <a:endParaRPr lang="en-US" dirty="0"/>
          </a:p>
        </p:txBody>
      </p:sp>
    </p:spTree>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991600" cy="6553200"/>
          </a:xfrm>
        </p:spPr>
        <p:txBody>
          <a:bodyPr>
            <a:normAutofit fontScale="92500" lnSpcReduction="20000"/>
          </a:bodyPr>
          <a:lstStyle/>
          <a:p>
            <a:pPr hangingPunct="0"/>
            <a:r>
              <a:rPr lang="en-US" dirty="0" smtClean="0"/>
              <a:t>So when Jesus spoke these words the baptism of the Spirit had not occurred even then. it was not until the departure of Jesus Christ that the Church actually began.</a:t>
            </a:r>
          </a:p>
          <a:p>
            <a:pPr hangingPunct="0">
              <a:buNone/>
            </a:pPr>
            <a:r>
              <a:rPr lang="en-US" dirty="0" smtClean="0"/>
              <a:t> </a:t>
            </a:r>
          </a:p>
          <a:p>
            <a:pPr hangingPunct="0"/>
            <a:r>
              <a:rPr lang="en-US" dirty="0" smtClean="0"/>
              <a:t>    b) The way in which the Church started — 1 Cor. 12:12,13.  The historical moment was Acts 2:1-3 with Acts 11:15,16. 	</a:t>
            </a:r>
          </a:p>
          <a:p>
            <a:pPr hangingPunct="0"/>
            <a:endParaRPr lang="en-US" dirty="0" smtClean="0"/>
          </a:p>
          <a:p>
            <a:pPr hangingPunct="0"/>
            <a:r>
              <a:rPr lang="en-US" dirty="0" smtClean="0"/>
              <a:t>    c)  The best date seems to be 30 AD.   It began on the day of Pentecost, on the feast of Pentecost, literally. </a:t>
            </a:r>
          </a:p>
          <a:p>
            <a:pPr hangingPunct="0">
              <a:buNone/>
            </a:pPr>
            <a:endParaRPr lang="en-US" dirty="0" smtClean="0"/>
          </a:p>
          <a:p>
            <a:pPr hangingPunct="0">
              <a:buNone/>
            </a:pPr>
            <a:r>
              <a:rPr lang="en-US" dirty="0" smtClean="0"/>
              <a:t>4. The termination of the Church Age. </a:t>
            </a:r>
          </a:p>
          <a:p>
            <a:pPr hangingPunct="0"/>
            <a:endParaRPr lang="en-US" dirty="0" smtClean="0"/>
          </a:p>
          <a:p>
            <a:pPr hangingPunct="0"/>
            <a:r>
              <a:rPr lang="en-US" dirty="0" smtClean="0"/>
              <a:t>	a) The Rapture is the end of the Church Age,               1 Thessalonians 4:13-18. That describes the Rapture but it doesn’t say that is where the end is. How do we know that the Rapture is the end? </a:t>
            </a:r>
          </a:p>
          <a:p>
            <a:endParaRPr lang="en-US" dirty="0"/>
          </a:p>
        </p:txBody>
      </p:sp>
    </p:spTree>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915400" cy="6553200"/>
          </a:xfrm>
        </p:spPr>
        <p:txBody>
          <a:bodyPr>
            <a:normAutofit fontScale="77500" lnSpcReduction="20000"/>
          </a:bodyPr>
          <a:lstStyle/>
          <a:p>
            <a:pPr hangingPunct="0"/>
            <a:endParaRPr lang="en-US" dirty="0" smtClean="0"/>
          </a:p>
          <a:p>
            <a:pPr hangingPunct="0">
              <a:buNone/>
            </a:pPr>
            <a:r>
              <a:rPr lang="en-US" dirty="0" smtClean="0"/>
              <a:t>           b) By comparing Colossians 2:14,15 with Revelation 19:6-8; Zechariah 13:2 and 1 Thessalonians 3:13. </a:t>
            </a:r>
          </a:p>
          <a:p>
            <a:pPr hangingPunct="0">
              <a:buNone/>
            </a:pPr>
            <a:endParaRPr lang="en-US" dirty="0" smtClean="0"/>
          </a:p>
          <a:p>
            <a:pPr hangingPunct="0">
              <a:buNone/>
            </a:pPr>
            <a:r>
              <a:rPr lang="en-US" dirty="0" smtClean="0"/>
              <a:t>       By putting these four passages together we learn something. We learn that at the second advent the Church comes back with Christ. </a:t>
            </a:r>
          </a:p>
          <a:p>
            <a:endParaRPr lang="en-US" dirty="0" smtClean="0"/>
          </a:p>
          <a:p>
            <a:r>
              <a:rPr lang="en-US" dirty="0" smtClean="0"/>
              <a:t>But for the Church to come back with Christ it had to be in heaven. </a:t>
            </a:r>
          </a:p>
          <a:p>
            <a:endParaRPr lang="en-US" dirty="0" smtClean="0"/>
          </a:p>
          <a:p>
            <a:r>
              <a:rPr lang="en-US" dirty="0" smtClean="0"/>
              <a:t>Obviously the Church cannot be in heaven and be in the Tribulation at the same time, so it had to be moved out at some point. </a:t>
            </a:r>
          </a:p>
          <a:p>
            <a:endParaRPr lang="en-US" dirty="0" smtClean="0"/>
          </a:p>
          <a:p>
            <a:r>
              <a:rPr lang="en-US" dirty="0" smtClean="0"/>
              <a:t>By putting all these things together it is very easy to come to the correct conclusion that the </a:t>
            </a:r>
            <a:r>
              <a:rPr lang="en-US" u="sng" dirty="0" smtClean="0"/>
              <a:t>Church was removed before the Jewish Age was concluded</a:t>
            </a:r>
            <a:r>
              <a:rPr lang="en-US" dirty="0" smtClean="0"/>
              <a:t>, and that the Church came back to terminate the Jewish Age. </a:t>
            </a:r>
          </a:p>
          <a:p>
            <a:pPr hangingPunct="0">
              <a:buNone/>
            </a:pPr>
            <a:endParaRPr lang="en-US" dirty="0" smtClean="0"/>
          </a:p>
          <a:p>
            <a:pPr hangingPunct="0">
              <a:buNone/>
            </a:pPr>
            <a:r>
              <a:rPr lang="en-US" dirty="0" smtClean="0"/>
              <a:t>       </a:t>
            </a:r>
          </a:p>
          <a:p>
            <a:endParaRPr lang="en-US" dirty="0"/>
          </a:p>
        </p:txBody>
      </p:sp>
    </p:spTree>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991600" cy="6553200"/>
          </a:xfrm>
        </p:spPr>
        <p:txBody>
          <a:bodyPr>
            <a:normAutofit fontScale="85000" lnSpcReduction="20000"/>
          </a:bodyPr>
          <a:lstStyle/>
          <a:p>
            <a:pPr>
              <a:buNone/>
            </a:pPr>
            <a:endParaRPr lang="en-US" dirty="0" smtClean="0"/>
          </a:p>
          <a:p>
            <a:pPr hangingPunct="0"/>
            <a:r>
              <a:rPr lang="en-US" dirty="0" smtClean="0"/>
              <a:t>5. Synonyms. There are a number of synonyms for the Church, seven are outstanding. They all represent a different doctrine. </a:t>
            </a:r>
          </a:p>
          <a:p>
            <a:pPr hangingPunct="0"/>
            <a:endParaRPr lang="en-US" dirty="0" smtClean="0"/>
          </a:p>
          <a:p>
            <a:pPr hangingPunct="0"/>
            <a:r>
              <a:rPr lang="en-US" dirty="0" smtClean="0"/>
              <a:t>	a) The last Adam and the new creation, Galatians 6:15; 1 Corinthians 15:45-47; 2 Corinthians 5:17. </a:t>
            </a:r>
          </a:p>
          <a:p>
            <a:pPr hangingPunct="0"/>
            <a:endParaRPr lang="en-US" dirty="0" smtClean="0"/>
          </a:p>
          <a:p>
            <a:pPr hangingPunct="0"/>
            <a:r>
              <a:rPr lang="en-US" dirty="0" smtClean="0"/>
              <a:t>	b) The head and the body, Ephesians 1:22,23; 2:16; 5:23; 4:4,5; Colossians 1:24; 2:19. </a:t>
            </a:r>
          </a:p>
          <a:p>
            <a:pPr hangingPunct="0"/>
            <a:endParaRPr lang="en-US" dirty="0" smtClean="0"/>
          </a:p>
          <a:p>
            <a:pPr hangingPunct="0"/>
            <a:r>
              <a:rPr lang="en-US" dirty="0" smtClean="0"/>
              <a:t>	c) The shepherd and the sheep, John 10; Hebrews 13:20; 1 Peter 5:4. </a:t>
            </a:r>
          </a:p>
          <a:p>
            <a:pPr hangingPunct="0"/>
            <a:endParaRPr lang="en-US" dirty="0" smtClean="0"/>
          </a:p>
          <a:p>
            <a:pPr hangingPunct="0"/>
            <a:r>
              <a:rPr lang="en-US" dirty="0" smtClean="0"/>
              <a:t>	d) An eschatological synonym, the vine and the branches, John 15. </a:t>
            </a:r>
          </a:p>
          <a:p>
            <a:pPr hangingPunct="0"/>
            <a:endParaRPr lang="en-US" dirty="0" smtClean="0"/>
          </a:p>
          <a:p>
            <a:pPr hangingPunct="0"/>
            <a:r>
              <a:rPr lang="en-US" dirty="0" smtClean="0"/>
              <a:t>	e) The chief cornerstone and the stones of the building, Ephesians 2:20; 1 Peter 2:4-8. </a:t>
            </a:r>
          </a:p>
          <a:p>
            <a:endParaRPr lang="en-US" dirty="0"/>
          </a:p>
        </p:txBody>
      </p:sp>
    </p:spTree>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normAutofit fontScale="85000" lnSpcReduction="20000"/>
          </a:bodyPr>
          <a:lstStyle/>
          <a:p>
            <a:pPr hangingPunct="0"/>
            <a:r>
              <a:rPr lang="en-US" dirty="0" smtClean="0"/>
              <a:t>     f) The high priesthood of Christ and the royal priesthood of the believer, Hebrews 7:25; 10:10-14; 1 Peter 2:5,9; Revelation 1:6. </a:t>
            </a:r>
          </a:p>
          <a:p>
            <a:pPr hangingPunct="0"/>
            <a:endParaRPr lang="en-US" dirty="0" smtClean="0"/>
          </a:p>
          <a:p>
            <a:pPr hangingPunct="0"/>
            <a:r>
              <a:rPr lang="en-US" dirty="0" smtClean="0"/>
              <a:t>	g) The bridegroom and the bride, 2 Corinthians 11:2; Ephesians 5:25,27; Revelation 19:6-8. </a:t>
            </a:r>
          </a:p>
          <a:p>
            <a:pPr hangingPunct="0"/>
            <a:endParaRPr lang="en-US" dirty="0" smtClean="0"/>
          </a:p>
          <a:p>
            <a:pPr hangingPunct="0">
              <a:buNone/>
            </a:pPr>
            <a:r>
              <a:rPr lang="en-US" dirty="0" smtClean="0"/>
              <a:t>6. The uniqueness of the Church Age. </a:t>
            </a:r>
          </a:p>
          <a:p>
            <a:pPr hangingPunct="0"/>
            <a:r>
              <a:rPr lang="en-US" dirty="0" smtClean="0"/>
              <a:t>	a) The baptism of the Spirit and positional sanctification.</a:t>
            </a:r>
          </a:p>
          <a:p>
            <a:pPr hangingPunct="0"/>
            <a:endParaRPr lang="en-US" dirty="0" smtClean="0"/>
          </a:p>
          <a:p>
            <a:pPr hangingPunct="0"/>
            <a:r>
              <a:rPr lang="en-US" dirty="0" smtClean="0"/>
              <a:t>	b) The universal indwelling of Christ. (No Old Testament saint was ever indwelt by Christ)</a:t>
            </a:r>
          </a:p>
          <a:p>
            <a:pPr hangingPunct="0"/>
            <a:endParaRPr lang="en-US" dirty="0" smtClean="0"/>
          </a:p>
          <a:p>
            <a:pPr hangingPunct="0"/>
            <a:r>
              <a:rPr lang="en-US" dirty="0" smtClean="0"/>
              <a:t>	c) The universal indwelling of the Holy Spirit (All Old Testament saints were not indwelt by the Holy Spirit, just a few temporarily for special jobs)</a:t>
            </a:r>
          </a:p>
          <a:p>
            <a:pPr hangingPunct="0"/>
            <a:endParaRPr lang="en-US" dirty="0" smtClean="0"/>
          </a:p>
          <a:p>
            <a:pPr hangingPunct="0"/>
            <a:r>
              <a:rPr lang="en-US" dirty="0" smtClean="0"/>
              <a:t>	d) The universal priesthood of the believer.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915400" cy="6553200"/>
          </a:xfrm>
        </p:spPr>
        <p:txBody>
          <a:bodyPr>
            <a:normAutofit lnSpcReduction="10000"/>
          </a:bodyPr>
          <a:lstStyle/>
          <a:p>
            <a:pPr>
              <a:buNone/>
            </a:pPr>
            <a:r>
              <a:rPr lang="en-US" dirty="0" smtClean="0"/>
              <a:t>INTRODUCTION</a:t>
            </a:r>
          </a:p>
          <a:p>
            <a:pPr>
              <a:buNone/>
            </a:pPr>
            <a:endParaRPr lang="en-US" dirty="0" smtClean="0"/>
          </a:p>
          <a:p>
            <a:r>
              <a:rPr lang="en-US" dirty="0" smtClean="0"/>
              <a:t>Author and Destination</a:t>
            </a:r>
          </a:p>
          <a:p>
            <a:pPr>
              <a:buNone/>
            </a:pPr>
            <a:r>
              <a:rPr lang="en-US" dirty="0" smtClean="0"/>
              <a:t>     - Colossians 1:1 – Paul and co-worker is Timothy</a:t>
            </a:r>
          </a:p>
          <a:p>
            <a:pPr>
              <a:buNone/>
            </a:pPr>
            <a:r>
              <a:rPr lang="en-US" dirty="0" smtClean="0"/>
              <a:t>     - 1:2 - Believers in Colossae and Laodecia ( 2:1, 4:6 )</a:t>
            </a:r>
          </a:p>
          <a:p>
            <a:pPr>
              <a:buNone/>
            </a:pPr>
            <a:r>
              <a:rPr lang="en-US" dirty="0" smtClean="0"/>
              <a:t>     in the Lycus Valley.  Christians also in </a:t>
            </a:r>
            <a:r>
              <a:rPr lang="en-US" dirty="0" err="1" smtClean="0"/>
              <a:t>Heirapolis</a:t>
            </a:r>
            <a:r>
              <a:rPr lang="en-US" dirty="0" smtClean="0"/>
              <a:t> just six miles north of Laodecia.</a:t>
            </a:r>
          </a:p>
          <a:p>
            <a:pPr>
              <a:buNone/>
            </a:pPr>
            <a:endParaRPr lang="en-US" dirty="0" smtClean="0"/>
          </a:p>
          <a:p>
            <a:r>
              <a:rPr lang="en-US" dirty="0" smtClean="0"/>
              <a:t>Church at Colossae</a:t>
            </a:r>
          </a:p>
          <a:p>
            <a:pPr>
              <a:buNone/>
            </a:pPr>
            <a:r>
              <a:rPr lang="en-US" dirty="0" smtClean="0"/>
              <a:t>    - </a:t>
            </a:r>
            <a:r>
              <a:rPr lang="en-US" dirty="0" err="1" smtClean="0"/>
              <a:t>Epaphras</a:t>
            </a:r>
            <a:r>
              <a:rPr lang="en-US" dirty="0" smtClean="0"/>
              <a:t> , one of Paul’s Ephesians converts, founded the Colossae church (1:7) </a:t>
            </a:r>
          </a:p>
          <a:p>
            <a:pPr>
              <a:buNone/>
            </a:pPr>
            <a:r>
              <a:rPr lang="en-US" dirty="0" smtClean="0"/>
              <a:t>    - </a:t>
            </a:r>
            <a:r>
              <a:rPr lang="en-US" dirty="0" err="1" smtClean="0"/>
              <a:t>Epaphras</a:t>
            </a:r>
            <a:r>
              <a:rPr lang="en-US" dirty="0" smtClean="0"/>
              <a:t> also founded Laodecia and </a:t>
            </a:r>
            <a:r>
              <a:rPr lang="en-US" dirty="0" err="1" smtClean="0"/>
              <a:t>Heirapolis</a:t>
            </a:r>
            <a:r>
              <a:rPr lang="en-US" dirty="0" smtClean="0"/>
              <a:t> churches ( 4:13). He was a key member of the Colossian church ( 4:12).</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915400" cy="6553200"/>
          </a:xfrm>
        </p:spPr>
        <p:txBody>
          <a:bodyPr>
            <a:normAutofit fontScale="92500" lnSpcReduction="10000"/>
          </a:bodyPr>
          <a:lstStyle/>
          <a:p>
            <a:pPr>
              <a:buNone/>
            </a:pPr>
            <a:endParaRPr lang="en-US" dirty="0" smtClean="0"/>
          </a:p>
          <a:p>
            <a:pPr>
              <a:buNone/>
            </a:pPr>
            <a:r>
              <a:rPr lang="en-US" dirty="0" smtClean="0"/>
              <a:t> - Col 1:21-25 Paul gave all of them the gospel.</a:t>
            </a:r>
          </a:p>
          <a:p>
            <a:pPr>
              <a:buNone/>
            </a:pPr>
            <a:endParaRPr lang="en-US" dirty="0" smtClean="0"/>
          </a:p>
          <a:p>
            <a:r>
              <a:rPr lang="en-US" dirty="0" smtClean="0"/>
              <a:t>While imprisoned in Rome, Paul had his own rented quarters (Acts 28:30).</a:t>
            </a:r>
          </a:p>
          <a:p>
            <a:endParaRPr lang="en-US" dirty="0" smtClean="0"/>
          </a:p>
          <a:p>
            <a:r>
              <a:rPr lang="en-US" dirty="0" smtClean="0"/>
              <a:t>The Gnostics believed this was the way to overcome the flesh and by gaining knowledge they could acquire salvation by mystical experiences.</a:t>
            </a:r>
          </a:p>
          <a:p>
            <a:endParaRPr lang="en-US" dirty="0" smtClean="0"/>
          </a:p>
          <a:p>
            <a:r>
              <a:rPr lang="en-US" dirty="0" smtClean="0"/>
              <a:t>Anytime that mysticism, magic, occult, superstitions, or legalism is added to Christianity then Bible truth is neutralized ( New Age, Neo-orthodoxy, Emergent church, self esteem gospel, social gospel, positive affirmation thinking, claiming a miracle, etc.) </a:t>
            </a:r>
          </a:p>
          <a:p>
            <a:endParaRPr lang="en-US" dirty="0" smtClean="0"/>
          </a:p>
        </p:txBody>
      </p:sp>
    </p:spTree>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normAutofit fontScale="85000" lnSpcReduction="20000"/>
          </a:bodyPr>
          <a:lstStyle/>
          <a:p>
            <a:pPr hangingPunct="0"/>
            <a:r>
              <a:rPr lang="en-US" dirty="0" smtClean="0"/>
              <a:t>e) Every believer is an ambassador for Christ, therefore every believer represent s Christ on the earth. Therefore every believer is in full time Christian service. 	</a:t>
            </a:r>
          </a:p>
          <a:p>
            <a:pPr hangingPunct="0"/>
            <a:endParaRPr lang="en-US" dirty="0" smtClean="0"/>
          </a:p>
          <a:p>
            <a:pPr hangingPunct="0"/>
            <a:r>
              <a:rPr lang="en-US" dirty="0" smtClean="0"/>
              <a:t>f) The intensification of the angelic conflict. 	</a:t>
            </a:r>
          </a:p>
          <a:p>
            <a:pPr hangingPunct="0">
              <a:buNone/>
            </a:pPr>
            <a:r>
              <a:rPr lang="en-US" dirty="0" smtClean="0"/>
              <a:t>    </a:t>
            </a:r>
          </a:p>
          <a:p>
            <a:pPr hangingPunct="0">
              <a:buNone/>
            </a:pPr>
            <a:r>
              <a:rPr lang="en-US" dirty="0" smtClean="0"/>
              <a:t>     g) A supernatural way of life with a supernatural means of execution. </a:t>
            </a:r>
          </a:p>
          <a:p>
            <a:pPr hangingPunct="0">
              <a:buNone/>
            </a:pPr>
            <a:r>
              <a:rPr lang="en-US" dirty="0" smtClean="0"/>
              <a:t>	</a:t>
            </a:r>
          </a:p>
          <a:p>
            <a:pPr hangingPunct="0">
              <a:buNone/>
            </a:pPr>
            <a:r>
              <a:rPr lang="en-US" dirty="0" smtClean="0"/>
              <a:t>     h) A completed canon of scripture with every bit of divine revelation in writing. No extra biblical revelation once the canon is completed. </a:t>
            </a:r>
          </a:p>
          <a:p>
            <a:pPr hangingPunct="0"/>
            <a:endParaRPr lang="en-US" dirty="0" smtClean="0"/>
          </a:p>
          <a:p>
            <a:pPr hangingPunct="0"/>
            <a:r>
              <a:rPr lang="en-US" dirty="0" smtClean="0"/>
              <a:t>7. An illustration of Christ and the Church which comes from the right man, right woman doctrine. </a:t>
            </a:r>
          </a:p>
          <a:p>
            <a:pPr hangingPunct="0"/>
            <a:endParaRPr lang="en-US" dirty="0" smtClean="0"/>
          </a:p>
          <a:p>
            <a:pPr hangingPunct="0"/>
            <a:r>
              <a:rPr lang="en-US" dirty="0" smtClean="0"/>
              <a:t>So the relationship between Christ and the Church is illustrated by the doctrine of right man, right woman, Ephesians 5:25-32.  </a:t>
            </a:r>
          </a:p>
          <a:p>
            <a:endParaRPr lang="en-US" dirty="0" smtClean="0"/>
          </a:p>
          <a:p>
            <a:endParaRPr lang="en-US" dirty="0"/>
          </a:p>
        </p:txBody>
      </p:sp>
    </p:spTree>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Oval 6"/>
          <p:cNvSpPr>
            <a:spLocks noChangeArrowheads="1"/>
          </p:cNvSpPr>
          <p:nvPr/>
        </p:nvSpPr>
        <p:spPr bwMode="auto">
          <a:xfrm>
            <a:off x="3749675" y="4318000"/>
            <a:ext cx="1965325" cy="1965325"/>
          </a:xfrm>
          <a:prstGeom prst="ellipse">
            <a:avLst/>
          </a:prstGeom>
          <a:solidFill>
            <a:schemeClr val="bg1"/>
          </a:solidFill>
          <a:ln w="12700">
            <a:solidFill>
              <a:schemeClr val="tx1"/>
            </a:solidFill>
            <a:round/>
            <a:headEnd/>
            <a:tailEnd/>
          </a:ln>
          <a:effectLst/>
        </p:spPr>
        <p:txBody>
          <a:bodyPr wrap="none" anchor="ctr"/>
          <a:lstStyle/>
          <a:p>
            <a:endParaRPr lang="en-US"/>
          </a:p>
        </p:txBody>
      </p:sp>
      <p:sp>
        <p:nvSpPr>
          <p:cNvPr id="2055" name="Rectangle 7"/>
          <p:cNvSpPr>
            <a:spLocks noChangeArrowheads="1"/>
          </p:cNvSpPr>
          <p:nvPr/>
        </p:nvSpPr>
        <p:spPr bwMode="auto">
          <a:xfrm>
            <a:off x="3798888" y="5156200"/>
            <a:ext cx="1870075" cy="758825"/>
          </a:xfrm>
          <a:prstGeom prst="rect">
            <a:avLst/>
          </a:prstGeom>
          <a:noFill/>
          <a:ln w="12700">
            <a:noFill/>
            <a:miter lim="800000"/>
            <a:headEnd/>
            <a:tailEnd/>
          </a:ln>
          <a:effectLst/>
        </p:spPr>
        <p:txBody>
          <a:bodyPr wrap="none" lIns="90488" tIns="44450" rIns="90488" bIns="44450">
            <a:spAutoFit/>
          </a:bodyPr>
          <a:lstStyle/>
          <a:p>
            <a:pPr algn="ctr" eaLnBrk="0" hangingPunct="0"/>
            <a:r>
              <a:rPr lang="en-US" sz="1400" b="1"/>
              <a:t>YOUR</a:t>
            </a:r>
          </a:p>
          <a:p>
            <a:pPr algn="ctr" eaLnBrk="0" hangingPunct="0"/>
            <a:r>
              <a:rPr lang="en-US" b="1"/>
              <a:t>CHURCH</a:t>
            </a:r>
          </a:p>
          <a:p>
            <a:pPr algn="ctr" eaLnBrk="0" hangingPunct="0"/>
            <a:r>
              <a:rPr lang="en-US" sz="1200" b="1"/>
              <a:t>A FAMILY OF FAMILES</a:t>
            </a:r>
          </a:p>
        </p:txBody>
      </p:sp>
      <p:sp>
        <p:nvSpPr>
          <p:cNvPr id="2056" name="Oval 8"/>
          <p:cNvSpPr>
            <a:spLocks noChangeArrowheads="1"/>
          </p:cNvSpPr>
          <p:nvPr/>
        </p:nvSpPr>
        <p:spPr bwMode="auto">
          <a:xfrm>
            <a:off x="4540250" y="1247775"/>
            <a:ext cx="349250" cy="349250"/>
          </a:xfrm>
          <a:prstGeom prst="ellipse">
            <a:avLst/>
          </a:prstGeom>
          <a:solidFill>
            <a:schemeClr val="bg2">
              <a:lumMod val="20000"/>
              <a:lumOff val="80000"/>
            </a:schemeClr>
          </a:solidFill>
          <a:ln w="12700">
            <a:noFill/>
            <a:round/>
            <a:headEnd/>
            <a:tailEnd/>
          </a:ln>
          <a:effectLst/>
        </p:spPr>
        <p:txBody>
          <a:bodyPr wrap="none" anchor="ctr"/>
          <a:lstStyle/>
          <a:p>
            <a:endParaRPr lang="en-US" dirty="0">
              <a:solidFill>
                <a:srgbClr val="FFC000"/>
              </a:solidFill>
            </a:endParaRPr>
          </a:p>
        </p:txBody>
      </p:sp>
      <p:sp>
        <p:nvSpPr>
          <p:cNvPr id="2057" name="Rectangle 9"/>
          <p:cNvSpPr>
            <a:spLocks noChangeArrowheads="1"/>
          </p:cNvSpPr>
          <p:nvPr/>
        </p:nvSpPr>
        <p:spPr bwMode="auto">
          <a:xfrm>
            <a:off x="4375150" y="958850"/>
            <a:ext cx="676275" cy="363538"/>
          </a:xfrm>
          <a:prstGeom prst="rect">
            <a:avLst/>
          </a:prstGeom>
          <a:noFill/>
          <a:ln w="12700">
            <a:noFill/>
            <a:miter lim="800000"/>
            <a:headEnd/>
            <a:tailEnd/>
          </a:ln>
          <a:effectLst/>
        </p:spPr>
        <p:txBody>
          <a:bodyPr wrap="none" lIns="90488" tIns="44450" rIns="90488" bIns="44450">
            <a:spAutoFit/>
          </a:bodyPr>
          <a:lstStyle/>
          <a:p>
            <a:pPr eaLnBrk="0" hangingPunct="0"/>
            <a:r>
              <a:rPr lang="en-US" b="1"/>
              <a:t>YOU</a:t>
            </a:r>
          </a:p>
        </p:txBody>
      </p:sp>
      <p:grpSp>
        <p:nvGrpSpPr>
          <p:cNvPr id="2" name="Group 10"/>
          <p:cNvGrpSpPr>
            <a:grpSpLocks/>
          </p:cNvGrpSpPr>
          <p:nvPr/>
        </p:nvGrpSpPr>
        <p:grpSpPr bwMode="auto">
          <a:xfrm>
            <a:off x="4154488" y="2398713"/>
            <a:ext cx="1157287" cy="1157287"/>
            <a:chOff x="1543" y="1334"/>
            <a:chExt cx="729" cy="729"/>
          </a:xfrm>
        </p:grpSpPr>
        <p:sp>
          <p:nvSpPr>
            <p:cNvPr id="2059" name="Oval 11"/>
            <p:cNvSpPr>
              <a:spLocks noChangeArrowheads="1"/>
            </p:cNvSpPr>
            <p:nvPr/>
          </p:nvSpPr>
          <p:spPr bwMode="auto">
            <a:xfrm>
              <a:off x="1543" y="1334"/>
              <a:ext cx="729" cy="729"/>
            </a:xfrm>
            <a:prstGeom prst="ellipse">
              <a:avLst/>
            </a:prstGeom>
            <a:solidFill>
              <a:schemeClr val="bg1"/>
            </a:solidFill>
            <a:ln w="12700">
              <a:solidFill>
                <a:schemeClr val="tx1"/>
              </a:solidFill>
              <a:round/>
              <a:headEnd/>
              <a:tailEnd/>
            </a:ln>
            <a:effectLst/>
          </p:spPr>
          <p:txBody>
            <a:bodyPr wrap="none" anchor="ctr"/>
            <a:lstStyle/>
            <a:p>
              <a:endParaRPr lang="en-US"/>
            </a:p>
          </p:txBody>
        </p:sp>
        <p:sp>
          <p:nvSpPr>
            <p:cNvPr id="2060" name="Rectangle 12"/>
            <p:cNvSpPr>
              <a:spLocks noChangeArrowheads="1"/>
            </p:cNvSpPr>
            <p:nvPr/>
          </p:nvSpPr>
          <p:spPr bwMode="auto">
            <a:xfrm>
              <a:off x="1582" y="1516"/>
              <a:ext cx="650" cy="363"/>
            </a:xfrm>
            <a:prstGeom prst="rect">
              <a:avLst/>
            </a:prstGeom>
            <a:noFill/>
            <a:ln w="12700">
              <a:noFill/>
              <a:miter lim="800000"/>
              <a:headEnd/>
              <a:tailEnd/>
            </a:ln>
            <a:effectLst/>
          </p:spPr>
          <p:txBody>
            <a:bodyPr wrap="none" lIns="90488" tIns="44450" rIns="90488" bIns="44450">
              <a:spAutoFit/>
            </a:bodyPr>
            <a:lstStyle/>
            <a:p>
              <a:pPr algn="ctr" eaLnBrk="0" hangingPunct="0"/>
              <a:r>
                <a:rPr lang="en-US" sz="1400" b="1"/>
                <a:t>YOUR</a:t>
              </a:r>
            </a:p>
            <a:p>
              <a:pPr algn="ctr" eaLnBrk="0" hangingPunct="0"/>
              <a:r>
                <a:rPr lang="en-US" b="1"/>
                <a:t>FAMILY</a:t>
              </a:r>
            </a:p>
          </p:txBody>
        </p:sp>
        <p:sp>
          <p:nvSpPr>
            <p:cNvPr id="2061" name="Oval 13"/>
            <p:cNvSpPr>
              <a:spLocks noChangeArrowheads="1"/>
            </p:cNvSpPr>
            <p:nvPr/>
          </p:nvSpPr>
          <p:spPr bwMode="auto">
            <a:xfrm>
              <a:off x="1802" y="1373"/>
              <a:ext cx="176" cy="176"/>
            </a:xfrm>
            <a:prstGeom prst="ellipse">
              <a:avLst/>
            </a:prstGeom>
            <a:solidFill>
              <a:srgbClr val="063DE8"/>
            </a:solidFill>
            <a:ln w="12700">
              <a:noFill/>
              <a:round/>
              <a:headEnd/>
              <a:tailEnd/>
            </a:ln>
            <a:effectLst/>
          </p:spPr>
          <p:txBody>
            <a:bodyPr wrap="none" anchor="ctr"/>
            <a:lstStyle/>
            <a:p>
              <a:endParaRPr lang="en-US"/>
            </a:p>
          </p:txBody>
        </p:sp>
        <p:sp>
          <p:nvSpPr>
            <p:cNvPr id="2062" name="Oval 14"/>
            <p:cNvSpPr>
              <a:spLocks noChangeArrowheads="1"/>
            </p:cNvSpPr>
            <p:nvPr/>
          </p:nvSpPr>
          <p:spPr bwMode="auto">
            <a:xfrm>
              <a:off x="1898" y="1831"/>
              <a:ext cx="176" cy="176"/>
            </a:xfrm>
            <a:prstGeom prst="ellipse">
              <a:avLst/>
            </a:prstGeom>
            <a:solidFill>
              <a:srgbClr val="DADADA"/>
            </a:solidFill>
            <a:ln w="12700">
              <a:noFill/>
              <a:round/>
              <a:headEnd/>
              <a:tailEnd/>
            </a:ln>
            <a:effectLst/>
          </p:spPr>
          <p:txBody>
            <a:bodyPr wrap="none" anchor="ctr"/>
            <a:lstStyle/>
            <a:p>
              <a:endParaRPr lang="en-US"/>
            </a:p>
          </p:txBody>
        </p:sp>
        <p:sp>
          <p:nvSpPr>
            <p:cNvPr id="2063" name="Oval 15"/>
            <p:cNvSpPr>
              <a:spLocks noChangeArrowheads="1"/>
            </p:cNvSpPr>
            <p:nvPr/>
          </p:nvSpPr>
          <p:spPr bwMode="auto">
            <a:xfrm>
              <a:off x="1719" y="1872"/>
              <a:ext cx="63" cy="63"/>
            </a:xfrm>
            <a:prstGeom prst="ellipse">
              <a:avLst/>
            </a:prstGeom>
            <a:solidFill>
              <a:schemeClr val="tx1"/>
            </a:solidFill>
            <a:ln w="12700">
              <a:solidFill>
                <a:schemeClr val="tx1"/>
              </a:solidFill>
              <a:round/>
              <a:headEnd/>
              <a:tailEnd/>
            </a:ln>
            <a:effectLst/>
          </p:spPr>
          <p:txBody>
            <a:bodyPr wrap="none" anchor="ctr"/>
            <a:lstStyle/>
            <a:p>
              <a:endParaRPr lang="en-US"/>
            </a:p>
          </p:txBody>
        </p:sp>
        <p:sp>
          <p:nvSpPr>
            <p:cNvPr id="2064" name="Oval 16"/>
            <p:cNvSpPr>
              <a:spLocks noChangeArrowheads="1"/>
            </p:cNvSpPr>
            <p:nvPr/>
          </p:nvSpPr>
          <p:spPr bwMode="auto">
            <a:xfrm>
              <a:off x="2144" y="1567"/>
              <a:ext cx="63" cy="63"/>
            </a:xfrm>
            <a:prstGeom prst="ellipse">
              <a:avLst/>
            </a:prstGeom>
            <a:solidFill>
              <a:schemeClr val="tx1"/>
            </a:solidFill>
            <a:ln w="12700">
              <a:solidFill>
                <a:schemeClr val="tx1"/>
              </a:solidFill>
              <a:round/>
              <a:headEnd/>
              <a:tailEnd/>
            </a:ln>
            <a:effectLst/>
          </p:spPr>
          <p:txBody>
            <a:bodyPr wrap="none" anchor="ctr"/>
            <a:lstStyle/>
            <a:p>
              <a:endParaRPr lang="en-US"/>
            </a:p>
          </p:txBody>
        </p:sp>
        <p:sp>
          <p:nvSpPr>
            <p:cNvPr id="2065" name="Oval 17"/>
            <p:cNvSpPr>
              <a:spLocks noChangeArrowheads="1"/>
            </p:cNvSpPr>
            <p:nvPr/>
          </p:nvSpPr>
          <p:spPr bwMode="auto">
            <a:xfrm>
              <a:off x="1635" y="1550"/>
              <a:ext cx="63" cy="63"/>
            </a:xfrm>
            <a:prstGeom prst="ellipse">
              <a:avLst/>
            </a:prstGeom>
            <a:solidFill>
              <a:schemeClr val="tx1"/>
            </a:solidFill>
            <a:ln w="12700">
              <a:solidFill>
                <a:schemeClr val="tx1"/>
              </a:solidFill>
              <a:round/>
              <a:headEnd/>
              <a:tailEnd/>
            </a:ln>
            <a:effectLst/>
          </p:spPr>
          <p:txBody>
            <a:bodyPr wrap="none" anchor="ctr"/>
            <a:lstStyle/>
            <a:p>
              <a:endParaRPr lang="en-US"/>
            </a:p>
          </p:txBody>
        </p:sp>
      </p:grpSp>
      <p:grpSp>
        <p:nvGrpSpPr>
          <p:cNvPr id="3" name="Group 18"/>
          <p:cNvGrpSpPr>
            <a:grpSpLocks/>
          </p:cNvGrpSpPr>
          <p:nvPr/>
        </p:nvGrpSpPr>
        <p:grpSpPr bwMode="auto">
          <a:xfrm>
            <a:off x="3986213" y="4521200"/>
            <a:ext cx="690562" cy="690563"/>
            <a:chOff x="1437" y="2671"/>
            <a:chExt cx="435" cy="435"/>
          </a:xfrm>
        </p:grpSpPr>
        <p:sp>
          <p:nvSpPr>
            <p:cNvPr id="2067" name="Oval 19"/>
            <p:cNvSpPr>
              <a:spLocks noChangeArrowheads="1"/>
            </p:cNvSpPr>
            <p:nvPr/>
          </p:nvSpPr>
          <p:spPr bwMode="auto">
            <a:xfrm>
              <a:off x="1437" y="2671"/>
              <a:ext cx="435" cy="435"/>
            </a:xfrm>
            <a:prstGeom prst="ellipse">
              <a:avLst/>
            </a:prstGeom>
            <a:solidFill>
              <a:schemeClr val="bg1"/>
            </a:solidFill>
            <a:ln w="12700">
              <a:solidFill>
                <a:schemeClr val="tx1"/>
              </a:solidFill>
              <a:round/>
              <a:headEnd/>
              <a:tailEnd/>
            </a:ln>
            <a:effectLst/>
          </p:spPr>
          <p:txBody>
            <a:bodyPr wrap="none" anchor="ctr"/>
            <a:lstStyle/>
            <a:p>
              <a:endParaRPr lang="en-US"/>
            </a:p>
          </p:txBody>
        </p:sp>
        <p:sp>
          <p:nvSpPr>
            <p:cNvPr id="2068" name="Oval 20"/>
            <p:cNvSpPr>
              <a:spLocks noChangeArrowheads="1"/>
            </p:cNvSpPr>
            <p:nvPr/>
          </p:nvSpPr>
          <p:spPr bwMode="auto">
            <a:xfrm>
              <a:off x="1591" y="2693"/>
              <a:ext cx="106" cy="105"/>
            </a:xfrm>
            <a:prstGeom prst="ellipse">
              <a:avLst/>
            </a:prstGeom>
            <a:solidFill>
              <a:srgbClr val="063DE8"/>
            </a:solidFill>
            <a:ln w="12700">
              <a:noFill/>
              <a:round/>
              <a:headEnd/>
              <a:tailEnd/>
            </a:ln>
            <a:effectLst/>
          </p:spPr>
          <p:txBody>
            <a:bodyPr wrap="none" anchor="ctr"/>
            <a:lstStyle/>
            <a:p>
              <a:endParaRPr lang="en-US"/>
            </a:p>
          </p:txBody>
        </p:sp>
        <p:sp>
          <p:nvSpPr>
            <p:cNvPr id="2069" name="Oval 21"/>
            <p:cNvSpPr>
              <a:spLocks noChangeArrowheads="1"/>
            </p:cNvSpPr>
            <p:nvPr/>
          </p:nvSpPr>
          <p:spPr bwMode="auto">
            <a:xfrm>
              <a:off x="1648" y="2968"/>
              <a:ext cx="106" cy="106"/>
            </a:xfrm>
            <a:prstGeom prst="ellipse">
              <a:avLst/>
            </a:prstGeom>
            <a:solidFill>
              <a:srgbClr val="DADADA"/>
            </a:solidFill>
            <a:ln w="12700">
              <a:noFill/>
              <a:round/>
              <a:headEnd/>
              <a:tailEnd/>
            </a:ln>
            <a:effectLst/>
          </p:spPr>
          <p:txBody>
            <a:bodyPr wrap="none" anchor="ctr"/>
            <a:lstStyle/>
            <a:p>
              <a:endParaRPr lang="en-US"/>
            </a:p>
          </p:txBody>
        </p:sp>
        <p:sp>
          <p:nvSpPr>
            <p:cNvPr id="2070" name="Oval 22"/>
            <p:cNvSpPr>
              <a:spLocks noChangeArrowheads="1"/>
            </p:cNvSpPr>
            <p:nvPr/>
          </p:nvSpPr>
          <p:spPr bwMode="auto">
            <a:xfrm>
              <a:off x="1543" y="2995"/>
              <a:ext cx="35" cy="34"/>
            </a:xfrm>
            <a:prstGeom prst="ellipse">
              <a:avLst/>
            </a:prstGeom>
            <a:solidFill>
              <a:schemeClr val="tx1"/>
            </a:solidFill>
            <a:ln w="12700">
              <a:solidFill>
                <a:schemeClr val="tx1"/>
              </a:solidFill>
              <a:round/>
              <a:headEnd/>
              <a:tailEnd/>
            </a:ln>
            <a:effectLst/>
          </p:spPr>
          <p:txBody>
            <a:bodyPr wrap="none" anchor="ctr"/>
            <a:lstStyle/>
            <a:p>
              <a:endParaRPr lang="en-US"/>
            </a:p>
          </p:txBody>
        </p:sp>
        <p:sp>
          <p:nvSpPr>
            <p:cNvPr id="2071" name="Oval 23"/>
            <p:cNvSpPr>
              <a:spLocks noChangeArrowheads="1"/>
            </p:cNvSpPr>
            <p:nvPr/>
          </p:nvSpPr>
          <p:spPr bwMode="auto">
            <a:xfrm>
              <a:off x="1798" y="2811"/>
              <a:ext cx="35" cy="34"/>
            </a:xfrm>
            <a:prstGeom prst="ellipse">
              <a:avLst/>
            </a:prstGeom>
            <a:solidFill>
              <a:schemeClr val="tx1"/>
            </a:solidFill>
            <a:ln w="12700">
              <a:solidFill>
                <a:schemeClr val="tx1"/>
              </a:solidFill>
              <a:round/>
              <a:headEnd/>
              <a:tailEnd/>
            </a:ln>
            <a:effectLst/>
          </p:spPr>
          <p:txBody>
            <a:bodyPr wrap="none" anchor="ctr"/>
            <a:lstStyle/>
            <a:p>
              <a:endParaRPr lang="en-US"/>
            </a:p>
          </p:txBody>
        </p:sp>
        <p:sp>
          <p:nvSpPr>
            <p:cNvPr id="2072" name="Oval 24"/>
            <p:cNvSpPr>
              <a:spLocks noChangeArrowheads="1"/>
            </p:cNvSpPr>
            <p:nvPr/>
          </p:nvSpPr>
          <p:spPr bwMode="auto">
            <a:xfrm>
              <a:off x="1493" y="2801"/>
              <a:ext cx="34" cy="35"/>
            </a:xfrm>
            <a:prstGeom prst="ellipse">
              <a:avLst/>
            </a:prstGeom>
            <a:solidFill>
              <a:schemeClr val="tx1"/>
            </a:solidFill>
            <a:ln w="12700">
              <a:solidFill>
                <a:schemeClr val="tx1"/>
              </a:solidFill>
              <a:round/>
              <a:headEnd/>
              <a:tailEnd/>
            </a:ln>
            <a:effectLst/>
          </p:spPr>
          <p:txBody>
            <a:bodyPr wrap="none" anchor="ctr"/>
            <a:lstStyle/>
            <a:p>
              <a:endParaRPr lang="en-US"/>
            </a:p>
          </p:txBody>
        </p:sp>
      </p:grpSp>
      <p:sp>
        <p:nvSpPr>
          <p:cNvPr id="2073" name="Oval 25"/>
          <p:cNvSpPr>
            <a:spLocks noChangeArrowheads="1"/>
          </p:cNvSpPr>
          <p:nvPr/>
        </p:nvSpPr>
        <p:spPr bwMode="auto">
          <a:xfrm>
            <a:off x="4959350" y="4640263"/>
            <a:ext cx="112713" cy="112712"/>
          </a:xfrm>
          <a:prstGeom prst="ellipse">
            <a:avLst/>
          </a:prstGeom>
          <a:solidFill>
            <a:srgbClr val="DADADA"/>
          </a:solidFill>
          <a:ln w="12700">
            <a:solidFill>
              <a:schemeClr val="tx1"/>
            </a:solidFill>
            <a:round/>
            <a:headEnd/>
            <a:tailEnd/>
          </a:ln>
          <a:effectLst/>
        </p:spPr>
        <p:txBody>
          <a:bodyPr wrap="none" anchor="ctr"/>
          <a:lstStyle/>
          <a:p>
            <a:endParaRPr lang="en-US"/>
          </a:p>
        </p:txBody>
      </p:sp>
      <p:sp>
        <p:nvSpPr>
          <p:cNvPr id="2074" name="Oval 26"/>
          <p:cNvSpPr>
            <a:spLocks noChangeArrowheads="1"/>
          </p:cNvSpPr>
          <p:nvPr/>
        </p:nvSpPr>
        <p:spPr bwMode="auto">
          <a:xfrm>
            <a:off x="5197475" y="4775200"/>
            <a:ext cx="88900" cy="88900"/>
          </a:xfrm>
          <a:prstGeom prst="ellipse">
            <a:avLst/>
          </a:prstGeom>
          <a:solidFill>
            <a:schemeClr val="tx1"/>
          </a:solidFill>
          <a:ln w="12700">
            <a:solidFill>
              <a:schemeClr val="tx1"/>
            </a:solidFill>
            <a:round/>
            <a:headEnd/>
            <a:tailEnd/>
          </a:ln>
          <a:effectLst/>
        </p:spPr>
        <p:txBody>
          <a:bodyPr wrap="none" anchor="ctr"/>
          <a:lstStyle/>
          <a:p>
            <a:endParaRPr lang="en-US"/>
          </a:p>
        </p:txBody>
      </p:sp>
      <p:sp>
        <p:nvSpPr>
          <p:cNvPr id="2075" name="Oval 27"/>
          <p:cNvSpPr>
            <a:spLocks noChangeArrowheads="1"/>
          </p:cNvSpPr>
          <p:nvPr/>
        </p:nvSpPr>
        <p:spPr bwMode="auto">
          <a:xfrm>
            <a:off x="4970463" y="4838700"/>
            <a:ext cx="138112" cy="138113"/>
          </a:xfrm>
          <a:prstGeom prst="ellipse">
            <a:avLst/>
          </a:prstGeom>
          <a:solidFill>
            <a:schemeClr val="accent1"/>
          </a:solidFill>
          <a:ln w="12700">
            <a:solidFill>
              <a:schemeClr val="tx1"/>
            </a:solidFill>
            <a:round/>
            <a:headEnd/>
            <a:tailEnd/>
          </a:ln>
          <a:effectLst/>
        </p:spPr>
        <p:txBody>
          <a:bodyPr wrap="none" anchor="ctr"/>
          <a:lstStyle/>
          <a:p>
            <a:endParaRPr lang="en-US"/>
          </a:p>
        </p:txBody>
      </p:sp>
      <p:sp>
        <p:nvSpPr>
          <p:cNvPr id="2076" name="Oval 28"/>
          <p:cNvSpPr>
            <a:spLocks noChangeArrowheads="1"/>
          </p:cNvSpPr>
          <p:nvPr/>
        </p:nvSpPr>
        <p:spPr bwMode="auto">
          <a:xfrm>
            <a:off x="5321300" y="5127625"/>
            <a:ext cx="147638" cy="147638"/>
          </a:xfrm>
          <a:prstGeom prst="ellipse">
            <a:avLst/>
          </a:prstGeom>
          <a:solidFill>
            <a:srgbClr val="DADADA"/>
          </a:solidFill>
          <a:ln w="12700">
            <a:solidFill>
              <a:schemeClr val="tx1"/>
            </a:solidFill>
            <a:round/>
            <a:headEnd/>
            <a:tailEnd/>
          </a:ln>
          <a:effectLst/>
        </p:spPr>
        <p:txBody>
          <a:bodyPr wrap="none" anchor="ctr"/>
          <a:lstStyle/>
          <a:p>
            <a:endParaRPr lang="en-US"/>
          </a:p>
        </p:txBody>
      </p:sp>
      <p:sp>
        <p:nvSpPr>
          <p:cNvPr id="2077" name="Oval 29"/>
          <p:cNvSpPr>
            <a:spLocks noChangeArrowheads="1"/>
          </p:cNvSpPr>
          <p:nvPr/>
        </p:nvSpPr>
        <p:spPr bwMode="auto">
          <a:xfrm>
            <a:off x="5397500" y="5438775"/>
            <a:ext cx="122238" cy="122238"/>
          </a:xfrm>
          <a:prstGeom prst="ellipse">
            <a:avLst/>
          </a:prstGeom>
          <a:solidFill>
            <a:schemeClr val="tx1"/>
          </a:solidFill>
          <a:ln w="12700">
            <a:solidFill>
              <a:schemeClr val="tx1"/>
            </a:solidFill>
            <a:round/>
            <a:headEnd/>
            <a:tailEnd/>
          </a:ln>
          <a:effectLst/>
        </p:spPr>
        <p:txBody>
          <a:bodyPr wrap="none" anchor="ctr"/>
          <a:lstStyle/>
          <a:p>
            <a:endParaRPr lang="en-US"/>
          </a:p>
        </p:txBody>
      </p:sp>
      <p:sp>
        <p:nvSpPr>
          <p:cNvPr id="2078" name="Oval 30"/>
          <p:cNvSpPr>
            <a:spLocks noChangeArrowheads="1"/>
          </p:cNvSpPr>
          <p:nvPr/>
        </p:nvSpPr>
        <p:spPr bwMode="auto">
          <a:xfrm>
            <a:off x="5495925" y="5202238"/>
            <a:ext cx="185738" cy="185737"/>
          </a:xfrm>
          <a:prstGeom prst="ellipse">
            <a:avLst/>
          </a:prstGeom>
          <a:solidFill>
            <a:schemeClr val="accent1"/>
          </a:solidFill>
          <a:ln w="12700">
            <a:solidFill>
              <a:schemeClr val="tx1"/>
            </a:solidFill>
            <a:round/>
            <a:headEnd/>
            <a:tailEnd/>
          </a:ln>
          <a:effectLst/>
        </p:spPr>
        <p:txBody>
          <a:bodyPr wrap="none" anchor="ctr"/>
          <a:lstStyle/>
          <a:p>
            <a:endParaRPr lang="en-US"/>
          </a:p>
        </p:txBody>
      </p:sp>
      <p:sp>
        <p:nvSpPr>
          <p:cNvPr id="2079" name="Oval 31"/>
          <p:cNvSpPr>
            <a:spLocks noChangeArrowheads="1"/>
          </p:cNvSpPr>
          <p:nvPr/>
        </p:nvSpPr>
        <p:spPr bwMode="auto">
          <a:xfrm>
            <a:off x="4408488" y="5938838"/>
            <a:ext cx="87312" cy="87312"/>
          </a:xfrm>
          <a:prstGeom prst="ellipse">
            <a:avLst/>
          </a:prstGeom>
          <a:solidFill>
            <a:schemeClr val="tx1"/>
          </a:solidFill>
          <a:ln w="12700">
            <a:solidFill>
              <a:schemeClr val="tx1"/>
            </a:solidFill>
            <a:round/>
            <a:headEnd/>
            <a:tailEnd/>
          </a:ln>
          <a:effectLst/>
        </p:spPr>
        <p:txBody>
          <a:bodyPr wrap="none" anchor="ctr"/>
          <a:lstStyle/>
          <a:p>
            <a:endParaRPr lang="en-US"/>
          </a:p>
        </p:txBody>
      </p:sp>
      <p:sp>
        <p:nvSpPr>
          <p:cNvPr id="2080" name="Oval 32"/>
          <p:cNvSpPr>
            <a:spLocks noChangeArrowheads="1"/>
          </p:cNvSpPr>
          <p:nvPr/>
        </p:nvSpPr>
        <p:spPr bwMode="auto">
          <a:xfrm>
            <a:off x="4511675" y="6076950"/>
            <a:ext cx="161925" cy="161925"/>
          </a:xfrm>
          <a:prstGeom prst="ellipse">
            <a:avLst/>
          </a:prstGeom>
          <a:solidFill>
            <a:schemeClr val="accent1"/>
          </a:solidFill>
          <a:ln w="12700">
            <a:solidFill>
              <a:schemeClr val="tx1"/>
            </a:solidFill>
            <a:round/>
            <a:headEnd/>
            <a:tailEnd/>
          </a:ln>
          <a:effectLst/>
        </p:spPr>
        <p:txBody>
          <a:bodyPr wrap="none" anchor="ctr"/>
          <a:lstStyle/>
          <a:p>
            <a:endParaRPr lang="en-US"/>
          </a:p>
        </p:txBody>
      </p:sp>
      <p:sp>
        <p:nvSpPr>
          <p:cNvPr id="2081" name="Oval 33"/>
          <p:cNvSpPr>
            <a:spLocks noChangeArrowheads="1"/>
          </p:cNvSpPr>
          <p:nvPr/>
        </p:nvSpPr>
        <p:spPr bwMode="auto">
          <a:xfrm>
            <a:off x="4597400" y="5937250"/>
            <a:ext cx="87313" cy="87313"/>
          </a:xfrm>
          <a:prstGeom prst="ellipse">
            <a:avLst/>
          </a:prstGeom>
          <a:solidFill>
            <a:schemeClr val="tx1"/>
          </a:solidFill>
          <a:ln w="12700">
            <a:solidFill>
              <a:schemeClr val="tx1"/>
            </a:solidFill>
            <a:round/>
            <a:headEnd/>
            <a:tailEnd/>
          </a:ln>
          <a:effectLst/>
        </p:spPr>
        <p:txBody>
          <a:bodyPr wrap="none" anchor="ctr"/>
          <a:lstStyle/>
          <a:p>
            <a:endParaRPr lang="en-US"/>
          </a:p>
        </p:txBody>
      </p:sp>
      <p:sp>
        <p:nvSpPr>
          <p:cNvPr id="2082" name="Oval 34"/>
          <p:cNvSpPr>
            <a:spLocks noChangeArrowheads="1"/>
          </p:cNvSpPr>
          <p:nvPr/>
        </p:nvSpPr>
        <p:spPr bwMode="auto">
          <a:xfrm>
            <a:off x="4956175" y="5837238"/>
            <a:ext cx="100013" cy="100012"/>
          </a:xfrm>
          <a:prstGeom prst="ellipse">
            <a:avLst/>
          </a:prstGeom>
          <a:solidFill>
            <a:schemeClr val="tx1"/>
          </a:solidFill>
          <a:ln w="12700">
            <a:solidFill>
              <a:schemeClr val="tx1"/>
            </a:solidFill>
            <a:round/>
            <a:headEnd/>
            <a:tailEnd/>
          </a:ln>
          <a:effectLst/>
        </p:spPr>
        <p:txBody>
          <a:bodyPr wrap="none" anchor="ctr"/>
          <a:lstStyle/>
          <a:p>
            <a:endParaRPr lang="en-US"/>
          </a:p>
        </p:txBody>
      </p:sp>
      <p:sp>
        <p:nvSpPr>
          <p:cNvPr id="2083" name="Oval 35"/>
          <p:cNvSpPr>
            <a:spLocks noChangeArrowheads="1"/>
          </p:cNvSpPr>
          <p:nvPr/>
        </p:nvSpPr>
        <p:spPr bwMode="auto">
          <a:xfrm>
            <a:off x="5197475" y="5889625"/>
            <a:ext cx="122238" cy="122238"/>
          </a:xfrm>
          <a:prstGeom prst="ellipse">
            <a:avLst/>
          </a:prstGeom>
          <a:solidFill>
            <a:srgbClr val="DADADA"/>
          </a:solidFill>
          <a:ln w="12700">
            <a:solidFill>
              <a:schemeClr val="tx1"/>
            </a:solidFill>
            <a:round/>
            <a:headEnd/>
            <a:tailEnd/>
          </a:ln>
          <a:effectLst/>
        </p:spPr>
        <p:txBody>
          <a:bodyPr wrap="none" anchor="ctr"/>
          <a:lstStyle/>
          <a:p>
            <a:endParaRPr lang="en-US"/>
          </a:p>
        </p:txBody>
      </p:sp>
      <p:sp>
        <p:nvSpPr>
          <p:cNvPr id="2084" name="Oval 36"/>
          <p:cNvSpPr>
            <a:spLocks noChangeArrowheads="1"/>
          </p:cNvSpPr>
          <p:nvPr/>
        </p:nvSpPr>
        <p:spPr bwMode="auto">
          <a:xfrm>
            <a:off x="4994275" y="5988050"/>
            <a:ext cx="201613" cy="201613"/>
          </a:xfrm>
          <a:prstGeom prst="ellipse">
            <a:avLst/>
          </a:prstGeom>
          <a:solidFill>
            <a:schemeClr val="accent1"/>
          </a:solidFill>
          <a:ln w="12700">
            <a:solidFill>
              <a:schemeClr val="tx1"/>
            </a:solidFill>
            <a:round/>
            <a:headEnd/>
            <a:tailEnd/>
          </a:ln>
          <a:effectLst/>
        </p:spPr>
        <p:txBody>
          <a:bodyPr wrap="none" anchor="ctr"/>
          <a:lstStyle/>
          <a:p>
            <a:endParaRPr lang="en-US"/>
          </a:p>
        </p:txBody>
      </p:sp>
      <p:sp>
        <p:nvSpPr>
          <p:cNvPr id="2085" name="Oval 37"/>
          <p:cNvSpPr>
            <a:spLocks noChangeArrowheads="1"/>
          </p:cNvSpPr>
          <p:nvPr/>
        </p:nvSpPr>
        <p:spPr bwMode="auto">
          <a:xfrm>
            <a:off x="5246688" y="5338763"/>
            <a:ext cx="98425" cy="98425"/>
          </a:xfrm>
          <a:prstGeom prst="ellipse">
            <a:avLst/>
          </a:prstGeom>
          <a:solidFill>
            <a:schemeClr val="tx1"/>
          </a:solidFill>
          <a:ln w="12700">
            <a:solidFill>
              <a:schemeClr val="tx1"/>
            </a:solidFill>
            <a:round/>
            <a:headEnd/>
            <a:tailEnd/>
          </a:ln>
          <a:effectLst/>
        </p:spPr>
        <p:txBody>
          <a:bodyPr wrap="none" anchor="ctr"/>
          <a:lstStyle/>
          <a:p>
            <a:endParaRPr lang="en-US"/>
          </a:p>
        </p:txBody>
      </p:sp>
      <p:sp>
        <p:nvSpPr>
          <p:cNvPr id="2086" name="Rectangle 38"/>
          <p:cNvSpPr>
            <a:spLocks noChangeArrowheads="1"/>
          </p:cNvSpPr>
          <p:nvPr/>
        </p:nvSpPr>
        <p:spPr bwMode="auto">
          <a:xfrm>
            <a:off x="3202391" y="1411288"/>
            <a:ext cx="1229505" cy="1382430"/>
          </a:xfrm>
          <a:prstGeom prst="rect">
            <a:avLst/>
          </a:prstGeom>
          <a:noFill/>
          <a:ln w="12700">
            <a:noFill/>
            <a:miter lim="800000"/>
            <a:headEnd/>
            <a:tailEnd/>
          </a:ln>
          <a:effectLst/>
        </p:spPr>
        <p:txBody>
          <a:bodyPr wrap="none" lIns="90488" tIns="44450" rIns="90488" bIns="44450">
            <a:spAutoFit/>
          </a:bodyPr>
          <a:lstStyle/>
          <a:p>
            <a:pPr algn="ctr" eaLnBrk="0" hangingPunct="0"/>
            <a:r>
              <a:rPr lang="en-US" sz="1400" b="1" dirty="0"/>
              <a:t>You</a:t>
            </a:r>
          </a:p>
          <a:p>
            <a:pPr algn="ctr" eaLnBrk="0" hangingPunct="0"/>
            <a:r>
              <a:rPr lang="en-US" sz="1400" b="1" dirty="0">
                <a:solidFill>
                  <a:srgbClr val="FFFF00"/>
                </a:solidFill>
              </a:rPr>
              <a:t>ENRICH</a:t>
            </a:r>
          </a:p>
          <a:p>
            <a:pPr algn="ctr" eaLnBrk="0" hangingPunct="0"/>
            <a:r>
              <a:rPr lang="en-US" sz="1400" b="1" dirty="0"/>
              <a:t>Your Family</a:t>
            </a:r>
          </a:p>
          <a:p>
            <a:pPr algn="ctr" eaLnBrk="0" hangingPunct="0"/>
            <a:r>
              <a:rPr lang="en-US" sz="1400" b="1" dirty="0"/>
              <a:t>By Serving</a:t>
            </a:r>
          </a:p>
          <a:p>
            <a:pPr algn="ctr" eaLnBrk="0" hangingPunct="0"/>
            <a:r>
              <a:rPr lang="en-US" sz="1400" b="1" dirty="0"/>
              <a:t>The Others</a:t>
            </a:r>
          </a:p>
          <a:p>
            <a:pPr algn="ctr" eaLnBrk="0" hangingPunct="0"/>
            <a:r>
              <a:rPr lang="en-US" sz="1400" b="1" dirty="0"/>
              <a:t>In Your Role</a:t>
            </a:r>
          </a:p>
        </p:txBody>
      </p:sp>
      <p:sp>
        <p:nvSpPr>
          <p:cNvPr id="2087" name="Rectangle 39"/>
          <p:cNvSpPr>
            <a:spLocks noChangeArrowheads="1"/>
          </p:cNvSpPr>
          <p:nvPr/>
        </p:nvSpPr>
        <p:spPr bwMode="auto">
          <a:xfrm>
            <a:off x="4788605" y="1411288"/>
            <a:ext cx="1495603" cy="1166986"/>
          </a:xfrm>
          <a:prstGeom prst="rect">
            <a:avLst/>
          </a:prstGeom>
          <a:noFill/>
          <a:ln w="12700">
            <a:noFill/>
            <a:miter lim="800000"/>
            <a:headEnd/>
            <a:tailEnd/>
          </a:ln>
          <a:effectLst/>
        </p:spPr>
        <p:txBody>
          <a:bodyPr wrap="none" lIns="90488" tIns="44450" rIns="90488" bIns="44450">
            <a:spAutoFit/>
          </a:bodyPr>
          <a:lstStyle/>
          <a:p>
            <a:pPr algn="ctr" eaLnBrk="0" hangingPunct="0"/>
            <a:r>
              <a:rPr lang="en-US" sz="1400" b="1" dirty="0"/>
              <a:t>Your</a:t>
            </a:r>
          </a:p>
          <a:p>
            <a:pPr algn="ctr" eaLnBrk="0" hangingPunct="0"/>
            <a:r>
              <a:rPr lang="en-US" sz="1400" b="1" dirty="0"/>
              <a:t>Family</a:t>
            </a:r>
          </a:p>
          <a:p>
            <a:pPr algn="ctr" eaLnBrk="0" hangingPunct="0"/>
            <a:r>
              <a:rPr lang="en-US" sz="1400" b="1" dirty="0">
                <a:solidFill>
                  <a:srgbClr val="FFFF00"/>
                </a:solidFill>
              </a:rPr>
              <a:t>ENCOURAGES</a:t>
            </a:r>
          </a:p>
          <a:p>
            <a:pPr algn="ctr" eaLnBrk="0" hangingPunct="0"/>
            <a:r>
              <a:rPr lang="en-US" sz="1400" b="1" dirty="0"/>
              <a:t>You To Grow</a:t>
            </a:r>
          </a:p>
          <a:p>
            <a:pPr algn="ctr" eaLnBrk="0" hangingPunct="0"/>
            <a:r>
              <a:rPr lang="en-US" sz="1400" b="1" dirty="0"/>
              <a:t>As A Person</a:t>
            </a:r>
          </a:p>
        </p:txBody>
      </p:sp>
      <p:sp>
        <p:nvSpPr>
          <p:cNvPr id="2088" name="Rectangle 40"/>
          <p:cNvSpPr>
            <a:spLocks noChangeArrowheads="1"/>
          </p:cNvSpPr>
          <p:nvPr/>
        </p:nvSpPr>
        <p:spPr bwMode="auto">
          <a:xfrm>
            <a:off x="609600" y="2286000"/>
            <a:ext cx="2055051" cy="1567096"/>
          </a:xfrm>
          <a:prstGeom prst="rect">
            <a:avLst/>
          </a:prstGeom>
          <a:noFill/>
          <a:ln w="12700">
            <a:noFill/>
            <a:miter lim="800000"/>
            <a:headEnd/>
            <a:tailEnd/>
          </a:ln>
          <a:effectLst/>
        </p:spPr>
        <p:txBody>
          <a:bodyPr wrap="none" lIns="90488" tIns="44450" rIns="90488" bIns="44450">
            <a:spAutoFit/>
          </a:bodyPr>
          <a:lstStyle/>
          <a:p>
            <a:pPr algn="ctr" eaLnBrk="0" hangingPunct="0"/>
            <a:r>
              <a:rPr lang="en-US" sz="1600" b="1" dirty="0"/>
              <a:t>You</a:t>
            </a:r>
          </a:p>
          <a:p>
            <a:pPr algn="ctr" eaLnBrk="0" hangingPunct="0"/>
            <a:r>
              <a:rPr lang="en-US" sz="1600" b="1" dirty="0">
                <a:solidFill>
                  <a:srgbClr val="FFFF00"/>
                </a:solidFill>
              </a:rPr>
              <a:t>ENRICH</a:t>
            </a:r>
          </a:p>
          <a:p>
            <a:pPr algn="ctr" eaLnBrk="0" hangingPunct="0"/>
            <a:r>
              <a:rPr lang="en-US" sz="1600" b="1" dirty="0"/>
              <a:t>Your Church</a:t>
            </a:r>
          </a:p>
          <a:p>
            <a:pPr algn="ctr" eaLnBrk="0" hangingPunct="0"/>
            <a:r>
              <a:rPr lang="en-US" sz="1600" b="1" dirty="0"/>
              <a:t>By Functioning</a:t>
            </a:r>
          </a:p>
          <a:p>
            <a:pPr algn="ctr" eaLnBrk="0" hangingPunct="0"/>
            <a:r>
              <a:rPr lang="en-US" sz="1600" b="1" dirty="0"/>
              <a:t>As A Priest With</a:t>
            </a:r>
          </a:p>
          <a:p>
            <a:pPr algn="ctr" eaLnBrk="0" hangingPunct="0"/>
            <a:r>
              <a:rPr lang="en-US" sz="1600" b="1" dirty="0"/>
              <a:t>Your Spiritual Gifts</a:t>
            </a:r>
          </a:p>
        </p:txBody>
      </p:sp>
      <p:sp>
        <p:nvSpPr>
          <p:cNvPr id="2089" name="Rectangle 41"/>
          <p:cNvSpPr>
            <a:spLocks noChangeArrowheads="1"/>
          </p:cNvSpPr>
          <p:nvPr/>
        </p:nvSpPr>
        <p:spPr bwMode="auto">
          <a:xfrm>
            <a:off x="6548737" y="2286000"/>
            <a:ext cx="2595263" cy="1320874"/>
          </a:xfrm>
          <a:prstGeom prst="rect">
            <a:avLst/>
          </a:prstGeom>
          <a:noFill/>
          <a:ln w="12700">
            <a:noFill/>
            <a:miter lim="800000"/>
            <a:headEnd/>
            <a:tailEnd/>
          </a:ln>
          <a:effectLst/>
        </p:spPr>
        <p:txBody>
          <a:bodyPr wrap="none" lIns="90488" tIns="44450" rIns="90488" bIns="44450">
            <a:spAutoFit/>
          </a:bodyPr>
          <a:lstStyle/>
          <a:p>
            <a:pPr algn="ctr" eaLnBrk="0" hangingPunct="0"/>
            <a:r>
              <a:rPr lang="en-US" sz="1600" b="1" dirty="0"/>
              <a:t>Your Church</a:t>
            </a:r>
          </a:p>
          <a:p>
            <a:pPr algn="ctr" eaLnBrk="0" hangingPunct="0"/>
            <a:r>
              <a:rPr lang="en-US" sz="1600" b="1" dirty="0">
                <a:solidFill>
                  <a:srgbClr val="FFFF00"/>
                </a:solidFill>
              </a:rPr>
              <a:t>ENCOURAGES</a:t>
            </a:r>
            <a:r>
              <a:rPr lang="en-US" sz="1600" b="1" dirty="0"/>
              <a:t/>
            </a:r>
            <a:br>
              <a:rPr lang="en-US" sz="1600" b="1" dirty="0"/>
            </a:br>
            <a:r>
              <a:rPr lang="en-US" sz="1600" b="1" dirty="0"/>
              <a:t>You To Function</a:t>
            </a:r>
          </a:p>
          <a:p>
            <a:pPr algn="ctr" eaLnBrk="0" hangingPunct="0"/>
            <a:r>
              <a:rPr lang="en-US" sz="1600" b="1" dirty="0"/>
              <a:t>In A Christ-Like Way</a:t>
            </a:r>
          </a:p>
          <a:p>
            <a:pPr algn="ctr" eaLnBrk="0" hangingPunct="0"/>
            <a:r>
              <a:rPr lang="en-US" sz="1600" b="1" dirty="0"/>
              <a:t>In All Your Relationships</a:t>
            </a:r>
          </a:p>
        </p:txBody>
      </p:sp>
      <p:sp>
        <p:nvSpPr>
          <p:cNvPr id="2090" name="Rectangle 42"/>
          <p:cNvSpPr>
            <a:spLocks noChangeArrowheads="1"/>
          </p:cNvSpPr>
          <p:nvPr/>
        </p:nvSpPr>
        <p:spPr bwMode="auto">
          <a:xfrm>
            <a:off x="1524000" y="5537126"/>
            <a:ext cx="2156040" cy="1320874"/>
          </a:xfrm>
          <a:prstGeom prst="rect">
            <a:avLst/>
          </a:prstGeom>
          <a:noFill/>
          <a:ln w="12700">
            <a:noFill/>
            <a:miter lim="800000"/>
            <a:headEnd/>
            <a:tailEnd/>
          </a:ln>
          <a:effectLst/>
        </p:spPr>
        <p:txBody>
          <a:bodyPr wrap="none" lIns="90488" tIns="44450" rIns="90488" bIns="44450">
            <a:spAutoFit/>
          </a:bodyPr>
          <a:lstStyle/>
          <a:p>
            <a:pPr algn="ctr" eaLnBrk="0" hangingPunct="0"/>
            <a:r>
              <a:rPr lang="en-US" sz="1600" b="1" dirty="0"/>
              <a:t>TO </a:t>
            </a:r>
            <a:r>
              <a:rPr lang="en-US" sz="1600" b="1" dirty="0">
                <a:solidFill>
                  <a:srgbClr val="FFFF00"/>
                </a:solidFill>
              </a:rPr>
              <a:t>ENRICH</a:t>
            </a:r>
          </a:p>
          <a:p>
            <a:pPr algn="ctr" eaLnBrk="0" hangingPunct="0"/>
            <a:r>
              <a:rPr lang="en-US" sz="1600" b="1" dirty="0"/>
              <a:t>Being Available And</a:t>
            </a:r>
          </a:p>
          <a:p>
            <a:pPr algn="ctr" eaLnBrk="0" hangingPunct="0"/>
            <a:r>
              <a:rPr lang="en-US" sz="1600" b="1" dirty="0"/>
              <a:t>Eager To Provide</a:t>
            </a:r>
          </a:p>
          <a:p>
            <a:pPr algn="ctr" eaLnBrk="0" hangingPunct="0"/>
            <a:r>
              <a:rPr lang="en-US" sz="1600" b="1" dirty="0"/>
              <a:t>Ministry Where Ever</a:t>
            </a:r>
          </a:p>
          <a:p>
            <a:pPr algn="ctr" eaLnBrk="0" hangingPunct="0"/>
            <a:r>
              <a:rPr lang="en-US" sz="1600" b="1" dirty="0"/>
              <a:t>It Is Needed</a:t>
            </a:r>
          </a:p>
        </p:txBody>
      </p:sp>
      <p:sp>
        <p:nvSpPr>
          <p:cNvPr id="2091" name="Rectangle 43"/>
          <p:cNvSpPr>
            <a:spLocks noChangeArrowheads="1"/>
          </p:cNvSpPr>
          <p:nvPr/>
        </p:nvSpPr>
        <p:spPr bwMode="auto">
          <a:xfrm>
            <a:off x="5562600" y="5537126"/>
            <a:ext cx="2887010" cy="1320874"/>
          </a:xfrm>
          <a:prstGeom prst="rect">
            <a:avLst/>
          </a:prstGeom>
          <a:noFill/>
          <a:ln w="12700">
            <a:noFill/>
            <a:miter lim="800000"/>
            <a:headEnd/>
            <a:tailEnd/>
          </a:ln>
          <a:effectLst/>
        </p:spPr>
        <p:txBody>
          <a:bodyPr wrap="none" lIns="90488" tIns="44450" rIns="90488" bIns="44450">
            <a:spAutoFit/>
          </a:bodyPr>
          <a:lstStyle/>
          <a:p>
            <a:pPr algn="ctr" eaLnBrk="0" hangingPunct="0"/>
            <a:r>
              <a:rPr lang="en-US" sz="1600" b="1" dirty="0"/>
              <a:t>TO</a:t>
            </a:r>
            <a:r>
              <a:rPr lang="en-US" sz="1600" b="1" dirty="0">
                <a:solidFill>
                  <a:srgbClr val="FFFF00"/>
                </a:solidFill>
              </a:rPr>
              <a:t> ENCOURAGE</a:t>
            </a:r>
          </a:p>
          <a:p>
            <a:pPr algn="ctr" eaLnBrk="0" hangingPunct="0"/>
            <a:r>
              <a:rPr lang="en-US" sz="1600" b="1" dirty="0"/>
              <a:t>Providing Constant </a:t>
            </a:r>
            <a:br>
              <a:rPr lang="en-US" sz="1600" b="1" dirty="0"/>
            </a:br>
            <a:r>
              <a:rPr lang="en-US" sz="1600" b="1" dirty="0"/>
              <a:t>Information And Motivation</a:t>
            </a:r>
          </a:p>
          <a:p>
            <a:pPr algn="ctr" eaLnBrk="0" hangingPunct="0"/>
            <a:r>
              <a:rPr lang="en-US" sz="1600" b="1" dirty="0"/>
              <a:t>For The Fulfilling Of</a:t>
            </a:r>
          </a:p>
          <a:p>
            <a:pPr algn="ctr" eaLnBrk="0" hangingPunct="0"/>
            <a:r>
              <a:rPr lang="en-US" sz="1600" b="1" dirty="0"/>
              <a:t>Personal Responsibilities</a:t>
            </a:r>
          </a:p>
        </p:txBody>
      </p:sp>
      <p:sp>
        <p:nvSpPr>
          <p:cNvPr id="2092" name="Rectangle 44"/>
          <p:cNvSpPr>
            <a:spLocks noChangeArrowheads="1"/>
          </p:cNvSpPr>
          <p:nvPr/>
        </p:nvSpPr>
        <p:spPr bwMode="auto">
          <a:xfrm>
            <a:off x="2802917" y="3508375"/>
            <a:ext cx="1603004" cy="1166986"/>
          </a:xfrm>
          <a:prstGeom prst="rect">
            <a:avLst/>
          </a:prstGeom>
          <a:noFill/>
          <a:ln w="12700">
            <a:noFill/>
            <a:miter lim="800000"/>
            <a:headEnd/>
            <a:tailEnd/>
          </a:ln>
          <a:effectLst/>
        </p:spPr>
        <p:txBody>
          <a:bodyPr wrap="none" lIns="90488" tIns="44450" rIns="90488" bIns="44450">
            <a:spAutoFit/>
          </a:bodyPr>
          <a:lstStyle/>
          <a:p>
            <a:pPr algn="ctr" eaLnBrk="0" hangingPunct="0"/>
            <a:r>
              <a:rPr lang="en-US" sz="1400" b="1" dirty="0"/>
              <a:t>Your Family</a:t>
            </a:r>
          </a:p>
          <a:p>
            <a:pPr algn="ctr" eaLnBrk="0" hangingPunct="0"/>
            <a:r>
              <a:rPr lang="en-US" sz="1400" b="1" dirty="0">
                <a:solidFill>
                  <a:srgbClr val="FFFF00"/>
                </a:solidFill>
              </a:rPr>
              <a:t>ENRICHES</a:t>
            </a:r>
          </a:p>
          <a:p>
            <a:pPr algn="ctr" eaLnBrk="0" hangingPunct="0"/>
            <a:r>
              <a:rPr lang="en-US" sz="1400" b="1" dirty="0"/>
              <a:t>The Church As A</a:t>
            </a:r>
          </a:p>
          <a:p>
            <a:pPr algn="ctr" eaLnBrk="0" hangingPunct="0"/>
            <a:r>
              <a:rPr lang="en-US" sz="1400" b="1" dirty="0"/>
              <a:t>Model Of Right </a:t>
            </a:r>
          </a:p>
          <a:p>
            <a:pPr algn="ctr" eaLnBrk="0" hangingPunct="0"/>
            <a:r>
              <a:rPr lang="en-US" sz="1400" b="1" dirty="0"/>
              <a:t>Relationships</a:t>
            </a:r>
          </a:p>
        </p:txBody>
      </p:sp>
      <p:sp>
        <p:nvSpPr>
          <p:cNvPr id="2093" name="Rectangle 45"/>
          <p:cNvSpPr>
            <a:spLocks noChangeArrowheads="1"/>
          </p:cNvSpPr>
          <p:nvPr/>
        </p:nvSpPr>
        <p:spPr bwMode="auto">
          <a:xfrm>
            <a:off x="5051274" y="3508375"/>
            <a:ext cx="1508427" cy="951543"/>
          </a:xfrm>
          <a:prstGeom prst="rect">
            <a:avLst/>
          </a:prstGeom>
          <a:noFill/>
          <a:ln w="12700">
            <a:noFill/>
            <a:miter lim="800000"/>
            <a:headEnd/>
            <a:tailEnd/>
          </a:ln>
          <a:effectLst/>
        </p:spPr>
        <p:txBody>
          <a:bodyPr wrap="none" lIns="90488" tIns="44450" rIns="90488" bIns="44450">
            <a:spAutoFit/>
          </a:bodyPr>
          <a:lstStyle/>
          <a:p>
            <a:pPr algn="ctr" eaLnBrk="0" hangingPunct="0"/>
            <a:r>
              <a:rPr lang="en-US" sz="1400" b="1" dirty="0"/>
              <a:t>Your Church</a:t>
            </a:r>
          </a:p>
          <a:p>
            <a:pPr algn="ctr" eaLnBrk="0" hangingPunct="0"/>
            <a:r>
              <a:rPr lang="en-US" sz="1400" b="1" dirty="0">
                <a:solidFill>
                  <a:srgbClr val="FFFF00"/>
                </a:solidFill>
              </a:rPr>
              <a:t>ENCOURAGES</a:t>
            </a:r>
          </a:p>
          <a:p>
            <a:pPr algn="ctr" eaLnBrk="0" hangingPunct="0"/>
            <a:r>
              <a:rPr lang="en-US" sz="1400" b="1" dirty="0"/>
              <a:t>Your Family For</a:t>
            </a:r>
          </a:p>
          <a:p>
            <a:pPr algn="ctr" eaLnBrk="0" hangingPunct="0"/>
            <a:r>
              <a:rPr lang="en-US" sz="1400" b="1" dirty="0"/>
              <a:t>Its Functions</a:t>
            </a:r>
          </a:p>
        </p:txBody>
      </p:sp>
      <p:sp>
        <p:nvSpPr>
          <p:cNvPr id="2094" name="Arc 46"/>
          <p:cNvSpPr>
            <a:spLocks/>
          </p:cNvSpPr>
          <p:nvPr/>
        </p:nvSpPr>
        <p:spPr bwMode="auto">
          <a:xfrm>
            <a:off x="4964113" y="3482975"/>
            <a:ext cx="214312" cy="92392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tx1"/>
            </a:solidFill>
            <a:round/>
            <a:headEnd type="triangle" w="med" len="med"/>
            <a:tailEnd/>
          </a:ln>
          <a:effectLst/>
        </p:spPr>
        <p:txBody>
          <a:bodyPr/>
          <a:lstStyle/>
          <a:p>
            <a:endParaRPr lang="en-US"/>
          </a:p>
        </p:txBody>
      </p:sp>
      <p:sp>
        <p:nvSpPr>
          <p:cNvPr id="2095" name="Arc 47"/>
          <p:cNvSpPr>
            <a:spLocks/>
          </p:cNvSpPr>
          <p:nvPr/>
        </p:nvSpPr>
        <p:spPr bwMode="auto">
          <a:xfrm>
            <a:off x="4330700" y="3535363"/>
            <a:ext cx="214313" cy="923925"/>
          </a:xfrm>
          <a:custGeom>
            <a:avLst/>
            <a:gdLst>
              <a:gd name="G0" fmla="+- 21600 0 0"/>
              <a:gd name="G1" fmla="+- 21599 0 0"/>
              <a:gd name="G2" fmla="+- 21600 0 0"/>
              <a:gd name="T0" fmla="*/ 0 w 21600"/>
              <a:gd name="T1" fmla="*/ 21599 h 21599"/>
              <a:gd name="T2" fmla="*/ 21440 w 21600"/>
              <a:gd name="T3" fmla="*/ 0 h 21599"/>
              <a:gd name="T4" fmla="*/ 21600 w 21600"/>
              <a:gd name="T5" fmla="*/ 21599 h 21599"/>
            </a:gdLst>
            <a:ahLst/>
            <a:cxnLst>
              <a:cxn ang="0">
                <a:pos x="T0" y="T1"/>
              </a:cxn>
              <a:cxn ang="0">
                <a:pos x="T2" y="T3"/>
              </a:cxn>
              <a:cxn ang="0">
                <a:pos x="T4" y="T5"/>
              </a:cxn>
            </a:cxnLst>
            <a:rect l="0" t="0" r="r" b="b"/>
            <a:pathLst>
              <a:path w="21600" h="21599" fill="none" extrusionOk="0">
                <a:moveTo>
                  <a:pt x="0" y="21599"/>
                </a:moveTo>
                <a:cubicBezTo>
                  <a:pt x="0" y="9732"/>
                  <a:pt x="9573" y="87"/>
                  <a:pt x="21439" y="-1"/>
                </a:cubicBezTo>
              </a:path>
              <a:path w="21600" h="21599" stroke="0" extrusionOk="0">
                <a:moveTo>
                  <a:pt x="0" y="21599"/>
                </a:moveTo>
                <a:cubicBezTo>
                  <a:pt x="0" y="9732"/>
                  <a:pt x="9573" y="87"/>
                  <a:pt x="21439" y="-1"/>
                </a:cubicBezTo>
                <a:lnTo>
                  <a:pt x="21600" y="21599"/>
                </a:lnTo>
                <a:close/>
              </a:path>
            </a:pathLst>
          </a:custGeom>
          <a:noFill/>
          <a:ln w="12700" cap="rnd">
            <a:solidFill>
              <a:schemeClr val="tx1"/>
            </a:solidFill>
            <a:round/>
            <a:headEnd type="triangle" w="med" len="med"/>
            <a:tailEnd/>
          </a:ln>
          <a:effectLst/>
        </p:spPr>
        <p:txBody>
          <a:bodyPr/>
          <a:lstStyle/>
          <a:p>
            <a:endParaRPr lang="en-US"/>
          </a:p>
        </p:txBody>
      </p:sp>
      <p:sp>
        <p:nvSpPr>
          <p:cNvPr id="2096" name="Arc 48"/>
          <p:cNvSpPr>
            <a:spLocks/>
          </p:cNvSpPr>
          <p:nvPr/>
        </p:nvSpPr>
        <p:spPr bwMode="auto">
          <a:xfrm>
            <a:off x="4429125" y="1573213"/>
            <a:ext cx="200025" cy="898525"/>
          </a:xfrm>
          <a:custGeom>
            <a:avLst/>
            <a:gdLst>
              <a:gd name="G0" fmla="+- 21600 0 0"/>
              <a:gd name="G1" fmla="+- 21599 0 0"/>
              <a:gd name="G2" fmla="+- 21600 0 0"/>
              <a:gd name="T0" fmla="*/ 0 w 21600"/>
              <a:gd name="T1" fmla="*/ 21599 h 21599"/>
              <a:gd name="T2" fmla="*/ 21429 w 21600"/>
              <a:gd name="T3" fmla="*/ 0 h 21599"/>
              <a:gd name="T4" fmla="*/ 21600 w 21600"/>
              <a:gd name="T5" fmla="*/ 21599 h 21599"/>
            </a:gdLst>
            <a:ahLst/>
            <a:cxnLst>
              <a:cxn ang="0">
                <a:pos x="T0" y="T1"/>
              </a:cxn>
              <a:cxn ang="0">
                <a:pos x="T2" y="T3"/>
              </a:cxn>
              <a:cxn ang="0">
                <a:pos x="T4" y="T5"/>
              </a:cxn>
            </a:cxnLst>
            <a:rect l="0" t="0" r="r" b="b"/>
            <a:pathLst>
              <a:path w="21600" h="21599" fill="none" extrusionOk="0">
                <a:moveTo>
                  <a:pt x="0" y="21599"/>
                </a:moveTo>
                <a:cubicBezTo>
                  <a:pt x="0" y="9736"/>
                  <a:pt x="9566" y="93"/>
                  <a:pt x="21428" y="-1"/>
                </a:cubicBezTo>
              </a:path>
              <a:path w="21600" h="21599" stroke="0" extrusionOk="0">
                <a:moveTo>
                  <a:pt x="0" y="21599"/>
                </a:moveTo>
                <a:cubicBezTo>
                  <a:pt x="0" y="9736"/>
                  <a:pt x="9566" y="93"/>
                  <a:pt x="21428" y="-1"/>
                </a:cubicBezTo>
                <a:lnTo>
                  <a:pt x="21600" y="21599"/>
                </a:lnTo>
                <a:close/>
              </a:path>
            </a:pathLst>
          </a:custGeom>
          <a:noFill/>
          <a:ln w="12700" cap="rnd">
            <a:solidFill>
              <a:schemeClr val="tx1"/>
            </a:solidFill>
            <a:round/>
            <a:headEnd type="triangle" w="med" len="med"/>
            <a:tailEnd/>
          </a:ln>
          <a:effectLst/>
        </p:spPr>
        <p:txBody>
          <a:bodyPr/>
          <a:lstStyle/>
          <a:p>
            <a:endParaRPr lang="en-US"/>
          </a:p>
        </p:txBody>
      </p:sp>
      <p:sp>
        <p:nvSpPr>
          <p:cNvPr id="2097" name="Arc 49"/>
          <p:cNvSpPr>
            <a:spLocks/>
          </p:cNvSpPr>
          <p:nvPr/>
        </p:nvSpPr>
        <p:spPr bwMode="auto">
          <a:xfrm>
            <a:off x="4779963" y="1574800"/>
            <a:ext cx="201612" cy="898525"/>
          </a:xfrm>
          <a:custGeom>
            <a:avLst/>
            <a:gdLst>
              <a:gd name="G0" fmla="+- 171 0 0"/>
              <a:gd name="G1" fmla="+- 21600 0 0"/>
              <a:gd name="G2" fmla="+- 21600 0 0"/>
              <a:gd name="T0" fmla="*/ 0 w 21771"/>
              <a:gd name="T1" fmla="*/ 1 h 21600"/>
              <a:gd name="T2" fmla="*/ 21771 w 21771"/>
              <a:gd name="T3" fmla="*/ 21600 h 21600"/>
              <a:gd name="T4" fmla="*/ 171 w 21771"/>
              <a:gd name="T5" fmla="*/ 21600 h 21600"/>
            </a:gdLst>
            <a:ahLst/>
            <a:cxnLst>
              <a:cxn ang="0">
                <a:pos x="T0" y="T1"/>
              </a:cxn>
              <a:cxn ang="0">
                <a:pos x="T2" y="T3"/>
              </a:cxn>
              <a:cxn ang="0">
                <a:pos x="T4" y="T5"/>
              </a:cxn>
            </a:cxnLst>
            <a:rect l="0" t="0" r="r" b="b"/>
            <a:pathLst>
              <a:path w="21771" h="21600" fill="none" extrusionOk="0">
                <a:moveTo>
                  <a:pt x="-1" y="0"/>
                </a:moveTo>
                <a:cubicBezTo>
                  <a:pt x="56" y="0"/>
                  <a:pt x="113" y="-1"/>
                  <a:pt x="171" y="0"/>
                </a:cubicBezTo>
                <a:cubicBezTo>
                  <a:pt x="12100" y="0"/>
                  <a:pt x="21771" y="9670"/>
                  <a:pt x="21771" y="21600"/>
                </a:cubicBezTo>
              </a:path>
              <a:path w="21771" h="21600" stroke="0" extrusionOk="0">
                <a:moveTo>
                  <a:pt x="-1" y="0"/>
                </a:moveTo>
                <a:cubicBezTo>
                  <a:pt x="56" y="0"/>
                  <a:pt x="113" y="-1"/>
                  <a:pt x="171" y="0"/>
                </a:cubicBezTo>
                <a:cubicBezTo>
                  <a:pt x="12100" y="0"/>
                  <a:pt x="21771" y="9670"/>
                  <a:pt x="21771" y="21600"/>
                </a:cubicBezTo>
                <a:lnTo>
                  <a:pt x="171" y="21600"/>
                </a:lnTo>
                <a:close/>
              </a:path>
            </a:pathLst>
          </a:custGeom>
          <a:noFill/>
          <a:ln w="12700" cap="rnd">
            <a:solidFill>
              <a:schemeClr val="tx1"/>
            </a:solidFill>
            <a:round/>
            <a:headEnd type="triangle" w="med" len="med"/>
            <a:tailEnd/>
          </a:ln>
          <a:effectLst/>
        </p:spPr>
        <p:txBody>
          <a:bodyPr/>
          <a:lstStyle/>
          <a:p>
            <a:endParaRPr lang="en-US"/>
          </a:p>
        </p:txBody>
      </p:sp>
      <p:sp>
        <p:nvSpPr>
          <p:cNvPr id="2099" name="Arc 51"/>
          <p:cNvSpPr>
            <a:spLocks/>
          </p:cNvSpPr>
          <p:nvPr/>
        </p:nvSpPr>
        <p:spPr bwMode="auto">
          <a:xfrm>
            <a:off x="2819400" y="1362075"/>
            <a:ext cx="977900" cy="3571875"/>
          </a:xfrm>
          <a:custGeom>
            <a:avLst/>
            <a:gdLst>
              <a:gd name="G0" fmla="+- 21600 0 0"/>
              <a:gd name="G1" fmla="+- 21600 0 0"/>
              <a:gd name="G2" fmla="+- 21600 0 0"/>
              <a:gd name="T0" fmla="*/ 0 w 21600"/>
              <a:gd name="T1" fmla="*/ 21600 h 21600"/>
              <a:gd name="T2" fmla="*/ 21555 w 21600"/>
              <a:gd name="T3" fmla="*/ 0 h 21600"/>
              <a:gd name="T4" fmla="*/ 21600 w 21600"/>
              <a:gd name="T5" fmla="*/ 21600 h 21600"/>
            </a:gdLst>
            <a:ahLst/>
            <a:cxnLst>
              <a:cxn ang="0">
                <a:pos x="T0" y="T1"/>
              </a:cxn>
              <a:cxn ang="0">
                <a:pos x="T2" y="T3"/>
              </a:cxn>
              <a:cxn ang="0">
                <a:pos x="T4" y="T5"/>
              </a:cxn>
            </a:cxnLst>
            <a:rect l="0" t="0" r="r" b="b"/>
            <a:pathLst>
              <a:path w="21600" h="21600" fill="none" extrusionOk="0">
                <a:moveTo>
                  <a:pt x="0" y="21600"/>
                </a:moveTo>
                <a:cubicBezTo>
                  <a:pt x="0" y="9688"/>
                  <a:pt x="9643" y="24"/>
                  <a:pt x="21555" y="0"/>
                </a:cubicBezTo>
              </a:path>
              <a:path w="21600" h="21600" stroke="0" extrusionOk="0">
                <a:moveTo>
                  <a:pt x="0" y="21600"/>
                </a:moveTo>
                <a:cubicBezTo>
                  <a:pt x="0" y="9688"/>
                  <a:pt x="9643" y="24"/>
                  <a:pt x="21555" y="0"/>
                </a:cubicBezTo>
                <a:lnTo>
                  <a:pt x="21600" y="21600"/>
                </a:lnTo>
                <a:close/>
              </a:path>
            </a:pathLst>
          </a:custGeom>
          <a:noFill/>
          <a:ln w="38100" cap="rnd">
            <a:solidFill>
              <a:schemeClr val="tx1"/>
            </a:solidFill>
            <a:round/>
            <a:headEnd/>
            <a:tailEnd/>
          </a:ln>
          <a:effectLst/>
        </p:spPr>
        <p:txBody>
          <a:bodyPr/>
          <a:lstStyle/>
          <a:p>
            <a:endParaRPr lang="en-US" dirty="0">
              <a:solidFill>
                <a:srgbClr val="FFC000"/>
              </a:solidFill>
            </a:endParaRPr>
          </a:p>
        </p:txBody>
      </p:sp>
      <p:sp>
        <p:nvSpPr>
          <p:cNvPr id="2100" name="Arc 52"/>
          <p:cNvSpPr>
            <a:spLocks/>
          </p:cNvSpPr>
          <p:nvPr/>
        </p:nvSpPr>
        <p:spPr bwMode="auto">
          <a:xfrm>
            <a:off x="3673475" y="1323975"/>
            <a:ext cx="879475" cy="85725"/>
          </a:xfrm>
          <a:custGeom>
            <a:avLst/>
            <a:gdLst>
              <a:gd name="G0" fmla="+- 21600 0 0"/>
              <a:gd name="G1" fmla="+- 21600 0 0"/>
              <a:gd name="G2" fmla="+- 21600 0 0"/>
              <a:gd name="T0" fmla="*/ 0 w 21600"/>
              <a:gd name="T1" fmla="*/ 21600 h 21600"/>
              <a:gd name="T2" fmla="*/ 21558 w 21600"/>
              <a:gd name="T3" fmla="*/ 0 h 21600"/>
              <a:gd name="T4" fmla="*/ 21600 w 21600"/>
              <a:gd name="T5" fmla="*/ 21600 h 21600"/>
            </a:gdLst>
            <a:ahLst/>
            <a:cxnLst>
              <a:cxn ang="0">
                <a:pos x="T0" y="T1"/>
              </a:cxn>
              <a:cxn ang="0">
                <a:pos x="T2" y="T3"/>
              </a:cxn>
              <a:cxn ang="0">
                <a:pos x="T4" y="T5"/>
              </a:cxn>
            </a:cxnLst>
            <a:rect l="0" t="0" r="r" b="b"/>
            <a:pathLst>
              <a:path w="21600" h="21600" fill="none" extrusionOk="0">
                <a:moveTo>
                  <a:pt x="0" y="21600"/>
                </a:moveTo>
                <a:cubicBezTo>
                  <a:pt x="0" y="9687"/>
                  <a:pt x="9645" y="23"/>
                  <a:pt x="21558" y="0"/>
                </a:cubicBezTo>
              </a:path>
              <a:path w="21600" h="21600" stroke="0" extrusionOk="0">
                <a:moveTo>
                  <a:pt x="0" y="21600"/>
                </a:moveTo>
                <a:cubicBezTo>
                  <a:pt x="0" y="9687"/>
                  <a:pt x="9645" y="23"/>
                  <a:pt x="21558" y="0"/>
                </a:cubicBezTo>
                <a:lnTo>
                  <a:pt x="21600" y="21600"/>
                </a:lnTo>
                <a:close/>
              </a:path>
            </a:pathLst>
          </a:custGeom>
          <a:noFill/>
          <a:ln w="38100" cap="rnd">
            <a:solidFill>
              <a:schemeClr val="tx1"/>
            </a:solidFill>
            <a:round/>
            <a:headEnd/>
            <a:tailEnd/>
          </a:ln>
          <a:effectLst/>
        </p:spPr>
        <p:txBody>
          <a:bodyPr/>
          <a:lstStyle/>
          <a:p>
            <a:endParaRPr lang="en-US" dirty="0">
              <a:solidFill>
                <a:srgbClr val="FFC000"/>
              </a:solidFill>
            </a:endParaRPr>
          </a:p>
        </p:txBody>
      </p:sp>
      <p:sp>
        <p:nvSpPr>
          <p:cNvPr id="2101" name="Arc 53"/>
          <p:cNvSpPr>
            <a:spLocks/>
          </p:cNvSpPr>
          <p:nvPr/>
        </p:nvSpPr>
        <p:spPr bwMode="auto">
          <a:xfrm>
            <a:off x="2819400" y="4876800"/>
            <a:ext cx="908050" cy="273050"/>
          </a:xfrm>
          <a:custGeom>
            <a:avLst/>
            <a:gdLst>
              <a:gd name="G0" fmla="+- 21600 0 0"/>
              <a:gd name="G1" fmla="+- 0 0 0"/>
              <a:gd name="G2" fmla="+- 21600 0 0"/>
              <a:gd name="T0" fmla="*/ 29610 w 29610"/>
              <a:gd name="T1" fmla="*/ 20060 h 21600"/>
              <a:gd name="T2" fmla="*/ 0 w 29610"/>
              <a:gd name="T3" fmla="*/ 0 h 21600"/>
              <a:gd name="T4" fmla="*/ 21600 w 29610"/>
              <a:gd name="T5" fmla="*/ 0 h 21600"/>
            </a:gdLst>
            <a:ahLst/>
            <a:cxnLst>
              <a:cxn ang="0">
                <a:pos x="T0" y="T1"/>
              </a:cxn>
              <a:cxn ang="0">
                <a:pos x="T2" y="T3"/>
              </a:cxn>
              <a:cxn ang="0">
                <a:pos x="T4" y="T5"/>
              </a:cxn>
            </a:cxnLst>
            <a:rect l="0" t="0" r="r" b="b"/>
            <a:pathLst>
              <a:path w="29610" h="21600" fill="none" extrusionOk="0">
                <a:moveTo>
                  <a:pt x="29609" y="20059"/>
                </a:moveTo>
                <a:cubicBezTo>
                  <a:pt x="27062" y="21077"/>
                  <a:pt x="24343" y="21599"/>
                  <a:pt x="21600" y="21600"/>
                </a:cubicBezTo>
                <a:cubicBezTo>
                  <a:pt x="9670" y="21600"/>
                  <a:pt x="0" y="11929"/>
                  <a:pt x="0" y="0"/>
                </a:cubicBezTo>
              </a:path>
              <a:path w="29610" h="21600" stroke="0" extrusionOk="0">
                <a:moveTo>
                  <a:pt x="29609" y="20059"/>
                </a:moveTo>
                <a:cubicBezTo>
                  <a:pt x="27062" y="21077"/>
                  <a:pt x="24343" y="21599"/>
                  <a:pt x="21600" y="21600"/>
                </a:cubicBezTo>
                <a:cubicBezTo>
                  <a:pt x="9670" y="21600"/>
                  <a:pt x="0" y="11929"/>
                  <a:pt x="0" y="0"/>
                </a:cubicBezTo>
                <a:lnTo>
                  <a:pt x="21600" y="0"/>
                </a:lnTo>
                <a:close/>
              </a:path>
            </a:pathLst>
          </a:custGeom>
          <a:noFill/>
          <a:ln w="38100" cap="rnd">
            <a:solidFill>
              <a:schemeClr val="tx1"/>
            </a:solidFill>
            <a:round/>
            <a:headEnd type="triangle" w="med" len="med"/>
            <a:tailEnd/>
          </a:ln>
          <a:effectLst/>
        </p:spPr>
        <p:txBody>
          <a:bodyPr/>
          <a:lstStyle/>
          <a:p>
            <a:endParaRPr lang="en-US"/>
          </a:p>
        </p:txBody>
      </p:sp>
      <p:sp>
        <p:nvSpPr>
          <p:cNvPr id="2102" name="Arc 54"/>
          <p:cNvSpPr>
            <a:spLocks/>
          </p:cNvSpPr>
          <p:nvPr/>
        </p:nvSpPr>
        <p:spPr bwMode="auto">
          <a:xfrm>
            <a:off x="5603875" y="1346200"/>
            <a:ext cx="1025525" cy="3571875"/>
          </a:xfrm>
          <a:custGeom>
            <a:avLst/>
            <a:gdLst>
              <a:gd name="G0" fmla="+- 45 0 0"/>
              <a:gd name="G1" fmla="+- 21600 0 0"/>
              <a:gd name="G2" fmla="+- 21600 0 0"/>
              <a:gd name="T0" fmla="*/ 0 w 21645"/>
              <a:gd name="T1" fmla="*/ 0 h 21600"/>
              <a:gd name="T2" fmla="*/ 21645 w 21645"/>
              <a:gd name="T3" fmla="*/ 21600 h 21600"/>
              <a:gd name="T4" fmla="*/ 45 w 21645"/>
              <a:gd name="T5" fmla="*/ 21600 h 21600"/>
            </a:gdLst>
            <a:ahLst/>
            <a:cxnLst>
              <a:cxn ang="0">
                <a:pos x="T0" y="T1"/>
              </a:cxn>
              <a:cxn ang="0">
                <a:pos x="T2" y="T3"/>
              </a:cxn>
              <a:cxn ang="0">
                <a:pos x="T4" y="T5"/>
              </a:cxn>
            </a:cxnLst>
            <a:rect l="0" t="0" r="r" b="b"/>
            <a:pathLst>
              <a:path w="21645" h="21600" fill="none" extrusionOk="0">
                <a:moveTo>
                  <a:pt x="0" y="0"/>
                </a:moveTo>
                <a:cubicBezTo>
                  <a:pt x="15" y="0"/>
                  <a:pt x="30" y="-1"/>
                  <a:pt x="45" y="0"/>
                </a:cubicBezTo>
                <a:cubicBezTo>
                  <a:pt x="11974" y="0"/>
                  <a:pt x="21645" y="9670"/>
                  <a:pt x="21645" y="21600"/>
                </a:cubicBezTo>
              </a:path>
              <a:path w="21645" h="21600" stroke="0" extrusionOk="0">
                <a:moveTo>
                  <a:pt x="0" y="0"/>
                </a:moveTo>
                <a:cubicBezTo>
                  <a:pt x="15" y="0"/>
                  <a:pt x="30" y="-1"/>
                  <a:pt x="45" y="0"/>
                </a:cubicBezTo>
                <a:cubicBezTo>
                  <a:pt x="11974" y="0"/>
                  <a:pt x="21645" y="9670"/>
                  <a:pt x="21645" y="21600"/>
                </a:cubicBezTo>
                <a:lnTo>
                  <a:pt x="45" y="21600"/>
                </a:lnTo>
                <a:close/>
              </a:path>
            </a:pathLst>
          </a:custGeom>
          <a:noFill/>
          <a:ln w="38100" cap="rnd">
            <a:solidFill>
              <a:schemeClr val="tx1"/>
            </a:solidFill>
            <a:round/>
            <a:headEnd/>
            <a:tailEnd/>
          </a:ln>
          <a:effectLst/>
        </p:spPr>
        <p:txBody>
          <a:bodyPr/>
          <a:lstStyle/>
          <a:p>
            <a:endParaRPr lang="en-US"/>
          </a:p>
        </p:txBody>
      </p:sp>
      <p:sp>
        <p:nvSpPr>
          <p:cNvPr id="2103" name="Arc 55"/>
          <p:cNvSpPr>
            <a:spLocks/>
          </p:cNvSpPr>
          <p:nvPr/>
        </p:nvSpPr>
        <p:spPr bwMode="auto">
          <a:xfrm>
            <a:off x="4876800" y="1295400"/>
            <a:ext cx="842963" cy="79375"/>
          </a:xfrm>
          <a:custGeom>
            <a:avLst/>
            <a:gdLst>
              <a:gd name="G0" fmla="+- 42 0 0"/>
              <a:gd name="G1" fmla="+- 21600 0 0"/>
              <a:gd name="G2" fmla="+- 21600 0 0"/>
              <a:gd name="T0" fmla="*/ 0 w 21642"/>
              <a:gd name="T1" fmla="*/ 0 h 21600"/>
              <a:gd name="T2" fmla="*/ 21642 w 21642"/>
              <a:gd name="T3" fmla="*/ 21600 h 21600"/>
              <a:gd name="T4" fmla="*/ 42 w 21642"/>
              <a:gd name="T5" fmla="*/ 21600 h 21600"/>
            </a:gdLst>
            <a:ahLst/>
            <a:cxnLst>
              <a:cxn ang="0">
                <a:pos x="T0" y="T1"/>
              </a:cxn>
              <a:cxn ang="0">
                <a:pos x="T2" y="T3"/>
              </a:cxn>
              <a:cxn ang="0">
                <a:pos x="T4" y="T5"/>
              </a:cxn>
            </a:cxnLst>
            <a:rect l="0" t="0" r="r" b="b"/>
            <a:pathLst>
              <a:path w="21642" h="21600" fill="none" extrusionOk="0">
                <a:moveTo>
                  <a:pt x="0" y="0"/>
                </a:moveTo>
                <a:cubicBezTo>
                  <a:pt x="14" y="0"/>
                  <a:pt x="28" y="-1"/>
                  <a:pt x="42" y="0"/>
                </a:cubicBezTo>
                <a:cubicBezTo>
                  <a:pt x="11971" y="0"/>
                  <a:pt x="21642" y="9670"/>
                  <a:pt x="21642" y="21600"/>
                </a:cubicBezTo>
              </a:path>
              <a:path w="21642" h="21600" stroke="0" extrusionOk="0">
                <a:moveTo>
                  <a:pt x="0" y="0"/>
                </a:moveTo>
                <a:cubicBezTo>
                  <a:pt x="14" y="0"/>
                  <a:pt x="28" y="-1"/>
                  <a:pt x="42" y="0"/>
                </a:cubicBezTo>
                <a:cubicBezTo>
                  <a:pt x="11971" y="0"/>
                  <a:pt x="21642" y="9670"/>
                  <a:pt x="21642" y="21600"/>
                </a:cubicBezTo>
                <a:lnTo>
                  <a:pt x="42" y="21600"/>
                </a:lnTo>
                <a:close/>
              </a:path>
            </a:pathLst>
          </a:custGeom>
          <a:noFill/>
          <a:ln w="38100" cap="rnd">
            <a:solidFill>
              <a:schemeClr val="tx1"/>
            </a:solidFill>
            <a:round/>
            <a:headEnd type="triangle" w="med" len="med"/>
            <a:tailEnd/>
          </a:ln>
          <a:effectLst/>
        </p:spPr>
        <p:txBody>
          <a:bodyPr/>
          <a:lstStyle/>
          <a:p>
            <a:endParaRPr lang="en-US"/>
          </a:p>
        </p:txBody>
      </p:sp>
      <p:sp>
        <p:nvSpPr>
          <p:cNvPr id="2104" name="Arc 56"/>
          <p:cNvSpPr>
            <a:spLocks/>
          </p:cNvSpPr>
          <p:nvPr/>
        </p:nvSpPr>
        <p:spPr bwMode="auto">
          <a:xfrm>
            <a:off x="5729288" y="4953000"/>
            <a:ext cx="901700" cy="273050"/>
          </a:xfrm>
          <a:custGeom>
            <a:avLst/>
            <a:gdLst>
              <a:gd name="G0" fmla="+- 10131 0 0"/>
              <a:gd name="G1" fmla="+- 0 0 0"/>
              <a:gd name="G2" fmla="+- 21600 0 0"/>
              <a:gd name="T0" fmla="*/ 31731 w 31731"/>
              <a:gd name="T1" fmla="*/ 0 h 21600"/>
              <a:gd name="T2" fmla="*/ 0 w 31731"/>
              <a:gd name="T3" fmla="*/ 19077 h 21600"/>
              <a:gd name="T4" fmla="*/ 10131 w 31731"/>
              <a:gd name="T5" fmla="*/ 0 h 21600"/>
            </a:gdLst>
            <a:ahLst/>
            <a:cxnLst>
              <a:cxn ang="0">
                <a:pos x="T0" y="T1"/>
              </a:cxn>
              <a:cxn ang="0">
                <a:pos x="T2" y="T3"/>
              </a:cxn>
              <a:cxn ang="0">
                <a:pos x="T4" y="T5"/>
              </a:cxn>
            </a:cxnLst>
            <a:rect l="0" t="0" r="r" b="b"/>
            <a:pathLst>
              <a:path w="31731" h="21600" fill="none" extrusionOk="0">
                <a:moveTo>
                  <a:pt x="31731" y="0"/>
                </a:moveTo>
                <a:cubicBezTo>
                  <a:pt x="31731" y="11929"/>
                  <a:pt x="22060" y="21600"/>
                  <a:pt x="10131" y="21600"/>
                </a:cubicBezTo>
                <a:cubicBezTo>
                  <a:pt x="6598" y="21600"/>
                  <a:pt x="3119" y="20733"/>
                  <a:pt x="0" y="19076"/>
                </a:cubicBezTo>
              </a:path>
              <a:path w="31731" h="21600" stroke="0" extrusionOk="0">
                <a:moveTo>
                  <a:pt x="31731" y="0"/>
                </a:moveTo>
                <a:cubicBezTo>
                  <a:pt x="31731" y="11929"/>
                  <a:pt x="22060" y="21600"/>
                  <a:pt x="10131" y="21600"/>
                </a:cubicBezTo>
                <a:cubicBezTo>
                  <a:pt x="6598" y="21600"/>
                  <a:pt x="3119" y="20733"/>
                  <a:pt x="0" y="19076"/>
                </a:cubicBezTo>
                <a:lnTo>
                  <a:pt x="10131" y="0"/>
                </a:lnTo>
                <a:close/>
              </a:path>
            </a:pathLst>
          </a:custGeom>
          <a:noFill/>
          <a:ln w="38100" cap="rnd">
            <a:solidFill>
              <a:schemeClr val="tx1"/>
            </a:solidFill>
            <a:round/>
            <a:headEnd/>
            <a:tailEnd/>
          </a:ln>
          <a:effectLst/>
        </p:spPr>
        <p:txBody>
          <a:bodyPr/>
          <a:lstStyle/>
          <a:p>
            <a:endParaRPr lang="en-US"/>
          </a:p>
        </p:txBody>
      </p:sp>
      <p:sp>
        <p:nvSpPr>
          <p:cNvPr id="2105" name="Rectangle 57"/>
          <p:cNvSpPr>
            <a:spLocks noChangeArrowheads="1"/>
          </p:cNvSpPr>
          <p:nvPr/>
        </p:nvSpPr>
        <p:spPr bwMode="auto">
          <a:xfrm>
            <a:off x="2209800" y="304800"/>
            <a:ext cx="5846153" cy="766877"/>
          </a:xfrm>
          <a:prstGeom prst="rect">
            <a:avLst/>
          </a:prstGeom>
          <a:noFill/>
          <a:ln w="12700">
            <a:noFill/>
            <a:miter lim="800000"/>
            <a:headEnd/>
            <a:tailEnd/>
          </a:ln>
          <a:effectLst/>
        </p:spPr>
        <p:txBody>
          <a:bodyPr wrap="none" lIns="90488" tIns="44450" rIns="90488" bIns="44450">
            <a:spAutoFit/>
          </a:bodyPr>
          <a:lstStyle/>
          <a:p>
            <a:pPr algn="ctr" eaLnBrk="0" hangingPunct="0"/>
            <a:r>
              <a:rPr lang="en-US" sz="4400" b="1" dirty="0" smtClean="0">
                <a:solidFill>
                  <a:srgbClr val="FFFF00"/>
                </a:solidFill>
                <a:latin typeface="Andy" pitchFamily="66" charset="0"/>
              </a:rPr>
              <a:t>Spiritual Family </a:t>
            </a:r>
            <a:r>
              <a:rPr lang="en-US" sz="4400" b="1" dirty="0">
                <a:solidFill>
                  <a:srgbClr val="FFFF00"/>
                </a:solidFill>
                <a:latin typeface="Andy" pitchFamily="66" charset="0"/>
              </a:rPr>
              <a:t>Emphasis</a:t>
            </a:r>
          </a:p>
        </p:txBody>
      </p:sp>
    </p:spTree>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7" name="Text Box 35"/>
          <p:cNvSpPr txBox="1">
            <a:spLocks noChangeArrowheads="1"/>
          </p:cNvSpPr>
          <p:nvPr/>
        </p:nvSpPr>
        <p:spPr bwMode="auto">
          <a:xfrm rot="2710108">
            <a:off x="4064794" y="4336257"/>
            <a:ext cx="1555750" cy="779462"/>
          </a:xfrm>
          <a:prstGeom prst="rect">
            <a:avLst/>
          </a:prstGeom>
          <a:noFill/>
          <a:ln w="9525">
            <a:noFill/>
            <a:miter lim="800000"/>
            <a:headEnd/>
            <a:tailEnd/>
          </a:ln>
          <a:effectLst/>
        </p:spPr>
        <p:txBody>
          <a:bodyPr wrap="none">
            <a:spAutoFit/>
          </a:bodyPr>
          <a:lstStyle/>
          <a:p>
            <a:pPr algn="ctr"/>
            <a:r>
              <a:rPr lang="en-US" b="1"/>
              <a:t>Discipling</a:t>
            </a:r>
          </a:p>
          <a:p>
            <a:pPr algn="ctr">
              <a:lnSpc>
                <a:spcPct val="50000"/>
              </a:lnSpc>
            </a:pPr>
            <a:endParaRPr lang="en-US" b="1"/>
          </a:p>
          <a:p>
            <a:pPr algn="ctr"/>
            <a:r>
              <a:rPr lang="en-US" b="1"/>
              <a:t>Relationship</a:t>
            </a:r>
          </a:p>
        </p:txBody>
      </p:sp>
      <p:sp>
        <p:nvSpPr>
          <p:cNvPr id="3103" name="Text Box 31"/>
          <p:cNvSpPr txBox="1">
            <a:spLocks noChangeArrowheads="1"/>
          </p:cNvSpPr>
          <p:nvPr/>
        </p:nvSpPr>
        <p:spPr bwMode="auto">
          <a:xfrm>
            <a:off x="4648200" y="3124200"/>
            <a:ext cx="1584325" cy="1155700"/>
          </a:xfrm>
          <a:prstGeom prst="rect">
            <a:avLst/>
          </a:prstGeom>
          <a:noFill/>
          <a:ln w="9525">
            <a:noFill/>
            <a:miter lim="800000"/>
            <a:headEnd/>
            <a:tailEnd/>
          </a:ln>
          <a:effectLst/>
        </p:spPr>
        <p:txBody>
          <a:bodyPr wrap="none">
            <a:spAutoFit/>
          </a:bodyPr>
          <a:lstStyle/>
          <a:p>
            <a:pPr algn="ctr">
              <a:lnSpc>
                <a:spcPct val="150000"/>
              </a:lnSpc>
            </a:pPr>
            <a:r>
              <a:rPr lang="en-US" sz="1600" b="1"/>
              <a:t>Peer</a:t>
            </a:r>
          </a:p>
          <a:p>
            <a:pPr algn="ctr">
              <a:lnSpc>
                <a:spcPct val="85000"/>
              </a:lnSpc>
            </a:pPr>
            <a:endParaRPr lang="en-US" sz="1600" b="1"/>
          </a:p>
          <a:p>
            <a:pPr algn="ctr"/>
            <a:r>
              <a:rPr lang="en-US" sz="1600" b="1"/>
              <a:t>Accountability</a:t>
            </a:r>
          </a:p>
          <a:p>
            <a:pPr algn="ctr"/>
            <a:r>
              <a:rPr lang="en-US" sz="1600" b="1"/>
              <a:t>Relationship</a:t>
            </a:r>
          </a:p>
        </p:txBody>
      </p:sp>
      <p:pic>
        <p:nvPicPr>
          <p:cNvPr id="3114" name="Picture 42" descr="Church"/>
          <p:cNvPicPr>
            <a:picLocks noChangeAspect="1" noChangeArrowheads="1"/>
          </p:cNvPicPr>
          <p:nvPr/>
        </p:nvPicPr>
        <p:blipFill>
          <a:blip r:embed="rId2" cstate="print"/>
          <a:srcRect/>
          <a:stretch>
            <a:fillRect/>
          </a:stretch>
        </p:blipFill>
        <p:spPr bwMode="auto">
          <a:xfrm>
            <a:off x="457200" y="1676400"/>
            <a:ext cx="1314450" cy="2514600"/>
          </a:xfrm>
          <a:prstGeom prst="rect">
            <a:avLst/>
          </a:prstGeom>
          <a:noFill/>
        </p:spPr>
      </p:pic>
      <p:sp>
        <p:nvSpPr>
          <p:cNvPr id="3074" name="Rectangle 2"/>
          <p:cNvSpPr>
            <a:spLocks noGrp="1" noChangeArrowheads="1"/>
          </p:cNvSpPr>
          <p:nvPr>
            <p:ph type="title"/>
          </p:nvPr>
        </p:nvSpPr>
        <p:spPr>
          <a:xfrm>
            <a:off x="457200" y="152400"/>
            <a:ext cx="8229600" cy="1143000"/>
          </a:xfrm>
        </p:spPr>
        <p:txBody>
          <a:bodyPr/>
          <a:lstStyle/>
          <a:p>
            <a:r>
              <a:rPr lang="en-US">
                <a:solidFill>
                  <a:schemeClr val="tx1"/>
                </a:solidFill>
                <a:latin typeface="Andy" pitchFamily="66" charset="0"/>
              </a:rPr>
              <a:t>Every Believer – 3 Relationships</a:t>
            </a:r>
          </a:p>
        </p:txBody>
      </p:sp>
      <p:sp>
        <p:nvSpPr>
          <p:cNvPr id="3076" name="Text Box 4"/>
          <p:cNvSpPr txBox="1">
            <a:spLocks noChangeArrowheads="1"/>
          </p:cNvSpPr>
          <p:nvPr/>
        </p:nvSpPr>
        <p:spPr bwMode="auto">
          <a:xfrm rot="-3304836">
            <a:off x="3898900" y="2044700"/>
            <a:ext cx="1555750" cy="819150"/>
          </a:xfrm>
          <a:prstGeom prst="rect">
            <a:avLst/>
          </a:prstGeom>
          <a:noFill/>
          <a:ln w="9525">
            <a:noFill/>
            <a:miter lim="800000"/>
            <a:headEnd/>
            <a:tailEnd/>
          </a:ln>
          <a:effectLst/>
        </p:spPr>
        <p:txBody>
          <a:bodyPr wrap="none">
            <a:spAutoFit/>
          </a:bodyPr>
          <a:lstStyle/>
          <a:p>
            <a:pPr algn="ctr"/>
            <a:r>
              <a:rPr lang="en-US" b="1"/>
              <a:t>Mentoring</a:t>
            </a:r>
          </a:p>
          <a:p>
            <a:pPr algn="ctr">
              <a:lnSpc>
                <a:spcPct val="65000"/>
              </a:lnSpc>
            </a:pPr>
            <a:endParaRPr lang="en-US" b="1"/>
          </a:p>
          <a:p>
            <a:pPr algn="ctr"/>
            <a:r>
              <a:rPr lang="en-US" b="1"/>
              <a:t>Relationship</a:t>
            </a:r>
          </a:p>
        </p:txBody>
      </p:sp>
      <p:pic>
        <p:nvPicPr>
          <p:cNvPr id="3077" name="Picture 5" descr="confussed"/>
          <p:cNvPicPr>
            <a:picLocks noChangeAspect="1" noChangeArrowheads="1"/>
          </p:cNvPicPr>
          <p:nvPr/>
        </p:nvPicPr>
        <p:blipFill>
          <a:blip r:embed="rId3" cstate="print"/>
          <a:srcRect/>
          <a:stretch>
            <a:fillRect/>
          </a:stretch>
        </p:blipFill>
        <p:spPr bwMode="auto">
          <a:xfrm>
            <a:off x="5399088" y="4876800"/>
            <a:ext cx="636587" cy="1371600"/>
          </a:xfrm>
          <a:prstGeom prst="rect">
            <a:avLst/>
          </a:prstGeom>
          <a:noFill/>
        </p:spPr>
      </p:pic>
      <p:grpSp>
        <p:nvGrpSpPr>
          <p:cNvPr id="2" name="Group 6"/>
          <p:cNvGrpSpPr>
            <a:grpSpLocks/>
          </p:cNvGrpSpPr>
          <p:nvPr/>
        </p:nvGrpSpPr>
        <p:grpSpPr bwMode="auto">
          <a:xfrm>
            <a:off x="6019800" y="3048000"/>
            <a:ext cx="922338" cy="1435100"/>
            <a:chOff x="3690" y="1173"/>
            <a:chExt cx="1643" cy="2371"/>
          </a:xfrm>
        </p:grpSpPr>
        <p:sp>
          <p:nvSpPr>
            <p:cNvPr id="3079" name="Freeform 7"/>
            <p:cNvSpPr>
              <a:spLocks/>
            </p:cNvSpPr>
            <p:nvPr/>
          </p:nvSpPr>
          <p:spPr bwMode="auto">
            <a:xfrm>
              <a:off x="4694" y="1173"/>
              <a:ext cx="564" cy="476"/>
            </a:xfrm>
            <a:custGeom>
              <a:avLst/>
              <a:gdLst/>
              <a:ahLst/>
              <a:cxnLst>
                <a:cxn ang="0">
                  <a:pos x="164" y="158"/>
                </a:cxn>
                <a:cxn ang="0">
                  <a:pos x="246" y="84"/>
                </a:cxn>
                <a:cxn ang="0">
                  <a:pos x="318" y="31"/>
                </a:cxn>
                <a:cxn ang="0">
                  <a:pos x="373" y="4"/>
                </a:cxn>
                <a:cxn ang="0">
                  <a:pos x="441" y="0"/>
                </a:cxn>
                <a:cxn ang="0">
                  <a:pos x="503" y="22"/>
                </a:cxn>
                <a:cxn ang="0">
                  <a:pos x="557" y="102"/>
                </a:cxn>
                <a:cxn ang="0">
                  <a:pos x="564" y="170"/>
                </a:cxn>
                <a:cxn ang="0">
                  <a:pos x="537" y="251"/>
                </a:cxn>
                <a:cxn ang="0">
                  <a:pos x="496" y="335"/>
                </a:cxn>
                <a:cxn ang="0">
                  <a:pos x="431" y="402"/>
                </a:cxn>
                <a:cxn ang="0">
                  <a:pos x="363" y="449"/>
                </a:cxn>
                <a:cxn ang="0">
                  <a:pos x="307" y="476"/>
                </a:cxn>
                <a:cxn ang="0">
                  <a:pos x="249" y="476"/>
                </a:cxn>
                <a:cxn ang="0">
                  <a:pos x="178" y="473"/>
                </a:cxn>
                <a:cxn ang="0">
                  <a:pos x="133" y="418"/>
                </a:cxn>
                <a:cxn ang="0">
                  <a:pos x="113" y="356"/>
                </a:cxn>
                <a:cxn ang="0">
                  <a:pos x="113" y="273"/>
                </a:cxn>
                <a:cxn ang="0">
                  <a:pos x="137" y="224"/>
                </a:cxn>
                <a:cxn ang="0">
                  <a:pos x="86" y="217"/>
                </a:cxn>
                <a:cxn ang="0">
                  <a:pos x="45" y="227"/>
                </a:cxn>
                <a:cxn ang="0">
                  <a:pos x="4" y="233"/>
                </a:cxn>
                <a:cxn ang="0">
                  <a:pos x="0" y="196"/>
                </a:cxn>
                <a:cxn ang="0">
                  <a:pos x="14" y="179"/>
                </a:cxn>
                <a:cxn ang="0">
                  <a:pos x="154" y="176"/>
                </a:cxn>
                <a:cxn ang="0">
                  <a:pos x="164" y="158"/>
                </a:cxn>
              </a:cxnLst>
              <a:rect l="0" t="0" r="r" b="b"/>
              <a:pathLst>
                <a:path w="564" h="476">
                  <a:moveTo>
                    <a:pt x="164" y="158"/>
                  </a:moveTo>
                  <a:lnTo>
                    <a:pt x="246" y="84"/>
                  </a:lnTo>
                  <a:lnTo>
                    <a:pt x="318" y="31"/>
                  </a:lnTo>
                  <a:lnTo>
                    <a:pt x="373" y="4"/>
                  </a:lnTo>
                  <a:lnTo>
                    <a:pt x="441" y="0"/>
                  </a:lnTo>
                  <a:lnTo>
                    <a:pt x="503" y="22"/>
                  </a:lnTo>
                  <a:lnTo>
                    <a:pt x="557" y="102"/>
                  </a:lnTo>
                  <a:lnTo>
                    <a:pt x="564" y="170"/>
                  </a:lnTo>
                  <a:lnTo>
                    <a:pt x="537" y="251"/>
                  </a:lnTo>
                  <a:lnTo>
                    <a:pt x="496" y="335"/>
                  </a:lnTo>
                  <a:lnTo>
                    <a:pt x="431" y="402"/>
                  </a:lnTo>
                  <a:lnTo>
                    <a:pt x="363" y="449"/>
                  </a:lnTo>
                  <a:lnTo>
                    <a:pt x="307" y="476"/>
                  </a:lnTo>
                  <a:lnTo>
                    <a:pt x="249" y="476"/>
                  </a:lnTo>
                  <a:lnTo>
                    <a:pt x="178" y="473"/>
                  </a:lnTo>
                  <a:lnTo>
                    <a:pt x="133" y="418"/>
                  </a:lnTo>
                  <a:lnTo>
                    <a:pt x="113" y="356"/>
                  </a:lnTo>
                  <a:lnTo>
                    <a:pt x="113" y="273"/>
                  </a:lnTo>
                  <a:lnTo>
                    <a:pt x="137" y="224"/>
                  </a:lnTo>
                  <a:lnTo>
                    <a:pt x="86" y="217"/>
                  </a:lnTo>
                  <a:lnTo>
                    <a:pt x="45" y="227"/>
                  </a:lnTo>
                  <a:lnTo>
                    <a:pt x="4" y="233"/>
                  </a:lnTo>
                  <a:lnTo>
                    <a:pt x="0" y="196"/>
                  </a:lnTo>
                  <a:lnTo>
                    <a:pt x="14" y="179"/>
                  </a:lnTo>
                  <a:lnTo>
                    <a:pt x="154" y="176"/>
                  </a:lnTo>
                  <a:lnTo>
                    <a:pt x="164" y="158"/>
                  </a:lnTo>
                  <a:close/>
                </a:path>
              </a:pathLst>
            </a:custGeom>
            <a:solidFill>
              <a:srgbClr val="000000"/>
            </a:solidFill>
            <a:ln w="9525">
              <a:noFill/>
              <a:round/>
              <a:headEnd/>
              <a:tailEnd/>
            </a:ln>
          </p:spPr>
          <p:txBody>
            <a:bodyPr/>
            <a:lstStyle/>
            <a:p>
              <a:endParaRPr lang="en-US"/>
            </a:p>
          </p:txBody>
        </p:sp>
        <p:sp>
          <p:nvSpPr>
            <p:cNvPr id="3080" name="Freeform 8"/>
            <p:cNvSpPr>
              <a:spLocks/>
            </p:cNvSpPr>
            <p:nvPr/>
          </p:nvSpPr>
          <p:spPr bwMode="auto">
            <a:xfrm>
              <a:off x="3690" y="1606"/>
              <a:ext cx="1129" cy="246"/>
            </a:xfrm>
            <a:custGeom>
              <a:avLst/>
              <a:gdLst/>
              <a:ahLst/>
              <a:cxnLst>
                <a:cxn ang="0">
                  <a:pos x="852" y="117"/>
                </a:cxn>
                <a:cxn ang="0">
                  <a:pos x="961" y="89"/>
                </a:cxn>
                <a:cxn ang="0">
                  <a:pos x="1053" y="80"/>
                </a:cxn>
                <a:cxn ang="0">
                  <a:pos x="1115" y="92"/>
                </a:cxn>
                <a:cxn ang="0">
                  <a:pos x="1129" y="126"/>
                </a:cxn>
                <a:cxn ang="0">
                  <a:pos x="1105" y="157"/>
                </a:cxn>
                <a:cxn ang="0">
                  <a:pos x="1053" y="175"/>
                </a:cxn>
                <a:cxn ang="0">
                  <a:pos x="971" y="175"/>
                </a:cxn>
                <a:cxn ang="0">
                  <a:pos x="848" y="194"/>
                </a:cxn>
                <a:cxn ang="0">
                  <a:pos x="666" y="231"/>
                </a:cxn>
                <a:cxn ang="0">
                  <a:pos x="571" y="246"/>
                </a:cxn>
                <a:cxn ang="0">
                  <a:pos x="448" y="246"/>
                </a:cxn>
                <a:cxn ang="0">
                  <a:pos x="345" y="228"/>
                </a:cxn>
                <a:cxn ang="0">
                  <a:pos x="212" y="181"/>
                </a:cxn>
                <a:cxn ang="0">
                  <a:pos x="141" y="154"/>
                </a:cxn>
                <a:cxn ang="0">
                  <a:pos x="112" y="166"/>
                </a:cxn>
                <a:cxn ang="0">
                  <a:pos x="92" y="154"/>
                </a:cxn>
                <a:cxn ang="0">
                  <a:pos x="112" y="120"/>
                </a:cxn>
                <a:cxn ang="0">
                  <a:pos x="120" y="108"/>
                </a:cxn>
                <a:cxn ang="0">
                  <a:pos x="112" y="83"/>
                </a:cxn>
                <a:cxn ang="0">
                  <a:pos x="88" y="65"/>
                </a:cxn>
                <a:cxn ang="0">
                  <a:pos x="51" y="74"/>
                </a:cxn>
                <a:cxn ang="0">
                  <a:pos x="47" y="117"/>
                </a:cxn>
                <a:cxn ang="0">
                  <a:pos x="37" y="138"/>
                </a:cxn>
                <a:cxn ang="0">
                  <a:pos x="17" y="120"/>
                </a:cxn>
                <a:cxn ang="0">
                  <a:pos x="0" y="98"/>
                </a:cxn>
                <a:cxn ang="0">
                  <a:pos x="6" y="55"/>
                </a:cxn>
                <a:cxn ang="0">
                  <a:pos x="30" y="18"/>
                </a:cxn>
                <a:cxn ang="0">
                  <a:pos x="68" y="0"/>
                </a:cxn>
                <a:cxn ang="0">
                  <a:pos x="112" y="9"/>
                </a:cxn>
                <a:cxn ang="0">
                  <a:pos x="161" y="55"/>
                </a:cxn>
                <a:cxn ang="0">
                  <a:pos x="182" y="89"/>
                </a:cxn>
                <a:cxn ang="0">
                  <a:pos x="236" y="129"/>
                </a:cxn>
                <a:cxn ang="0">
                  <a:pos x="315" y="166"/>
                </a:cxn>
                <a:cxn ang="0">
                  <a:pos x="427" y="194"/>
                </a:cxn>
                <a:cxn ang="0">
                  <a:pos x="571" y="191"/>
                </a:cxn>
                <a:cxn ang="0">
                  <a:pos x="694" y="175"/>
                </a:cxn>
                <a:cxn ang="0">
                  <a:pos x="777" y="145"/>
                </a:cxn>
                <a:cxn ang="0">
                  <a:pos x="852" y="117"/>
                </a:cxn>
              </a:cxnLst>
              <a:rect l="0" t="0" r="r" b="b"/>
              <a:pathLst>
                <a:path w="1129" h="246">
                  <a:moveTo>
                    <a:pt x="852" y="117"/>
                  </a:moveTo>
                  <a:lnTo>
                    <a:pt x="961" y="89"/>
                  </a:lnTo>
                  <a:lnTo>
                    <a:pt x="1053" y="80"/>
                  </a:lnTo>
                  <a:lnTo>
                    <a:pt x="1115" y="92"/>
                  </a:lnTo>
                  <a:lnTo>
                    <a:pt x="1129" y="126"/>
                  </a:lnTo>
                  <a:lnTo>
                    <a:pt x="1105" y="157"/>
                  </a:lnTo>
                  <a:lnTo>
                    <a:pt x="1053" y="175"/>
                  </a:lnTo>
                  <a:lnTo>
                    <a:pt x="971" y="175"/>
                  </a:lnTo>
                  <a:lnTo>
                    <a:pt x="848" y="194"/>
                  </a:lnTo>
                  <a:lnTo>
                    <a:pt x="666" y="231"/>
                  </a:lnTo>
                  <a:lnTo>
                    <a:pt x="571" y="246"/>
                  </a:lnTo>
                  <a:lnTo>
                    <a:pt x="448" y="246"/>
                  </a:lnTo>
                  <a:lnTo>
                    <a:pt x="345" y="228"/>
                  </a:lnTo>
                  <a:lnTo>
                    <a:pt x="212" y="181"/>
                  </a:lnTo>
                  <a:lnTo>
                    <a:pt x="141" y="154"/>
                  </a:lnTo>
                  <a:lnTo>
                    <a:pt x="112" y="166"/>
                  </a:lnTo>
                  <a:lnTo>
                    <a:pt x="92" y="154"/>
                  </a:lnTo>
                  <a:lnTo>
                    <a:pt x="112" y="120"/>
                  </a:lnTo>
                  <a:lnTo>
                    <a:pt x="120" y="108"/>
                  </a:lnTo>
                  <a:lnTo>
                    <a:pt x="112" y="83"/>
                  </a:lnTo>
                  <a:lnTo>
                    <a:pt x="88" y="65"/>
                  </a:lnTo>
                  <a:lnTo>
                    <a:pt x="51" y="74"/>
                  </a:lnTo>
                  <a:lnTo>
                    <a:pt x="47" y="117"/>
                  </a:lnTo>
                  <a:lnTo>
                    <a:pt x="37" y="138"/>
                  </a:lnTo>
                  <a:lnTo>
                    <a:pt x="17" y="120"/>
                  </a:lnTo>
                  <a:lnTo>
                    <a:pt x="0" y="98"/>
                  </a:lnTo>
                  <a:lnTo>
                    <a:pt x="6" y="55"/>
                  </a:lnTo>
                  <a:lnTo>
                    <a:pt x="30" y="18"/>
                  </a:lnTo>
                  <a:lnTo>
                    <a:pt x="68" y="0"/>
                  </a:lnTo>
                  <a:lnTo>
                    <a:pt x="112" y="9"/>
                  </a:lnTo>
                  <a:lnTo>
                    <a:pt x="161" y="55"/>
                  </a:lnTo>
                  <a:lnTo>
                    <a:pt x="182" y="89"/>
                  </a:lnTo>
                  <a:lnTo>
                    <a:pt x="236" y="129"/>
                  </a:lnTo>
                  <a:lnTo>
                    <a:pt x="315" y="166"/>
                  </a:lnTo>
                  <a:lnTo>
                    <a:pt x="427" y="194"/>
                  </a:lnTo>
                  <a:lnTo>
                    <a:pt x="571" y="191"/>
                  </a:lnTo>
                  <a:lnTo>
                    <a:pt x="694" y="175"/>
                  </a:lnTo>
                  <a:lnTo>
                    <a:pt x="777" y="145"/>
                  </a:lnTo>
                  <a:lnTo>
                    <a:pt x="852" y="117"/>
                  </a:lnTo>
                  <a:close/>
                </a:path>
              </a:pathLst>
            </a:custGeom>
            <a:solidFill>
              <a:srgbClr val="000000"/>
            </a:solidFill>
            <a:ln w="9525">
              <a:noFill/>
              <a:round/>
              <a:headEnd/>
              <a:tailEnd/>
            </a:ln>
          </p:spPr>
          <p:txBody>
            <a:bodyPr/>
            <a:lstStyle/>
            <a:p>
              <a:endParaRPr lang="en-US"/>
            </a:p>
          </p:txBody>
        </p:sp>
        <p:sp>
          <p:nvSpPr>
            <p:cNvPr id="3081" name="Freeform 9"/>
            <p:cNvSpPr>
              <a:spLocks/>
            </p:cNvSpPr>
            <p:nvPr/>
          </p:nvSpPr>
          <p:spPr bwMode="auto">
            <a:xfrm>
              <a:off x="4940" y="1730"/>
              <a:ext cx="393" cy="963"/>
            </a:xfrm>
            <a:custGeom>
              <a:avLst/>
              <a:gdLst/>
              <a:ahLst/>
              <a:cxnLst>
                <a:cxn ang="0">
                  <a:pos x="144" y="56"/>
                </a:cxn>
                <a:cxn ang="0">
                  <a:pos x="96" y="10"/>
                </a:cxn>
                <a:cxn ang="0">
                  <a:pos x="34" y="0"/>
                </a:cxn>
                <a:cxn ang="0">
                  <a:pos x="0" y="50"/>
                </a:cxn>
                <a:cxn ang="0">
                  <a:pos x="10" y="78"/>
                </a:cxn>
                <a:cxn ang="0">
                  <a:pos x="75" y="115"/>
                </a:cxn>
                <a:cxn ang="0">
                  <a:pos x="195" y="199"/>
                </a:cxn>
                <a:cxn ang="0">
                  <a:pos x="260" y="280"/>
                </a:cxn>
                <a:cxn ang="0">
                  <a:pos x="311" y="367"/>
                </a:cxn>
                <a:cxn ang="0">
                  <a:pos x="311" y="439"/>
                </a:cxn>
                <a:cxn ang="0">
                  <a:pos x="256" y="497"/>
                </a:cxn>
                <a:cxn ang="0">
                  <a:pos x="195" y="541"/>
                </a:cxn>
                <a:cxn ang="0">
                  <a:pos x="127" y="597"/>
                </a:cxn>
                <a:cxn ang="0">
                  <a:pos x="51" y="662"/>
                </a:cxn>
                <a:cxn ang="0">
                  <a:pos x="20" y="749"/>
                </a:cxn>
                <a:cxn ang="0">
                  <a:pos x="64" y="842"/>
                </a:cxn>
                <a:cxn ang="0">
                  <a:pos x="54" y="914"/>
                </a:cxn>
                <a:cxn ang="0">
                  <a:pos x="34" y="942"/>
                </a:cxn>
                <a:cxn ang="0">
                  <a:pos x="54" y="954"/>
                </a:cxn>
                <a:cxn ang="0">
                  <a:pos x="93" y="963"/>
                </a:cxn>
                <a:cxn ang="0">
                  <a:pos x="113" y="908"/>
                </a:cxn>
                <a:cxn ang="0">
                  <a:pos x="117" y="848"/>
                </a:cxn>
                <a:cxn ang="0">
                  <a:pos x="93" y="783"/>
                </a:cxn>
                <a:cxn ang="0">
                  <a:pos x="54" y="749"/>
                </a:cxn>
                <a:cxn ang="0">
                  <a:pos x="61" y="699"/>
                </a:cxn>
                <a:cxn ang="0">
                  <a:pos x="147" y="634"/>
                </a:cxn>
                <a:cxn ang="0">
                  <a:pos x="256" y="563"/>
                </a:cxn>
                <a:cxn ang="0">
                  <a:pos x="348" y="497"/>
                </a:cxn>
                <a:cxn ang="0">
                  <a:pos x="389" y="451"/>
                </a:cxn>
                <a:cxn ang="0">
                  <a:pos x="393" y="395"/>
                </a:cxn>
                <a:cxn ang="0">
                  <a:pos x="372" y="339"/>
                </a:cxn>
                <a:cxn ang="0">
                  <a:pos x="328" y="271"/>
                </a:cxn>
                <a:cxn ang="0">
                  <a:pos x="277" y="205"/>
                </a:cxn>
                <a:cxn ang="0">
                  <a:pos x="229" y="149"/>
                </a:cxn>
                <a:cxn ang="0">
                  <a:pos x="185" y="97"/>
                </a:cxn>
                <a:cxn ang="0">
                  <a:pos x="144" y="56"/>
                </a:cxn>
              </a:cxnLst>
              <a:rect l="0" t="0" r="r" b="b"/>
              <a:pathLst>
                <a:path w="393" h="963">
                  <a:moveTo>
                    <a:pt x="144" y="56"/>
                  </a:moveTo>
                  <a:lnTo>
                    <a:pt x="96" y="10"/>
                  </a:lnTo>
                  <a:lnTo>
                    <a:pt x="34" y="0"/>
                  </a:lnTo>
                  <a:lnTo>
                    <a:pt x="0" y="50"/>
                  </a:lnTo>
                  <a:lnTo>
                    <a:pt x="10" y="78"/>
                  </a:lnTo>
                  <a:lnTo>
                    <a:pt x="75" y="115"/>
                  </a:lnTo>
                  <a:lnTo>
                    <a:pt x="195" y="199"/>
                  </a:lnTo>
                  <a:lnTo>
                    <a:pt x="260" y="280"/>
                  </a:lnTo>
                  <a:lnTo>
                    <a:pt x="311" y="367"/>
                  </a:lnTo>
                  <a:lnTo>
                    <a:pt x="311" y="439"/>
                  </a:lnTo>
                  <a:lnTo>
                    <a:pt x="256" y="497"/>
                  </a:lnTo>
                  <a:lnTo>
                    <a:pt x="195" y="541"/>
                  </a:lnTo>
                  <a:lnTo>
                    <a:pt x="127" y="597"/>
                  </a:lnTo>
                  <a:lnTo>
                    <a:pt x="51" y="662"/>
                  </a:lnTo>
                  <a:lnTo>
                    <a:pt x="20" y="749"/>
                  </a:lnTo>
                  <a:lnTo>
                    <a:pt x="64" y="842"/>
                  </a:lnTo>
                  <a:lnTo>
                    <a:pt x="54" y="914"/>
                  </a:lnTo>
                  <a:lnTo>
                    <a:pt x="34" y="942"/>
                  </a:lnTo>
                  <a:lnTo>
                    <a:pt x="54" y="954"/>
                  </a:lnTo>
                  <a:lnTo>
                    <a:pt x="93" y="963"/>
                  </a:lnTo>
                  <a:lnTo>
                    <a:pt x="113" y="908"/>
                  </a:lnTo>
                  <a:lnTo>
                    <a:pt x="117" y="848"/>
                  </a:lnTo>
                  <a:lnTo>
                    <a:pt x="93" y="783"/>
                  </a:lnTo>
                  <a:lnTo>
                    <a:pt x="54" y="749"/>
                  </a:lnTo>
                  <a:lnTo>
                    <a:pt x="61" y="699"/>
                  </a:lnTo>
                  <a:lnTo>
                    <a:pt x="147" y="634"/>
                  </a:lnTo>
                  <a:lnTo>
                    <a:pt x="256" y="563"/>
                  </a:lnTo>
                  <a:lnTo>
                    <a:pt x="348" y="497"/>
                  </a:lnTo>
                  <a:lnTo>
                    <a:pt x="389" y="451"/>
                  </a:lnTo>
                  <a:lnTo>
                    <a:pt x="393" y="395"/>
                  </a:lnTo>
                  <a:lnTo>
                    <a:pt x="372" y="339"/>
                  </a:lnTo>
                  <a:lnTo>
                    <a:pt x="328" y="271"/>
                  </a:lnTo>
                  <a:lnTo>
                    <a:pt x="277" y="205"/>
                  </a:lnTo>
                  <a:lnTo>
                    <a:pt x="229" y="149"/>
                  </a:lnTo>
                  <a:lnTo>
                    <a:pt x="185" y="97"/>
                  </a:lnTo>
                  <a:lnTo>
                    <a:pt x="144" y="56"/>
                  </a:lnTo>
                  <a:close/>
                </a:path>
              </a:pathLst>
            </a:custGeom>
            <a:solidFill>
              <a:srgbClr val="000000"/>
            </a:solidFill>
            <a:ln w="9525">
              <a:noFill/>
              <a:round/>
              <a:headEnd/>
              <a:tailEnd/>
            </a:ln>
          </p:spPr>
          <p:txBody>
            <a:bodyPr/>
            <a:lstStyle/>
            <a:p>
              <a:endParaRPr lang="en-US"/>
            </a:p>
          </p:txBody>
        </p:sp>
        <p:sp>
          <p:nvSpPr>
            <p:cNvPr id="3082" name="Freeform 10"/>
            <p:cNvSpPr>
              <a:spLocks/>
            </p:cNvSpPr>
            <p:nvPr/>
          </p:nvSpPr>
          <p:spPr bwMode="auto">
            <a:xfrm>
              <a:off x="4474" y="1698"/>
              <a:ext cx="480" cy="943"/>
            </a:xfrm>
            <a:custGeom>
              <a:avLst/>
              <a:gdLst/>
              <a:ahLst/>
              <a:cxnLst>
                <a:cxn ang="0">
                  <a:pos x="153" y="155"/>
                </a:cxn>
                <a:cxn ang="0">
                  <a:pos x="204" y="84"/>
                </a:cxn>
                <a:cxn ang="0">
                  <a:pos x="282" y="25"/>
                </a:cxn>
                <a:cxn ang="0">
                  <a:pos x="337" y="0"/>
                </a:cxn>
                <a:cxn ang="0">
                  <a:pos x="405" y="6"/>
                </a:cxn>
                <a:cxn ang="0">
                  <a:pos x="449" y="28"/>
                </a:cxn>
                <a:cxn ang="0">
                  <a:pos x="476" y="75"/>
                </a:cxn>
                <a:cxn ang="0">
                  <a:pos x="480" y="174"/>
                </a:cxn>
                <a:cxn ang="0">
                  <a:pos x="449" y="239"/>
                </a:cxn>
                <a:cxn ang="0">
                  <a:pos x="395" y="327"/>
                </a:cxn>
                <a:cxn ang="0">
                  <a:pos x="357" y="420"/>
                </a:cxn>
                <a:cxn ang="0">
                  <a:pos x="357" y="529"/>
                </a:cxn>
                <a:cxn ang="0">
                  <a:pos x="374" y="653"/>
                </a:cxn>
                <a:cxn ang="0">
                  <a:pos x="398" y="715"/>
                </a:cxn>
                <a:cxn ang="0">
                  <a:pos x="408" y="774"/>
                </a:cxn>
                <a:cxn ang="0">
                  <a:pos x="408" y="840"/>
                </a:cxn>
                <a:cxn ang="0">
                  <a:pos x="388" y="892"/>
                </a:cxn>
                <a:cxn ang="0">
                  <a:pos x="347" y="921"/>
                </a:cxn>
                <a:cxn ang="0">
                  <a:pos x="303" y="934"/>
                </a:cxn>
                <a:cxn ang="0">
                  <a:pos x="245" y="943"/>
                </a:cxn>
                <a:cxn ang="0">
                  <a:pos x="170" y="943"/>
                </a:cxn>
                <a:cxn ang="0">
                  <a:pos x="122" y="924"/>
                </a:cxn>
                <a:cxn ang="0">
                  <a:pos x="78" y="902"/>
                </a:cxn>
                <a:cxn ang="0">
                  <a:pos x="41" y="840"/>
                </a:cxn>
                <a:cxn ang="0">
                  <a:pos x="20" y="756"/>
                </a:cxn>
                <a:cxn ang="0">
                  <a:pos x="0" y="669"/>
                </a:cxn>
                <a:cxn ang="0">
                  <a:pos x="0" y="569"/>
                </a:cxn>
                <a:cxn ang="0">
                  <a:pos x="27" y="454"/>
                </a:cxn>
                <a:cxn ang="0">
                  <a:pos x="47" y="389"/>
                </a:cxn>
                <a:cxn ang="0">
                  <a:pos x="71" y="296"/>
                </a:cxn>
                <a:cxn ang="0">
                  <a:pos x="109" y="221"/>
                </a:cxn>
                <a:cxn ang="0">
                  <a:pos x="129" y="186"/>
                </a:cxn>
                <a:cxn ang="0">
                  <a:pos x="153" y="155"/>
                </a:cxn>
              </a:cxnLst>
              <a:rect l="0" t="0" r="r" b="b"/>
              <a:pathLst>
                <a:path w="480" h="943">
                  <a:moveTo>
                    <a:pt x="153" y="155"/>
                  </a:moveTo>
                  <a:lnTo>
                    <a:pt x="204" y="84"/>
                  </a:lnTo>
                  <a:lnTo>
                    <a:pt x="282" y="25"/>
                  </a:lnTo>
                  <a:lnTo>
                    <a:pt x="337" y="0"/>
                  </a:lnTo>
                  <a:lnTo>
                    <a:pt x="405" y="6"/>
                  </a:lnTo>
                  <a:lnTo>
                    <a:pt x="449" y="28"/>
                  </a:lnTo>
                  <a:lnTo>
                    <a:pt x="476" y="75"/>
                  </a:lnTo>
                  <a:lnTo>
                    <a:pt x="480" y="174"/>
                  </a:lnTo>
                  <a:lnTo>
                    <a:pt x="449" y="239"/>
                  </a:lnTo>
                  <a:lnTo>
                    <a:pt x="395" y="327"/>
                  </a:lnTo>
                  <a:lnTo>
                    <a:pt x="357" y="420"/>
                  </a:lnTo>
                  <a:lnTo>
                    <a:pt x="357" y="529"/>
                  </a:lnTo>
                  <a:lnTo>
                    <a:pt x="374" y="653"/>
                  </a:lnTo>
                  <a:lnTo>
                    <a:pt x="398" y="715"/>
                  </a:lnTo>
                  <a:lnTo>
                    <a:pt x="408" y="774"/>
                  </a:lnTo>
                  <a:lnTo>
                    <a:pt x="408" y="840"/>
                  </a:lnTo>
                  <a:lnTo>
                    <a:pt x="388" y="892"/>
                  </a:lnTo>
                  <a:lnTo>
                    <a:pt x="347" y="921"/>
                  </a:lnTo>
                  <a:lnTo>
                    <a:pt x="303" y="934"/>
                  </a:lnTo>
                  <a:lnTo>
                    <a:pt x="245" y="943"/>
                  </a:lnTo>
                  <a:lnTo>
                    <a:pt x="170" y="943"/>
                  </a:lnTo>
                  <a:lnTo>
                    <a:pt x="122" y="924"/>
                  </a:lnTo>
                  <a:lnTo>
                    <a:pt x="78" y="902"/>
                  </a:lnTo>
                  <a:lnTo>
                    <a:pt x="41" y="840"/>
                  </a:lnTo>
                  <a:lnTo>
                    <a:pt x="20" y="756"/>
                  </a:lnTo>
                  <a:lnTo>
                    <a:pt x="0" y="669"/>
                  </a:lnTo>
                  <a:lnTo>
                    <a:pt x="0" y="569"/>
                  </a:lnTo>
                  <a:lnTo>
                    <a:pt x="27" y="454"/>
                  </a:lnTo>
                  <a:lnTo>
                    <a:pt x="47" y="389"/>
                  </a:lnTo>
                  <a:lnTo>
                    <a:pt x="71" y="296"/>
                  </a:lnTo>
                  <a:lnTo>
                    <a:pt x="109" y="221"/>
                  </a:lnTo>
                  <a:lnTo>
                    <a:pt x="129" y="186"/>
                  </a:lnTo>
                  <a:lnTo>
                    <a:pt x="153" y="155"/>
                  </a:lnTo>
                  <a:close/>
                </a:path>
              </a:pathLst>
            </a:custGeom>
            <a:solidFill>
              <a:srgbClr val="000000"/>
            </a:solidFill>
            <a:ln w="9525">
              <a:noFill/>
              <a:round/>
              <a:headEnd/>
              <a:tailEnd/>
            </a:ln>
          </p:spPr>
          <p:txBody>
            <a:bodyPr/>
            <a:lstStyle/>
            <a:p>
              <a:endParaRPr lang="en-US"/>
            </a:p>
          </p:txBody>
        </p:sp>
        <p:sp>
          <p:nvSpPr>
            <p:cNvPr id="3083" name="Freeform 11"/>
            <p:cNvSpPr>
              <a:spLocks/>
            </p:cNvSpPr>
            <p:nvPr/>
          </p:nvSpPr>
          <p:spPr bwMode="auto">
            <a:xfrm>
              <a:off x="4675" y="2457"/>
              <a:ext cx="369" cy="1087"/>
            </a:xfrm>
            <a:custGeom>
              <a:avLst/>
              <a:gdLst/>
              <a:ahLst/>
              <a:cxnLst>
                <a:cxn ang="0">
                  <a:pos x="61" y="120"/>
                </a:cxn>
                <a:cxn ang="0">
                  <a:pos x="20" y="77"/>
                </a:cxn>
                <a:cxn ang="0">
                  <a:pos x="10" y="40"/>
                </a:cxn>
                <a:cxn ang="0">
                  <a:pos x="41" y="3"/>
                </a:cxn>
                <a:cxn ang="0">
                  <a:pos x="89" y="0"/>
                </a:cxn>
                <a:cxn ang="0">
                  <a:pos x="123" y="12"/>
                </a:cxn>
                <a:cxn ang="0">
                  <a:pos x="160" y="68"/>
                </a:cxn>
                <a:cxn ang="0">
                  <a:pos x="232" y="180"/>
                </a:cxn>
                <a:cxn ang="0">
                  <a:pos x="286" y="295"/>
                </a:cxn>
                <a:cxn ang="0">
                  <a:pos x="324" y="345"/>
                </a:cxn>
                <a:cxn ang="0">
                  <a:pos x="337" y="407"/>
                </a:cxn>
                <a:cxn ang="0">
                  <a:pos x="344" y="428"/>
                </a:cxn>
                <a:cxn ang="0">
                  <a:pos x="324" y="484"/>
                </a:cxn>
                <a:cxn ang="0">
                  <a:pos x="273" y="574"/>
                </a:cxn>
                <a:cxn ang="0">
                  <a:pos x="211" y="667"/>
                </a:cxn>
                <a:cxn ang="0">
                  <a:pos x="150" y="760"/>
                </a:cxn>
                <a:cxn ang="0">
                  <a:pos x="129" y="820"/>
                </a:cxn>
                <a:cxn ang="0">
                  <a:pos x="123" y="857"/>
                </a:cxn>
                <a:cxn ang="0">
                  <a:pos x="143" y="885"/>
                </a:cxn>
                <a:cxn ang="0">
                  <a:pos x="211" y="904"/>
                </a:cxn>
                <a:cxn ang="0">
                  <a:pos x="286" y="938"/>
                </a:cxn>
                <a:cxn ang="0">
                  <a:pos x="344" y="994"/>
                </a:cxn>
                <a:cxn ang="0">
                  <a:pos x="369" y="1049"/>
                </a:cxn>
                <a:cxn ang="0">
                  <a:pos x="348" y="1077"/>
                </a:cxn>
                <a:cxn ang="0">
                  <a:pos x="296" y="1087"/>
                </a:cxn>
                <a:cxn ang="0">
                  <a:pos x="283" y="1062"/>
                </a:cxn>
                <a:cxn ang="0">
                  <a:pos x="242" y="1006"/>
                </a:cxn>
                <a:cxn ang="0">
                  <a:pos x="211" y="966"/>
                </a:cxn>
                <a:cxn ang="0">
                  <a:pos x="164" y="938"/>
                </a:cxn>
                <a:cxn ang="0">
                  <a:pos x="123" y="922"/>
                </a:cxn>
                <a:cxn ang="0">
                  <a:pos x="72" y="922"/>
                </a:cxn>
                <a:cxn ang="0">
                  <a:pos x="31" y="928"/>
                </a:cxn>
                <a:cxn ang="0">
                  <a:pos x="10" y="919"/>
                </a:cxn>
                <a:cxn ang="0">
                  <a:pos x="0" y="891"/>
                </a:cxn>
                <a:cxn ang="0">
                  <a:pos x="31" y="866"/>
                </a:cxn>
                <a:cxn ang="0">
                  <a:pos x="78" y="783"/>
                </a:cxn>
                <a:cxn ang="0">
                  <a:pos x="123" y="698"/>
                </a:cxn>
                <a:cxn ang="0">
                  <a:pos x="181" y="611"/>
                </a:cxn>
                <a:cxn ang="0">
                  <a:pos x="211" y="540"/>
                </a:cxn>
                <a:cxn ang="0">
                  <a:pos x="256" y="447"/>
                </a:cxn>
                <a:cxn ang="0">
                  <a:pos x="262" y="397"/>
                </a:cxn>
                <a:cxn ang="0">
                  <a:pos x="235" y="332"/>
                </a:cxn>
                <a:cxn ang="0">
                  <a:pos x="174" y="267"/>
                </a:cxn>
                <a:cxn ang="0">
                  <a:pos x="119" y="187"/>
                </a:cxn>
                <a:cxn ang="0">
                  <a:pos x="61" y="120"/>
                </a:cxn>
              </a:cxnLst>
              <a:rect l="0" t="0" r="r" b="b"/>
              <a:pathLst>
                <a:path w="369" h="1087">
                  <a:moveTo>
                    <a:pt x="61" y="120"/>
                  </a:moveTo>
                  <a:lnTo>
                    <a:pt x="20" y="77"/>
                  </a:lnTo>
                  <a:lnTo>
                    <a:pt x="10" y="40"/>
                  </a:lnTo>
                  <a:lnTo>
                    <a:pt x="41" y="3"/>
                  </a:lnTo>
                  <a:lnTo>
                    <a:pt x="89" y="0"/>
                  </a:lnTo>
                  <a:lnTo>
                    <a:pt x="123" y="12"/>
                  </a:lnTo>
                  <a:lnTo>
                    <a:pt x="160" y="68"/>
                  </a:lnTo>
                  <a:lnTo>
                    <a:pt x="232" y="180"/>
                  </a:lnTo>
                  <a:lnTo>
                    <a:pt x="286" y="295"/>
                  </a:lnTo>
                  <a:lnTo>
                    <a:pt x="324" y="345"/>
                  </a:lnTo>
                  <a:lnTo>
                    <a:pt x="337" y="407"/>
                  </a:lnTo>
                  <a:lnTo>
                    <a:pt x="344" y="428"/>
                  </a:lnTo>
                  <a:lnTo>
                    <a:pt x="324" y="484"/>
                  </a:lnTo>
                  <a:lnTo>
                    <a:pt x="273" y="574"/>
                  </a:lnTo>
                  <a:lnTo>
                    <a:pt x="211" y="667"/>
                  </a:lnTo>
                  <a:lnTo>
                    <a:pt x="150" y="760"/>
                  </a:lnTo>
                  <a:lnTo>
                    <a:pt x="129" y="820"/>
                  </a:lnTo>
                  <a:lnTo>
                    <a:pt x="123" y="857"/>
                  </a:lnTo>
                  <a:lnTo>
                    <a:pt x="143" y="885"/>
                  </a:lnTo>
                  <a:lnTo>
                    <a:pt x="211" y="904"/>
                  </a:lnTo>
                  <a:lnTo>
                    <a:pt x="286" y="938"/>
                  </a:lnTo>
                  <a:lnTo>
                    <a:pt x="344" y="994"/>
                  </a:lnTo>
                  <a:lnTo>
                    <a:pt x="369" y="1049"/>
                  </a:lnTo>
                  <a:lnTo>
                    <a:pt x="348" y="1077"/>
                  </a:lnTo>
                  <a:lnTo>
                    <a:pt x="296" y="1087"/>
                  </a:lnTo>
                  <a:lnTo>
                    <a:pt x="283" y="1062"/>
                  </a:lnTo>
                  <a:lnTo>
                    <a:pt x="242" y="1006"/>
                  </a:lnTo>
                  <a:lnTo>
                    <a:pt x="211" y="966"/>
                  </a:lnTo>
                  <a:lnTo>
                    <a:pt x="164" y="938"/>
                  </a:lnTo>
                  <a:lnTo>
                    <a:pt x="123" y="922"/>
                  </a:lnTo>
                  <a:lnTo>
                    <a:pt x="72" y="922"/>
                  </a:lnTo>
                  <a:lnTo>
                    <a:pt x="31" y="928"/>
                  </a:lnTo>
                  <a:lnTo>
                    <a:pt x="10" y="919"/>
                  </a:lnTo>
                  <a:lnTo>
                    <a:pt x="0" y="891"/>
                  </a:lnTo>
                  <a:lnTo>
                    <a:pt x="31" y="866"/>
                  </a:lnTo>
                  <a:lnTo>
                    <a:pt x="78" y="783"/>
                  </a:lnTo>
                  <a:lnTo>
                    <a:pt x="123" y="698"/>
                  </a:lnTo>
                  <a:lnTo>
                    <a:pt x="181" y="611"/>
                  </a:lnTo>
                  <a:lnTo>
                    <a:pt x="211" y="540"/>
                  </a:lnTo>
                  <a:lnTo>
                    <a:pt x="256" y="447"/>
                  </a:lnTo>
                  <a:lnTo>
                    <a:pt x="262" y="397"/>
                  </a:lnTo>
                  <a:lnTo>
                    <a:pt x="235" y="332"/>
                  </a:lnTo>
                  <a:lnTo>
                    <a:pt x="174" y="267"/>
                  </a:lnTo>
                  <a:lnTo>
                    <a:pt x="119" y="187"/>
                  </a:lnTo>
                  <a:lnTo>
                    <a:pt x="61" y="120"/>
                  </a:lnTo>
                  <a:close/>
                </a:path>
              </a:pathLst>
            </a:custGeom>
            <a:solidFill>
              <a:srgbClr val="000000"/>
            </a:solidFill>
            <a:ln w="9525">
              <a:noFill/>
              <a:round/>
              <a:headEnd/>
              <a:tailEnd/>
            </a:ln>
          </p:spPr>
          <p:txBody>
            <a:bodyPr/>
            <a:lstStyle/>
            <a:p>
              <a:endParaRPr lang="en-US"/>
            </a:p>
          </p:txBody>
        </p:sp>
        <p:sp>
          <p:nvSpPr>
            <p:cNvPr id="3084" name="Freeform 12"/>
            <p:cNvSpPr>
              <a:spLocks/>
            </p:cNvSpPr>
            <p:nvPr/>
          </p:nvSpPr>
          <p:spPr bwMode="auto">
            <a:xfrm>
              <a:off x="4172" y="2458"/>
              <a:ext cx="435" cy="1077"/>
            </a:xfrm>
            <a:custGeom>
              <a:avLst/>
              <a:gdLst/>
              <a:ahLst/>
              <a:cxnLst>
                <a:cxn ang="0">
                  <a:pos x="257" y="230"/>
                </a:cxn>
                <a:cxn ang="0">
                  <a:pos x="288" y="121"/>
                </a:cxn>
                <a:cxn ang="0">
                  <a:pos x="322" y="37"/>
                </a:cxn>
                <a:cxn ang="0">
                  <a:pos x="360" y="0"/>
                </a:cxn>
                <a:cxn ang="0">
                  <a:pos x="414" y="0"/>
                </a:cxn>
                <a:cxn ang="0">
                  <a:pos x="435" y="50"/>
                </a:cxn>
                <a:cxn ang="0">
                  <a:pos x="421" y="105"/>
                </a:cxn>
                <a:cxn ang="0">
                  <a:pos x="363" y="187"/>
                </a:cxn>
                <a:cxn ang="0">
                  <a:pos x="308" y="267"/>
                </a:cxn>
                <a:cxn ang="0">
                  <a:pos x="278" y="373"/>
                </a:cxn>
                <a:cxn ang="0">
                  <a:pos x="257" y="447"/>
                </a:cxn>
                <a:cxn ang="0">
                  <a:pos x="247" y="518"/>
                </a:cxn>
                <a:cxn ang="0">
                  <a:pos x="260" y="652"/>
                </a:cxn>
                <a:cxn ang="0">
                  <a:pos x="278" y="769"/>
                </a:cxn>
                <a:cxn ang="0">
                  <a:pos x="298" y="854"/>
                </a:cxn>
                <a:cxn ang="0">
                  <a:pos x="312" y="894"/>
                </a:cxn>
                <a:cxn ang="0">
                  <a:pos x="301" y="938"/>
                </a:cxn>
                <a:cxn ang="0">
                  <a:pos x="278" y="941"/>
                </a:cxn>
                <a:cxn ang="0">
                  <a:pos x="236" y="941"/>
                </a:cxn>
                <a:cxn ang="0">
                  <a:pos x="157" y="978"/>
                </a:cxn>
                <a:cxn ang="0">
                  <a:pos x="106" y="1012"/>
                </a:cxn>
                <a:cxn ang="0">
                  <a:pos x="82" y="1071"/>
                </a:cxn>
                <a:cxn ang="0">
                  <a:pos x="51" y="1077"/>
                </a:cxn>
                <a:cxn ang="0">
                  <a:pos x="10" y="1040"/>
                </a:cxn>
                <a:cxn ang="0">
                  <a:pos x="0" y="1003"/>
                </a:cxn>
                <a:cxn ang="0">
                  <a:pos x="54" y="959"/>
                </a:cxn>
                <a:cxn ang="0">
                  <a:pos x="133" y="928"/>
                </a:cxn>
                <a:cxn ang="0">
                  <a:pos x="194" y="904"/>
                </a:cxn>
                <a:cxn ang="0">
                  <a:pos x="236" y="885"/>
                </a:cxn>
                <a:cxn ang="0">
                  <a:pos x="250" y="857"/>
                </a:cxn>
                <a:cxn ang="0">
                  <a:pos x="239" y="763"/>
                </a:cxn>
                <a:cxn ang="0">
                  <a:pos x="205" y="661"/>
                </a:cxn>
                <a:cxn ang="0">
                  <a:pos x="188" y="556"/>
                </a:cxn>
                <a:cxn ang="0">
                  <a:pos x="188" y="503"/>
                </a:cxn>
                <a:cxn ang="0">
                  <a:pos x="188" y="435"/>
                </a:cxn>
                <a:cxn ang="0">
                  <a:pos x="205" y="373"/>
                </a:cxn>
                <a:cxn ang="0">
                  <a:pos x="229" y="286"/>
                </a:cxn>
                <a:cxn ang="0">
                  <a:pos x="257" y="230"/>
                </a:cxn>
              </a:cxnLst>
              <a:rect l="0" t="0" r="r" b="b"/>
              <a:pathLst>
                <a:path w="435" h="1077">
                  <a:moveTo>
                    <a:pt x="257" y="230"/>
                  </a:moveTo>
                  <a:lnTo>
                    <a:pt x="288" y="121"/>
                  </a:lnTo>
                  <a:lnTo>
                    <a:pt x="322" y="37"/>
                  </a:lnTo>
                  <a:lnTo>
                    <a:pt x="360" y="0"/>
                  </a:lnTo>
                  <a:lnTo>
                    <a:pt x="414" y="0"/>
                  </a:lnTo>
                  <a:lnTo>
                    <a:pt x="435" y="50"/>
                  </a:lnTo>
                  <a:lnTo>
                    <a:pt x="421" y="105"/>
                  </a:lnTo>
                  <a:lnTo>
                    <a:pt x="363" y="187"/>
                  </a:lnTo>
                  <a:lnTo>
                    <a:pt x="308" y="267"/>
                  </a:lnTo>
                  <a:lnTo>
                    <a:pt x="278" y="373"/>
                  </a:lnTo>
                  <a:lnTo>
                    <a:pt x="257" y="447"/>
                  </a:lnTo>
                  <a:lnTo>
                    <a:pt x="247" y="518"/>
                  </a:lnTo>
                  <a:lnTo>
                    <a:pt x="260" y="652"/>
                  </a:lnTo>
                  <a:lnTo>
                    <a:pt x="278" y="769"/>
                  </a:lnTo>
                  <a:lnTo>
                    <a:pt x="298" y="854"/>
                  </a:lnTo>
                  <a:lnTo>
                    <a:pt x="312" y="894"/>
                  </a:lnTo>
                  <a:lnTo>
                    <a:pt x="301" y="938"/>
                  </a:lnTo>
                  <a:lnTo>
                    <a:pt x="278" y="941"/>
                  </a:lnTo>
                  <a:lnTo>
                    <a:pt x="236" y="941"/>
                  </a:lnTo>
                  <a:lnTo>
                    <a:pt x="157" y="978"/>
                  </a:lnTo>
                  <a:lnTo>
                    <a:pt x="106" y="1012"/>
                  </a:lnTo>
                  <a:lnTo>
                    <a:pt x="82" y="1071"/>
                  </a:lnTo>
                  <a:lnTo>
                    <a:pt x="51" y="1077"/>
                  </a:lnTo>
                  <a:lnTo>
                    <a:pt x="10" y="1040"/>
                  </a:lnTo>
                  <a:lnTo>
                    <a:pt x="0" y="1003"/>
                  </a:lnTo>
                  <a:lnTo>
                    <a:pt x="54" y="959"/>
                  </a:lnTo>
                  <a:lnTo>
                    <a:pt x="133" y="928"/>
                  </a:lnTo>
                  <a:lnTo>
                    <a:pt x="194" y="904"/>
                  </a:lnTo>
                  <a:lnTo>
                    <a:pt x="236" y="885"/>
                  </a:lnTo>
                  <a:lnTo>
                    <a:pt x="250" y="857"/>
                  </a:lnTo>
                  <a:lnTo>
                    <a:pt x="239" y="763"/>
                  </a:lnTo>
                  <a:lnTo>
                    <a:pt x="205" y="661"/>
                  </a:lnTo>
                  <a:lnTo>
                    <a:pt x="188" y="556"/>
                  </a:lnTo>
                  <a:lnTo>
                    <a:pt x="188" y="503"/>
                  </a:lnTo>
                  <a:lnTo>
                    <a:pt x="188" y="435"/>
                  </a:lnTo>
                  <a:lnTo>
                    <a:pt x="205" y="373"/>
                  </a:lnTo>
                  <a:lnTo>
                    <a:pt x="229" y="286"/>
                  </a:lnTo>
                  <a:lnTo>
                    <a:pt x="257" y="230"/>
                  </a:lnTo>
                  <a:close/>
                </a:path>
              </a:pathLst>
            </a:custGeom>
            <a:solidFill>
              <a:srgbClr val="000000"/>
            </a:solidFill>
            <a:ln w="9525">
              <a:noFill/>
              <a:round/>
              <a:headEnd/>
              <a:tailEnd/>
            </a:ln>
          </p:spPr>
          <p:txBody>
            <a:bodyPr/>
            <a:lstStyle/>
            <a:p>
              <a:endParaRPr lang="en-US"/>
            </a:p>
          </p:txBody>
        </p:sp>
      </p:grpSp>
      <p:grpSp>
        <p:nvGrpSpPr>
          <p:cNvPr id="3" name="Group 13"/>
          <p:cNvGrpSpPr>
            <a:grpSpLocks/>
          </p:cNvGrpSpPr>
          <p:nvPr/>
        </p:nvGrpSpPr>
        <p:grpSpPr bwMode="auto">
          <a:xfrm>
            <a:off x="3951288" y="2971800"/>
            <a:ext cx="479425" cy="1250950"/>
            <a:chOff x="2544" y="1746"/>
            <a:chExt cx="590" cy="1604"/>
          </a:xfrm>
        </p:grpSpPr>
        <p:sp>
          <p:nvSpPr>
            <p:cNvPr id="3086" name="Freeform 14"/>
            <p:cNvSpPr>
              <a:spLocks/>
            </p:cNvSpPr>
            <p:nvPr/>
          </p:nvSpPr>
          <p:spPr bwMode="auto">
            <a:xfrm>
              <a:off x="2654" y="1746"/>
              <a:ext cx="325" cy="356"/>
            </a:xfrm>
            <a:custGeom>
              <a:avLst/>
              <a:gdLst/>
              <a:ahLst/>
              <a:cxnLst>
                <a:cxn ang="0">
                  <a:pos x="80" y="0"/>
                </a:cxn>
                <a:cxn ang="0">
                  <a:pos x="134" y="0"/>
                </a:cxn>
                <a:cxn ang="0">
                  <a:pos x="187" y="21"/>
                </a:cxn>
                <a:cxn ang="0">
                  <a:pos x="218" y="39"/>
                </a:cxn>
                <a:cxn ang="0">
                  <a:pos x="240" y="103"/>
                </a:cxn>
                <a:cxn ang="0">
                  <a:pos x="254" y="142"/>
                </a:cxn>
                <a:cxn ang="0">
                  <a:pos x="307" y="99"/>
                </a:cxn>
                <a:cxn ang="0">
                  <a:pos x="325" y="103"/>
                </a:cxn>
                <a:cxn ang="0">
                  <a:pos x="321" y="124"/>
                </a:cxn>
                <a:cxn ang="0">
                  <a:pos x="254" y="193"/>
                </a:cxn>
                <a:cxn ang="0">
                  <a:pos x="254" y="244"/>
                </a:cxn>
                <a:cxn ang="0">
                  <a:pos x="240" y="296"/>
                </a:cxn>
                <a:cxn ang="0">
                  <a:pos x="218" y="335"/>
                </a:cxn>
                <a:cxn ang="0">
                  <a:pos x="187" y="356"/>
                </a:cxn>
                <a:cxn ang="0">
                  <a:pos x="147" y="356"/>
                </a:cxn>
                <a:cxn ang="0">
                  <a:pos x="93" y="335"/>
                </a:cxn>
                <a:cxn ang="0">
                  <a:pos x="58" y="292"/>
                </a:cxn>
                <a:cxn ang="0">
                  <a:pos x="27" y="227"/>
                </a:cxn>
                <a:cxn ang="0">
                  <a:pos x="4" y="167"/>
                </a:cxn>
                <a:cxn ang="0">
                  <a:pos x="0" y="86"/>
                </a:cxn>
                <a:cxn ang="0">
                  <a:pos x="13" y="47"/>
                </a:cxn>
                <a:cxn ang="0">
                  <a:pos x="31" y="21"/>
                </a:cxn>
                <a:cxn ang="0">
                  <a:pos x="80" y="0"/>
                </a:cxn>
              </a:cxnLst>
              <a:rect l="0" t="0" r="r" b="b"/>
              <a:pathLst>
                <a:path w="325" h="356">
                  <a:moveTo>
                    <a:pt x="80" y="0"/>
                  </a:moveTo>
                  <a:lnTo>
                    <a:pt x="134" y="0"/>
                  </a:lnTo>
                  <a:lnTo>
                    <a:pt x="187" y="21"/>
                  </a:lnTo>
                  <a:lnTo>
                    <a:pt x="218" y="39"/>
                  </a:lnTo>
                  <a:lnTo>
                    <a:pt x="240" y="103"/>
                  </a:lnTo>
                  <a:lnTo>
                    <a:pt x="254" y="142"/>
                  </a:lnTo>
                  <a:lnTo>
                    <a:pt x="307" y="99"/>
                  </a:lnTo>
                  <a:lnTo>
                    <a:pt x="325" y="103"/>
                  </a:lnTo>
                  <a:lnTo>
                    <a:pt x="321" y="124"/>
                  </a:lnTo>
                  <a:lnTo>
                    <a:pt x="254" y="193"/>
                  </a:lnTo>
                  <a:lnTo>
                    <a:pt x="254" y="244"/>
                  </a:lnTo>
                  <a:lnTo>
                    <a:pt x="240" y="296"/>
                  </a:lnTo>
                  <a:lnTo>
                    <a:pt x="218" y="335"/>
                  </a:lnTo>
                  <a:lnTo>
                    <a:pt x="187" y="356"/>
                  </a:lnTo>
                  <a:lnTo>
                    <a:pt x="147" y="356"/>
                  </a:lnTo>
                  <a:lnTo>
                    <a:pt x="93" y="335"/>
                  </a:lnTo>
                  <a:lnTo>
                    <a:pt x="58" y="292"/>
                  </a:lnTo>
                  <a:lnTo>
                    <a:pt x="27" y="227"/>
                  </a:lnTo>
                  <a:lnTo>
                    <a:pt x="4" y="167"/>
                  </a:lnTo>
                  <a:lnTo>
                    <a:pt x="0" y="86"/>
                  </a:lnTo>
                  <a:lnTo>
                    <a:pt x="13" y="47"/>
                  </a:lnTo>
                  <a:lnTo>
                    <a:pt x="31" y="21"/>
                  </a:lnTo>
                  <a:lnTo>
                    <a:pt x="80" y="0"/>
                  </a:lnTo>
                  <a:close/>
                </a:path>
              </a:pathLst>
            </a:custGeom>
            <a:solidFill>
              <a:srgbClr val="000000"/>
            </a:solidFill>
            <a:ln w="9525">
              <a:noFill/>
              <a:round/>
              <a:headEnd/>
              <a:tailEnd/>
            </a:ln>
          </p:spPr>
          <p:txBody>
            <a:bodyPr/>
            <a:lstStyle/>
            <a:p>
              <a:endParaRPr lang="en-US"/>
            </a:p>
          </p:txBody>
        </p:sp>
        <p:sp>
          <p:nvSpPr>
            <p:cNvPr id="3087" name="Freeform 15"/>
            <p:cNvSpPr>
              <a:spLocks/>
            </p:cNvSpPr>
            <p:nvPr/>
          </p:nvSpPr>
          <p:spPr bwMode="auto">
            <a:xfrm>
              <a:off x="2721" y="2147"/>
              <a:ext cx="230" cy="615"/>
            </a:xfrm>
            <a:custGeom>
              <a:avLst/>
              <a:gdLst/>
              <a:ahLst/>
              <a:cxnLst>
                <a:cxn ang="0">
                  <a:pos x="31" y="21"/>
                </a:cxn>
                <a:cxn ang="0">
                  <a:pos x="66" y="0"/>
                </a:cxn>
                <a:cxn ang="0">
                  <a:pos x="119" y="0"/>
                </a:cxn>
                <a:cxn ang="0">
                  <a:pos x="159" y="13"/>
                </a:cxn>
                <a:cxn ang="0">
                  <a:pos x="186" y="59"/>
                </a:cxn>
                <a:cxn ang="0">
                  <a:pos x="212" y="136"/>
                </a:cxn>
                <a:cxn ang="0">
                  <a:pos x="226" y="221"/>
                </a:cxn>
                <a:cxn ang="0">
                  <a:pos x="230" y="322"/>
                </a:cxn>
                <a:cxn ang="0">
                  <a:pos x="230" y="437"/>
                </a:cxn>
                <a:cxn ang="0">
                  <a:pos x="212" y="530"/>
                </a:cxn>
                <a:cxn ang="0">
                  <a:pos x="186" y="581"/>
                </a:cxn>
                <a:cxn ang="0">
                  <a:pos x="124" y="615"/>
                </a:cxn>
                <a:cxn ang="0">
                  <a:pos x="93" y="607"/>
                </a:cxn>
                <a:cxn ang="0">
                  <a:pos x="53" y="568"/>
                </a:cxn>
                <a:cxn ang="0">
                  <a:pos x="40" y="513"/>
                </a:cxn>
                <a:cxn ang="0">
                  <a:pos x="27" y="411"/>
                </a:cxn>
                <a:cxn ang="0">
                  <a:pos x="40" y="339"/>
                </a:cxn>
                <a:cxn ang="0">
                  <a:pos x="40" y="263"/>
                </a:cxn>
                <a:cxn ang="0">
                  <a:pos x="18" y="212"/>
                </a:cxn>
                <a:cxn ang="0">
                  <a:pos x="0" y="144"/>
                </a:cxn>
                <a:cxn ang="0">
                  <a:pos x="0" y="72"/>
                </a:cxn>
                <a:cxn ang="0">
                  <a:pos x="31" y="21"/>
                </a:cxn>
              </a:cxnLst>
              <a:rect l="0" t="0" r="r" b="b"/>
              <a:pathLst>
                <a:path w="230" h="615">
                  <a:moveTo>
                    <a:pt x="31" y="21"/>
                  </a:moveTo>
                  <a:lnTo>
                    <a:pt x="66" y="0"/>
                  </a:lnTo>
                  <a:lnTo>
                    <a:pt x="119" y="0"/>
                  </a:lnTo>
                  <a:lnTo>
                    <a:pt x="159" y="13"/>
                  </a:lnTo>
                  <a:lnTo>
                    <a:pt x="186" y="59"/>
                  </a:lnTo>
                  <a:lnTo>
                    <a:pt x="212" y="136"/>
                  </a:lnTo>
                  <a:lnTo>
                    <a:pt x="226" y="221"/>
                  </a:lnTo>
                  <a:lnTo>
                    <a:pt x="230" y="322"/>
                  </a:lnTo>
                  <a:lnTo>
                    <a:pt x="230" y="437"/>
                  </a:lnTo>
                  <a:lnTo>
                    <a:pt x="212" y="530"/>
                  </a:lnTo>
                  <a:lnTo>
                    <a:pt x="186" y="581"/>
                  </a:lnTo>
                  <a:lnTo>
                    <a:pt x="124" y="615"/>
                  </a:lnTo>
                  <a:lnTo>
                    <a:pt x="93" y="607"/>
                  </a:lnTo>
                  <a:lnTo>
                    <a:pt x="53" y="568"/>
                  </a:lnTo>
                  <a:lnTo>
                    <a:pt x="40" y="513"/>
                  </a:lnTo>
                  <a:lnTo>
                    <a:pt x="27" y="411"/>
                  </a:lnTo>
                  <a:lnTo>
                    <a:pt x="40" y="339"/>
                  </a:lnTo>
                  <a:lnTo>
                    <a:pt x="40" y="263"/>
                  </a:lnTo>
                  <a:lnTo>
                    <a:pt x="18" y="212"/>
                  </a:lnTo>
                  <a:lnTo>
                    <a:pt x="0" y="144"/>
                  </a:lnTo>
                  <a:lnTo>
                    <a:pt x="0" y="72"/>
                  </a:lnTo>
                  <a:lnTo>
                    <a:pt x="31" y="21"/>
                  </a:lnTo>
                  <a:close/>
                </a:path>
              </a:pathLst>
            </a:custGeom>
            <a:solidFill>
              <a:srgbClr val="000000"/>
            </a:solidFill>
            <a:ln w="9525">
              <a:noFill/>
              <a:round/>
              <a:headEnd/>
              <a:tailEnd/>
            </a:ln>
          </p:spPr>
          <p:txBody>
            <a:bodyPr/>
            <a:lstStyle/>
            <a:p>
              <a:endParaRPr lang="en-US"/>
            </a:p>
          </p:txBody>
        </p:sp>
        <p:sp>
          <p:nvSpPr>
            <p:cNvPr id="3088" name="Freeform 16"/>
            <p:cNvSpPr>
              <a:spLocks/>
            </p:cNvSpPr>
            <p:nvPr/>
          </p:nvSpPr>
          <p:spPr bwMode="auto">
            <a:xfrm>
              <a:off x="2829" y="2170"/>
              <a:ext cx="305" cy="608"/>
            </a:xfrm>
            <a:custGeom>
              <a:avLst/>
              <a:gdLst/>
              <a:ahLst/>
              <a:cxnLst>
                <a:cxn ang="0">
                  <a:pos x="35" y="0"/>
                </a:cxn>
                <a:cxn ang="0">
                  <a:pos x="133" y="21"/>
                </a:cxn>
                <a:cxn ang="0">
                  <a:pos x="208" y="72"/>
                </a:cxn>
                <a:cxn ang="0">
                  <a:pos x="265" y="157"/>
                </a:cxn>
                <a:cxn ang="0">
                  <a:pos x="301" y="238"/>
                </a:cxn>
                <a:cxn ang="0">
                  <a:pos x="305" y="327"/>
                </a:cxn>
                <a:cxn ang="0">
                  <a:pos x="278" y="387"/>
                </a:cxn>
                <a:cxn ang="0">
                  <a:pos x="212" y="425"/>
                </a:cxn>
                <a:cxn ang="0">
                  <a:pos x="159" y="451"/>
                </a:cxn>
                <a:cxn ang="0">
                  <a:pos x="159" y="476"/>
                </a:cxn>
                <a:cxn ang="0">
                  <a:pos x="194" y="506"/>
                </a:cxn>
                <a:cxn ang="0">
                  <a:pos x="212" y="570"/>
                </a:cxn>
                <a:cxn ang="0">
                  <a:pos x="194" y="608"/>
                </a:cxn>
                <a:cxn ang="0">
                  <a:pos x="172" y="591"/>
                </a:cxn>
                <a:cxn ang="0">
                  <a:pos x="172" y="557"/>
                </a:cxn>
                <a:cxn ang="0">
                  <a:pos x="155" y="506"/>
                </a:cxn>
                <a:cxn ang="0">
                  <a:pos x="128" y="476"/>
                </a:cxn>
                <a:cxn ang="0">
                  <a:pos x="119" y="438"/>
                </a:cxn>
                <a:cxn ang="0">
                  <a:pos x="159" y="412"/>
                </a:cxn>
                <a:cxn ang="0">
                  <a:pos x="234" y="361"/>
                </a:cxn>
                <a:cxn ang="0">
                  <a:pos x="265" y="315"/>
                </a:cxn>
                <a:cxn ang="0">
                  <a:pos x="265" y="264"/>
                </a:cxn>
                <a:cxn ang="0">
                  <a:pos x="225" y="187"/>
                </a:cxn>
                <a:cxn ang="0">
                  <a:pos x="159" y="119"/>
                </a:cxn>
                <a:cxn ang="0">
                  <a:pos x="119" y="85"/>
                </a:cxn>
                <a:cxn ang="0">
                  <a:pos x="62" y="72"/>
                </a:cxn>
                <a:cxn ang="0">
                  <a:pos x="0" y="55"/>
                </a:cxn>
                <a:cxn ang="0">
                  <a:pos x="35" y="0"/>
                </a:cxn>
              </a:cxnLst>
              <a:rect l="0" t="0" r="r" b="b"/>
              <a:pathLst>
                <a:path w="305" h="608">
                  <a:moveTo>
                    <a:pt x="35" y="0"/>
                  </a:moveTo>
                  <a:lnTo>
                    <a:pt x="133" y="21"/>
                  </a:lnTo>
                  <a:lnTo>
                    <a:pt x="208" y="72"/>
                  </a:lnTo>
                  <a:lnTo>
                    <a:pt x="265" y="157"/>
                  </a:lnTo>
                  <a:lnTo>
                    <a:pt x="301" y="238"/>
                  </a:lnTo>
                  <a:lnTo>
                    <a:pt x="305" y="327"/>
                  </a:lnTo>
                  <a:lnTo>
                    <a:pt x="278" y="387"/>
                  </a:lnTo>
                  <a:lnTo>
                    <a:pt x="212" y="425"/>
                  </a:lnTo>
                  <a:lnTo>
                    <a:pt x="159" y="451"/>
                  </a:lnTo>
                  <a:lnTo>
                    <a:pt x="159" y="476"/>
                  </a:lnTo>
                  <a:lnTo>
                    <a:pt x="194" y="506"/>
                  </a:lnTo>
                  <a:lnTo>
                    <a:pt x="212" y="570"/>
                  </a:lnTo>
                  <a:lnTo>
                    <a:pt x="194" y="608"/>
                  </a:lnTo>
                  <a:lnTo>
                    <a:pt x="172" y="591"/>
                  </a:lnTo>
                  <a:lnTo>
                    <a:pt x="172" y="557"/>
                  </a:lnTo>
                  <a:lnTo>
                    <a:pt x="155" y="506"/>
                  </a:lnTo>
                  <a:lnTo>
                    <a:pt x="128" y="476"/>
                  </a:lnTo>
                  <a:lnTo>
                    <a:pt x="119" y="438"/>
                  </a:lnTo>
                  <a:lnTo>
                    <a:pt x="159" y="412"/>
                  </a:lnTo>
                  <a:lnTo>
                    <a:pt x="234" y="361"/>
                  </a:lnTo>
                  <a:lnTo>
                    <a:pt x="265" y="315"/>
                  </a:lnTo>
                  <a:lnTo>
                    <a:pt x="265" y="264"/>
                  </a:lnTo>
                  <a:lnTo>
                    <a:pt x="225" y="187"/>
                  </a:lnTo>
                  <a:lnTo>
                    <a:pt x="159" y="119"/>
                  </a:lnTo>
                  <a:lnTo>
                    <a:pt x="119" y="85"/>
                  </a:lnTo>
                  <a:lnTo>
                    <a:pt x="62" y="72"/>
                  </a:lnTo>
                  <a:lnTo>
                    <a:pt x="0" y="55"/>
                  </a:lnTo>
                  <a:lnTo>
                    <a:pt x="35" y="0"/>
                  </a:lnTo>
                  <a:close/>
                </a:path>
              </a:pathLst>
            </a:custGeom>
            <a:solidFill>
              <a:srgbClr val="000000"/>
            </a:solidFill>
            <a:ln w="9525">
              <a:noFill/>
              <a:round/>
              <a:headEnd/>
              <a:tailEnd/>
            </a:ln>
          </p:spPr>
          <p:txBody>
            <a:bodyPr/>
            <a:lstStyle/>
            <a:p>
              <a:endParaRPr lang="en-US"/>
            </a:p>
          </p:txBody>
        </p:sp>
        <p:sp>
          <p:nvSpPr>
            <p:cNvPr id="3089" name="Freeform 17"/>
            <p:cNvSpPr>
              <a:spLocks/>
            </p:cNvSpPr>
            <p:nvPr/>
          </p:nvSpPr>
          <p:spPr bwMode="auto">
            <a:xfrm>
              <a:off x="2544" y="2167"/>
              <a:ext cx="226" cy="571"/>
            </a:xfrm>
            <a:custGeom>
              <a:avLst/>
              <a:gdLst/>
              <a:ahLst/>
              <a:cxnLst>
                <a:cxn ang="0">
                  <a:pos x="142" y="26"/>
                </a:cxn>
                <a:cxn ang="0">
                  <a:pos x="186" y="0"/>
                </a:cxn>
                <a:cxn ang="0">
                  <a:pos x="226" y="4"/>
                </a:cxn>
                <a:cxn ang="0">
                  <a:pos x="222" y="51"/>
                </a:cxn>
                <a:cxn ang="0">
                  <a:pos x="195" y="77"/>
                </a:cxn>
                <a:cxn ang="0">
                  <a:pos x="155" y="98"/>
                </a:cxn>
                <a:cxn ang="0">
                  <a:pos x="106" y="153"/>
                </a:cxn>
                <a:cxn ang="0">
                  <a:pos x="53" y="230"/>
                </a:cxn>
                <a:cxn ang="0">
                  <a:pos x="40" y="294"/>
                </a:cxn>
                <a:cxn ang="0">
                  <a:pos x="49" y="332"/>
                </a:cxn>
                <a:cxn ang="0">
                  <a:pos x="62" y="354"/>
                </a:cxn>
                <a:cxn ang="0">
                  <a:pos x="120" y="379"/>
                </a:cxn>
                <a:cxn ang="0">
                  <a:pos x="173" y="396"/>
                </a:cxn>
                <a:cxn ang="0">
                  <a:pos x="195" y="418"/>
                </a:cxn>
                <a:cxn ang="0">
                  <a:pos x="199" y="435"/>
                </a:cxn>
                <a:cxn ang="0">
                  <a:pos x="168" y="469"/>
                </a:cxn>
                <a:cxn ang="0">
                  <a:pos x="155" y="511"/>
                </a:cxn>
                <a:cxn ang="0">
                  <a:pos x="142" y="571"/>
                </a:cxn>
                <a:cxn ang="0">
                  <a:pos x="115" y="562"/>
                </a:cxn>
                <a:cxn ang="0">
                  <a:pos x="115" y="520"/>
                </a:cxn>
                <a:cxn ang="0">
                  <a:pos x="129" y="456"/>
                </a:cxn>
                <a:cxn ang="0">
                  <a:pos x="155" y="430"/>
                </a:cxn>
                <a:cxn ang="0">
                  <a:pos x="106" y="405"/>
                </a:cxn>
                <a:cxn ang="0">
                  <a:pos x="49" y="379"/>
                </a:cxn>
                <a:cxn ang="0">
                  <a:pos x="0" y="341"/>
                </a:cxn>
                <a:cxn ang="0">
                  <a:pos x="0" y="294"/>
                </a:cxn>
                <a:cxn ang="0">
                  <a:pos x="13" y="213"/>
                </a:cxn>
                <a:cxn ang="0">
                  <a:pos x="53" y="136"/>
                </a:cxn>
                <a:cxn ang="0">
                  <a:pos x="102" y="72"/>
                </a:cxn>
                <a:cxn ang="0">
                  <a:pos x="142" y="26"/>
                </a:cxn>
              </a:cxnLst>
              <a:rect l="0" t="0" r="r" b="b"/>
              <a:pathLst>
                <a:path w="226" h="571">
                  <a:moveTo>
                    <a:pt x="142" y="26"/>
                  </a:moveTo>
                  <a:lnTo>
                    <a:pt x="186" y="0"/>
                  </a:lnTo>
                  <a:lnTo>
                    <a:pt x="226" y="4"/>
                  </a:lnTo>
                  <a:lnTo>
                    <a:pt x="222" y="51"/>
                  </a:lnTo>
                  <a:lnTo>
                    <a:pt x="195" y="77"/>
                  </a:lnTo>
                  <a:lnTo>
                    <a:pt x="155" y="98"/>
                  </a:lnTo>
                  <a:lnTo>
                    <a:pt x="106" y="153"/>
                  </a:lnTo>
                  <a:lnTo>
                    <a:pt x="53" y="230"/>
                  </a:lnTo>
                  <a:lnTo>
                    <a:pt x="40" y="294"/>
                  </a:lnTo>
                  <a:lnTo>
                    <a:pt x="49" y="332"/>
                  </a:lnTo>
                  <a:lnTo>
                    <a:pt x="62" y="354"/>
                  </a:lnTo>
                  <a:lnTo>
                    <a:pt x="120" y="379"/>
                  </a:lnTo>
                  <a:lnTo>
                    <a:pt x="173" y="396"/>
                  </a:lnTo>
                  <a:lnTo>
                    <a:pt x="195" y="418"/>
                  </a:lnTo>
                  <a:lnTo>
                    <a:pt x="199" y="435"/>
                  </a:lnTo>
                  <a:lnTo>
                    <a:pt x="168" y="469"/>
                  </a:lnTo>
                  <a:lnTo>
                    <a:pt x="155" y="511"/>
                  </a:lnTo>
                  <a:lnTo>
                    <a:pt x="142" y="571"/>
                  </a:lnTo>
                  <a:lnTo>
                    <a:pt x="115" y="562"/>
                  </a:lnTo>
                  <a:lnTo>
                    <a:pt x="115" y="520"/>
                  </a:lnTo>
                  <a:lnTo>
                    <a:pt x="129" y="456"/>
                  </a:lnTo>
                  <a:lnTo>
                    <a:pt x="155" y="430"/>
                  </a:lnTo>
                  <a:lnTo>
                    <a:pt x="106" y="405"/>
                  </a:lnTo>
                  <a:lnTo>
                    <a:pt x="49" y="379"/>
                  </a:lnTo>
                  <a:lnTo>
                    <a:pt x="0" y="341"/>
                  </a:lnTo>
                  <a:lnTo>
                    <a:pt x="0" y="294"/>
                  </a:lnTo>
                  <a:lnTo>
                    <a:pt x="13" y="213"/>
                  </a:lnTo>
                  <a:lnTo>
                    <a:pt x="53" y="136"/>
                  </a:lnTo>
                  <a:lnTo>
                    <a:pt x="102" y="72"/>
                  </a:lnTo>
                  <a:lnTo>
                    <a:pt x="142" y="26"/>
                  </a:lnTo>
                  <a:close/>
                </a:path>
              </a:pathLst>
            </a:custGeom>
            <a:solidFill>
              <a:srgbClr val="000000"/>
            </a:solidFill>
            <a:ln w="9525">
              <a:noFill/>
              <a:round/>
              <a:headEnd/>
              <a:tailEnd/>
            </a:ln>
          </p:spPr>
          <p:txBody>
            <a:bodyPr/>
            <a:lstStyle/>
            <a:p>
              <a:endParaRPr lang="en-US"/>
            </a:p>
          </p:txBody>
        </p:sp>
        <p:sp>
          <p:nvSpPr>
            <p:cNvPr id="3090" name="Freeform 18"/>
            <p:cNvSpPr>
              <a:spLocks/>
            </p:cNvSpPr>
            <p:nvPr/>
          </p:nvSpPr>
          <p:spPr bwMode="auto">
            <a:xfrm>
              <a:off x="2848" y="2669"/>
              <a:ext cx="267" cy="681"/>
            </a:xfrm>
            <a:custGeom>
              <a:avLst/>
              <a:gdLst/>
              <a:ahLst/>
              <a:cxnLst>
                <a:cxn ang="0">
                  <a:pos x="18" y="0"/>
                </a:cxn>
                <a:cxn ang="0">
                  <a:pos x="80" y="25"/>
                </a:cxn>
                <a:cxn ang="0">
                  <a:pos x="111" y="89"/>
                </a:cxn>
                <a:cxn ang="0">
                  <a:pos x="120" y="203"/>
                </a:cxn>
                <a:cxn ang="0">
                  <a:pos x="111" y="393"/>
                </a:cxn>
                <a:cxn ang="0">
                  <a:pos x="85" y="541"/>
                </a:cxn>
                <a:cxn ang="0">
                  <a:pos x="71" y="605"/>
                </a:cxn>
                <a:cxn ang="0">
                  <a:pos x="98" y="618"/>
                </a:cxn>
                <a:cxn ang="0">
                  <a:pos x="151" y="567"/>
                </a:cxn>
                <a:cxn ang="0">
                  <a:pos x="214" y="529"/>
                </a:cxn>
                <a:cxn ang="0">
                  <a:pos x="231" y="533"/>
                </a:cxn>
                <a:cxn ang="0">
                  <a:pos x="267" y="558"/>
                </a:cxn>
                <a:cxn ang="0">
                  <a:pos x="267" y="571"/>
                </a:cxn>
                <a:cxn ang="0">
                  <a:pos x="191" y="605"/>
                </a:cxn>
                <a:cxn ang="0">
                  <a:pos x="111" y="647"/>
                </a:cxn>
                <a:cxn ang="0">
                  <a:pos x="45" y="681"/>
                </a:cxn>
                <a:cxn ang="0">
                  <a:pos x="13" y="673"/>
                </a:cxn>
                <a:cxn ang="0">
                  <a:pos x="13" y="634"/>
                </a:cxn>
                <a:cxn ang="0">
                  <a:pos x="40" y="579"/>
                </a:cxn>
                <a:cxn ang="0">
                  <a:pos x="58" y="465"/>
                </a:cxn>
                <a:cxn ang="0">
                  <a:pos x="71" y="330"/>
                </a:cxn>
                <a:cxn ang="0">
                  <a:pos x="80" y="178"/>
                </a:cxn>
                <a:cxn ang="0">
                  <a:pos x="45" y="85"/>
                </a:cxn>
                <a:cxn ang="0">
                  <a:pos x="0" y="47"/>
                </a:cxn>
                <a:cxn ang="0">
                  <a:pos x="18" y="0"/>
                </a:cxn>
              </a:cxnLst>
              <a:rect l="0" t="0" r="r" b="b"/>
              <a:pathLst>
                <a:path w="267" h="681">
                  <a:moveTo>
                    <a:pt x="18" y="0"/>
                  </a:moveTo>
                  <a:lnTo>
                    <a:pt x="80" y="25"/>
                  </a:lnTo>
                  <a:lnTo>
                    <a:pt x="111" y="89"/>
                  </a:lnTo>
                  <a:lnTo>
                    <a:pt x="120" y="203"/>
                  </a:lnTo>
                  <a:lnTo>
                    <a:pt x="111" y="393"/>
                  </a:lnTo>
                  <a:lnTo>
                    <a:pt x="85" y="541"/>
                  </a:lnTo>
                  <a:lnTo>
                    <a:pt x="71" y="605"/>
                  </a:lnTo>
                  <a:lnTo>
                    <a:pt x="98" y="618"/>
                  </a:lnTo>
                  <a:lnTo>
                    <a:pt x="151" y="567"/>
                  </a:lnTo>
                  <a:lnTo>
                    <a:pt x="214" y="529"/>
                  </a:lnTo>
                  <a:lnTo>
                    <a:pt x="231" y="533"/>
                  </a:lnTo>
                  <a:lnTo>
                    <a:pt x="267" y="558"/>
                  </a:lnTo>
                  <a:lnTo>
                    <a:pt x="267" y="571"/>
                  </a:lnTo>
                  <a:lnTo>
                    <a:pt x="191" y="605"/>
                  </a:lnTo>
                  <a:lnTo>
                    <a:pt x="111" y="647"/>
                  </a:lnTo>
                  <a:lnTo>
                    <a:pt x="45" y="681"/>
                  </a:lnTo>
                  <a:lnTo>
                    <a:pt x="13" y="673"/>
                  </a:lnTo>
                  <a:lnTo>
                    <a:pt x="13" y="634"/>
                  </a:lnTo>
                  <a:lnTo>
                    <a:pt x="40" y="579"/>
                  </a:lnTo>
                  <a:lnTo>
                    <a:pt x="58" y="465"/>
                  </a:lnTo>
                  <a:lnTo>
                    <a:pt x="71" y="330"/>
                  </a:lnTo>
                  <a:lnTo>
                    <a:pt x="80" y="178"/>
                  </a:lnTo>
                  <a:lnTo>
                    <a:pt x="45" y="85"/>
                  </a:lnTo>
                  <a:lnTo>
                    <a:pt x="0" y="47"/>
                  </a:lnTo>
                  <a:lnTo>
                    <a:pt x="18" y="0"/>
                  </a:lnTo>
                  <a:close/>
                </a:path>
              </a:pathLst>
            </a:custGeom>
            <a:solidFill>
              <a:srgbClr val="000000"/>
            </a:solidFill>
            <a:ln w="9525">
              <a:noFill/>
              <a:round/>
              <a:headEnd/>
              <a:tailEnd/>
            </a:ln>
          </p:spPr>
          <p:txBody>
            <a:bodyPr/>
            <a:lstStyle/>
            <a:p>
              <a:endParaRPr lang="en-US"/>
            </a:p>
          </p:txBody>
        </p:sp>
        <p:sp>
          <p:nvSpPr>
            <p:cNvPr id="3091" name="Freeform 19"/>
            <p:cNvSpPr>
              <a:spLocks/>
            </p:cNvSpPr>
            <p:nvPr/>
          </p:nvSpPr>
          <p:spPr bwMode="auto">
            <a:xfrm>
              <a:off x="2658" y="2600"/>
              <a:ext cx="205" cy="747"/>
            </a:xfrm>
            <a:custGeom>
              <a:avLst/>
              <a:gdLst/>
              <a:ahLst/>
              <a:cxnLst>
                <a:cxn ang="0">
                  <a:pos x="82" y="148"/>
                </a:cxn>
                <a:cxn ang="0">
                  <a:pos x="137" y="34"/>
                </a:cxn>
                <a:cxn ang="0">
                  <a:pos x="187" y="0"/>
                </a:cxn>
                <a:cxn ang="0">
                  <a:pos x="205" y="21"/>
                </a:cxn>
                <a:cxn ang="0">
                  <a:pos x="191" y="59"/>
                </a:cxn>
                <a:cxn ang="0">
                  <a:pos x="137" y="152"/>
                </a:cxn>
                <a:cxn ang="0">
                  <a:pos x="96" y="249"/>
                </a:cxn>
                <a:cxn ang="0">
                  <a:pos x="68" y="388"/>
                </a:cxn>
                <a:cxn ang="0">
                  <a:pos x="50" y="544"/>
                </a:cxn>
                <a:cxn ang="0">
                  <a:pos x="50" y="679"/>
                </a:cxn>
                <a:cxn ang="0">
                  <a:pos x="64" y="667"/>
                </a:cxn>
                <a:cxn ang="0">
                  <a:pos x="96" y="616"/>
                </a:cxn>
                <a:cxn ang="0">
                  <a:pos x="109" y="540"/>
                </a:cxn>
                <a:cxn ang="0">
                  <a:pos x="137" y="540"/>
                </a:cxn>
                <a:cxn ang="0">
                  <a:pos x="173" y="557"/>
                </a:cxn>
                <a:cxn ang="0">
                  <a:pos x="150" y="620"/>
                </a:cxn>
                <a:cxn ang="0">
                  <a:pos x="96" y="684"/>
                </a:cxn>
                <a:cxn ang="0">
                  <a:pos x="41" y="747"/>
                </a:cxn>
                <a:cxn ang="0">
                  <a:pos x="14" y="747"/>
                </a:cxn>
                <a:cxn ang="0">
                  <a:pos x="0" y="722"/>
                </a:cxn>
                <a:cxn ang="0">
                  <a:pos x="0" y="667"/>
                </a:cxn>
                <a:cxn ang="0">
                  <a:pos x="9" y="506"/>
                </a:cxn>
                <a:cxn ang="0">
                  <a:pos x="23" y="342"/>
                </a:cxn>
                <a:cxn ang="0">
                  <a:pos x="41" y="224"/>
                </a:cxn>
                <a:cxn ang="0">
                  <a:pos x="82" y="148"/>
                </a:cxn>
              </a:cxnLst>
              <a:rect l="0" t="0" r="r" b="b"/>
              <a:pathLst>
                <a:path w="205" h="747">
                  <a:moveTo>
                    <a:pt x="82" y="148"/>
                  </a:moveTo>
                  <a:lnTo>
                    <a:pt x="137" y="34"/>
                  </a:lnTo>
                  <a:lnTo>
                    <a:pt x="187" y="0"/>
                  </a:lnTo>
                  <a:lnTo>
                    <a:pt x="205" y="21"/>
                  </a:lnTo>
                  <a:lnTo>
                    <a:pt x="191" y="59"/>
                  </a:lnTo>
                  <a:lnTo>
                    <a:pt x="137" y="152"/>
                  </a:lnTo>
                  <a:lnTo>
                    <a:pt x="96" y="249"/>
                  </a:lnTo>
                  <a:lnTo>
                    <a:pt x="68" y="388"/>
                  </a:lnTo>
                  <a:lnTo>
                    <a:pt x="50" y="544"/>
                  </a:lnTo>
                  <a:lnTo>
                    <a:pt x="50" y="679"/>
                  </a:lnTo>
                  <a:lnTo>
                    <a:pt x="64" y="667"/>
                  </a:lnTo>
                  <a:lnTo>
                    <a:pt x="96" y="616"/>
                  </a:lnTo>
                  <a:lnTo>
                    <a:pt x="109" y="540"/>
                  </a:lnTo>
                  <a:lnTo>
                    <a:pt x="137" y="540"/>
                  </a:lnTo>
                  <a:lnTo>
                    <a:pt x="173" y="557"/>
                  </a:lnTo>
                  <a:lnTo>
                    <a:pt x="150" y="620"/>
                  </a:lnTo>
                  <a:lnTo>
                    <a:pt x="96" y="684"/>
                  </a:lnTo>
                  <a:lnTo>
                    <a:pt x="41" y="747"/>
                  </a:lnTo>
                  <a:lnTo>
                    <a:pt x="14" y="747"/>
                  </a:lnTo>
                  <a:lnTo>
                    <a:pt x="0" y="722"/>
                  </a:lnTo>
                  <a:lnTo>
                    <a:pt x="0" y="667"/>
                  </a:lnTo>
                  <a:lnTo>
                    <a:pt x="9" y="506"/>
                  </a:lnTo>
                  <a:lnTo>
                    <a:pt x="23" y="342"/>
                  </a:lnTo>
                  <a:lnTo>
                    <a:pt x="41" y="224"/>
                  </a:lnTo>
                  <a:lnTo>
                    <a:pt x="82" y="148"/>
                  </a:lnTo>
                  <a:close/>
                </a:path>
              </a:pathLst>
            </a:custGeom>
            <a:solidFill>
              <a:srgbClr val="000000"/>
            </a:solidFill>
            <a:ln w="9525">
              <a:noFill/>
              <a:round/>
              <a:headEnd/>
              <a:tailEnd/>
            </a:ln>
          </p:spPr>
          <p:txBody>
            <a:bodyPr/>
            <a:lstStyle/>
            <a:p>
              <a:endParaRPr lang="en-US"/>
            </a:p>
          </p:txBody>
        </p:sp>
      </p:grpSp>
      <p:grpSp>
        <p:nvGrpSpPr>
          <p:cNvPr id="4" name="Group 20"/>
          <p:cNvGrpSpPr>
            <a:grpSpLocks/>
          </p:cNvGrpSpPr>
          <p:nvPr/>
        </p:nvGrpSpPr>
        <p:grpSpPr bwMode="auto">
          <a:xfrm flipH="1">
            <a:off x="5094288" y="1371600"/>
            <a:ext cx="822325" cy="1346200"/>
            <a:chOff x="1343" y="1872"/>
            <a:chExt cx="950" cy="1616"/>
          </a:xfrm>
        </p:grpSpPr>
        <p:sp>
          <p:nvSpPr>
            <p:cNvPr id="3093" name="Freeform 21"/>
            <p:cNvSpPr>
              <a:spLocks/>
            </p:cNvSpPr>
            <p:nvPr/>
          </p:nvSpPr>
          <p:spPr bwMode="auto">
            <a:xfrm>
              <a:off x="1837" y="1872"/>
              <a:ext cx="369" cy="313"/>
            </a:xfrm>
            <a:custGeom>
              <a:avLst/>
              <a:gdLst/>
              <a:ahLst/>
              <a:cxnLst>
                <a:cxn ang="0">
                  <a:pos x="255" y="183"/>
                </a:cxn>
                <a:cxn ang="0">
                  <a:pos x="286" y="130"/>
                </a:cxn>
                <a:cxn ang="0">
                  <a:pos x="301" y="78"/>
                </a:cxn>
                <a:cxn ang="0">
                  <a:pos x="291" y="42"/>
                </a:cxn>
                <a:cxn ang="0">
                  <a:pos x="275" y="16"/>
                </a:cxn>
                <a:cxn ang="0">
                  <a:pos x="234" y="0"/>
                </a:cxn>
                <a:cxn ang="0">
                  <a:pos x="187" y="0"/>
                </a:cxn>
                <a:cxn ang="0">
                  <a:pos x="120" y="21"/>
                </a:cxn>
                <a:cxn ang="0">
                  <a:pos x="52" y="83"/>
                </a:cxn>
                <a:cxn ang="0">
                  <a:pos x="10" y="151"/>
                </a:cxn>
                <a:cxn ang="0">
                  <a:pos x="0" y="224"/>
                </a:cxn>
                <a:cxn ang="0">
                  <a:pos x="16" y="266"/>
                </a:cxn>
                <a:cxn ang="0">
                  <a:pos x="52" y="297"/>
                </a:cxn>
                <a:cxn ang="0">
                  <a:pos x="99" y="313"/>
                </a:cxn>
                <a:cxn ang="0">
                  <a:pos x="151" y="303"/>
                </a:cxn>
                <a:cxn ang="0">
                  <a:pos x="208" y="266"/>
                </a:cxn>
                <a:cxn ang="0">
                  <a:pos x="239" y="230"/>
                </a:cxn>
                <a:cxn ang="0">
                  <a:pos x="301" y="261"/>
                </a:cxn>
                <a:cxn ang="0">
                  <a:pos x="343" y="287"/>
                </a:cxn>
                <a:cxn ang="0">
                  <a:pos x="359" y="287"/>
                </a:cxn>
                <a:cxn ang="0">
                  <a:pos x="369" y="256"/>
                </a:cxn>
                <a:cxn ang="0">
                  <a:pos x="353" y="235"/>
                </a:cxn>
                <a:cxn ang="0">
                  <a:pos x="312" y="240"/>
                </a:cxn>
                <a:cxn ang="0">
                  <a:pos x="281" y="224"/>
                </a:cxn>
                <a:cxn ang="0">
                  <a:pos x="255" y="183"/>
                </a:cxn>
              </a:cxnLst>
              <a:rect l="0" t="0" r="r" b="b"/>
              <a:pathLst>
                <a:path w="369" h="313">
                  <a:moveTo>
                    <a:pt x="255" y="183"/>
                  </a:moveTo>
                  <a:lnTo>
                    <a:pt x="286" y="130"/>
                  </a:lnTo>
                  <a:lnTo>
                    <a:pt x="301" y="78"/>
                  </a:lnTo>
                  <a:lnTo>
                    <a:pt x="291" y="42"/>
                  </a:lnTo>
                  <a:lnTo>
                    <a:pt x="275" y="16"/>
                  </a:lnTo>
                  <a:lnTo>
                    <a:pt x="234" y="0"/>
                  </a:lnTo>
                  <a:lnTo>
                    <a:pt x="187" y="0"/>
                  </a:lnTo>
                  <a:lnTo>
                    <a:pt x="120" y="21"/>
                  </a:lnTo>
                  <a:lnTo>
                    <a:pt x="52" y="83"/>
                  </a:lnTo>
                  <a:lnTo>
                    <a:pt x="10" y="151"/>
                  </a:lnTo>
                  <a:lnTo>
                    <a:pt x="0" y="224"/>
                  </a:lnTo>
                  <a:lnTo>
                    <a:pt x="16" y="266"/>
                  </a:lnTo>
                  <a:lnTo>
                    <a:pt x="52" y="297"/>
                  </a:lnTo>
                  <a:lnTo>
                    <a:pt x="99" y="313"/>
                  </a:lnTo>
                  <a:lnTo>
                    <a:pt x="151" y="303"/>
                  </a:lnTo>
                  <a:lnTo>
                    <a:pt x="208" y="266"/>
                  </a:lnTo>
                  <a:lnTo>
                    <a:pt x="239" y="230"/>
                  </a:lnTo>
                  <a:lnTo>
                    <a:pt x="301" y="261"/>
                  </a:lnTo>
                  <a:lnTo>
                    <a:pt x="343" y="287"/>
                  </a:lnTo>
                  <a:lnTo>
                    <a:pt x="359" y="287"/>
                  </a:lnTo>
                  <a:lnTo>
                    <a:pt x="369" y="256"/>
                  </a:lnTo>
                  <a:lnTo>
                    <a:pt x="353" y="235"/>
                  </a:lnTo>
                  <a:lnTo>
                    <a:pt x="312" y="240"/>
                  </a:lnTo>
                  <a:lnTo>
                    <a:pt x="281" y="224"/>
                  </a:lnTo>
                  <a:lnTo>
                    <a:pt x="255" y="183"/>
                  </a:lnTo>
                  <a:close/>
                </a:path>
              </a:pathLst>
            </a:custGeom>
            <a:solidFill>
              <a:srgbClr val="000000"/>
            </a:solidFill>
            <a:ln w="9525">
              <a:noFill/>
              <a:round/>
              <a:headEnd/>
              <a:tailEnd/>
            </a:ln>
          </p:spPr>
          <p:txBody>
            <a:bodyPr/>
            <a:lstStyle/>
            <a:p>
              <a:endParaRPr lang="en-US"/>
            </a:p>
          </p:txBody>
        </p:sp>
        <p:sp>
          <p:nvSpPr>
            <p:cNvPr id="3094" name="Freeform 22"/>
            <p:cNvSpPr>
              <a:spLocks/>
            </p:cNvSpPr>
            <p:nvPr/>
          </p:nvSpPr>
          <p:spPr bwMode="auto">
            <a:xfrm>
              <a:off x="1536" y="2193"/>
              <a:ext cx="360" cy="517"/>
            </a:xfrm>
            <a:custGeom>
              <a:avLst/>
              <a:gdLst/>
              <a:ahLst/>
              <a:cxnLst>
                <a:cxn ang="0">
                  <a:pos x="130" y="78"/>
                </a:cxn>
                <a:cxn ang="0">
                  <a:pos x="209" y="21"/>
                </a:cxn>
                <a:cxn ang="0">
                  <a:pos x="266" y="0"/>
                </a:cxn>
                <a:cxn ang="0">
                  <a:pos x="303" y="0"/>
                </a:cxn>
                <a:cxn ang="0">
                  <a:pos x="334" y="16"/>
                </a:cxn>
                <a:cxn ang="0">
                  <a:pos x="360" y="57"/>
                </a:cxn>
                <a:cxn ang="0">
                  <a:pos x="360" y="93"/>
                </a:cxn>
                <a:cxn ang="0">
                  <a:pos x="329" y="160"/>
                </a:cxn>
                <a:cxn ang="0">
                  <a:pos x="271" y="202"/>
                </a:cxn>
                <a:cxn ang="0">
                  <a:pos x="235" y="248"/>
                </a:cxn>
                <a:cxn ang="0">
                  <a:pos x="209" y="305"/>
                </a:cxn>
                <a:cxn ang="0">
                  <a:pos x="198" y="377"/>
                </a:cxn>
                <a:cxn ang="0">
                  <a:pos x="214" y="434"/>
                </a:cxn>
                <a:cxn ang="0">
                  <a:pos x="209" y="476"/>
                </a:cxn>
                <a:cxn ang="0">
                  <a:pos x="183" y="501"/>
                </a:cxn>
                <a:cxn ang="0">
                  <a:pos x="136" y="517"/>
                </a:cxn>
                <a:cxn ang="0">
                  <a:pos x="73" y="491"/>
                </a:cxn>
                <a:cxn ang="0">
                  <a:pos x="26" y="445"/>
                </a:cxn>
                <a:cxn ang="0">
                  <a:pos x="0" y="357"/>
                </a:cxn>
                <a:cxn ang="0">
                  <a:pos x="0" y="284"/>
                </a:cxn>
                <a:cxn ang="0">
                  <a:pos x="21" y="207"/>
                </a:cxn>
                <a:cxn ang="0">
                  <a:pos x="57" y="150"/>
                </a:cxn>
                <a:cxn ang="0">
                  <a:pos x="89" y="109"/>
                </a:cxn>
                <a:cxn ang="0">
                  <a:pos x="130" y="78"/>
                </a:cxn>
              </a:cxnLst>
              <a:rect l="0" t="0" r="r" b="b"/>
              <a:pathLst>
                <a:path w="360" h="517">
                  <a:moveTo>
                    <a:pt x="130" y="78"/>
                  </a:moveTo>
                  <a:lnTo>
                    <a:pt x="209" y="21"/>
                  </a:lnTo>
                  <a:lnTo>
                    <a:pt x="266" y="0"/>
                  </a:lnTo>
                  <a:lnTo>
                    <a:pt x="303" y="0"/>
                  </a:lnTo>
                  <a:lnTo>
                    <a:pt x="334" y="16"/>
                  </a:lnTo>
                  <a:lnTo>
                    <a:pt x="360" y="57"/>
                  </a:lnTo>
                  <a:lnTo>
                    <a:pt x="360" y="93"/>
                  </a:lnTo>
                  <a:lnTo>
                    <a:pt x="329" y="160"/>
                  </a:lnTo>
                  <a:lnTo>
                    <a:pt x="271" y="202"/>
                  </a:lnTo>
                  <a:lnTo>
                    <a:pt x="235" y="248"/>
                  </a:lnTo>
                  <a:lnTo>
                    <a:pt x="209" y="305"/>
                  </a:lnTo>
                  <a:lnTo>
                    <a:pt x="198" y="377"/>
                  </a:lnTo>
                  <a:lnTo>
                    <a:pt x="214" y="434"/>
                  </a:lnTo>
                  <a:lnTo>
                    <a:pt x="209" y="476"/>
                  </a:lnTo>
                  <a:lnTo>
                    <a:pt x="183" y="501"/>
                  </a:lnTo>
                  <a:lnTo>
                    <a:pt x="136" y="517"/>
                  </a:lnTo>
                  <a:lnTo>
                    <a:pt x="73" y="491"/>
                  </a:lnTo>
                  <a:lnTo>
                    <a:pt x="26" y="445"/>
                  </a:lnTo>
                  <a:lnTo>
                    <a:pt x="0" y="357"/>
                  </a:lnTo>
                  <a:lnTo>
                    <a:pt x="0" y="284"/>
                  </a:lnTo>
                  <a:lnTo>
                    <a:pt x="21" y="207"/>
                  </a:lnTo>
                  <a:lnTo>
                    <a:pt x="57" y="150"/>
                  </a:lnTo>
                  <a:lnTo>
                    <a:pt x="89" y="109"/>
                  </a:lnTo>
                  <a:lnTo>
                    <a:pt x="130" y="78"/>
                  </a:lnTo>
                  <a:close/>
                </a:path>
              </a:pathLst>
            </a:custGeom>
            <a:solidFill>
              <a:srgbClr val="000000"/>
            </a:solidFill>
            <a:ln w="9525">
              <a:noFill/>
              <a:round/>
              <a:headEnd/>
              <a:tailEnd/>
            </a:ln>
          </p:spPr>
          <p:txBody>
            <a:bodyPr/>
            <a:lstStyle/>
            <a:p>
              <a:endParaRPr lang="en-US"/>
            </a:p>
          </p:txBody>
        </p:sp>
        <p:sp>
          <p:nvSpPr>
            <p:cNvPr id="3095" name="Freeform 23"/>
            <p:cNvSpPr>
              <a:spLocks/>
            </p:cNvSpPr>
            <p:nvPr/>
          </p:nvSpPr>
          <p:spPr bwMode="auto">
            <a:xfrm>
              <a:off x="1343" y="2177"/>
              <a:ext cx="486" cy="486"/>
            </a:xfrm>
            <a:custGeom>
              <a:avLst/>
              <a:gdLst/>
              <a:ahLst/>
              <a:cxnLst>
                <a:cxn ang="0">
                  <a:pos x="398" y="0"/>
                </a:cxn>
                <a:cxn ang="0">
                  <a:pos x="486" y="16"/>
                </a:cxn>
                <a:cxn ang="0">
                  <a:pos x="476" y="52"/>
                </a:cxn>
                <a:cxn ang="0">
                  <a:pos x="424" y="62"/>
                </a:cxn>
                <a:cxn ang="0">
                  <a:pos x="367" y="52"/>
                </a:cxn>
                <a:cxn ang="0">
                  <a:pos x="284" y="57"/>
                </a:cxn>
                <a:cxn ang="0">
                  <a:pos x="186" y="83"/>
                </a:cxn>
                <a:cxn ang="0">
                  <a:pos x="98" y="109"/>
                </a:cxn>
                <a:cxn ang="0">
                  <a:pos x="67" y="140"/>
                </a:cxn>
                <a:cxn ang="0">
                  <a:pos x="72" y="160"/>
                </a:cxn>
                <a:cxn ang="0">
                  <a:pos x="114" y="233"/>
                </a:cxn>
                <a:cxn ang="0">
                  <a:pos x="150" y="300"/>
                </a:cxn>
                <a:cxn ang="0">
                  <a:pos x="191" y="346"/>
                </a:cxn>
                <a:cxn ang="0">
                  <a:pos x="212" y="362"/>
                </a:cxn>
                <a:cxn ang="0">
                  <a:pos x="207" y="398"/>
                </a:cxn>
                <a:cxn ang="0">
                  <a:pos x="160" y="424"/>
                </a:cxn>
                <a:cxn ang="0">
                  <a:pos x="124" y="455"/>
                </a:cxn>
                <a:cxn ang="0">
                  <a:pos x="109" y="486"/>
                </a:cxn>
                <a:cxn ang="0">
                  <a:pos x="78" y="486"/>
                </a:cxn>
                <a:cxn ang="0">
                  <a:pos x="72" y="450"/>
                </a:cxn>
                <a:cxn ang="0">
                  <a:pos x="109" y="408"/>
                </a:cxn>
                <a:cxn ang="0">
                  <a:pos x="155" y="372"/>
                </a:cxn>
                <a:cxn ang="0">
                  <a:pos x="150" y="357"/>
                </a:cxn>
                <a:cxn ang="0">
                  <a:pos x="109" y="300"/>
                </a:cxn>
                <a:cxn ang="0">
                  <a:pos x="62" y="233"/>
                </a:cxn>
                <a:cxn ang="0">
                  <a:pos x="21" y="160"/>
                </a:cxn>
                <a:cxn ang="0">
                  <a:pos x="0" y="119"/>
                </a:cxn>
                <a:cxn ang="0">
                  <a:pos x="31" y="88"/>
                </a:cxn>
                <a:cxn ang="0">
                  <a:pos x="98" y="57"/>
                </a:cxn>
                <a:cxn ang="0">
                  <a:pos x="217" y="16"/>
                </a:cxn>
                <a:cxn ang="0">
                  <a:pos x="326" y="5"/>
                </a:cxn>
                <a:cxn ang="0">
                  <a:pos x="398" y="0"/>
                </a:cxn>
              </a:cxnLst>
              <a:rect l="0" t="0" r="r" b="b"/>
              <a:pathLst>
                <a:path w="486" h="486">
                  <a:moveTo>
                    <a:pt x="398" y="0"/>
                  </a:moveTo>
                  <a:lnTo>
                    <a:pt x="486" y="16"/>
                  </a:lnTo>
                  <a:lnTo>
                    <a:pt x="476" y="52"/>
                  </a:lnTo>
                  <a:lnTo>
                    <a:pt x="424" y="62"/>
                  </a:lnTo>
                  <a:lnTo>
                    <a:pt x="367" y="52"/>
                  </a:lnTo>
                  <a:lnTo>
                    <a:pt x="284" y="57"/>
                  </a:lnTo>
                  <a:lnTo>
                    <a:pt x="186" y="83"/>
                  </a:lnTo>
                  <a:lnTo>
                    <a:pt x="98" y="109"/>
                  </a:lnTo>
                  <a:lnTo>
                    <a:pt x="67" y="140"/>
                  </a:lnTo>
                  <a:lnTo>
                    <a:pt x="72" y="160"/>
                  </a:lnTo>
                  <a:lnTo>
                    <a:pt x="114" y="233"/>
                  </a:lnTo>
                  <a:lnTo>
                    <a:pt x="150" y="300"/>
                  </a:lnTo>
                  <a:lnTo>
                    <a:pt x="191" y="346"/>
                  </a:lnTo>
                  <a:lnTo>
                    <a:pt x="212" y="362"/>
                  </a:lnTo>
                  <a:lnTo>
                    <a:pt x="207" y="398"/>
                  </a:lnTo>
                  <a:lnTo>
                    <a:pt x="160" y="424"/>
                  </a:lnTo>
                  <a:lnTo>
                    <a:pt x="124" y="455"/>
                  </a:lnTo>
                  <a:lnTo>
                    <a:pt x="109" y="486"/>
                  </a:lnTo>
                  <a:lnTo>
                    <a:pt x="78" y="486"/>
                  </a:lnTo>
                  <a:lnTo>
                    <a:pt x="72" y="450"/>
                  </a:lnTo>
                  <a:lnTo>
                    <a:pt x="109" y="408"/>
                  </a:lnTo>
                  <a:lnTo>
                    <a:pt x="155" y="372"/>
                  </a:lnTo>
                  <a:lnTo>
                    <a:pt x="150" y="357"/>
                  </a:lnTo>
                  <a:lnTo>
                    <a:pt x="109" y="300"/>
                  </a:lnTo>
                  <a:lnTo>
                    <a:pt x="62" y="233"/>
                  </a:lnTo>
                  <a:lnTo>
                    <a:pt x="21" y="160"/>
                  </a:lnTo>
                  <a:lnTo>
                    <a:pt x="0" y="119"/>
                  </a:lnTo>
                  <a:lnTo>
                    <a:pt x="31" y="88"/>
                  </a:lnTo>
                  <a:lnTo>
                    <a:pt x="98" y="57"/>
                  </a:lnTo>
                  <a:lnTo>
                    <a:pt x="217" y="16"/>
                  </a:lnTo>
                  <a:lnTo>
                    <a:pt x="326" y="5"/>
                  </a:lnTo>
                  <a:lnTo>
                    <a:pt x="398" y="0"/>
                  </a:lnTo>
                  <a:close/>
                </a:path>
              </a:pathLst>
            </a:custGeom>
            <a:solidFill>
              <a:srgbClr val="000000"/>
            </a:solidFill>
            <a:ln w="9525">
              <a:noFill/>
              <a:round/>
              <a:headEnd/>
              <a:tailEnd/>
            </a:ln>
          </p:spPr>
          <p:txBody>
            <a:bodyPr/>
            <a:lstStyle/>
            <a:p>
              <a:endParaRPr lang="en-US"/>
            </a:p>
          </p:txBody>
        </p:sp>
        <p:sp>
          <p:nvSpPr>
            <p:cNvPr id="3096" name="Freeform 24"/>
            <p:cNvSpPr>
              <a:spLocks/>
            </p:cNvSpPr>
            <p:nvPr/>
          </p:nvSpPr>
          <p:spPr bwMode="auto">
            <a:xfrm>
              <a:off x="1832" y="2238"/>
              <a:ext cx="461" cy="487"/>
            </a:xfrm>
            <a:custGeom>
              <a:avLst/>
              <a:gdLst/>
              <a:ahLst/>
              <a:cxnLst>
                <a:cxn ang="0">
                  <a:pos x="52" y="0"/>
                </a:cxn>
                <a:cxn ang="0">
                  <a:pos x="0" y="16"/>
                </a:cxn>
                <a:cxn ang="0">
                  <a:pos x="0" y="52"/>
                </a:cxn>
                <a:cxn ang="0">
                  <a:pos x="26" y="78"/>
                </a:cxn>
                <a:cxn ang="0">
                  <a:pos x="88" y="114"/>
                </a:cxn>
                <a:cxn ang="0">
                  <a:pos x="202" y="187"/>
                </a:cxn>
                <a:cxn ang="0">
                  <a:pos x="269" y="233"/>
                </a:cxn>
                <a:cxn ang="0">
                  <a:pos x="311" y="300"/>
                </a:cxn>
                <a:cxn ang="0">
                  <a:pos x="363" y="389"/>
                </a:cxn>
                <a:cxn ang="0">
                  <a:pos x="368" y="461"/>
                </a:cxn>
                <a:cxn ang="0">
                  <a:pos x="399" y="487"/>
                </a:cxn>
                <a:cxn ang="0">
                  <a:pos x="461" y="430"/>
                </a:cxn>
                <a:cxn ang="0">
                  <a:pos x="414" y="404"/>
                </a:cxn>
                <a:cxn ang="0">
                  <a:pos x="368" y="326"/>
                </a:cxn>
                <a:cxn ang="0">
                  <a:pos x="326" y="254"/>
                </a:cxn>
                <a:cxn ang="0">
                  <a:pos x="311" y="212"/>
                </a:cxn>
                <a:cxn ang="0">
                  <a:pos x="275" y="166"/>
                </a:cxn>
                <a:cxn ang="0">
                  <a:pos x="207" y="114"/>
                </a:cxn>
                <a:cxn ang="0">
                  <a:pos x="129" y="62"/>
                </a:cxn>
                <a:cxn ang="0">
                  <a:pos x="52" y="0"/>
                </a:cxn>
              </a:cxnLst>
              <a:rect l="0" t="0" r="r" b="b"/>
              <a:pathLst>
                <a:path w="461" h="487">
                  <a:moveTo>
                    <a:pt x="52" y="0"/>
                  </a:moveTo>
                  <a:lnTo>
                    <a:pt x="0" y="16"/>
                  </a:lnTo>
                  <a:lnTo>
                    <a:pt x="0" y="52"/>
                  </a:lnTo>
                  <a:lnTo>
                    <a:pt x="26" y="78"/>
                  </a:lnTo>
                  <a:lnTo>
                    <a:pt x="88" y="114"/>
                  </a:lnTo>
                  <a:lnTo>
                    <a:pt x="202" y="187"/>
                  </a:lnTo>
                  <a:lnTo>
                    <a:pt x="269" y="233"/>
                  </a:lnTo>
                  <a:lnTo>
                    <a:pt x="311" y="300"/>
                  </a:lnTo>
                  <a:lnTo>
                    <a:pt x="363" y="389"/>
                  </a:lnTo>
                  <a:lnTo>
                    <a:pt x="368" y="461"/>
                  </a:lnTo>
                  <a:lnTo>
                    <a:pt x="399" y="487"/>
                  </a:lnTo>
                  <a:lnTo>
                    <a:pt x="461" y="430"/>
                  </a:lnTo>
                  <a:lnTo>
                    <a:pt x="414" y="404"/>
                  </a:lnTo>
                  <a:lnTo>
                    <a:pt x="368" y="326"/>
                  </a:lnTo>
                  <a:lnTo>
                    <a:pt x="326" y="254"/>
                  </a:lnTo>
                  <a:lnTo>
                    <a:pt x="311" y="212"/>
                  </a:lnTo>
                  <a:lnTo>
                    <a:pt x="275" y="166"/>
                  </a:lnTo>
                  <a:lnTo>
                    <a:pt x="207" y="114"/>
                  </a:lnTo>
                  <a:lnTo>
                    <a:pt x="129" y="62"/>
                  </a:lnTo>
                  <a:lnTo>
                    <a:pt x="52" y="0"/>
                  </a:lnTo>
                  <a:close/>
                </a:path>
              </a:pathLst>
            </a:custGeom>
            <a:solidFill>
              <a:srgbClr val="000000"/>
            </a:solidFill>
            <a:ln w="9525">
              <a:noFill/>
              <a:round/>
              <a:headEnd/>
              <a:tailEnd/>
            </a:ln>
          </p:spPr>
          <p:txBody>
            <a:bodyPr/>
            <a:lstStyle/>
            <a:p>
              <a:endParaRPr lang="en-US"/>
            </a:p>
          </p:txBody>
        </p:sp>
        <p:sp>
          <p:nvSpPr>
            <p:cNvPr id="3097" name="Freeform 25"/>
            <p:cNvSpPr>
              <a:spLocks/>
            </p:cNvSpPr>
            <p:nvPr/>
          </p:nvSpPr>
          <p:spPr bwMode="auto">
            <a:xfrm>
              <a:off x="1659" y="2604"/>
              <a:ext cx="252" cy="793"/>
            </a:xfrm>
            <a:custGeom>
              <a:avLst/>
              <a:gdLst/>
              <a:ahLst/>
              <a:cxnLst>
                <a:cxn ang="0">
                  <a:pos x="37" y="0"/>
                </a:cxn>
                <a:cxn ang="0">
                  <a:pos x="0" y="15"/>
                </a:cxn>
                <a:cxn ang="0">
                  <a:pos x="5" y="57"/>
                </a:cxn>
                <a:cxn ang="0">
                  <a:pos x="21" y="82"/>
                </a:cxn>
                <a:cxn ang="0">
                  <a:pos x="63" y="165"/>
                </a:cxn>
                <a:cxn ang="0">
                  <a:pos x="105" y="314"/>
                </a:cxn>
                <a:cxn ang="0">
                  <a:pos x="116" y="402"/>
                </a:cxn>
                <a:cxn ang="0">
                  <a:pos x="79" y="530"/>
                </a:cxn>
                <a:cxn ang="0">
                  <a:pos x="37" y="633"/>
                </a:cxn>
                <a:cxn ang="0">
                  <a:pos x="21" y="721"/>
                </a:cxn>
                <a:cxn ang="0">
                  <a:pos x="37" y="742"/>
                </a:cxn>
                <a:cxn ang="0">
                  <a:pos x="79" y="752"/>
                </a:cxn>
                <a:cxn ang="0">
                  <a:pos x="173" y="788"/>
                </a:cxn>
                <a:cxn ang="0">
                  <a:pos x="210" y="793"/>
                </a:cxn>
                <a:cxn ang="0">
                  <a:pos x="252" y="757"/>
                </a:cxn>
                <a:cxn ang="0">
                  <a:pos x="189" y="736"/>
                </a:cxn>
                <a:cxn ang="0">
                  <a:pos x="100" y="721"/>
                </a:cxn>
                <a:cxn ang="0">
                  <a:pos x="68" y="695"/>
                </a:cxn>
                <a:cxn ang="0">
                  <a:pos x="63" y="659"/>
                </a:cxn>
                <a:cxn ang="0">
                  <a:pos x="100" y="592"/>
                </a:cxn>
                <a:cxn ang="0">
                  <a:pos x="131" y="499"/>
                </a:cxn>
                <a:cxn ang="0">
                  <a:pos x="163" y="386"/>
                </a:cxn>
                <a:cxn ang="0">
                  <a:pos x="158" y="335"/>
                </a:cxn>
                <a:cxn ang="0">
                  <a:pos x="152" y="257"/>
                </a:cxn>
                <a:cxn ang="0">
                  <a:pos x="126" y="165"/>
                </a:cxn>
                <a:cxn ang="0">
                  <a:pos x="105" y="82"/>
                </a:cxn>
                <a:cxn ang="0">
                  <a:pos x="74" y="21"/>
                </a:cxn>
                <a:cxn ang="0">
                  <a:pos x="37" y="0"/>
                </a:cxn>
              </a:cxnLst>
              <a:rect l="0" t="0" r="r" b="b"/>
              <a:pathLst>
                <a:path w="252" h="793">
                  <a:moveTo>
                    <a:pt x="37" y="0"/>
                  </a:moveTo>
                  <a:lnTo>
                    <a:pt x="0" y="15"/>
                  </a:lnTo>
                  <a:lnTo>
                    <a:pt x="5" y="57"/>
                  </a:lnTo>
                  <a:lnTo>
                    <a:pt x="21" y="82"/>
                  </a:lnTo>
                  <a:lnTo>
                    <a:pt x="63" y="165"/>
                  </a:lnTo>
                  <a:lnTo>
                    <a:pt x="105" y="314"/>
                  </a:lnTo>
                  <a:lnTo>
                    <a:pt x="116" y="402"/>
                  </a:lnTo>
                  <a:lnTo>
                    <a:pt x="79" y="530"/>
                  </a:lnTo>
                  <a:lnTo>
                    <a:pt x="37" y="633"/>
                  </a:lnTo>
                  <a:lnTo>
                    <a:pt x="21" y="721"/>
                  </a:lnTo>
                  <a:lnTo>
                    <a:pt x="37" y="742"/>
                  </a:lnTo>
                  <a:lnTo>
                    <a:pt x="79" y="752"/>
                  </a:lnTo>
                  <a:lnTo>
                    <a:pt x="173" y="788"/>
                  </a:lnTo>
                  <a:lnTo>
                    <a:pt x="210" y="793"/>
                  </a:lnTo>
                  <a:lnTo>
                    <a:pt x="252" y="757"/>
                  </a:lnTo>
                  <a:lnTo>
                    <a:pt x="189" y="736"/>
                  </a:lnTo>
                  <a:lnTo>
                    <a:pt x="100" y="721"/>
                  </a:lnTo>
                  <a:lnTo>
                    <a:pt x="68" y="695"/>
                  </a:lnTo>
                  <a:lnTo>
                    <a:pt x="63" y="659"/>
                  </a:lnTo>
                  <a:lnTo>
                    <a:pt x="100" y="592"/>
                  </a:lnTo>
                  <a:lnTo>
                    <a:pt x="131" y="499"/>
                  </a:lnTo>
                  <a:lnTo>
                    <a:pt x="163" y="386"/>
                  </a:lnTo>
                  <a:lnTo>
                    <a:pt x="158" y="335"/>
                  </a:lnTo>
                  <a:lnTo>
                    <a:pt x="152" y="257"/>
                  </a:lnTo>
                  <a:lnTo>
                    <a:pt x="126" y="165"/>
                  </a:lnTo>
                  <a:lnTo>
                    <a:pt x="105" y="82"/>
                  </a:lnTo>
                  <a:lnTo>
                    <a:pt x="74" y="21"/>
                  </a:lnTo>
                  <a:lnTo>
                    <a:pt x="37" y="0"/>
                  </a:lnTo>
                  <a:close/>
                </a:path>
              </a:pathLst>
            </a:custGeom>
            <a:solidFill>
              <a:srgbClr val="000000"/>
            </a:solidFill>
            <a:ln w="9525">
              <a:noFill/>
              <a:round/>
              <a:headEnd/>
              <a:tailEnd/>
            </a:ln>
          </p:spPr>
          <p:txBody>
            <a:bodyPr/>
            <a:lstStyle/>
            <a:p>
              <a:endParaRPr lang="en-US"/>
            </a:p>
          </p:txBody>
        </p:sp>
        <p:sp>
          <p:nvSpPr>
            <p:cNvPr id="3098" name="Freeform 26"/>
            <p:cNvSpPr>
              <a:spLocks/>
            </p:cNvSpPr>
            <p:nvPr/>
          </p:nvSpPr>
          <p:spPr bwMode="auto">
            <a:xfrm>
              <a:off x="1557" y="2595"/>
              <a:ext cx="186" cy="893"/>
            </a:xfrm>
            <a:custGeom>
              <a:avLst/>
              <a:gdLst/>
              <a:ahLst/>
              <a:cxnLst>
                <a:cxn ang="0">
                  <a:pos x="43" y="36"/>
                </a:cxn>
                <a:cxn ang="0">
                  <a:pos x="74" y="0"/>
                </a:cxn>
                <a:cxn ang="0">
                  <a:pos x="117" y="10"/>
                </a:cxn>
                <a:cxn ang="0">
                  <a:pos x="128" y="51"/>
                </a:cxn>
                <a:cxn ang="0">
                  <a:pos x="143" y="221"/>
                </a:cxn>
                <a:cxn ang="0">
                  <a:pos x="138" y="359"/>
                </a:cxn>
                <a:cxn ang="0">
                  <a:pos x="128" y="457"/>
                </a:cxn>
                <a:cxn ang="0">
                  <a:pos x="90" y="647"/>
                </a:cxn>
                <a:cxn ang="0">
                  <a:pos x="64" y="739"/>
                </a:cxn>
                <a:cxn ang="0">
                  <a:pos x="74" y="770"/>
                </a:cxn>
                <a:cxn ang="0">
                  <a:pos x="143" y="816"/>
                </a:cxn>
                <a:cxn ang="0">
                  <a:pos x="186" y="872"/>
                </a:cxn>
                <a:cxn ang="0">
                  <a:pos x="175" y="888"/>
                </a:cxn>
                <a:cxn ang="0">
                  <a:pos x="122" y="893"/>
                </a:cxn>
                <a:cxn ang="0">
                  <a:pos x="90" y="883"/>
                </a:cxn>
                <a:cxn ang="0">
                  <a:pos x="80" y="852"/>
                </a:cxn>
                <a:cxn ang="0">
                  <a:pos x="74" y="821"/>
                </a:cxn>
                <a:cxn ang="0">
                  <a:pos x="32" y="775"/>
                </a:cxn>
                <a:cxn ang="0">
                  <a:pos x="0" y="744"/>
                </a:cxn>
                <a:cxn ang="0">
                  <a:pos x="11" y="698"/>
                </a:cxn>
                <a:cxn ang="0">
                  <a:pos x="48" y="652"/>
                </a:cxn>
                <a:cxn ang="0">
                  <a:pos x="74" y="539"/>
                </a:cxn>
                <a:cxn ang="0">
                  <a:pos x="85" y="416"/>
                </a:cxn>
                <a:cxn ang="0">
                  <a:pos x="80" y="287"/>
                </a:cxn>
                <a:cxn ang="0">
                  <a:pos x="58" y="159"/>
                </a:cxn>
                <a:cxn ang="0">
                  <a:pos x="32" y="67"/>
                </a:cxn>
                <a:cxn ang="0">
                  <a:pos x="43" y="36"/>
                </a:cxn>
              </a:cxnLst>
              <a:rect l="0" t="0" r="r" b="b"/>
              <a:pathLst>
                <a:path w="186" h="893">
                  <a:moveTo>
                    <a:pt x="43" y="36"/>
                  </a:moveTo>
                  <a:lnTo>
                    <a:pt x="74" y="0"/>
                  </a:lnTo>
                  <a:lnTo>
                    <a:pt x="117" y="10"/>
                  </a:lnTo>
                  <a:lnTo>
                    <a:pt x="128" y="51"/>
                  </a:lnTo>
                  <a:lnTo>
                    <a:pt x="143" y="221"/>
                  </a:lnTo>
                  <a:lnTo>
                    <a:pt x="138" y="359"/>
                  </a:lnTo>
                  <a:lnTo>
                    <a:pt x="128" y="457"/>
                  </a:lnTo>
                  <a:lnTo>
                    <a:pt x="90" y="647"/>
                  </a:lnTo>
                  <a:lnTo>
                    <a:pt x="64" y="739"/>
                  </a:lnTo>
                  <a:lnTo>
                    <a:pt x="74" y="770"/>
                  </a:lnTo>
                  <a:lnTo>
                    <a:pt x="143" y="816"/>
                  </a:lnTo>
                  <a:lnTo>
                    <a:pt x="186" y="872"/>
                  </a:lnTo>
                  <a:lnTo>
                    <a:pt x="175" y="888"/>
                  </a:lnTo>
                  <a:lnTo>
                    <a:pt x="122" y="893"/>
                  </a:lnTo>
                  <a:lnTo>
                    <a:pt x="90" y="883"/>
                  </a:lnTo>
                  <a:lnTo>
                    <a:pt x="80" y="852"/>
                  </a:lnTo>
                  <a:lnTo>
                    <a:pt x="74" y="821"/>
                  </a:lnTo>
                  <a:lnTo>
                    <a:pt x="32" y="775"/>
                  </a:lnTo>
                  <a:lnTo>
                    <a:pt x="0" y="744"/>
                  </a:lnTo>
                  <a:lnTo>
                    <a:pt x="11" y="698"/>
                  </a:lnTo>
                  <a:lnTo>
                    <a:pt x="48" y="652"/>
                  </a:lnTo>
                  <a:lnTo>
                    <a:pt x="74" y="539"/>
                  </a:lnTo>
                  <a:lnTo>
                    <a:pt x="85" y="416"/>
                  </a:lnTo>
                  <a:lnTo>
                    <a:pt x="80" y="287"/>
                  </a:lnTo>
                  <a:lnTo>
                    <a:pt x="58" y="159"/>
                  </a:lnTo>
                  <a:lnTo>
                    <a:pt x="32" y="67"/>
                  </a:lnTo>
                  <a:lnTo>
                    <a:pt x="43" y="36"/>
                  </a:lnTo>
                  <a:close/>
                </a:path>
              </a:pathLst>
            </a:custGeom>
            <a:solidFill>
              <a:srgbClr val="000000"/>
            </a:solidFill>
            <a:ln w="9525">
              <a:noFill/>
              <a:round/>
              <a:headEnd/>
              <a:tailEnd/>
            </a:ln>
          </p:spPr>
          <p:txBody>
            <a:bodyPr/>
            <a:lstStyle/>
            <a:p>
              <a:endParaRPr lang="en-US"/>
            </a:p>
          </p:txBody>
        </p:sp>
      </p:grpSp>
      <p:sp>
        <p:nvSpPr>
          <p:cNvPr id="3099" name="AutoShape 27"/>
          <p:cNvSpPr>
            <a:spLocks noChangeArrowheads="1"/>
          </p:cNvSpPr>
          <p:nvPr/>
        </p:nvSpPr>
        <p:spPr bwMode="auto">
          <a:xfrm>
            <a:off x="2057400" y="3124200"/>
            <a:ext cx="1905000" cy="914400"/>
          </a:xfrm>
          <a:prstGeom prst="rightArrowCallout">
            <a:avLst>
              <a:gd name="adj1" fmla="val 25000"/>
              <a:gd name="adj2" fmla="val 25000"/>
              <a:gd name="adj3" fmla="val 34722"/>
              <a:gd name="adj4" fmla="val 66667"/>
            </a:avLst>
          </a:prstGeom>
          <a:solidFill>
            <a:schemeClr val="accent6">
              <a:lumMod val="20000"/>
              <a:lumOff val="80000"/>
            </a:schemeClr>
          </a:solidFill>
          <a:ln w="9525">
            <a:solidFill>
              <a:schemeClr val="tx1"/>
            </a:solidFill>
            <a:miter lim="800000"/>
            <a:headEnd/>
            <a:tailEnd/>
          </a:ln>
          <a:effectLst/>
        </p:spPr>
        <p:txBody>
          <a:bodyPr wrap="none" anchor="ctr"/>
          <a:lstStyle/>
          <a:p>
            <a:pPr algn="ctr"/>
            <a:r>
              <a:rPr lang="en-US" b="1" dirty="0">
                <a:solidFill>
                  <a:schemeClr val="bg2"/>
                </a:solidFill>
              </a:rPr>
              <a:t>Maturing</a:t>
            </a:r>
          </a:p>
          <a:p>
            <a:pPr algn="ctr"/>
            <a:r>
              <a:rPr lang="en-US" b="1" dirty="0">
                <a:solidFill>
                  <a:schemeClr val="bg1"/>
                </a:solidFill>
              </a:rPr>
              <a:t>Believer</a:t>
            </a:r>
          </a:p>
        </p:txBody>
      </p:sp>
      <p:sp>
        <p:nvSpPr>
          <p:cNvPr id="3100" name="AutoShape 28"/>
          <p:cNvSpPr>
            <a:spLocks noChangeArrowheads="1"/>
          </p:cNvSpPr>
          <p:nvPr/>
        </p:nvSpPr>
        <p:spPr bwMode="auto">
          <a:xfrm>
            <a:off x="3505200" y="5410200"/>
            <a:ext cx="1905000" cy="914400"/>
          </a:xfrm>
          <a:prstGeom prst="rightArrowCallout">
            <a:avLst>
              <a:gd name="adj1" fmla="val 25000"/>
              <a:gd name="adj2" fmla="val 25000"/>
              <a:gd name="adj3" fmla="val 34722"/>
              <a:gd name="adj4" fmla="val 66667"/>
            </a:avLst>
          </a:prstGeom>
          <a:solidFill>
            <a:schemeClr val="accent6">
              <a:lumMod val="20000"/>
              <a:lumOff val="80000"/>
            </a:schemeClr>
          </a:solidFill>
          <a:ln w="9525">
            <a:solidFill>
              <a:schemeClr val="tx1"/>
            </a:solidFill>
            <a:miter lim="800000"/>
            <a:headEnd/>
            <a:tailEnd/>
          </a:ln>
          <a:effectLst/>
        </p:spPr>
        <p:txBody>
          <a:bodyPr wrap="none" anchor="ctr"/>
          <a:lstStyle/>
          <a:p>
            <a:pPr algn="ctr"/>
            <a:r>
              <a:rPr lang="en-US" b="1" dirty="0">
                <a:solidFill>
                  <a:schemeClr val="bg1"/>
                </a:solidFill>
              </a:rPr>
              <a:t>New</a:t>
            </a:r>
          </a:p>
          <a:p>
            <a:pPr algn="ctr"/>
            <a:r>
              <a:rPr lang="en-US" b="1" dirty="0">
                <a:solidFill>
                  <a:schemeClr val="bg1"/>
                </a:solidFill>
              </a:rPr>
              <a:t>Believer</a:t>
            </a:r>
          </a:p>
        </p:txBody>
      </p:sp>
      <p:sp>
        <p:nvSpPr>
          <p:cNvPr id="3101" name="AutoShape 29"/>
          <p:cNvSpPr>
            <a:spLocks noChangeArrowheads="1"/>
          </p:cNvSpPr>
          <p:nvPr/>
        </p:nvSpPr>
        <p:spPr bwMode="auto">
          <a:xfrm flipH="1">
            <a:off x="6008688" y="1371600"/>
            <a:ext cx="1905000" cy="914400"/>
          </a:xfrm>
          <a:prstGeom prst="rightArrowCallout">
            <a:avLst>
              <a:gd name="adj1" fmla="val 25000"/>
              <a:gd name="adj2" fmla="val 25000"/>
              <a:gd name="adj3" fmla="val 34722"/>
              <a:gd name="adj4" fmla="val 66667"/>
            </a:avLst>
          </a:prstGeom>
          <a:solidFill>
            <a:schemeClr val="accent6">
              <a:lumMod val="20000"/>
              <a:lumOff val="80000"/>
            </a:schemeClr>
          </a:solidFill>
          <a:ln w="9525">
            <a:solidFill>
              <a:schemeClr val="tx1"/>
            </a:solidFill>
            <a:miter lim="800000"/>
            <a:headEnd/>
            <a:tailEnd/>
          </a:ln>
          <a:effectLst/>
        </p:spPr>
        <p:txBody>
          <a:bodyPr wrap="none" anchor="ctr"/>
          <a:lstStyle/>
          <a:p>
            <a:pPr algn="ctr"/>
            <a:r>
              <a:rPr lang="en-US" b="1" dirty="0">
                <a:solidFill>
                  <a:schemeClr val="bg1"/>
                </a:solidFill>
              </a:rPr>
              <a:t>More</a:t>
            </a:r>
          </a:p>
          <a:p>
            <a:pPr algn="ctr"/>
            <a:r>
              <a:rPr lang="en-US" b="1" dirty="0">
                <a:solidFill>
                  <a:schemeClr val="bg1"/>
                </a:solidFill>
              </a:rPr>
              <a:t>Maturing</a:t>
            </a:r>
          </a:p>
          <a:p>
            <a:pPr algn="ctr"/>
            <a:r>
              <a:rPr lang="en-US" b="1" dirty="0">
                <a:solidFill>
                  <a:schemeClr val="bg1"/>
                </a:solidFill>
              </a:rPr>
              <a:t>Believer</a:t>
            </a:r>
          </a:p>
        </p:txBody>
      </p:sp>
      <p:sp>
        <p:nvSpPr>
          <p:cNvPr id="3102" name="Line 30"/>
          <p:cNvSpPr>
            <a:spLocks noChangeShapeType="1"/>
          </p:cNvSpPr>
          <p:nvPr/>
        </p:nvSpPr>
        <p:spPr bwMode="auto">
          <a:xfrm>
            <a:off x="4560888" y="3657600"/>
            <a:ext cx="1676400" cy="0"/>
          </a:xfrm>
          <a:prstGeom prst="line">
            <a:avLst/>
          </a:prstGeom>
          <a:noFill/>
          <a:ln w="76200">
            <a:solidFill>
              <a:schemeClr val="accent2"/>
            </a:solidFill>
            <a:round/>
            <a:headEnd type="triangle" w="med" len="med"/>
            <a:tailEnd type="triangle" w="med" len="med"/>
          </a:ln>
          <a:effectLst/>
        </p:spPr>
        <p:txBody>
          <a:bodyPr/>
          <a:lstStyle/>
          <a:p>
            <a:endParaRPr lang="en-US"/>
          </a:p>
        </p:txBody>
      </p:sp>
      <p:sp>
        <p:nvSpPr>
          <p:cNvPr id="3104" name="Line 32"/>
          <p:cNvSpPr>
            <a:spLocks noChangeShapeType="1"/>
          </p:cNvSpPr>
          <p:nvPr/>
        </p:nvSpPr>
        <p:spPr bwMode="auto">
          <a:xfrm flipH="1">
            <a:off x="4332288" y="1981200"/>
            <a:ext cx="685800" cy="990600"/>
          </a:xfrm>
          <a:prstGeom prst="line">
            <a:avLst/>
          </a:prstGeom>
          <a:noFill/>
          <a:ln w="76200">
            <a:solidFill>
              <a:schemeClr val="accent2"/>
            </a:solidFill>
            <a:round/>
            <a:headEnd/>
            <a:tailEnd type="triangle" w="med" len="med"/>
          </a:ln>
          <a:effectLst/>
        </p:spPr>
        <p:txBody>
          <a:bodyPr/>
          <a:lstStyle/>
          <a:p>
            <a:endParaRPr lang="en-US"/>
          </a:p>
        </p:txBody>
      </p:sp>
      <p:sp>
        <p:nvSpPr>
          <p:cNvPr id="3105" name="Line 33"/>
          <p:cNvSpPr>
            <a:spLocks noChangeShapeType="1"/>
          </p:cNvSpPr>
          <p:nvPr/>
        </p:nvSpPr>
        <p:spPr bwMode="auto">
          <a:xfrm>
            <a:off x="4408488" y="4267200"/>
            <a:ext cx="914400" cy="914400"/>
          </a:xfrm>
          <a:prstGeom prst="line">
            <a:avLst/>
          </a:prstGeom>
          <a:noFill/>
          <a:ln w="76200">
            <a:solidFill>
              <a:schemeClr val="accent2"/>
            </a:solidFill>
            <a:round/>
            <a:headEnd/>
            <a:tailEnd type="triangle" w="med" len="med"/>
          </a:ln>
          <a:effectLst/>
        </p:spPr>
        <p:txBody>
          <a:bodyPr/>
          <a:lstStyle/>
          <a:p>
            <a:endParaRPr lang="en-US"/>
          </a:p>
        </p:txBody>
      </p:sp>
      <p:sp>
        <p:nvSpPr>
          <p:cNvPr id="3106" name="AutoShape 34"/>
          <p:cNvSpPr>
            <a:spLocks noChangeArrowheads="1"/>
          </p:cNvSpPr>
          <p:nvPr/>
        </p:nvSpPr>
        <p:spPr bwMode="auto">
          <a:xfrm flipH="1">
            <a:off x="7086600" y="3124200"/>
            <a:ext cx="1905000" cy="914400"/>
          </a:xfrm>
          <a:prstGeom prst="rightArrowCallout">
            <a:avLst>
              <a:gd name="adj1" fmla="val 25000"/>
              <a:gd name="adj2" fmla="val 25000"/>
              <a:gd name="adj3" fmla="val 34722"/>
              <a:gd name="adj4" fmla="val 66667"/>
            </a:avLst>
          </a:prstGeom>
          <a:solidFill>
            <a:schemeClr val="accent6">
              <a:lumMod val="20000"/>
              <a:lumOff val="80000"/>
            </a:schemeClr>
          </a:solidFill>
          <a:ln w="9525">
            <a:solidFill>
              <a:schemeClr val="tx1"/>
            </a:solidFill>
            <a:miter lim="800000"/>
            <a:headEnd/>
            <a:tailEnd/>
          </a:ln>
          <a:effectLst/>
        </p:spPr>
        <p:txBody>
          <a:bodyPr wrap="none" anchor="ctr"/>
          <a:lstStyle/>
          <a:p>
            <a:pPr algn="ctr"/>
            <a:r>
              <a:rPr lang="en-US" b="1" dirty="0">
                <a:solidFill>
                  <a:schemeClr val="bg1"/>
                </a:solidFill>
              </a:rPr>
              <a:t>Maturing</a:t>
            </a:r>
          </a:p>
          <a:p>
            <a:pPr algn="ctr"/>
            <a:r>
              <a:rPr lang="en-US" b="1" dirty="0">
                <a:solidFill>
                  <a:schemeClr val="bg1"/>
                </a:solidFill>
              </a:rPr>
              <a:t>Believer</a:t>
            </a:r>
          </a:p>
        </p:txBody>
      </p:sp>
      <p:sp>
        <p:nvSpPr>
          <p:cNvPr id="3108" name="AutoShape 36"/>
          <p:cNvSpPr>
            <a:spLocks noChangeArrowheads="1"/>
          </p:cNvSpPr>
          <p:nvPr/>
        </p:nvSpPr>
        <p:spPr bwMode="auto">
          <a:xfrm>
            <a:off x="6172200" y="5105400"/>
            <a:ext cx="2819400" cy="1600200"/>
          </a:xfrm>
          <a:prstGeom prst="rightArrow">
            <a:avLst>
              <a:gd name="adj1" fmla="val 50000"/>
              <a:gd name="adj2" fmla="val 58929"/>
            </a:avLst>
          </a:prstGeom>
          <a:solidFill>
            <a:srgbClr val="FFFF00"/>
          </a:solidFill>
          <a:ln w="9525">
            <a:solidFill>
              <a:schemeClr val="tx1"/>
            </a:solidFill>
            <a:miter lim="800000"/>
            <a:headEnd/>
            <a:tailEnd/>
          </a:ln>
          <a:effectLst/>
        </p:spPr>
        <p:txBody>
          <a:bodyPr wrap="none" anchor="ctr"/>
          <a:lstStyle/>
          <a:p>
            <a:pPr algn="ctr"/>
            <a:r>
              <a:rPr lang="en-US" sz="1600" b="1" dirty="0">
                <a:solidFill>
                  <a:schemeClr val="bg2"/>
                </a:solidFill>
              </a:rPr>
              <a:t>Following the Process</a:t>
            </a:r>
          </a:p>
          <a:p>
            <a:pPr algn="ctr"/>
            <a:r>
              <a:rPr lang="en-US" sz="1600" b="1" dirty="0">
                <a:solidFill>
                  <a:schemeClr val="bg2"/>
                </a:solidFill>
              </a:rPr>
              <a:t>Focusing on the Product</a:t>
            </a:r>
          </a:p>
        </p:txBody>
      </p:sp>
      <p:sp>
        <p:nvSpPr>
          <p:cNvPr id="3109" name="Rectangle 37"/>
          <p:cNvSpPr>
            <a:spLocks noChangeArrowheads="1"/>
          </p:cNvSpPr>
          <p:nvPr/>
        </p:nvSpPr>
        <p:spPr bwMode="auto">
          <a:xfrm>
            <a:off x="0" y="4191000"/>
            <a:ext cx="2971800" cy="762000"/>
          </a:xfrm>
          <a:prstGeom prst="rect">
            <a:avLst/>
          </a:prstGeom>
          <a:noFill/>
          <a:ln w="9525">
            <a:noFill/>
            <a:miter lim="800000"/>
            <a:headEnd/>
            <a:tailEnd/>
          </a:ln>
          <a:effectLst/>
        </p:spPr>
        <p:txBody>
          <a:bodyPr anchor="ctr"/>
          <a:lstStyle/>
          <a:p>
            <a:pPr algn="ctr"/>
            <a:r>
              <a:rPr lang="en-US" sz="3200" b="1" dirty="0" smtClean="0">
                <a:solidFill>
                  <a:srgbClr val="FFC000"/>
                </a:solidFill>
              </a:rPr>
              <a:t> Local Church</a:t>
            </a:r>
            <a:endParaRPr lang="en-US" sz="3200" b="1" dirty="0">
              <a:solidFill>
                <a:srgbClr val="FFC000"/>
              </a:solidFill>
            </a:endParaRPr>
          </a:p>
        </p:txBody>
      </p:sp>
      <p:sp>
        <p:nvSpPr>
          <p:cNvPr id="3112" name="Text Box 40"/>
          <p:cNvSpPr txBox="1">
            <a:spLocks noGrp="1" noChangeArrowheads="1"/>
          </p:cNvSpPr>
          <p:nvPr>
            <p:ph type="body" idx="1"/>
          </p:nvPr>
        </p:nvSpPr>
        <p:spPr>
          <a:xfrm>
            <a:off x="228600" y="4876800"/>
            <a:ext cx="2514600" cy="1676400"/>
          </a:xfrm>
          <a:noFill/>
          <a:ln/>
        </p:spPr>
        <p:txBody>
          <a:bodyPr/>
          <a:lstStyle/>
          <a:p>
            <a:pPr>
              <a:spcBef>
                <a:spcPct val="0"/>
              </a:spcBef>
            </a:pPr>
            <a:r>
              <a:rPr lang="en-US" b="1" dirty="0">
                <a:solidFill>
                  <a:schemeClr val="accent6">
                    <a:lumMod val="60000"/>
                    <a:lumOff val="40000"/>
                  </a:schemeClr>
                </a:solidFill>
              </a:rPr>
              <a:t>Promotes</a:t>
            </a:r>
          </a:p>
          <a:p>
            <a:pPr>
              <a:spcBef>
                <a:spcPct val="0"/>
              </a:spcBef>
            </a:pPr>
            <a:r>
              <a:rPr lang="en-US" b="1" dirty="0">
                <a:solidFill>
                  <a:schemeClr val="accent6">
                    <a:lumMod val="60000"/>
                    <a:lumOff val="40000"/>
                  </a:schemeClr>
                </a:solidFill>
              </a:rPr>
              <a:t>Provides</a:t>
            </a:r>
          </a:p>
          <a:p>
            <a:pPr>
              <a:spcBef>
                <a:spcPct val="0"/>
              </a:spcBef>
            </a:pPr>
            <a:r>
              <a:rPr lang="en-US" b="1" dirty="0">
                <a:solidFill>
                  <a:schemeClr val="accent6">
                    <a:lumMod val="60000"/>
                    <a:lumOff val="40000"/>
                  </a:schemeClr>
                </a:solidFill>
              </a:rPr>
              <a:t>Protects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3074"/>
                                        </p:tgtEl>
                                        <p:attrNameLst>
                                          <p:attrName>style.visibility</p:attrName>
                                        </p:attrNameLst>
                                      </p:cBhvr>
                                      <p:to>
                                        <p:strVal val="visible"/>
                                      </p:to>
                                    </p:set>
                                    <p:anim calcmode="lin" valueType="num">
                                      <p:cBhvr>
                                        <p:cTn id="7" dur="2000" fill="hold"/>
                                        <p:tgtEl>
                                          <p:spTgt spid="3074"/>
                                        </p:tgtEl>
                                        <p:attrNameLst>
                                          <p:attrName>ppt_x</p:attrName>
                                        </p:attrNameLst>
                                      </p:cBhvr>
                                      <p:tavLst>
                                        <p:tav tm="0">
                                          <p:val>
                                            <p:strVal val="#ppt_x-.2"/>
                                          </p:val>
                                        </p:tav>
                                        <p:tav tm="100000">
                                          <p:val>
                                            <p:strVal val="#ppt_x"/>
                                          </p:val>
                                        </p:tav>
                                      </p:tavLst>
                                    </p:anim>
                                    <p:anim calcmode="lin" valueType="num">
                                      <p:cBhvr>
                                        <p:cTn id="8" dur="2000" fill="hold"/>
                                        <p:tgtEl>
                                          <p:spTgt spid="3074"/>
                                        </p:tgtEl>
                                        <p:attrNameLst>
                                          <p:attrName>ppt_y</p:attrName>
                                        </p:attrNameLst>
                                      </p:cBhvr>
                                      <p:tavLst>
                                        <p:tav tm="0">
                                          <p:val>
                                            <p:strVal val="#ppt_y"/>
                                          </p:val>
                                        </p:tav>
                                        <p:tav tm="100000">
                                          <p:val>
                                            <p:strVal val="#ppt_y"/>
                                          </p:val>
                                        </p:tav>
                                      </p:tavLst>
                                    </p:anim>
                                    <p:animEffect transition="in" filter="wipe(right)" prLst="gradientSize: 0.1">
                                      <p:cBhvr>
                                        <p:cTn id="9" dur="2000"/>
                                        <p:tgtEl>
                                          <p:spTgt spid="3074"/>
                                        </p:tgtEl>
                                      </p:cBhvr>
                                    </p:animEffect>
                                  </p:childTnLst>
                                </p:cTn>
                              </p:par>
                            </p:childTnLst>
                          </p:cTn>
                        </p:par>
                        <p:par>
                          <p:cTn id="10" fill="hold">
                            <p:stCondLst>
                              <p:cond delay="2000"/>
                            </p:stCondLst>
                            <p:childTnLst>
                              <p:par>
                                <p:cTn id="11" presetID="35" presetClass="entr" presetSubtype="0" fill="hold" grpId="0" nodeType="afterEffect">
                                  <p:stCondLst>
                                    <p:cond delay="0"/>
                                  </p:stCondLst>
                                  <p:childTnLst>
                                    <p:set>
                                      <p:cBhvr>
                                        <p:cTn id="12" dur="1" fill="hold">
                                          <p:stCondLst>
                                            <p:cond delay="0"/>
                                          </p:stCondLst>
                                        </p:cTn>
                                        <p:tgtEl>
                                          <p:spTgt spid="3109"/>
                                        </p:tgtEl>
                                        <p:attrNameLst>
                                          <p:attrName>style.visibility</p:attrName>
                                        </p:attrNameLst>
                                      </p:cBhvr>
                                      <p:to>
                                        <p:strVal val="visible"/>
                                      </p:to>
                                    </p:set>
                                    <p:animEffect transition="in" filter="fade">
                                      <p:cBhvr>
                                        <p:cTn id="13" dur="2000"/>
                                        <p:tgtEl>
                                          <p:spTgt spid="3109"/>
                                        </p:tgtEl>
                                      </p:cBhvr>
                                    </p:animEffect>
                                    <p:anim calcmode="lin" valueType="num">
                                      <p:cBhvr>
                                        <p:cTn id="14" dur="2000" fill="hold"/>
                                        <p:tgtEl>
                                          <p:spTgt spid="3109"/>
                                        </p:tgtEl>
                                        <p:attrNameLst>
                                          <p:attrName>style.rotation</p:attrName>
                                        </p:attrNameLst>
                                      </p:cBhvr>
                                      <p:tavLst>
                                        <p:tav tm="0">
                                          <p:val>
                                            <p:fltVal val="720"/>
                                          </p:val>
                                        </p:tav>
                                        <p:tav tm="100000">
                                          <p:val>
                                            <p:fltVal val="0"/>
                                          </p:val>
                                        </p:tav>
                                      </p:tavLst>
                                    </p:anim>
                                    <p:anim calcmode="lin" valueType="num">
                                      <p:cBhvr>
                                        <p:cTn id="15" dur="2000" fill="hold"/>
                                        <p:tgtEl>
                                          <p:spTgt spid="3109"/>
                                        </p:tgtEl>
                                        <p:attrNameLst>
                                          <p:attrName>ppt_h</p:attrName>
                                        </p:attrNameLst>
                                      </p:cBhvr>
                                      <p:tavLst>
                                        <p:tav tm="0">
                                          <p:val>
                                            <p:fltVal val="0"/>
                                          </p:val>
                                        </p:tav>
                                        <p:tav tm="100000">
                                          <p:val>
                                            <p:strVal val="#ppt_h"/>
                                          </p:val>
                                        </p:tav>
                                      </p:tavLst>
                                    </p:anim>
                                    <p:anim calcmode="lin" valueType="num">
                                      <p:cBhvr>
                                        <p:cTn id="16" dur="2000" fill="hold"/>
                                        <p:tgtEl>
                                          <p:spTgt spid="3109"/>
                                        </p:tgtEl>
                                        <p:attrNameLst>
                                          <p:attrName>ppt_w</p:attrName>
                                        </p:attrNameLst>
                                      </p:cBhvr>
                                      <p:tavLst>
                                        <p:tav tm="0">
                                          <p:val>
                                            <p:fltVal val="0"/>
                                          </p:val>
                                        </p:tav>
                                        <p:tav tm="100000">
                                          <p:val>
                                            <p:strVal val="#ppt_w"/>
                                          </p:val>
                                        </p:tav>
                                      </p:tavLst>
                                    </p:anim>
                                  </p:childTnLst>
                                </p:cTn>
                              </p:par>
                            </p:childTnLst>
                          </p:cTn>
                        </p:par>
                        <p:par>
                          <p:cTn id="17" fill="hold">
                            <p:stCondLst>
                              <p:cond delay="4000"/>
                            </p:stCondLst>
                            <p:childTnLst>
                              <p:par>
                                <p:cTn id="18" presetID="21" presetClass="entr" presetSubtype="4" fill="hold" nodeType="afterEffect">
                                  <p:stCondLst>
                                    <p:cond delay="0"/>
                                  </p:stCondLst>
                                  <p:childTnLst>
                                    <p:set>
                                      <p:cBhvr>
                                        <p:cTn id="19" dur="1" fill="hold">
                                          <p:stCondLst>
                                            <p:cond delay="0"/>
                                          </p:stCondLst>
                                        </p:cTn>
                                        <p:tgtEl>
                                          <p:spTgt spid="3114"/>
                                        </p:tgtEl>
                                        <p:attrNameLst>
                                          <p:attrName>style.visibility</p:attrName>
                                        </p:attrNameLst>
                                      </p:cBhvr>
                                      <p:to>
                                        <p:strVal val="visible"/>
                                      </p:to>
                                    </p:set>
                                    <p:animEffect transition="in" filter="wheel(4)">
                                      <p:cBhvr>
                                        <p:cTn id="20" dur="2000"/>
                                        <p:tgtEl>
                                          <p:spTgt spid="3114"/>
                                        </p:tgtEl>
                                      </p:cBhvr>
                                    </p:animEffect>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112">
                                            <p:txEl>
                                              <p:pRg st="0" end="0"/>
                                            </p:txEl>
                                          </p:spTgt>
                                        </p:tgtEl>
                                        <p:attrNameLst>
                                          <p:attrName>style.visibility</p:attrName>
                                        </p:attrNameLst>
                                      </p:cBhvr>
                                      <p:to>
                                        <p:strVal val="visible"/>
                                      </p:to>
                                    </p:set>
                                    <p:anim calcmode="lin" valueType="num">
                                      <p:cBhvr additive="base">
                                        <p:cTn id="25" dur="2000" fill="hold"/>
                                        <p:tgtEl>
                                          <p:spTgt spid="3112">
                                            <p:txEl>
                                              <p:pRg st="0" end="0"/>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311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112">
                                            <p:txEl>
                                              <p:pRg st="1" end="1"/>
                                            </p:txEl>
                                          </p:spTgt>
                                        </p:tgtEl>
                                        <p:attrNameLst>
                                          <p:attrName>style.visibility</p:attrName>
                                        </p:attrNameLst>
                                      </p:cBhvr>
                                      <p:to>
                                        <p:strVal val="visible"/>
                                      </p:to>
                                    </p:set>
                                    <p:anim calcmode="lin" valueType="num">
                                      <p:cBhvr additive="base">
                                        <p:cTn id="31" dur="2000" fill="hold"/>
                                        <p:tgtEl>
                                          <p:spTgt spid="3112">
                                            <p:txEl>
                                              <p:pRg st="1" end="1"/>
                                            </p:txEl>
                                          </p:spTgt>
                                        </p:tgtEl>
                                        <p:attrNameLst>
                                          <p:attrName>ppt_x</p:attrName>
                                        </p:attrNameLst>
                                      </p:cBhvr>
                                      <p:tavLst>
                                        <p:tav tm="0">
                                          <p:val>
                                            <p:strVal val="#ppt_x"/>
                                          </p:val>
                                        </p:tav>
                                        <p:tav tm="100000">
                                          <p:val>
                                            <p:strVal val="#ppt_x"/>
                                          </p:val>
                                        </p:tav>
                                      </p:tavLst>
                                    </p:anim>
                                    <p:anim calcmode="lin" valueType="num">
                                      <p:cBhvr additive="base">
                                        <p:cTn id="32" dur="2000" fill="hold"/>
                                        <p:tgtEl>
                                          <p:spTgt spid="311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112">
                                            <p:txEl>
                                              <p:pRg st="2" end="2"/>
                                            </p:txEl>
                                          </p:spTgt>
                                        </p:tgtEl>
                                        <p:attrNameLst>
                                          <p:attrName>style.visibility</p:attrName>
                                        </p:attrNameLst>
                                      </p:cBhvr>
                                      <p:to>
                                        <p:strVal val="visible"/>
                                      </p:to>
                                    </p:set>
                                    <p:anim calcmode="lin" valueType="num">
                                      <p:cBhvr additive="base">
                                        <p:cTn id="37" dur="2000" fill="hold"/>
                                        <p:tgtEl>
                                          <p:spTgt spid="3112">
                                            <p:txEl>
                                              <p:pRg st="2" end="2"/>
                                            </p:txEl>
                                          </p:spTgt>
                                        </p:tgtEl>
                                        <p:attrNameLst>
                                          <p:attrName>ppt_x</p:attrName>
                                        </p:attrNameLst>
                                      </p:cBhvr>
                                      <p:tavLst>
                                        <p:tav tm="0">
                                          <p:val>
                                            <p:strVal val="#ppt_x"/>
                                          </p:val>
                                        </p:tav>
                                        <p:tav tm="100000">
                                          <p:val>
                                            <p:strVal val="#ppt_x"/>
                                          </p:val>
                                        </p:tav>
                                      </p:tavLst>
                                    </p:anim>
                                    <p:anim calcmode="lin" valueType="num">
                                      <p:cBhvr additive="base">
                                        <p:cTn id="38" dur="2000" fill="hold"/>
                                        <p:tgtEl>
                                          <p:spTgt spid="311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grpId="0" nodeType="clickEffect">
                                  <p:stCondLst>
                                    <p:cond delay="0"/>
                                  </p:stCondLst>
                                  <p:childTnLst>
                                    <p:set>
                                      <p:cBhvr>
                                        <p:cTn id="42" dur="1" fill="hold">
                                          <p:stCondLst>
                                            <p:cond delay="0"/>
                                          </p:stCondLst>
                                        </p:cTn>
                                        <p:tgtEl>
                                          <p:spTgt spid="3099"/>
                                        </p:tgtEl>
                                        <p:attrNameLst>
                                          <p:attrName>style.visibility</p:attrName>
                                        </p:attrNameLst>
                                      </p:cBhvr>
                                      <p:to>
                                        <p:strVal val="visible"/>
                                      </p:to>
                                    </p:set>
                                    <p:animEffect transition="in" filter="wipe(left)">
                                      <p:cBhvr>
                                        <p:cTn id="43" dur="2000"/>
                                        <p:tgtEl>
                                          <p:spTgt spid="3099"/>
                                        </p:tgtEl>
                                      </p:cBhvr>
                                    </p:animEffect>
                                  </p:childTnLst>
                                </p:cTn>
                              </p:par>
                            </p:childTnLst>
                          </p:cTn>
                        </p:par>
                        <p:par>
                          <p:cTn id="44" fill="hold">
                            <p:stCondLst>
                              <p:cond delay="2000"/>
                            </p:stCondLst>
                            <p:childTnLst>
                              <p:par>
                                <p:cTn id="45" presetID="3" presetClass="entr" presetSubtype="10" fill="hold" nodeType="afterEffect">
                                  <p:stCondLst>
                                    <p:cond delay="0"/>
                                  </p:stCondLst>
                                  <p:childTnLst>
                                    <p:set>
                                      <p:cBhvr>
                                        <p:cTn id="46" dur="1" fill="hold">
                                          <p:stCondLst>
                                            <p:cond delay="0"/>
                                          </p:stCondLst>
                                        </p:cTn>
                                        <p:tgtEl>
                                          <p:spTgt spid="3"/>
                                        </p:tgtEl>
                                        <p:attrNameLst>
                                          <p:attrName>style.visibility</p:attrName>
                                        </p:attrNameLst>
                                      </p:cBhvr>
                                      <p:to>
                                        <p:strVal val="visible"/>
                                      </p:to>
                                    </p:set>
                                    <p:animEffect transition="in" filter="blinds(horizontal)">
                                      <p:cBhvr>
                                        <p:cTn id="47" dur="2000"/>
                                        <p:tgtEl>
                                          <p:spTgt spid="3"/>
                                        </p:tgtEl>
                                      </p:cBhvr>
                                    </p:animEffect>
                                  </p:childTnLst>
                                </p:cTn>
                              </p:par>
                            </p:childTnLst>
                          </p:cTn>
                        </p:par>
                        <p:par>
                          <p:cTn id="48" fill="hold">
                            <p:stCondLst>
                              <p:cond delay="4000"/>
                            </p:stCondLst>
                            <p:childTnLst>
                              <p:par>
                                <p:cTn id="49" presetID="22" presetClass="entr" presetSubtype="2" fill="hold" grpId="0" nodeType="afterEffect">
                                  <p:stCondLst>
                                    <p:cond delay="0"/>
                                  </p:stCondLst>
                                  <p:childTnLst>
                                    <p:set>
                                      <p:cBhvr>
                                        <p:cTn id="50" dur="1" fill="hold">
                                          <p:stCondLst>
                                            <p:cond delay="0"/>
                                          </p:stCondLst>
                                        </p:cTn>
                                        <p:tgtEl>
                                          <p:spTgt spid="3101"/>
                                        </p:tgtEl>
                                        <p:attrNameLst>
                                          <p:attrName>style.visibility</p:attrName>
                                        </p:attrNameLst>
                                      </p:cBhvr>
                                      <p:to>
                                        <p:strVal val="visible"/>
                                      </p:to>
                                    </p:set>
                                    <p:animEffect transition="in" filter="wipe(right)">
                                      <p:cBhvr>
                                        <p:cTn id="51" dur="2000"/>
                                        <p:tgtEl>
                                          <p:spTgt spid="3101"/>
                                        </p:tgtEl>
                                      </p:cBhvr>
                                    </p:animEffect>
                                  </p:childTnLst>
                                </p:cTn>
                              </p:par>
                            </p:childTnLst>
                          </p:cTn>
                        </p:par>
                        <p:par>
                          <p:cTn id="52" fill="hold">
                            <p:stCondLst>
                              <p:cond delay="6000"/>
                            </p:stCondLst>
                            <p:childTnLst>
                              <p:par>
                                <p:cTn id="53" presetID="3" presetClass="entr" presetSubtype="10" fill="hold" nodeType="afterEffect">
                                  <p:stCondLst>
                                    <p:cond delay="0"/>
                                  </p:stCondLst>
                                  <p:childTnLst>
                                    <p:set>
                                      <p:cBhvr>
                                        <p:cTn id="54" dur="1" fill="hold">
                                          <p:stCondLst>
                                            <p:cond delay="0"/>
                                          </p:stCondLst>
                                        </p:cTn>
                                        <p:tgtEl>
                                          <p:spTgt spid="4"/>
                                        </p:tgtEl>
                                        <p:attrNameLst>
                                          <p:attrName>style.visibility</p:attrName>
                                        </p:attrNameLst>
                                      </p:cBhvr>
                                      <p:to>
                                        <p:strVal val="visible"/>
                                      </p:to>
                                    </p:set>
                                    <p:animEffect transition="in" filter="blinds(horizontal)">
                                      <p:cBhvr>
                                        <p:cTn id="55" dur="2000"/>
                                        <p:tgtEl>
                                          <p:spTgt spid="4"/>
                                        </p:tgtEl>
                                      </p:cBhvr>
                                    </p:animEffect>
                                  </p:childTnLst>
                                </p:cTn>
                              </p:par>
                            </p:childTnLst>
                          </p:cTn>
                        </p:par>
                        <p:par>
                          <p:cTn id="56" fill="hold">
                            <p:stCondLst>
                              <p:cond delay="8000"/>
                            </p:stCondLst>
                            <p:childTnLst>
                              <p:par>
                                <p:cTn id="57" presetID="22" presetClass="entr" presetSubtype="1" fill="hold" grpId="0" nodeType="afterEffect">
                                  <p:stCondLst>
                                    <p:cond delay="0"/>
                                  </p:stCondLst>
                                  <p:childTnLst>
                                    <p:set>
                                      <p:cBhvr>
                                        <p:cTn id="58" dur="1" fill="hold">
                                          <p:stCondLst>
                                            <p:cond delay="0"/>
                                          </p:stCondLst>
                                        </p:cTn>
                                        <p:tgtEl>
                                          <p:spTgt spid="3104"/>
                                        </p:tgtEl>
                                        <p:attrNameLst>
                                          <p:attrName>style.visibility</p:attrName>
                                        </p:attrNameLst>
                                      </p:cBhvr>
                                      <p:to>
                                        <p:strVal val="visible"/>
                                      </p:to>
                                    </p:set>
                                    <p:animEffect transition="in" filter="wipe(up)">
                                      <p:cBhvr>
                                        <p:cTn id="59" dur="2000"/>
                                        <p:tgtEl>
                                          <p:spTgt spid="3104"/>
                                        </p:tgtEl>
                                      </p:cBhvr>
                                    </p:animEffect>
                                  </p:childTnLst>
                                </p:cTn>
                              </p:par>
                            </p:childTnLst>
                          </p:cTn>
                        </p:par>
                        <p:par>
                          <p:cTn id="60" fill="hold">
                            <p:stCondLst>
                              <p:cond delay="10000"/>
                            </p:stCondLst>
                            <p:childTnLst>
                              <p:par>
                                <p:cTn id="61" presetID="22" presetClass="entr" presetSubtype="4" fill="hold" nodeType="afterEffect">
                                  <p:stCondLst>
                                    <p:cond delay="0"/>
                                  </p:stCondLst>
                                  <p:childTnLst>
                                    <p:set>
                                      <p:cBhvr>
                                        <p:cTn id="62" dur="1" fill="hold">
                                          <p:stCondLst>
                                            <p:cond delay="0"/>
                                          </p:stCondLst>
                                        </p:cTn>
                                        <p:tgtEl>
                                          <p:spTgt spid="3076">
                                            <p:txEl>
                                              <p:pRg st="0" end="0"/>
                                            </p:txEl>
                                          </p:spTgt>
                                        </p:tgtEl>
                                        <p:attrNameLst>
                                          <p:attrName>style.visibility</p:attrName>
                                        </p:attrNameLst>
                                      </p:cBhvr>
                                      <p:to>
                                        <p:strVal val="visible"/>
                                      </p:to>
                                    </p:set>
                                    <p:animEffect transition="in" filter="wipe(down)">
                                      <p:cBhvr>
                                        <p:cTn id="63" dur="2000"/>
                                        <p:tgtEl>
                                          <p:spTgt spid="3076">
                                            <p:txEl>
                                              <p:pRg st="0" end="0"/>
                                            </p:txEl>
                                          </p:spTgt>
                                        </p:tgtEl>
                                      </p:cBhvr>
                                    </p:animEffect>
                                  </p:childTnLst>
                                </p:cTn>
                              </p:par>
                            </p:childTnLst>
                          </p:cTn>
                        </p:par>
                        <p:par>
                          <p:cTn id="64" fill="hold">
                            <p:stCondLst>
                              <p:cond delay="12000"/>
                            </p:stCondLst>
                            <p:childTnLst>
                              <p:par>
                                <p:cTn id="65" presetID="22" presetClass="entr" presetSubtype="4" fill="hold" nodeType="afterEffect">
                                  <p:stCondLst>
                                    <p:cond delay="0"/>
                                  </p:stCondLst>
                                  <p:childTnLst>
                                    <p:set>
                                      <p:cBhvr>
                                        <p:cTn id="66" dur="1" fill="hold">
                                          <p:stCondLst>
                                            <p:cond delay="0"/>
                                          </p:stCondLst>
                                        </p:cTn>
                                        <p:tgtEl>
                                          <p:spTgt spid="3076">
                                            <p:txEl>
                                              <p:pRg st="2" end="2"/>
                                            </p:txEl>
                                          </p:spTgt>
                                        </p:tgtEl>
                                        <p:attrNameLst>
                                          <p:attrName>style.visibility</p:attrName>
                                        </p:attrNameLst>
                                      </p:cBhvr>
                                      <p:to>
                                        <p:strVal val="visible"/>
                                      </p:to>
                                    </p:set>
                                    <p:animEffect transition="in" filter="wipe(down)">
                                      <p:cBhvr>
                                        <p:cTn id="67" dur="2000"/>
                                        <p:tgtEl>
                                          <p:spTgt spid="3076">
                                            <p:txEl>
                                              <p:pRg st="2" end="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2" fill="hold" grpId="0" nodeType="clickEffect">
                                  <p:stCondLst>
                                    <p:cond delay="0"/>
                                  </p:stCondLst>
                                  <p:childTnLst>
                                    <p:set>
                                      <p:cBhvr>
                                        <p:cTn id="71" dur="1" fill="hold">
                                          <p:stCondLst>
                                            <p:cond delay="0"/>
                                          </p:stCondLst>
                                        </p:cTn>
                                        <p:tgtEl>
                                          <p:spTgt spid="3106"/>
                                        </p:tgtEl>
                                        <p:attrNameLst>
                                          <p:attrName>style.visibility</p:attrName>
                                        </p:attrNameLst>
                                      </p:cBhvr>
                                      <p:to>
                                        <p:strVal val="visible"/>
                                      </p:to>
                                    </p:set>
                                    <p:animEffect transition="in" filter="wipe(right)">
                                      <p:cBhvr>
                                        <p:cTn id="72" dur="2000"/>
                                        <p:tgtEl>
                                          <p:spTgt spid="3106"/>
                                        </p:tgtEl>
                                      </p:cBhvr>
                                    </p:animEffect>
                                  </p:childTnLst>
                                </p:cTn>
                              </p:par>
                            </p:childTnLst>
                          </p:cTn>
                        </p:par>
                        <p:par>
                          <p:cTn id="73" fill="hold">
                            <p:stCondLst>
                              <p:cond delay="2000"/>
                            </p:stCondLst>
                            <p:childTnLst>
                              <p:par>
                                <p:cTn id="74" presetID="3" presetClass="entr" presetSubtype="10" fill="hold" nodeType="afterEffect">
                                  <p:stCondLst>
                                    <p:cond delay="0"/>
                                  </p:stCondLst>
                                  <p:childTnLst>
                                    <p:set>
                                      <p:cBhvr>
                                        <p:cTn id="75" dur="1" fill="hold">
                                          <p:stCondLst>
                                            <p:cond delay="0"/>
                                          </p:stCondLst>
                                        </p:cTn>
                                        <p:tgtEl>
                                          <p:spTgt spid="2"/>
                                        </p:tgtEl>
                                        <p:attrNameLst>
                                          <p:attrName>style.visibility</p:attrName>
                                        </p:attrNameLst>
                                      </p:cBhvr>
                                      <p:to>
                                        <p:strVal val="visible"/>
                                      </p:to>
                                    </p:set>
                                    <p:animEffect transition="in" filter="blinds(horizontal)">
                                      <p:cBhvr>
                                        <p:cTn id="76" dur="2000"/>
                                        <p:tgtEl>
                                          <p:spTgt spid="2"/>
                                        </p:tgtEl>
                                      </p:cBhvr>
                                    </p:animEffect>
                                  </p:childTnLst>
                                </p:cTn>
                              </p:par>
                            </p:childTnLst>
                          </p:cTn>
                        </p:par>
                        <p:par>
                          <p:cTn id="77" fill="hold">
                            <p:stCondLst>
                              <p:cond delay="4000"/>
                            </p:stCondLst>
                            <p:childTnLst>
                              <p:par>
                                <p:cTn id="78" presetID="22" presetClass="entr" presetSubtype="8" fill="hold" grpId="0" nodeType="afterEffect">
                                  <p:stCondLst>
                                    <p:cond delay="0"/>
                                  </p:stCondLst>
                                  <p:childTnLst>
                                    <p:set>
                                      <p:cBhvr>
                                        <p:cTn id="79" dur="1" fill="hold">
                                          <p:stCondLst>
                                            <p:cond delay="0"/>
                                          </p:stCondLst>
                                        </p:cTn>
                                        <p:tgtEl>
                                          <p:spTgt spid="3102"/>
                                        </p:tgtEl>
                                        <p:attrNameLst>
                                          <p:attrName>style.visibility</p:attrName>
                                        </p:attrNameLst>
                                      </p:cBhvr>
                                      <p:to>
                                        <p:strVal val="visible"/>
                                      </p:to>
                                    </p:set>
                                    <p:animEffect transition="in" filter="wipe(left)">
                                      <p:cBhvr>
                                        <p:cTn id="80" dur="2000"/>
                                        <p:tgtEl>
                                          <p:spTgt spid="3102"/>
                                        </p:tgtEl>
                                      </p:cBhvr>
                                    </p:animEffect>
                                  </p:childTnLst>
                                </p:cTn>
                              </p:par>
                            </p:childTnLst>
                          </p:cTn>
                        </p:par>
                        <p:par>
                          <p:cTn id="81" fill="hold">
                            <p:stCondLst>
                              <p:cond delay="6000"/>
                            </p:stCondLst>
                            <p:childTnLst>
                              <p:par>
                                <p:cTn id="82" presetID="22" presetClass="entr" presetSubtype="2" fill="hold" grpId="1" nodeType="afterEffect">
                                  <p:stCondLst>
                                    <p:cond delay="0"/>
                                  </p:stCondLst>
                                  <p:childTnLst>
                                    <p:set>
                                      <p:cBhvr>
                                        <p:cTn id="83" dur="1" fill="hold">
                                          <p:stCondLst>
                                            <p:cond delay="0"/>
                                          </p:stCondLst>
                                        </p:cTn>
                                        <p:tgtEl>
                                          <p:spTgt spid="3102"/>
                                        </p:tgtEl>
                                        <p:attrNameLst>
                                          <p:attrName>style.visibility</p:attrName>
                                        </p:attrNameLst>
                                      </p:cBhvr>
                                      <p:to>
                                        <p:strVal val="visible"/>
                                      </p:to>
                                    </p:set>
                                    <p:animEffect transition="in" filter="wipe(right)">
                                      <p:cBhvr>
                                        <p:cTn id="84" dur="2000"/>
                                        <p:tgtEl>
                                          <p:spTgt spid="3102"/>
                                        </p:tgtEl>
                                      </p:cBhvr>
                                    </p:animEffect>
                                  </p:childTnLst>
                                </p:cTn>
                              </p:par>
                            </p:childTnLst>
                          </p:cTn>
                        </p:par>
                        <p:par>
                          <p:cTn id="85" fill="hold">
                            <p:stCondLst>
                              <p:cond delay="8000"/>
                            </p:stCondLst>
                            <p:childTnLst>
                              <p:par>
                                <p:cTn id="86" presetID="22" presetClass="entr" presetSubtype="8" fill="hold" nodeType="afterEffect">
                                  <p:stCondLst>
                                    <p:cond delay="0"/>
                                  </p:stCondLst>
                                  <p:childTnLst>
                                    <p:set>
                                      <p:cBhvr>
                                        <p:cTn id="87" dur="1" fill="hold">
                                          <p:stCondLst>
                                            <p:cond delay="0"/>
                                          </p:stCondLst>
                                        </p:cTn>
                                        <p:tgtEl>
                                          <p:spTgt spid="3103">
                                            <p:txEl>
                                              <p:pRg st="0" end="0"/>
                                            </p:txEl>
                                          </p:spTgt>
                                        </p:tgtEl>
                                        <p:attrNameLst>
                                          <p:attrName>style.visibility</p:attrName>
                                        </p:attrNameLst>
                                      </p:cBhvr>
                                      <p:to>
                                        <p:strVal val="visible"/>
                                      </p:to>
                                    </p:set>
                                    <p:animEffect transition="in" filter="wipe(left)">
                                      <p:cBhvr>
                                        <p:cTn id="88" dur="2000"/>
                                        <p:tgtEl>
                                          <p:spTgt spid="3103">
                                            <p:txEl>
                                              <p:pRg st="0" end="0"/>
                                            </p:txEl>
                                          </p:spTgt>
                                        </p:tgtEl>
                                      </p:cBhvr>
                                    </p:animEffect>
                                  </p:childTnLst>
                                </p:cTn>
                              </p:par>
                            </p:childTnLst>
                          </p:cTn>
                        </p:par>
                        <p:par>
                          <p:cTn id="89" fill="hold">
                            <p:stCondLst>
                              <p:cond delay="10000"/>
                            </p:stCondLst>
                            <p:childTnLst>
                              <p:par>
                                <p:cTn id="90" presetID="22" presetClass="entr" presetSubtype="8" fill="hold" nodeType="afterEffect">
                                  <p:stCondLst>
                                    <p:cond delay="0"/>
                                  </p:stCondLst>
                                  <p:childTnLst>
                                    <p:set>
                                      <p:cBhvr>
                                        <p:cTn id="91" dur="1" fill="hold">
                                          <p:stCondLst>
                                            <p:cond delay="0"/>
                                          </p:stCondLst>
                                        </p:cTn>
                                        <p:tgtEl>
                                          <p:spTgt spid="3103">
                                            <p:txEl>
                                              <p:pRg st="2" end="2"/>
                                            </p:txEl>
                                          </p:spTgt>
                                        </p:tgtEl>
                                        <p:attrNameLst>
                                          <p:attrName>style.visibility</p:attrName>
                                        </p:attrNameLst>
                                      </p:cBhvr>
                                      <p:to>
                                        <p:strVal val="visible"/>
                                      </p:to>
                                    </p:set>
                                    <p:animEffect transition="in" filter="wipe(left)">
                                      <p:cBhvr>
                                        <p:cTn id="92" dur="2000"/>
                                        <p:tgtEl>
                                          <p:spTgt spid="3103">
                                            <p:txEl>
                                              <p:pRg st="2" end="2"/>
                                            </p:txEl>
                                          </p:spTgt>
                                        </p:tgtEl>
                                      </p:cBhvr>
                                    </p:animEffect>
                                  </p:childTnLst>
                                </p:cTn>
                              </p:par>
                            </p:childTnLst>
                          </p:cTn>
                        </p:par>
                        <p:par>
                          <p:cTn id="93" fill="hold">
                            <p:stCondLst>
                              <p:cond delay="12000"/>
                            </p:stCondLst>
                            <p:childTnLst>
                              <p:par>
                                <p:cTn id="94" presetID="22" presetClass="entr" presetSubtype="8" fill="hold" nodeType="afterEffect">
                                  <p:stCondLst>
                                    <p:cond delay="0"/>
                                  </p:stCondLst>
                                  <p:childTnLst>
                                    <p:set>
                                      <p:cBhvr>
                                        <p:cTn id="95" dur="1" fill="hold">
                                          <p:stCondLst>
                                            <p:cond delay="0"/>
                                          </p:stCondLst>
                                        </p:cTn>
                                        <p:tgtEl>
                                          <p:spTgt spid="3103">
                                            <p:txEl>
                                              <p:pRg st="3" end="3"/>
                                            </p:txEl>
                                          </p:spTgt>
                                        </p:tgtEl>
                                        <p:attrNameLst>
                                          <p:attrName>style.visibility</p:attrName>
                                        </p:attrNameLst>
                                      </p:cBhvr>
                                      <p:to>
                                        <p:strVal val="visible"/>
                                      </p:to>
                                    </p:set>
                                    <p:animEffect transition="in" filter="wipe(left)">
                                      <p:cBhvr>
                                        <p:cTn id="96" dur="2000"/>
                                        <p:tgtEl>
                                          <p:spTgt spid="3103">
                                            <p:txEl>
                                              <p:pRg st="3" end="3"/>
                                            </p:txEl>
                                          </p:spTgt>
                                        </p:tgtEl>
                                      </p:cBhvr>
                                    </p:animEffect>
                                  </p:childTnLst>
                                </p:cTn>
                              </p:par>
                            </p:childTnLst>
                          </p:cTn>
                        </p:par>
                      </p:childTnLst>
                    </p:cTn>
                  </p:par>
                  <p:par>
                    <p:cTn id="97" fill="hold">
                      <p:stCondLst>
                        <p:cond delay="indefinite"/>
                      </p:stCondLst>
                      <p:childTnLst>
                        <p:par>
                          <p:cTn id="98" fill="hold">
                            <p:stCondLst>
                              <p:cond delay="0"/>
                            </p:stCondLst>
                            <p:childTnLst>
                              <p:par>
                                <p:cTn id="99" presetID="22" presetClass="entr" presetSubtype="8" fill="hold" grpId="0" nodeType="clickEffect">
                                  <p:stCondLst>
                                    <p:cond delay="0"/>
                                  </p:stCondLst>
                                  <p:childTnLst>
                                    <p:set>
                                      <p:cBhvr>
                                        <p:cTn id="100" dur="1" fill="hold">
                                          <p:stCondLst>
                                            <p:cond delay="0"/>
                                          </p:stCondLst>
                                        </p:cTn>
                                        <p:tgtEl>
                                          <p:spTgt spid="3100"/>
                                        </p:tgtEl>
                                        <p:attrNameLst>
                                          <p:attrName>style.visibility</p:attrName>
                                        </p:attrNameLst>
                                      </p:cBhvr>
                                      <p:to>
                                        <p:strVal val="visible"/>
                                      </p:to>
                                    </p:set>
                                    <p:animEffect transition="in" filter="wipe(left)">
                                      <p:cBhvr>
                                        <p:cTn id="101" dur="2000"/>
                                        <p:tgtEl>
                                          <p:spTgt spid="3100"/>
                                        </p:tgtEl>
                                      </p:cBhvr>
                                    </p:animEffect>
                                  </p:childTnLst>
                                </p:cTn>
                              </p:par>
                            </p:childTnLst>
                          </p:cTn>
                        </p:par>
                        <p:par>
                          <p:cTn id="102" fill="hold">
                            <p:stCondLst>
                              <p:cond delay="2000"/>
                            </p:stCondLst>
                            <p:childTnLst>
                              <p:par>
                                <p:cTn id="103" presetID="3" presetClass="entr" presetSubtype="10" fill="hold" nodeType="afterEffect">
                                  <p:stCondLst>
                                    <p:cond delay="0"/>
                                  </p:stCondLst>
                                  <p:childTnLst>
                                    <p:set>
                                      <p:cBhvr>
                                        <p:cTn id="104" dur="1" fill="hold">
                                          <p:stCondLst>
                                            <p:cond delay="0"/>
                                          </p:stCondLst>
                                        </p:cTn>
                                        <p:tgtEl>
                                          <p:spTgt spid="3077"/>
                                        </p:tgtEl>
                                        <p:attrNameLst>
                                          <p:attrName>style.visibility</p:attrName>
                                        </p:attrNameLst>
                                      </p:cBhvr>
                                      <p:to>
                                        <p:strVal val="visible"/>
                                      </p:to>
                                    </p:set>
                                    <p:animEffect transition="in" filter="blinds(horizontal)">
                                      <p:cBhvr>
                                        <p:cTn id="105" dur="2000"/>
                                        <p:tgtEl>
                                          <p:spTgt spid="3077"/>
                                        </p:tgtEl>
                                      </p:cBhvr>
                                    </p:animEffect>
                                  </p:childTnLst>
                                </p:cTn>
                              </p:par>
                            </p:childTnLst>
                          </p:cTn>
                        </p:par>
                        <p:par>
                          <p:cTn id="106" fill="hold">
                            <p:stCondLst>
                              <p:cond delay="4000"/>
                            </p:stCondLst>
                            <p:childTnLst>
                              <p:par>
                                <p:cTn id="107" presetID="22" presetClass="entr" presetSubtype="1" fill="hold" grpId="0" nodeType="afterEffect">
                                  <p:stCondLst>
                                    <p:cond delay="0"/>
                                  </p:stCondLst>
                                  <p:childTnLst>
                                    <p:set>
                                      <p:cBhvr>
                                        <p:cTn id="108" dur="1" fill="hold">
                                          <p:stCondLst>
                                            <p:cond delay="0"/>
                                          </p:stCondLst>
                                        </p:cTn>
                                        <p:tgtEl>
                                          <p:spTgt spid="3105"/>
                                        </p:tgtEl>
                                        <p:attrNameLst>
                                          <p:attrName>style.visibility</p:attrName>
                                        </p:attrNameLst>
                                      </p:cBhvr>
                                      <p:to>
                                        <p:strVal val="visible"/>
                                      </p:to>
                                    </p:set>
                                    <p:animEffect transition="in" filter="wipe(up)">
                                      <p:cBhvr>
                                        <p:cTn id="109" dur="2000"/>
                                        <p:tgtEl>
                                          <p:spTgt spid="3105"/>
                                        </p:tgtEl>
                                      </p:cBhvr>
                                    </p:animEffect>
                                  </p:childTnLst>
                                </p:cTn>
                              </p:par>
                            </p:childTnLst>
                          </p:cTn>
                        </p:par>
                        <p:par>
                          <p:cTn id="110" fill="hold">
                            <p:stCondLst>
                              <p:cond delay="6000"/>
                            </p:stCondLst>
                            <p:childTnLst>
                              <p:par>
                                <p:cTn id="111" presetID="22" presetClass="entr" presetSubtype="1" fill="hold" nodeType="afterEffect">
                                  <p:stCondLst>
                                    <p:cond delay="0"/>
                                  </p:stCondLst>
                                  <p:childTnLst>
                                    <p:set>
                                      <p:cBhvr>
                                        <p:cTn id="112" dur="1" fill="hold">
                                          <p:stCondLst>
                                            <p:cond delay="0"/>
                                          </p:stCondLst>
                                        </p:cTn>
                                        <p:tgtEl>
                                          <p:spTgt spid="3107">
                                            <p:txEl>
                                              <p:pRg st="0" end="0"/>
                                            </p:txEl>
                                          </p:spTgt>
                                        </p:tgtEl>
                                        <p:attrNameLst>
                                          <p:attrName>style.visibility</p:attrName>
                                        </p:attrNameLst>
                                      </p:cBhvr>
                                      <p:to>
                                        <p:strVal val="visible"/>
                                      </p:to>
                                    </p:set>
                                    <p:animEffect transition="in" filter="wipe(up)">
                                      <p:cBhvr>
                                        <p:cTn id="113" dur="2000"/>
                                        <p:tgtEl>
                                          <p:spTgt spid="3107">
                                            <p:txEl>
                                              <p:pRg st="0" end="0"/>
                                            </p:txEl>
                                          </p:spTgt>
                                        </p:tgtEl>
                                      </p:cBhvr>
                                    </p:animEffect>
                                  </p:childTnLst>
                                </p:cTn>
                              </p:par>
                            </p:childTnLst>
                          </p:cTn>
                        </p:par>
                        <p:par>
                          <p:cTn id="114" fill="hold">
                            <p:stCondLst>
                              <p:cond delay="8000"/>
                            </p:stCondLst>
                            <p:childTnLst>
                              <p:par>
                                <p:cTn id="115" presetID="22" presetClass="entr" presetSubtype="1" fill="hold" nodeType="afterEffect">
                                  <p:stCondLst>
                                    <p:cond delay="0"/>
                                  </p:stCondLst>
                                  <p:childTnLst>
                                    <p:set>
                                      <p:cBhvr>
                                        <p:cTn id="116" dur="1" fill="hold">
                                          <p:stCondLst>
                                            <p:cond delay="0"/>
                                          </p:stCondLst>
                                        </p:cTn>
                                        <p:tgtEl>
                                          <p:spTgt spid="3107">
                                            <p:txEl>
                                              <p:pRg st="2" end="2"/>
                                            </p:txEl>
                                          </p:spTgt>
                                        </p:tgtEl>
                                        <p:attrNameLst>
                                          <p:attrName>style.visibility</p:attrName>
                                        </p:attrNameLst>
                                      </p:cBhvr>
                                      <p:to>
                                        <p:strVal val="visible"/>
                                      </p:to>
                                    </p:set>
                                    <p:animEffect transition="in" filter="wipe(up)">
                                      <p:cBhvr>
                                        <p:cTn id="117" dur="2000"/>
                                        <p:tgtEl>
                                          <p:spTgt spid="3107">
                                            <p:txEl>
                                              <p:pRg st="2" end="2"/>
                                            </p:txEl>
                                          </p:spTgt>
                                        </p:tgtEl>
                                      </p:cBhvr>
                                    </p:animEffect>
                                  </p:childTnLst>
                                </p:cTn>
                              </p:par>
                            </p:childTnLst>
                          </p:cTn>
                        </p:par>
                        <p:par>
                          <p:cTn id="118" fill="hold">
                            <p:stCondLst>
                              <p:cond delay="10000"/>
                            </p:stCondLst>
                            <p:childTnLst>
                              <p:par>
                                <p:cTn id="119" presetID="22" presetClass="entr" presetSubtype="8" fill="hold" grpId="0" nodeType="afterEffect">
                                  <p:stCondLst>
                                    <p:cond delay="0"/>
                                  </p:stCondLst>
                                  <p:childTnLst>
                                    <p:set>
                                      <p:cBhvr>
                                        <p:cTn id="120" dur="1" fill="hold">
                                          <p:stCondLst>
                                            <p:cond delay="0"/>
                                          </p:stCondLst>
                                        </p:cTn>
                                        <p:tgtEl>
                                          <p:spTgt spid="3108"/>
                                        </p:tgtEl>
                                        <p:attrNameLst>
                                          <p:attrName>style.visibility</p:attrName>
                                        </p:attrNameLst>
                                      </p:cBhvr>
                                      <p:to>
                                        <p:strVal val="visible"/>
                                      </p:to>
                                    </p:set>
                                    <p:animEffect transition="in" filter="wipe(left)">
                                      <p:cBhvr>
                                        <p:cTn id="121" dur="2000"/>
                                        <p:tgtEl>
                                          <p:spTgt spid="31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P spid="3099" grpId="0" animBg="1"/>
      <p:bldP spid="3100" grpId="0" animBg="1"/>
      <p:bldP spid="3101" grpId="0" animBg="1"/>
      <p:bldP spid="3102" grpId="0" animBg="1"/>
      <p:bldP spid="3102" grpId="1" animBg="1"/>
      <p:bldP spid="3104" grpId="0" animBg="1"/>
      <p:bldP spid="3105" grpId="0" animBg="1"/>
      <p:bldP spid="3106" grpId="0" animBg="1"/>
      <p:bldP spid="3108" grpId="0" animBg="1"/>
      <p:bldP spid="3109" grpId="0"/>
      <p:bldP spid="3112" grpId="0" build="p"/>
    </p:bldLst>
  </p:timing>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normAutofit fontScale="92500"/>
          </a:bodyPr>
          <a:lstStyle/>
          <a:p>
            <a:pPr hangingPunct="0"/>
            <a:r>
              <a:rPr lang="en-US" b="1" dirty="0" smtClean="0">
                <a:solidFill>
                  <a:srgbClr val="FFFF00"/>
                </a:solidFill>
              </a:rPr>
              <a:t>“who is the beginning,” </a:t>
            </a:r>
            <a:r>
              <a:rPr lang="en-US" dirty="0" smtClean="0"/>
              <a:t>– ARCHE -  The word </a:t>
            </a:r>
            <a:r>
              <a:rPr lang="en-US" dirty="0" smtClean="0">
                <a:solidFill>
                  <a:srgbClr val="FFFF00"/>
                </a:solidFill>
              </a:rPr>
              <a:t>“beginning” </a:t>
            </a:r>
            <a:r>
              <a:rPr lang="en-US" dirty="0" smtClean="0"/>
              <a:t>here is a little different from John 1:1.  Here it refers to the first cause, it is used for the ultimate ruler, </a:t>
            </a:r>
            <a:r>
              <a:rPr lang="en-US" dirty="0" smtClean="0">
                <a:solidFill>
                  <a:srgbClr val="FFFF00"/>
                </a:solidFill>
              </a:rPr>
              <a:t>“who keeps on being the first cause </a:t>
            </a:r>
            <a:r>
              <a:rPr lang="en-US" dirty="0" smtClean="0"/>
              <a:t>[of the Church]</a:t>
            </a:r>
            <a:r>
              <a:rPr lang="en-US" dirty="0" smtClean="0">
                <a:solidFill>
                  <a:srgbClr val="FFFF00"/>
                </a:solidFill>
              </a:rPr>
              <a:t>.”</a:t>
            </a:r>
            <a:r>
              <a:rPr lang="en-US" dirty="0" smtClean="0"/>
              <a:t> </a:t>
            </a:r>
          </a:p>
          <a:p>
            <a:pPr hangingPunct="0"/>
            <a:endParaRPr lang="en-US" dirty="0" smtClean="0"/>
          </a:p>
          <a:p>
            <a:pPr hangingPunct="0"/>
            <a:r>
              <a:rPr lang="en-US" dirty="0" smtClean="0"/>
              <a:t>He is not only the supreme ruler of the Church, the head, but He is the first cause. </a:t>
            </a:r>
          </a:p>
          <a:p>
            <a:pPr hangingPunct="0"/>
            <a:endParaRPr lang="en-US" dirty="0" smtClean="0"/>
          </a:p>
          <a:p>
            <a:pPr hangingPunct="0"/>
            <a:r>
              <a:rPr lang="en-US" b="1" dirty="0" smtClean="0">
                <a:solidFill>
                  <a:srgbClr val="FFFF00"/>
                </a:solidFill>
              </a:rPr>
              <a:t>“the firstborn from the dead,” </a:t>
            </a:r>
            <a:r>
              <a:rPr lang="en-US" dirty="0" smtClean="0"/>
              <a:t>the first cause goes to the cross where He purchased His body, the Church. </a:t>
            </a:r>
          </a:p>
          <a:p>
            <a:pPr hangingPunct="0"/>
            <a:endParaRPr lang="en-US" dirty="0" smtClean="0"/>
          </a:p>
          <a:p>
            <a:pPr hangingPunct="0"/>
            <a:r>
              <a:rPr lang="en-US" dirty="0" smtClean="0"/>
              <a:t>The firstborn refers to His double portion and all other factors of leadership, PROTOTOKOI  which refers to three things: rulership, priesthood, and double portion. </a:t>
            </a:r>
          </a:p>
          <a:p>
            <a:pPr hangingPunct="0"/>
            <a:endParaRPr lang="en-US" dirty="0" smtClean="0"/>
          </a:p>
          <a:p>
            <a:pPr hangingPunct="0"/>
            <a:endParaRPr lang="en-US" dirty="0" smtClean="0"/>
          </a:p>
          <a:p>
            <a:endParaRPr lang="en-US" b="1" dirty="0"/>
          </a:p>
        </p:txBody>
      </p:sp>
    </p:spTree>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915400" cy="6553200"/>
          </a:xfrm>
        </p:spPr>
        <p:txBody>
          <a:bodyPr>
            <a:normAutofit/>
          </a:bodyPr>
          <a:lstStyle/>
          <a:p>
            <a:pPr hangingPunct="0"/>
            <a:r>
              <a:rPr lang="en-US" dirty="0" smtClean="0"/>
              <a:t>Under the privilege of leadership Christ is the ruler of the Church, He is the high priest of the Church, and He has a double portion in the body of Christ.</a:t>
            </a:r>
          </a:p>
          <a:p>
            <a:pPr hangingPunct="0"/>
            <a:endParaRPr lang="en-US" dirty="0" smtClean="0"/>
          </a:p>
          <a:p>
            <a:pPr hangingPunct="0"/>
            <a:r>
              <a:rPr lang="en-US" b="1" dirty="0" smtClean="0">
                <a:solidFill>
                  <a:srgbClr val="FFFF00"/>
                </a:solidFill>
              </a:rPr>
              <a:t>“from the dead” </a:t>
            </a:r>
            <a:r>
              <a:rPr lang="en-US" dirty="0" smtClean="0"/>
              <a:t>is literally, </a:t>
            </a:r>
            <a:r>
              <a:rPr lang="en-US" b="1" dirty="0" smtClean="0">
                <a:solidFill>
                  <a:srgbClr val="FFFF00"/>
                </a:solidFill>
              </a:rPr>
              <a:t>“out from the source of the dead,”</a:t>
            </a:r>
            <a:r>
              <a:rPr lang="en-US" dirty="0" smtClean="0"/>
              <a:t> – EK NEKROI -  refers to the physical death of Christ.</a:t>
            </a:r>
          </a:p>
          <a:p>
            <a:endParaRPr lang="en-US" dirty="0" smtClean="0"/>
          </a:p>
          <a:p>
            <a:r>
              <a:rPr lang="en-US" dirty="0" smtClean="0"/>
              <a:t>It is interesting to note that NEKROI generally refers to the physical death of Christ; THANATOI  refers to the spiritual death of Christ on the cross. </a:t>
            </a:r>
          </a:p>
          <a:p>
            <a:endParaRPr lang="en-US" dirty="0"/>
          </a:p>
        </p:txBody>
      </p:sp>
    </p:spTree>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normAutofit fontScale="92500" lnSpcReduction="10000"/>
          </a:bodyPr>
          <a:lstStyle/>
          <a:p>
            <a:pPr hangingPunct="0"/>
            <a:endParaRPr lang="en-US" dirty="0" smtClean="0"/>
          </a:p>
          <a:p>
            <a:pPr hangingPunct="0"/>
            <a:r>
              <a:rPr lang="en-US" dirty="0" smtClean="0"/>
              <a:t> Some passage do not make a distinction but some passages do. This is physical death; resurrection is out from physical death. </a:t>
            </a:r>
          </a:p>
          <a:p>
            <a:pPr hangingPunct="0"/>
            <a:endParaRPr lang="en-US" dirty="0" smtClean="0"/>
          </a:p>
          <a:p>
            <a:pPr hangingPunct="0"/>
            <a:r>
              <a:rPr lang="en-US" dirty="0" smtClean="0"/>
              <a:t>The resurrection gives Christ the privilege of the firstborn. There is only one member of the human race who has been resurrected, Christ the firstfruits. </a:t>
            </a:r>
          </a:p>
          <a:p>
            <a:pPr hangingPunct="0"/>
            <a:endParaRPr lang="en-US" dirty="0" smtClean="0"/>
          </a:p>
          <a:p>
            <a:pPr hangingPunct="0"/>
            <a:r>
              <a:rPr lang="en-US" dirty="0" smtClean="0"/>
              <a:t>No one else at this time. There has been enough elapse of time to establish, therefore, He is the firstborn of the Church. </a:t>
            </a:r>
          </a:p>
          <a:p>
            <a:pPr hangingPunct="0"/>
            <a:endParaRPr lang="en-US" b="1" dirty="0" smtClean="0"/>
          </a:p>
          <a:p>
            <a:pPr hangingPunct="0"/>
            <a:r>
              <a:rPr lang="en-US" b="1" dirty="0" smtClean="0"/>
              <a:t>He is the first person of the Church to have a resurrection body and that gives Him the firstborn privileges. </a:t>
            </a:r>
          </a:p>
          <a:p>
            <a:endParaRPr lang="en-US" dirty="0"/>
          </a:p>
        </p:txBody>
      </p:sp>
    </p:spTree>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normAutofit fontScale="92500" lnSpcReduction="10000"/>
          </a:bodyPr>
          <a:lstStyle/>
          <a:p>
            <a:pPr hangingPunct="0"/>
            <a:r>
              <a:rPr lang="en-US" b="1" dirty="0" smtClean="0">
                <a:solidFill>
                  <a:srgbClr val="FFFF00"/>
                </a:solidFill>
              </a:rPr>
              <a:t>“that he might have”  </a:t>
            </a:r>
            <a:r>
              <a:rPr lang="en-US" dirty="0" smtClean="0"/>
              <a:t>HINA GINOMAI – AMIndic -  means to become something you were not before. </a:t>
            </a:r>
          </a:p>
          <a:p>
            <a:pPr hangingPunct="0"/>
            <a:endParaRPr lang="en-US" dirty="0" smtClean="0"/>
          </a:p>
          <a:p>
            <a:pPr hangingPunct="0"/>
            <a:r>
              <a:rPr lang="en-US" dirty="0" smtClean="0"/>
              <a:t>Jesus Christ before and in eternity was God. Now He has become something else to the Church. The aorist tense is a constantive aorist, it means he always will be. </a:t>
            </a:r>
          </a:p>
          <a:p>
            <a:pPr hangingPunct="0">
              <a:buNone/>
            </a:pPr>
            <a:r>
              <a:rPr lang="en-US" dirty="0" smtClean="0"/>
              <a:t> </a:t>
            </a:r>
          </a:p>
          <a:p>
            <a:pPr hangingPunct="0"/>
            <a:r>
              <a:rPr lang="en-US" b="1" dirty="0" smtClean="0">
                <a:solidFill>
                  <a:srgbClr val="FFFF00"/>
                </a:solidFill>
              </a:rPr>
              <a:t>“the preeminence,” </a:t>
            </a:r>
            <a:r>
              <a:rPr lang="en-US" dirty="0" smtClean="0"/>
              <a:t>PAPtc – PROTEUO -  means to have the highest or first rank — </a:t>
            </a:r>
            <a:r>
              <a:rPr lang="en-US" b="1" dirty="0" smtClean="0">
                <a:solidFill>
                  <a:srgbClr val="FFFF00"/>
                </a:solidFill>
              </a:rPr>
              <a:t>“that he might become the holder of the highest rank.” </a:t>
            </a:r>
          </a:p>
          <a:p>
            <a:pPr hangingPunct="0"/>
            <a:endParaRPr lang="en-US" dirty="0" smtClean="0"/>
          </a:p>
          <a:p>
            <a:pPr hangingPunct="0"/>
            <a:r>
              <a:rPr lang="en-US" dirty="0" smtClean="0"/>
              <a:t>Translation: </a:t>
            </a:r>
            <a:r>
              <a:rPr lang="en-US" b="1" dirty="0" smtClean="0">
                <a:solidFill>
                  <a:srgbClr val="FFFF00"/>
                </a:solidFill>
              </a:rPr>
              <a:t>“And he is the head of the body, the church; himself who is the first cause of the church, the privileged firstborn out from the dead; that he might become the holder of the highest rank </a:t>
            </a:r>
            <a:r>
              <a:rPr lang="en-US" dirty="0" smtClean="0"/>
              <a:t>[in the Church].</a:t>
            </a:r>
            <a:r>
              <a:rPr lang="en-US" b="1" dirty="0" smtClean="0">
                <a:solidFill>
                  <a:srgbClr val="FFFF00"/>
                </a:solidFill>
              </a:rPr>
              <a:t>”</a:t>
            </a:r>
          </a:p>
          <a:p>
            <a:pPr hangingPunct="0"/>
            <a:endParaRPr lang="en-US" dirty="0" smtClean="0"/>
          </a:p>
        </p:txBody>
      </p:sp>
    </p:spTree>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991600" cy="6553200"/>
          </a:xfrm>
        </p:spPr>
        <p:txBody>
          <a:bodyPr>
            <a:normAutofit lnSpcReduction="10000"/>
          </a:bodyPr>
          <a:lstStyle/>
          <a:p>
            <a:pPr hangingPunct="0"/>
            <a:r>
              <a:rPr lang="en-US" b="1" dirty="0" smtClean="0">
                <a:solidFill>
                  <a:srgbClr val="FFFF00"/>
                </a:solidFill>
              </a:rPr>
              <a:t>1:19</a:t>
            </a:r>
            <a:r>
              <a:rPr lang="en-US" dirty="0" smtClean="0"/>
              <a:t> - Christ is the focal point of the Father’s plan we have the following three verses</a:t>
            </a:r>
            <a:r>
              <a:rPr lang="en-US" b="1" dirty="0" smtClean="0">
                <a:solidFill>
                  <a:srgbClr val="FFFF00"/>
                </a:solidFill>
              </a:rPr>
              <a:t>.  “For it was the Father’s good pleasure for all the fullness to dwell in Him.”</a:t>
            </a:r>
          </a:p>
          <a:p>
            <a:pPr hangingPunct="0"/>
            <a:endParaRPr lang="en-US" dirty="0" smtClean="0"/>
          </a:p>
          <a:p>
            <a:pPr hangingPunct="0"/>
            <a:r>
              <a:rPr lang="en-US" b="1" dirty="0" smtClean="0">
                <a:solidFill>
                  <a:srgbClr val="FFFF00"/>
                </a:solidFill>
              </a:rPr>
              <a:t>“was the Father’s good pleasure”  </a:t>
            </a:r>
            <a:r>
              <a:rPr lang="en-US" dirty="0" smtClean="0"/>
              <a:t>AMIndic – EUDOKEO -  means to be pleased, to determine or to resolve. Here it means to determine. </a:t>
            </a:r>
          </a:p>
          <a:p>
            <a:pPr hangingPunct="0"/>
            <a:endParaRPr lang="en-US" dirty="0" smtClean="0"/>
          </a:p>
          <a:p>
            <a:pPr hangingPunct="0"/>
            <a:r>
              <a:rPr lang="en-US" b="1" dirty="0" smtClean="0">
                <a:solidFill>
                  <a:srgbClr val="FFFF00"/>
                </a:solidFill>
              </a:rPr>
              <a:t>“that all the fullness,” – </a:t>
            </a:r>
            <a:r>
              <a:rPr lang="en-US" dirty="0" smtClean="0"/>
              <a:t>PLEROMA -  summarizes everything that we have had about Jesus Christ . </a:t>
            </a:r>
          </a:p>
          <a:p>
            <a:pPr hangingPunct="0"/>
            <a:endParaRPr lang="en-US" dirty="0" smtClean="0"/>
          </a:p>
          <a:p>
            <a:pPr hangingPunct="0"/>
            <a:r>
              <a:rPr lang="en-US" dirty="0" smtClean="0"/>
              <a:t>While it is a word which is technical in the vocabulary and theology of Christianity it was also technical in the field of gnosticism. </a:t>
            </a:r>
          </a:p>
          <a:p>
            <a:pPr hangingPunct="0"/>
            <a:endParaRPr lang="en-US" dirty="0" smtClean="0"/>
          </a:p>
          <a:p>
            <a:pPr hangingPunct="0"/>
            <a:endParaRPr lang="en-US" dirty="0" smtClean="0"/>
          </a:p>
          <a:p>
            <a:endParaRPr lang="en-US" dirty="0"/>
          </a:p>
        </p:txBody>
      </p:sp>
    </p:spTree>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normAutofit fontScale="92500" lnSpcReduction="10000"/>
          </a:bodyPr>
          <a:lstStyle/>
          <a:p>
            <a:pPr hangingPunct="0"/>
            <a:endParaRPr lang="en-US" dirty="0" smtClean="0"/>
          </a:p>
          <a:p>
            <a:pPr hangingPunct="0"/>
            <a:r>
              <a:rPr lang="en-US" dirty="0" smtClean="0"/>
              <a:t>In gnosticism it was used for the word for heaven. It is used here for that which fills to the point of completion, that is, the sum total of something. It should be translated here </a:t>
            </a:r>
            <a:r>
              <a:rPr lang="en-US" b="1" dirty="0" smtClean="0">
                <a:solidFill>
                  <a:srgbClr val="FFFF00"/>
                </a:solidFill>
              </a:rPr>
              <a:t>“the epitome in blessing.” </a:t>
            </a:r>
          </a:p>
          <a:p>
            <a:pPr hangingPunct="0"/>
            <a:endParaRPr lang="en-US" b="1" dirty="0" smtClean="0">
              <a:solidFill>
                <a:srgbClr val="FFFF00"/>
              </a:solidFill>
            </a:endParaRPr>
          </a:p>
          <a:p>
            <a:pPr hangingPunct="0"/>
            <a:r>
              <a:rPr lang="en-US" dirty="0" smtClean="0">
                <a:solidFill>
                  <a:srgbClr val="FFFF00"/>
                </a:solidFill>
              </a:rPr>
              <a:t>“Because in him </a:t>
            </a:r>
            <a:r>
              <a:rPr lang="en-US" dirty="0" smtClean="0"/>
              <a:t>[Christ] </a:t>
            </a:r>
            <a:r>
              <a:rPr lang="en-US" dirty="0" smtClean="0">
                <a:solidFill>
                  <a:srgbClr val="FFFF00"/>
                </a:solidFill>
              </a:rPr>
              <a:t>he</a:t>
            </a:r>
            <a:r>
              <a:rPr lang="en-US" dirty="0" smtClean="0"/>
              <a:t> [the Father] </a:t>
            </a:r>
            <a:r>
              <a:rPr lang="en-US" dirty="0" smtClean="0">
                <a:solidFill>
                  <a:srgbClr val="FFFF00"/>
                </a:solidFill>
              </a:rPr>
              <a:t>determined that all </a:t>
            </a:r>
            <a:r>
              <a:rPr lang="en-US" dirty="0" smtClean="0"/>
              <a:t>[the epitome of blessing] </a:t>
            </a:r>
            <a:r>
              <a:rPr lang="en-US" dirty="0" smtClean="0">
                <a:solidFill>
                  <a:srgbClr val="FFFF00"/>
                </a:solidFill>
              </a:rPr>
              <a:t>should dwell in Him,”</a:t>
            </a:r>
            <a:r>
              <a:rPr lang="en-US" dirty="0" smtClean="0"/>
              <a:t> ( AAInfin KATAOIKEO -  means to have permanent residence). </a:t>
            </a:r>
          </a:p>
          <a:p>
            <a:pPr hangingPunct="0"/>
            <a:endParaRPr lang="en-US" dirty="0" smtClean="0"/>
          </a:p>
          <a:p>
            <a:pPr hangingPunct="0"/>
            <a:r>
              <a:rPr lang="en-US" dirty="0" smtClean="0"/>
              <a:t>The aorist tense is the point of time at which the believer takes in doctrine. </a:t>
            </a:r>
          </a:p>
          <a:p>
            <a:pPr hangingPunct="0"/>
            <a:endParaRPr lang="en-US" dirty="0" smtClean="0"/>
          </a:p>
          <a:p>
            <a:pPr hangingPunct="0"/>
            <a:r>
              <a:rPr lang="en-US" dirty="0" smtClean="0"/>
              <a:t>The active voice indicates that the subject, Jesus Christ, is the epitome of divine blessing and happiness. </a:t>
            </a:r>
          </a:p>
          <a:p>
            <a:pPr hangingPunct="0"/>
            <a:endParaRPr lang="en-US" dirty="0" smtClean="0"/>
          </a:p>
          <a:p>
            <a:pPr hangingPunct="0"/>
            <a:endParaRPr lang="en-US" dirty="0" smtClean="0"/>
          </a:p>
        </p:txBody>
      </p:sp>
      <p:sp>
        <p:nvSpPr>
          <p:cNvPr id="4" name="Rectangle 3"/>
          <p:cNvSpPr/>
          <p:nvPr/>
        </p:nvSpPr>
        <p:spPr>
          <a:xfrm>
            <a:off x="2286000" y="2828836"/>
            <a:ext cx="4572000" cy="369332"/>
          </a:xfrm>
          <a:prstGeom prst="rect">
            <a:avLst/>
          </a:prstGeom>
        </p:spPr>
        <p:txBody>
          <a:bodyPr>
            <a:spAutoFit/>
          </a:bodyPr>
          <a:lstStyle/>
          <a:p>
            <a:pPr hangingPunct="0"/>
            <a:r>
              <a:rPr lang="en-US" dirty="0" smtClean="0"/>
              <a:t> </a:t>
            </a:r>
          </a:p>
        </p:txBody>
      </p:sp>
    </p:spTree>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991600" cy="6553200"/>
          </a:xfrm>
        </p:spPr>
        <p:txBody>
          <a:bodyPr/>
          <a:lstStyle/>
          <a:p>
            <a:pPr hangingPunct="0"/>
            <a:r>
              <a:rPr lang="en-US" dirty="0" smtClean="0"/>
              <a:t>The infinitive expresses God’s purpose in eternity past. </a:t>
            </a:r>
          </a:p>
          <a:p>
            <a:pPr hangingPunct="0"/>
            <a:endParaRPr lang="en-US" dirty="0" smtClean="0"/>
          </a:p>
          <a:p>
            <a:pPr hangingPunct="0"/>
            <a:r>
              <a:rPr lang="en-US" dirty="0" smtClean="0"/>
              <a:t>Translation: </a:t>
            </a:r>
            <a:r>
              <a:rPr lang="en-US" dirty="0" smtClean="0">
                <a:solidFill>
                  <a:srgbClr val="FFFF00"/>
                </a:solidFill>
              </a:rPr>
              <a:t>“Because in him </a:t>
            </a:r>
            <a:r>
              <a:rPr lang="en-US" dirty="0" smtClean="0"/>
              <a:t>[Christ] </a:t>
            </a:r>
            <a:r>
              <a:rPr lang="en-US" dirty="0" smtClean="0">
                <a:solidFill>
                  <a:srgbClr val="FFFF00"/>
                </a:solidFill>
              </a:rPr>
              <a:t>he</a:t>
            </a:r>
            <a:r>
              <a:rPr lang="en-US" dirty="0" smtClean="0"/>
              <a:t> [God the Father] </a:t>
            </a:r>
            <a:r>
              <a:rPr lang="en-US" dirty="0" smtClean="0">
                <a:solidFill>
                  <a:srgbClr val="FFFF00"/>
                </a:solidFill>
              </a:rPr>
              <a:t>has determined with pleasure that all the epitome of blessing and happiness should have permanent residence</a:t>
            </a:r>
            <a:r>
              <a:rPr lang="en-US" dirty="0" smtClean="0"/>
              <a:t> [in Christ].</a:t>
            </a:r>
            <a:r>
              <a:rPr lang="en-US" dirty="0" smtClean="0">
                <a:solidFill>
                  <a:srgbClr val="FFFF00"/>
                </a:solidFill>
              </a:rPr>
              <a:t>” </a:t>
            </a:r>
          </a:p>
          <a:p>
            <a:endParaRPr lang="en-US" dirty="0" smtClean="0"/>
          </a:p>
          <a:p>
            <a:r>
              <a:rPr lang="en-US" dirty="0" smtClean="0"/>
              <a:t>All blessing, all happiness, everything worthwhile in Christ in time is related to the person of Jesus Christ. </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915400" cy="6553200"/>
          </a:xfrm>
        </p:spPr>
        <p:txBody>
          <a:bodyPr>
            <a:normAutofit lnSpcReduction="10000"/>
          </a:bodyPr>
          <a:lstStyle/>
          <a:p>
            <a:endParaRPr lang="en-US" dirty="0" smtClean="0"/>
          </a:p>
          <a:p>
            <a:r>
              <a:rPr lang="en-US" dirty="0" smtClean="0"/>
              <a:t>Paul  disproved these heresies by teaching about the person and work of Jesus Christ ( Col 2:9).</a:t>
            </a:r>
          </a:p>
          <a:p>
            <a:endParaRPr lang="en-US" dirty="0" smtClean="0"/>
          </a:p>
          <a:p>
            <a:r>
              <a:rPr lang="en-US" dirty="0" smtClean="0"/>
              <a:t>Paul develops the redemptive work of Christ in 1:12-17 more than any other epistle to combat gnosticism. </a:t>
            </a:r>
          </a:p>
          <a:p>
            <a:endParaRPr lang="en-US" dirty="0" smtClean="0"/>
          </a:p>
          <a:p>
            <a:r>
              <a:rPr lang="en-US" dirty="0" smtClean="0"/>
              <a:t>PISTEOS ADELPHOS – faithful brothers, believers who have not strayed from their faith and fallen into false doctrine.</a:t>
            </a:r>
          </a:p>
          <a:p>
            <a:endParaRPr lang="en-US" dirty="0" smtClean="0"/>
          </a:p>
          <a:p>
            <a:r>
              <a:rPr lang="en-US" dirty="0" smtClean="0"/>
              <a:t>CHARIS KAI EIRENE – grace is title of plan of God,  peace means reconciliation due to Christ’s work on the cross and their faith in Him.</a:t>
            </a:r>
          </a:p>
          <a:p>
            <a:endParaRPr lang="en-US" dirty="0"/>
          </a:p>
        </p:txBody>
      </p:sp>
    </p:spTree>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normAutofit fontScale="92500" lnSpcReduction="10000"/>
          </a:bodyPr>
          <a:lstStyle/>
          <a:p>
            <a:pPr hangingPunct="0"/>
            <a:endParaRPr lang="en-US" dirty="0" smtClean="0"/>
          </a:p>
          <a:p>
            <a:pPr hangingPunct="0"/>
            <a:r>
              <a:rPr lang="en-US" dirty="0" smtClean="0"/>
              <a:t>In order to orient to this principle a doctrine is used as the background: reconciliation. We orient to the plan of God through the doctrine of reconciliation. </a:t>
            </a:r>
          </a:p>
          <a:p>
            <a:pPr hangingPunct="0"/>
            <a:endParaRPr lang="en-US" dirty="0" smtClean="0"/>
          </a:p>
          <a:p>
            <a:pPr hangingPunct="0"/>
            <a:r>
              <a:rPr lang="en-US" b="1" dirty="0" smtClean="0">
                <a:solidFill>
                  <a:srgbClr val="FFFF00"/>
                </a:solidFill>
              </a:rPr>
              <a:t>Verse 20, “And through Him to reconcile all things to Himself, having made peace through the blood of His cross, through Him, whether things on earth or things in heaven.” </a:t>
            </a:r>
          </a:p>
          <a:p>
            <a:pPr hangingPunct="0"/>
            <a:endParaRPr lang="en-US" dirty="0" smtClean="0"/>
          </a:p>
          <a:p>
            <a:pPr hangingPunct="0"/>
            <a:r>
              <a:rPr lang="en-US" dirty="0" smtClean="0"/>
              <a:t>Since the epitome of grace resides in Christ, since all the fullness of being a saviour resides permanently in the person of the Lord Jesus Christ as the God-Man, therefore the importance of the doctrine of reconciliation whereby Jesus Christ removes the barrier between God and man is essential to our understanding. </a:t>
            </a:r>
          </a:p>
          <a:p>
            <a:pPr hangingPunct="0"/>
            <a:endParaRPr lang="en-US" b="1" dirty="0" smtClean="0">
              <a:solidFill>
                <a:srgbClr val="FFFF00"/>
              </a:solidFill>
            </a:endParaRPr>
          </a:p>
          <a:p>
            <a:endParaRPr lang="en-US" dirty="0" smtClean="0"/>
          </a:p>
          <a:p>
            <a:endParaRPr lang="en-US" dirty="0" smtClean="0"/>
          </a:p>
          <a:p>
            <a:endParaRPr lang="en-US" dirty="0"/>
          </a:p>
        </p:txBody>
      </p:sp>
    </p:spTree>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normAutofit fontScale="85000" lnSpcReduction="10000"/>
          </a:bodyPr>
          <a:lstStyle/>
          <a:p>
            <a:r>
              <a:rPr lang="en-US" dirty="0" smtClean="0"/>
              <a:t>KAI  DI  AUTOU – </a:t>
            </a:r>
            <a:r>
              <a:rPr lang="en-US" dirty="0" smtClean="0">
                <a:solidFill>
                  <a:srgbClr val="FFFF00"/>
                </a:solidFill>
              </a:rPr>
              <a:t>“and through the agency of Him” </a:t>
            </a:r>
            <a:r>
              <a:rPr lang="en-US" dirty="0" smtClean="0"/>
              <a:t>– he is the agent of reconciliation.</a:t>
            </a:r>
          </a:p>
          <a:p>
            <a:endParaRPr lang="en-US" dirty="0" smtClean="0"/>
          </a:p>
          <a:p>
            <a:r>
              <a:rPr lang="en-US" dirty="0" smtClean="0"/>
              <a:t>APOKATAKKASSI – AAInfin – the normal word for reconciliation is KATALLASSO but here Paul adds APO to show the idea of a more complete reconciliation. ( 2 Cor 5:18-20 ).</a:t>
            </a:r>
          </a:p>
          <a:p>
            <a:endParaRPr lang="en-US" dirty="0" smtClean="0"/>
          </a:p>
          <a:p>
            <a:r>
              <a:rPr lang="en-US" dirty="0" smtClean="0"/>
              <a:t>It is a technical verb for the work of Christ in salvation, the work of Christ whereby He removes the barrier between God and man so that man is brought into spiritual harmony and spiritual fellowship with God forever. </a:t>
            </a:r>
          </a:p>
          <a:p>
            <a:endParaRPr lang="en-US" dirty="0" smtClean="0"/>
          </a:p>
          <a:p>
            <a:r>
              <a:rPr lang="en-US" dirty="0" smtClean="0"/>
              <a:t>The aorist tense is a reference to the point of the cross and is a constantive aorist. All of this occurred on the cross.</a:t>
            </a:r>
          </a:p>
          <a:p>
            <a:endParaRPr lang="en-US" b="1" dirty="0" smtClean="0">
              <a:solidFill>
                <a:srgbClr val="FFFF00"/>
              </a:solidFill>
            </a:endParaRPr>
          </a:p>
          <a:p>
            <a:r>
              <a:rPr lang="en-US" b="1" dirty="0" smtClean="0">
                <a:solidFill>
                  <a:srgbClr val="FFFF00"/>
                </a:solidFill>
              </a:rPr>
              <a:t>“all things to Himself” </a:t>
            </a:r>
            <a:r>
              <a:rPr lang="en-US" dirty="0" smtClean="0"/>
              <a:t>– all creation and the church look back to Christ  and forward in Christ.</a:t>
            </a:r>
          </a:p>
          <a:p>
            <a:endParaRPr lang="en-US" dirty="0" smtClean="0"/>
          </a:p>
        </p:txBody>
      </p:sp>
    </p:spTree>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normAutofit fontScale="77500" lnSpcReduction="20000"/>
          </a:bodyPr>
          <a:lstStyle/>
          <a:p>
            <a:pPr hangingPunct="0">
              <a:buNone/>
            </a:pPr>
            <a:r>
              <a:rPr lang="en-US" dirty="0" smtClean="0"/>
              <a:t>Doctrine of Reconciliation</a:t>
            </a:r>
          </a:p>
          <a:p>
            <a:pPr hangingPunct="0"/>
            <a:endParaRPr lang="en-US" dirty="0" smtClean="0"/>
          </a:p>
          <a:p>
            <a:pPr marL="651510" indent="-514350" hangingPunct="0">
              <a:buAutoNum type="arabicPeriod"/>
            </a:pPr>
            <a:r>
              <a:rPr lang="en-US" dirty="0" smtClean="0"/>
              <a:t>While redemption is sinward and propitiation is Godward, reconciliation is manward. </a:t>
            </a:r>
          </a:p>
          <a:p>
            <a:pPr marL="651510" indent="-514350" hangingPunct="0">
              <a:buNone/>
            </a:pPr>
            <a:endParaRPr lang="en-US" dirty="0" smtClean="0"/>
          </a:p>
          <a:p>
            <a:pPr marL="651510" indent="-514350" hangingPunct="0">
              <a:buNone/>
            </a:pPr>
            <a:r>
              <a:rPr lang="en-US" dirty="0" smtClean="0"/>
              <a:t>       Therefore by definition reconciliation is the removal of the barrier between God and man. </a:t>
            </a:r>
          </a:p>
          <a:p>
            <a:pPr marL="651510" indent="-514350" hangingPunct="0">
              <a:buNone/>
            </a:pPr>
            <a:endParaRPr lang="en-US" dirty="0" smtClean="0"/>
          </a:p>
          <a:p>
            <a:pPr marL="651510" indent="-514350" hangingPunct="0">
              <a:buNone/>
            </a:pPr>
            <a:r>
              <a:rPr lang="en-US" dirty="0" smtClean="0"/>
              <a:t>       It is often called “peace”, the removal of enmity between God and man. So peace is often a technical word in the Bible. </a:t>
            </a:r>
          </a:p>
          <a:p>
            <a:pPr hangingPunct="0">
              <a:buNone/>
            </a:pPr>
            <a:endParaRPr lang="en-US" dirty="0" smtClean="0"/>
          </a:p>
          <a:p>
            <a:pPr marL="651510" indent="-514350" hangingPunct="0">
              <a:buNone/>
            </a:pPr>
            <a:r>
              <a:rPr lang="en-US" dirty="0" smtClean="0"/>
              <a:t>2.    Reconciliation is related to the blood of Christ. The blood of Christ is a synonym for the saving work of Christ on the cross. </a:t>
            </a:r>
          </a:p>
          <a:p>
            <a:pPr marL="651510" indent="-514350" hangingPunct="0">
              <a:buNone/>
            </a:pPr>
            <a:endParaRPr lang="en-US" dirty="0" smtClean="0"/>
          </a:p>
          <a:p>
            <a:pPr marL="651510" indent="-514350" hangingPunct="0">
              <a:buNone/>
            </a:pPr>
            <a:r>
              <a:rPr lang="en-US" dirty="0" smtClean="0"/>
              <a:t>        The blood of Christ is therefore the basis for reconciliation, Colossians 1:20. </a:t>
            </a:r>
          </a:p>
          <a:p>
            <a:pPr marL="651510" indent="-514350" hangingPunct="0">
              <a:buNone/>
            </a:pPr>
            <a:endParaRPr lang="en-US" dirty="0" smtClean="0"/>
          </a:p>
          <a:p>
            <a:pPr marL="651510" indent="-514350" hangingPunct="0">
              <a:buNone/>
            </a:pPr>
            <a:r>
              <a:rPr lang="en-US" dirty="0" smtClean="0"/>
              <a:t>        Therefore the work of Christ on the cross and/or the blood of Christ is associated with reconciliation, Ephesians 2:16. 	</a:t>
            </a:r>
          </a:p>
          <a:p>
            <a:endParaRPr lang="en-US" dirty="0"/>
          </a:p>
        </p:txBody>
      </p:sp>
    </p:spTree>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normAutofit fontScale="92500" lnSpcReduction="10000"/>
          </a:bodyPr>
          <a:lstStyle/>
          <a:p>
            <a:r>
              <a:rPr lang="en-US" dirty="0" smtClean="0"/>
              <a:t>3. Reconciliation is related to man. In concept of reconciliation mankind is regarded as the enemy of God, Romans 5:10;   Colossians 1:21.</a:t>
            </a:r>
          </a:p>
          <a:p>
            <a:endParaRPr lang="en-US" dirty="0" smtClean="0"/>
          </a:p>
          <a:p>
            <a:pPr hangingPunct="0"/>
            <a:r>
              <a:rPr lang="en-US" dirty="0" smtClean="0"/>
              <a:t>4. Peace is the synonym for reconciliation. Reconciliation finds man the enemy of God, but the saving work of Christ on the cross brings peace between God and man, ( Eph 2:14 to 2:16, and Col 1:20 ) </a:t>
            </a:r>
          </a:p>
          <a:p>
            <a:pPr hangingPunct="0"/>
            <a:endParaRPr lang="en-US" dirty="0" smtClean="0"/>
          </a:p>
          <a:p>
            <a:pPr hangingPunct="0"/>
            <a:r>
              <a:rPr lang="en-US" dirty="0" smtClean="0"/>
              <a:t>5. Reconciliation is portrayed in the Levitical offerings — the peace offering, ( Leviticus 3 depicts the doctrine of reconciliation and/or Christ removing the barrier between man and God. ( See also Lev. 7:11-38;  8:15 ).</a:t>
            </a:r>
          </a:p>
          <a:p>
            <a:pPr hangingPunct="0"/>
            <a:endParaRPr lang="en-US" dirty="0" smtClean="0"/>
          </a:p>
          <a:p>
            <a:pPr hangingPunct="0"/>
            <a:r>
              <a:rPr lang="en-US" dirty="0" smtClean="0"/>
              <a:t>6. The application of reconciliation to the royal family. Every member of the royal family [Church Age believer] is an ambassador, 2 Corinthians 5:18-20. 	</a:t>
            </a:r>
            <a:endParaRPr lang="en-US" dirty="0"/>
          </a:p>
        </p:txBody>
      </p:sp>
    </p:spTree>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991600" cy="6553200"/>
          </a:xfrm>
        </p:spPr>
        <p:txBody>
          <a:bodyPr>
            <a:normAutofit fontScale="85000" lnSpcReduction="10000"/>
          </a:bodyPr>
          <a:lstStyle/>
          <a:p>
            <a:pPr hangingPunct="0"/>
            <a:r>
              <a:rPr lang="en-US" dirty="0" smtClean="0"/>
              <a:t>7. The prophecy of reconciliation. The fact that Christ would literally remove the barrier by His saving work on the cross and/or His expiatory sacrifice, and/or the blood of Christ, is prophesied — Isaiah 57:19.</a:t>
            </a:r>
          </a:p>
          <a:p>
            <a:pPr hangingPunct="0"/>
            <a:endParaRPr lang="en-US" dirty="0" smtClean="0"/>
          </a:p>
          <a:p>
            <a:pPr hangingPunct="0"/>
            <a:r>
              <a:rPr lang="en-US" dirty="0" smtClean="0"/>
              <a:t>8. The six mechanics of reconciliation. </a:t>
            </a:r>
          </a:p>
          <a:p>
            <a:pPr hangingPunct="0"/>
            <a:endParaRPr lang="en-US" dirty="0" smtClean="0"/>
          </a:p>
          <a:p>
            <a:pPr hangingPunct="0"/>
            <a:r>
              <a:rPr lang="en-US" dirty="0" smtClean="0"/>
              <a:t> a) Sin is removed from the barrier by </a:t>
            </a:r>
            <a:r>
              <a:rPr lang="en-US" b="1" u="sng" dirty="0" smtClean="0"/>
              <a:t>unlimited atonement and redemption</a:t>
            </a:r>
            <a:r>
              <a:rPr lang="en-US" dirty="0" smtClean="0"/>
              <a:t>. The doctrine of unlimited atonement simply says Christ died for everyone’s sins. </a:t>
            </a:r>
          </a:p>
          <a:p>
            <a:pPr hangingPunct="0"/>
            <a:endParaRPr lang="en-US" dirty="0" smtClean="0"/>
          </a:p>
          <a:p>
            <a:pPr hangingPunct="0"/>
            <a:r>
              <a:rPr lang="en-US" b="1" u="sng" dirty="0" smtClean="0"/>
              <a:t>Redemption</a:t>
            </a:r>
            <a:r>
              <a:rPr lang="en-US" dirty="0" smtClean="0"/>
              <a:t> is the actual mechanic of removing sins. Christ bore our sins in His own body on the tree.  Galatians 3:13;  Ephesians 1:7;  Colossians 1:14;  1 Peter 1:18,19.</a:t>
            </a:r>
          </a:p>
          <a:p>
            <a:pPr hangingPunct="0"/>
            <a:endParaRPr lang="en-US" dirty="0" smtClean="0"/>
          </a:p>
          <a:p>
            <a:pPr hangingPunct="0"/>
            <a:r>
              <a:rPr lang="en-US" b="1" u="sng" dirty="0" smtClean="0"/>
              <a:t>Unlimited Atonement, </a:t>
            </a:r>
            <a:r>
              <a:rPr lang="en-US" dirty="0" smtClean="0"/>
              <a:t>2 Corinthians 5:14, 15, 19;  1 Timothy 2:6;  4:10;  Titus 2:11; Hebrews 2:9;  2 Peter 2:1;  1 John 2:2. </a:t>
            </a:r>
          </a:p>
          <a:p>
            <a:pPr hangingPunct="0"/>
            <a:endParaRPr lang="en-US" dirty="0" smtClean="0"/>
          </a:p>
          <a:p>
            <a:pPr hangingPunct="0"/>
            <a:endParaRPr lang="en-US" dirty="0" smtClean="0"/>
          </a:p>
          <a:p>
            <a:pPr hangingPunct="0"/>
            <a:endParaRPr lang="en-US" dirty="0" smtClean="0"/>
          </a:p>
        </p:txBody>
      </p:sp>
    </p:spTree>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991600" cy="6553200"/>
          </a:xfrm>
        </p:spPr>
        <p:txBody>
          <a:bodyPr>
            <a:normAutofit lnSpcReduction="10000"/>
          </a:bodyPr>
          <a:lstStyle/>
          <a:p>
            <a:r>
              <a:rPr lang="en-US" dirty="0" smtClean="0"/>
              <a:t> b) The penalty of sin is removed from the barrier by </a:t>
            </a:r>
            <a:r>
              <a:rPr lang="en-US" b="1" u="sng" dirty="0" smtClean="0"/>
              <a:t>Expiation,</a:t>
            </a:r>
            <a:r>
              <a:rPr lang="en-US" dirty="0" smtClean="0"/>
              <a:t> Colossians 2:14; amplified in Psalm 22:1-</a:t>
            </a:r>
          </a:p>
          <a:p>
            <a:endParaRPr lang="en-US" dirty="0" smtClean="0"/>
          </a:p>
          <a:p>
            <a:pPr>
              <a:buNone/>
            </a:pPr>
            <a:r>
              <a:rPr lang="en-US" dirty="0" smtClean="0"/>
              <a:t>    Expiation simply means Christ paid the penalty of sin and that is what the blood of Christ is all about. He is an expiatory sacrifice.</a:t>
            </a:r>
          </a:p>
          <a:p>
            <a:pPr hangingPunct="0"/>
            <a:endParaRPr lang="en-US" dirty="0" smtClean="0"/>
          </a:p>
          <a:p>
            <a:pPr hangingPunct="0"/>
            <a:r>
              <a:rPr lang="en-US" dirty="0" smtClean="0"/>
              <a:t>c) The problem of physical birth is removed from the barrier by </a:t>
            </a:r>
            <a:r>
              <a:rPr lang="en-US" b="1" u="sng" dirty="0" smtClean="0"/>
              <a:t>Regeneration, </a:t>
            </a:r>
            <a:r>
              <a:rPr lang="en-US" dirty="0" smtClean="0"/>
              <a:t>John 3:1-18; 1 Peter 1:23; Titus 3:5.</a:t>
            </a:r>
          </a:p>
          <a:p>
            <a:pPr hangingPunct="0"/>
            <a:endParaRPr lang="en-US" dirty="0" smtClean="0"/>
          </a:p>
          <a:p>
            <a:pPr hangingPunct="0"/>
            <a:r>
              <a:rPr lang="en-US" dirty="0" smtClean="0"/>
              <a:t> d) Relative righteousness or human good is removed from the barrier by two factors connected with the cross: </a:t>
            </a:r>
            <a:r>
              <a:rPr lang="en-US" b="1" u="sng" dirty="0" smtClean="0"/>
              <a:t>imputation and justification</a:t>
            </a:r>
            <a:r>
              <a:rPr lang="en-US" dirty="0" smtClean="0"/>
              <a:t>. </a:t>
            </a:r>
          </a:p>
          <a:p>
            <a:pPr>
              <a:buNone/>
            </a:pPr>
            <a:endParaRPr lang="en-US" dirty="0" smtClean="0"/>
          </a:p>
          <a:p>
            <a:pPr>
              <a:buNone/>
            </a:pPr>
            <a:endParaRPr lang="en-US" dirty="0" smtClean="0"/>
          </a:p>
          <a:p>
            <a:endParaRPr lang="en-US" dirty="0"/>
          </a:p>
        </p:txBody>
      </p:sp>
    </p:spTree>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991600" cy="6553200"/>
          </a:xfrm>
        </p:spPr>
        <p:txBody>
          <a:bodyPr>
            <a:normAutofit/>
          </a:bodyPr>
          <a:lstStyle/>
          <a:p>
            <a:pPr hangingPunct="0"/>
            <a:endParaRPr lang="en-US" dirty="0" smtClean="0"/>
          </a:p>
          <a:p>
            <a:pPr hangingPunct="0"/>
            <a:r>
              <a:rPr lang="en-US" b="1" u="sng" dirty="0" smtClean="0"/>
              <a:t>Imputation</a:t>
            </a:r>
            <a:r>
              <a:rPr lang="en-US" dirty="0" smtClean="0"/>
              <a:t>, Romans 3:22; 9:30-10:10; 2 Corinthians 5:21; Philippians 3:9; Hebrews 10:14. </a:t>
            </a:r>
          </a:p>
          <a:p>
            <a:pPr hangingPunct="0"/>
            <a:endParaRPr lang="en-US" dirty="0" smtClean="0"/>
          </a:p>
          <a:p>
            <a:pPr hangingPunct="0"/>
            <a:r>
              <a:rPr lang="en-US" b="1" u="sng" dirty="0" smtClean="0"/>
              <a:t>Justification</a:t>
            </a:r>
            <a:r>
              <a:rPr lang="en-US" dirty="0" smtClean="0"/>
              <a:t>, Romans 4:1-5, 25; 5:1; 8:29,30; Galatians 2:16; Titus 3:7. </a:t>
            </a:r>
          </a:p>
          <a:p>
            <a:pPr hangingPunct="0"/>
            <a:endParaRPr lang="en-US" dirty="0" smtClean="0"/>
          </a:p>
          <a:p>
            <a:pPr hangingPunct="0"/>
            <a:r>
              <a:rPr lang="en-US" dirty="0" smtClean="0"/>
              <a:t>Imputation must come first, it is crediting to our account God’s righteousness. </a:t>
            </a:r>
          </a:p>
          <a:p>
            <a:pPr hangingPunct="0"/>
            <a:endParaRPr lang="en-US" dirty="0" smtClean="0"/>
          </a:p>
          <a:p>
            <a:pPr hangingPunct="0"/>
            <a:r>
              <a:rPr lang="en-US" dirty="0" smtClean="0"/>
              <a:t>Once +R is credited to our account God looks over and says, “Vindicated” and/or “Justified.”</a:t>
            </a:r>
          </a:p>
          <a:p>
            <a:pPr hangingPunct="0"/>
            <a:endParaRPr lang="en-US" dirty="0" smtClean="0"/>
          </a:p>
          <a:p>
            <a:pPr hangingPunct="0"/>
            <a:endParaRPr lang="en-US" dirty="0" smtClean="0"/>
          </a:p>
          <a:p>
            <a:endParaRPr lang="en-US" dirty="0"/>
          </a:p>
        </p:txBody>
      </p:sp>
    </p:spTree>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normAutofit/>
          </a:bodyPr>
          <a:lstStyle/>
          <a:p>
            <a:pPr hangingPunct="0"/>
            <a:r>
              <a:rPr lang="en-US" dirty="0" smtClean="0"/>
              <a:t> e) The problem of God’s perfect character is removed from the barrier by propitiation, Romans 3:22-26; 1 John 2:1,2.</a:t>
            </a:r>
          </a:p>
          <a:p>
            <a:pPr hangingPunct="0"/>
            <a:endParaRPr lang="en-US" dirty="0" smtClean="0"/>
          </a:p>
          <a:p>
            <a:pPr hangingPunct="0"/>
            <a:r>
              <a:rPr lang="en-US" dirty="0" smtClean="0"/>
              <a:t> f) The problem of position in Adam is removed from the barrier by positional sanctification,              1 Corinthians 15:22, </a:t>
            </a:r>
            <a:r>
              <a:rPr lang="en-US" dirty="0" smtClean="0">
                <a:solidFill>
                  <a:srgbClr val="FFC000"/>
                </a:solidFill>
              </a:rPr>
              <a:t>“In Adam all die, in Christ shall all be made alive”</a:t>
            </a:r>
            <a:r>
              <a:rPr lang="en-US" dirty="0" smtClean="0"/>
              <a:t>;   2 Corinthians 5:17; Ephesians 1:3-6.	</a:t>
            </a:r>
          </a:p>
          <a:p>
            <a:endParaRPr lang="en-US" dirty="0" smtClean="0"/>
          </a:p>
          <a:p>
            <a:r>
              <a:rPr lang="en-US" dirty="0" smtClean="0"/>
              <a:t>Restoration of divine authority on earth will happen at the 2</a:t>
            </a:r>
            <a:r>
              <a:rPr lang="en-US" baseline="30000" dirty="0" smtClean="0"/>
              <a:t>nd</a:t>
            </a:r>
            <a:r>
              <a:rPr lang="en-US" dirty="0" smtClean="0"/>
              <a:t> Adv. ( 1 Cor 15:25-28).</a:t>
            </a:r>
          </a:p>
          <a:p>
            <a:endParaRPr lang="en-US" dirty="0" smtClean="0"/>
          </a:p>
          <a:p>
            <a:r>
              <a:rPr lang="en-US" dirty="0" smtClean="0"/>
              <a:t>See Chart – “Barrier”</a:t>
            </a:r>
          </a:p>
          <a:p>
            <a:endParaRPr lang="en-US" dirty="0" smtClean="0"/>
          </a:p>
          <a:p>
            <a:endParaRPr lang="en-US" dirty="0"/>
          </a:p>
        </p:txBody>
      </p:sp>
    </p:spTree>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smtClean="0">
                <a:solidFill>
                  <a:schemeClr val="tx1"/>
                </a:solidFill>
              </a:rPr>
              <a:t>The Barrier</a:t>
            </a:r>
            <a:endParaRPr lang="en-US" dirty="0">
              <a:solidFill>
                <a:schemeClr val="tx1"/>
              </a:solidFill>
            </a:endParaRPr>
          </a:p>
        </p:txBody>
      </p:sp>
      <p:sp>
        <p:nvSpPr>
          <p:cNvPr id="4" name="Rectangle 3"/>
          <p:cNvSpPr/>
          <p:nvPr/>
        </p:nvSpPr>
        <p:spPr>
          <a:xfrm>
            <a:off x="914400" y="1600200"/>
            <a:ext cx="3505200" cy="5029200"/>
          </a:xfrm>
          <a:prstGeom prst="rect">
            <a:avLst/>
          </a:prstGeom>
          <a:solidFill>
            <a:schemeClr val="accent6">
              <a:lumMod val="40000"/>
              <a:lumOff val="60000"/>
            </a:schemeClr>
          </a:solidFill>
          <a:effectLst>
            <a:glow rad="228600">
              <a:schemeClr val="accent6">
                <a:satMod val="175000"/>
                <a:alpha val="40000"/>
              </a:schemeClr>
            </a:glow>
          </a:effectLst>
          <a:scene3d>
            <a:camera prst="perspectiveFron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533400" y="1600200"/>
            <a:ext cx="4038600" cy="5632311"/>
          </a:xfrm>
          <a:prstGeom prst="rect">
            <a:avLst/>
          </a:prstGeom>
          <a:noFill/>
        </p:spPr>
        <p:txBody>
          <a:bodyPr wrap="square" rtlCol="0">
            <a:spAutoFit/>
          </a:bodyPr>
          <a:lstStyle/>
          <a:p>
            <a:pPr algn="ctr"/>
            <a:r>
              <a:rPr lang="en-US" b="1" u="sng" dirty="0" smtClean="0">
                <a:solidFill>
                  <a:schemeClr val="bg2"/>
                </a:solidFill>
              </a:rPr>
              <a:t>THE BARRIER</a:t>
            </a:r>
          </a:p>
          <a:p>
            <a:pPr algn="ctr"/>
            <a:endParaRPr lang="en-US" b="1" dirty="0" smtClean="0">
              <a:solidFill>
                <a:schemeClr val="bg2"/>
              </a:solidFill>
            </a:endParaRPr>
          </a:p>
          <a:p>
            <a:pPr algn="ctr"/>
            <a:r>
              <a:rPr lang="en-US" sz="1600" b="1" dirty="0" smtClean="0">
                <a:solidFill>
                  <a:srgbClr val="FF0000"/>
                </a:solidFill>
              </a:rPr>
              <a:t>SIN</a:t>
            </a:r>
          </a:p>
          <a:p>
            <a:pPr algn="ctr"/>
            <a:r>
              <a:rPr lang="en-US" sz="1600" b="1" dirty="0" smtClean="0">
                <a:solidFill>
                  <a:schemeClr val="bg2"/>
                </a:solidFill>
              </a:rPr>
              <a:t>Isa. 64:6b, Rom 3:23</a:t>
            </a:r>
          </a:p>
          <a:p>
            <a:pPr algn="ctr"/>
            <a:endParaRPr lang="en-US" sz="1600" b="1" dirty="0" smtClean="0">
              <a:solidFill>
                <a:schemeClr val="bg2"/>
              </a:solidFill>
            </a:endParaRPr>
          </a:p>
          <a:p>
            <a:pPr algn="ctr"/>
            <a:r>
              <a:rPr lang="en-US" sz="1600" b="1" dirty="0" smtClean="0">
                <a:solidFill>
                  <a:srgbClr val="FF0000"/>
                </a:solidFill>
              </a:rPr>
              <a:t>PENALTY OF SIN</a:t>
            </a:r>
          </a:p>
          <a:p>
            <a:pPr algn="ctr"/>
            <a:r>
              <a:rPr lang="en-US" sz="1600" b="1" dirty="0" smtClean="0">
                <a:solidFill>
                  <a:schemeClr val="bg2"/>
                </a:solidFill>
              </a:rPr>
              <a:t>Rom 5:12. 6:23a</a:t>
            </a:r>
          </a:p>
          <a:p>
            <a:pPr algn="ctr"/>
            <a:endParaRPr lang="en-US" sz="1600" b="1" dirty="0" smtClean="0">
              <a:solidFill>
                <a:schemeClr val="bg2"/>
              </a:solidFill>
            </a:endParaRPr>
          </a:p>
          <a:p>
            <a:pPr algn="ctr"/>
            <a:r>
              <a:rPr lang="en-US" sz="1600" b="1" dirty="0" smtClean="0">
                <a:solidFill>
                  <a:srgbClr val="FF0000"/>
                </a:solidFill>
              </a:rPr>
              <a:t>PHYSICAL BIRTH</a:t>
            </a:r>
          </a:p>
          <a:p>
            <a:pPr algn="ctr"/>
            <a:r>
              <a:rPr lang="en-US" sz="1600" b="1" dirty="0" smtClean="0">
                <a:solidFill>
                  <a:schemeClr val="bg2"/>
                </a:solidFill>
              </a:rPr>
              <a:t>Gen 2:17, Rom 5:12, Eph 2:1</a:t>
            </a:r>
          </a:p>
          <a:p>
            <a:pPr algn="ctr"/>
            <a:endParaRPr lang="en-US" sz="1600" b="1" dirty="0" smtClean="0">
              <a:solidFill>
                <a:srgbClr val="FF0000"/>
              </a:solidFill>
            </a:endParaRPr>
          </a:p>
          <a:p>
            <a:pPr algn="ctr"/>
            <a:r>
              <a:rPr lang="en-US" sz="1600" b="1" dirty="0" smtClean="0">
                <a:solidFill>
                  <a:srgbClr val="FF0000"/>
                </a:solidFill>
              </a:rPr>
              <a:t>RELATIVE   -R</a:t>
            </a:r>
          </a:p>
          <a:p>
            <a:pPr algn="ctr"/>
            <a:r>
              <a:rPr lang="en-US" sz="1600" b="1" dirty="0" smtClean="0">
                <a:solidFill>
                  <a:schemeClr val="bg2"/>
                </a:solidFill>
              </a:rPr>
              <a:t>Isa 64:6b, Rom 9:30-33</a:t>
            </a:r>
          </a:p>
          <a:p>
            <a:pPr algn="ctr"/>
            <a:endParaRPr lang="en-US" sz="1600" b="1" dirty="0" smtClean="0">
              <a:solidFill>
                <a:schemeClr val="bg2"/>
              </a:solidFill>
            </a:endParaRPr>
          </a:p>
          <a:p>
            <a:pPr algn="ctr"/>
            <a:r>
              <a:rPr lang="en-US" sz="1600" b="1" dirty="0" smtClean="0">
                <a:solidFill>
                  <a:srgbClr val="FF0000"/>
                </a:solidFill>
              </a:rPr>
              <a:t>CHARACTER OF GOD</a:t>
            </a:r>
          </a:p>
          <a:p>
            <a:pPr algn="ctr"/>
            <a:r>
              <a:rPr lang="en-US" sz="1600" b="1" dirty="0" smtClean="0">
                <a:solidFill>
                  <a:schemeClr val="bg2"/>
                </a:solidFill>
              </a:rPr>
              <a:t>Isa 46:9b, 64:6b, Rom 8:8</a:t>
            </a:r>
          </a:p>
          <a:p>
            <a:pPr algn="ctr"/>
            <a:endParaRPr lang="en-US" sz="1600" b="1" dirty="0" smtClean="0">
              <a:solidFill>
                <a:schemeClr val="bg2"/>
              </a:solidFill>
            </a:endParaRPr>
          </a:p>
          <a:p>
            <a:pPr algn="ctr"/>
            <a:r>
              <a:rPr lang="en-US" sz="1600" b="1" dirty="0" smtClean="0">
                <a:solidFill>
                  <a:srgbClr val="FF0000"/>
                </a:solidFill>
              </a:rPr>
              <a:t>POSITION IN ADAM</a:t>
            </a:r>
          </a:p>
          <a:p>
            <a:pPr algn="ctr"/>
            <a:r>
              <a:rPr lang="en-US" sz="1600" b="1" dirty="0" smtClean="0">
                <a:solidFill>
                  <a:schemeClr val="bg2"/>
                </a:solidFill>
              </a:rPr>
              <a:t>1 Cor 15:22a</a:t>
            </a:r>
          </a:p>
          <a:p>
            <a:pPr algn="ctr"/>
            <a:endParaRPr lang="en-US" sz="1600" b="1" dirty="0" smtClean="0">
              <a:solidFill>
                <a:schemeClr val="bg2"/>
              </a:solidFill>
            </a:endParaRPr>
          </a:p>
          <a:p>
            <a:pPr algn="ctr"/>
            <a:endParaRPr lang="en-US" b="1" dirty="0" smtClean="0">
              <a:solidFill>
                <a:schemeClr val="bg2"/>
              </a:solidFill>
            </a:endParaRPr>
          </a:p>
          <a:p>
            <a:pPr algn="ctr"/>
            <a:endParaRPr lang="en-US" b="1" dirty="0">
              <a:solidFill>
                <a:schemeClr val="bg2"/>
              </a:solidFill>
            </a:endParaRPr>
          </a:p>
        </p:txBody>
      </p:sp>
      <p:sp>
        <p:nvSpPr>
          <p:cNvPr id="9" name="TextBox 8"/>
          <p:cNvSpPr txBox="1"/>
          <p:nvPr/>
        </p:nvSpPr>
        <p:spPr>
          <a:xfrm>
            <a:off x="4572000" y="1295400"/>
            <a:ext cx="4419600" cy="7017306"/>
          </a:xfrm>
          <a:prstGeom prst="rect">
            <a:avLst/>
          </a:prstGeom>
          <a:solidFill>
            <a:schemeClr val="accent5">
              <a:lumMod val="40000"/>
              <a:lumOff val="60000"/>
            </a:schemeClr>
          </a:solidFill>
        </p:spPr>
        <p:txBody>
          <a:bodyPr wrap="square" rtlCol="0">
            <a:spAutoFit/>
          </a:bodyPr>
          <a:lstStyle/>
          <a:p>
            <a:pPr algn="ctr"/>
            <a:r>
              <a:rPr lang="en-US" b="1" u="sng" dirty="0" smtClean="0">
                <a:solidFill>
                  <a:schemeClr val="bg2"/>
                </a:solidFill>
              </a:rPr>
              <a:t>WORK OF CHRIST-MEDIATOR</a:t>
            </a:r>
          </a:p>
          <a:p>
            <a:pPr algn="ctr"/>
            <a:endParaRPr lang="en-US" b="1" dirty="0" smtClean="0">
              <a:solidFill>
                <a:schemeClr val="bg2"/>
              </a:solidFill>
            </a:endParaRPr>
          </a:p>
          <a:p>
            <a:pPr algn="ctr"/>
            <a:r>
              <a:rPr lang="en-US" sz="1600" b="1" dirty="0" smtClean="0">
                <a:solidFill>
                  <a:schemeClr val="accent2">
                    <a:lumMod val="75000"/>
                  </a:schemeClr>
                </a:solidFill>
              </a:rPr>
              <a:t>REDEMPTION</a:t>
            </a:r>
          </a:p>
          <a:p>
            <a:pPr algn="ctr"/>
            <a:r>
              <a:rPr lang="en-US" sz="1600" b="1" dirty="0" smtClean="0">
                <a:solidFill>
                  <a:schemeClr val="bg2"/>
                </a:solidFill>
              </a:rPr>
              <a:t>Eph 1:7, 1 Pet 1:18-19</a:t>
            </a:r>
          </a:p>
          <a:p>
            <a:pPr algn="ctr"/>
            <a:r>
              <a:rPr lang="en-US" sz="1600" b="1" dirty="0" smtClean="0">
                <a:solidFill>
                  <a:schemeClr val="accent2">
                    <a:lumMod val="75000"/>
                  </a:schemeClr>
                </a:solidFill>
              </a:rPr>
              <a:t>UNLIMITED ATONEMENT</a:t>
            </a:r>
          </a:p>
          <a:p>
            <a:pPr algn="ctr"/>
            <a:r>
              <a:rPr lang="en-US" sz="1600" b="1" dirty="0" smtClean="0">
                <a:solidFill>
                  <a:schemeClr val="bg2"/>
                </a:solidFill>
              </a:rPr>
              <a:t>2 Cor 5:14-15, 1 Tim 4:10</a:t>
            </a:r>
          </a:p>
          <a:p>
            <a:pPr algn="ctr"/>
            <a:endParaRPr lang="en-US" sz="1600" b="1" dirty="0" smtClean="0">
              <a:solidFill>
                <a:schemeClr val="bg2"/>
              </a:solidFill>
            </a:endParaRPr>
          </a:p>
          <a:p>
            <a:pPr algn="ctr"/>
            <a:r>
              <a:rPr lang="en-US" sz="1600" b="1" dirty="0" smtClean="0">
                <a:solidFill>
                  <a:schemeClr val="accent2">
                    <a:lumMod val="75000"/>
                  </a:schemeClr>
                </a:solidFill>
              </a:rPr>
              <a:t>EXPIATION</a:t>
            </a:r>
            <a:r>
              <a:rPr lang="en-US" sz="1600" b="1" dirty="0" smtClean="0">
                <a:solidFill>
                  <a:schemeClr val="bg2"/>
                </a:solidFill>
              </a:rPr>
              <a:t> – Col 2:14</a:t>
            </a:r>
          </a:p>
          <a:p>
            <a:pPr algn="ctr"/>
            <a:endParaRPr lang="en-US" sz="1600" b="1" dirty="0" smtClean="0">
              <a:solidFill>
                <a:schemeClr val="bg2"/>
              </a:solidFill>
            </a:endParaRPr>
          </a:p>
          <a:p>
            <a:pPr algn="ctr"/>
            <a:r>
              <a:rPr lang="en-US" sz="1600" b="1" dirty="0" smtClean="0">
                <a:solidFill>
                  <a:schemeClr val="accent2">
                    <a:lumMod val="75000"/>
                  </a:schemeClr>
                </a:solidFill>
              </a:rPr>
              <a:t>REGENERATION </a:t>
            </a:r>
            <a:r>
              <a:rPr lang="en-US" sz="1600" b="1" dirty="0" smtClean="0">
                <a:solidFill>
                  <a:schemeClr val="bg2"/>
                </a:solidFill>
              </a:rPr>
              <a:t>– John 3:1-18</a:t>
            </a:r>
          </a:p>
          <a:p>
            <a:pPr algn="ctr"/>
            <a:endParaRPr lang="en-US" sz="1600" b="1" dirty="0" smtClean="0">
              <a:solidFill>
                <a:schemeClr val="bg2"/>
              </a:solidFill>
            </a:endParaRPr>
          </a:p>
          <a:p>
            <a:pPr algn="ctr"/>
            <a:endParaRPr lang="en-US" sz="1600" b="1" dirty="0" smtClean="0">
              <a:solidFill>
                <a:schemeClr val="bg2"/>
              </a:solidFill>
            </a:endParaRPr>
          </a:p>
          <a:p>
            <a:pPr algn="ctr"/>
            <a:r>
              <a:rPr lang="en-US" sz="1600" b="1" dirty="0" smtClean="0">
                <a:solidFill>
                  <a:schemeClr val="accent2">
                    <a:lumMod val="75000"/>
                  </a:schemeClr>
                </a:solidFill>
              </a:rPr>
              <a:t>IMPUTATION</a:t>
            </a:r>
            <a:r>
              <a:rPr lang="en-US" sz="1600" b="1" dirty="0" smtClean="0">
                <a:solidFill>
                  <a:schemeClr val="bg2"/>
                </a:solidFill>
              </a:rPr>
              <a:t> – 1 Cor 1:30, 2 Cor 5:21</a:t>
            </a:r>
          </a:p>
          <a:p>
            <a:pPr algn="ctr"/>
            <a:r>
              <a:rPr lang="en-US" sz="1600" b="1" dirty="0" smtClean="0">
                <a:solidFill>
                  <a:schemeClr val="accent2">
                    <a:lumMod val="75000"/>
                  </a:schemeClr>
                </a:solidFill>
              </a:rPr>
              <a:t>JUSTIFICATION</a:t>
            </a:r>
            <a:r>
              <a:rPr lang="en-US" sz="1600" b="1" dirty="0" smtClean="0">
                <a:solidFill>
                  <a:schemeClr val="bg2"/>
                </a:solidFill>
              </a:rPr>
              <a:t> – Rom 4:1-5, Gal 2:16</a:t>
            </a:r>
          </a:p>
          <a:p>
            <a:pPr algn="ctr"/>
            <a:endParaRPr lang="en-US" sz="1600" b="1" dirty="0" smtClean="0">
              <a:solidFill>
                <a:schemeClr val="bg2"/>
              </a:solidFill>
            </a:endParaRPr>
          </a:p>
          <a:p>
            <a:pPr algn="ctr"/>
            <a:endParaRPr lang="en-US" sz="1600" b="1" dirty="0" smtClean="0">
              <a:solidFill>
                <a:schemeClr val="bg2"/>
              </a:solidFill>
            </a:endParaRPr>
          </a:p>
          <a:p>
            <a:pPr algn="ctr"/>
            <a:r>
              <a:rPr lang="en-US" sz="1600" b="1" dirty="0" smtClean="0">
                <a:solidFill>
                  <a:schemeClr val="accent2">
                    <a:lumMod val="75000"/>
                  </a:schemeClr>
                </a:solidFill>
              </a:rPr>
              <a:t>PROPITIATION</a:t>
            </a:r>
            <a:r>
              <a:rPr lang="en-US" sz="1600" b="1" dirty="0" smtClean="0">
                <a:solidFill>
                  <a:schemeClr val="bg2"/>
                </a:solidFill>
              </a:rPr>
              <a:t> – Rom 3:22-26, I Jn 2:2</a:t>
            </a:r>
          </a:p>
          <a:p>
            <a:pPr algn="ctr"/>
            <a:endParaRPr lang="en-US" sz="1600" b="1" dirty="0" smtClean="0">
              <a:solidFill>
                <a:schemeClr val="bg2"/>
              </a:solidFill>
            </a:endParaRPr>
          </a:p>
          <a:p>
            <a:pPr algn="ctr"/>
            <a:r>
              <a:rPr lang="en-US" sz="1600" b="1" dirty="0" smtClean="0">
                <a:solidFill>
                  <a:schemeClr val="accent2">
                    <a:lumMod val="75000"/>
                  </a:schemeClr>
                </a:solidFill>
              </a:rPr>
              <a:t>POSITION IN CHRIST</a:t>
            </a:r>
          </a:p>
          <a:p>
            <a:pPr algn="ctr"/>
            <a:r>
              <a:rPr lang="en-US" sz="1600" b="1" dirty="0" smtClean="0">
                <a:solidFill>
                  <a:schemeClr val="bg2"/>
                </a:solidFill>
              </a:rPr>
              <a:t>1 Cor 15:22b, 2 Cor 5:17</a:t>
            </a:r>
          </a:p>
          <a:p>
            <a:pPr algn="ctr"/>
            <a:endParaRPr lang="en-US" b="1" dirty="0" smtClean="0">
              <a:solidFill>
                <a:schemeClr val="bg2"/>
              </a:solidFill>
            </a:endParaRPr>
          </a:p>
          <a:p>
            <a:pPr algn="ctr"/>
            <a:endParaRPr lang="en-US" b="1" dirty="0" smtClean="0">
              <a:solidFill>
                <a:schemeClr val="bg2"/>
              </a:solidFill>
            </a:endParaRPr>
          </a:p>
          <a:p>
            <a:pPr algn="ctr"/>
            <a:endParaRPr lang="en-US" b="1" dirty="0" smtClean="0">
              <a:solidFill>
                <a:schemeClr val="bg2"/>
              </a:solidFill>
            </a:endParaRPr>
          </a:p>
          <a:p>
            <a:pPr algn="ctr"/>
            <a:endParaRPr lang="en-US" b="1" dirty="0" smtClean="0">
              <a:solidFill>
                <a:schemeClr val="bg2"/>
              </a:solidFill>
            </a:endParaRPr>
          </a:p>
          <a:p>
            <a:pPr algn="ctr"/>
            <a:endParaRPr lang="en-US" b="1" dirty="0" smtClean="0">
              <a:solidFill>
                <a:schemeClr val="bg2"/>
              </a:solidFill>
            </a:endParaRPr>
          </a:p>
          <a:p>
            <a:pPr algn="ctr"/>
            <a:endParaRPr lang="en-US" b="1" dirty="0" smtClean="0">
              <a:solidFill>
                <a:schemeClr val="bg2"/>
              </a:solidFill>
            </a:endParaRPr>
          </a:p>
          <a:p>
            <a:pPr algn="ctr"/>
            <a:endParaRPr lang="en-US" b="1" dirty="0">
              <a:solidFill>
                <a:schemeClr val="bg2"/>
              </a:solidFill>
            </a:endParaRPr>
          </a:p>
        </p:txBody>
      </p:sp>
      <p:cxnSp>
        <p:nvCxnSpPr>
          <p:cNvPr id="11" name="Straight Arrow Connector 10"/>
          <p:cNvCxnSpPr/>
          <p:nvPr/>
        </p:nvCxnSpPr>
        <p:spPr>
          <a:xfrm>
            <a:off x="3124200" y="2362200"/>
            <a:ext cx="1905000" cy="0"/>
          </a:xfrm>
          <a:prstGeom prst="straightConnector1">
            <a:avLst/>
          </a:prstGeom>
          <a:ln>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3581400" y="3276600"/>
            <a:ext cx="12954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3657600" y="3810000"/>
            <a:ext cx="12192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3581400" y="4572000"/>
            <a:ext cx="12954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3810000" y="5486400"/>
            <a:ext cx="9906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3810000" y="6096000"/>
            <a:ext cx="10668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normAutofit fontScale="77500" lnSpcReduction="20000"/>
          </a:bodyPr>
          <a:lstStyle/>
          <a:p>
            <a:r>
              <a:rPr lang="en-US" b="1" dirty="0" smtClean="0">
                <a:solidFill>
                  <a:srgbClr val="FFFF00"/>
                </a:solidFill>
              </a:rPr>
              <a:t>“having made peace through the blood of His cross” – </a:t>
            </a:r>
            <a:r>
              <a:rPr lang="en-US" dirty="0" smtClean="0"/>
              <a:t>EIRENOPOIEO – AAPtc – having made peace (with the Father). </a:t>
            </a:r>
          </a:p>
          <a:p>
            <a:pPr>
              <a:buNone/>
            </a:pPr>
            <a:endParaRPr lang="en-US" dirty="0" smtClean="0"/>
          </a:p>
          <a:p>
            <a:r>
              <a:rPr lang="en-US" b="1" dirty="0" smtClean="0">
                <a:solidFill>
                  <a:srgbClr val="FFFF00"/>
                </a:solidFill>
              </a:rPr>
              <a:t>“through the blood” </a:t>
            </a:r>
            <a:r>
              <a:rPr lang="en-US" dirty="0" smtClean="0"/>
              <a:t>- DIA TOU HAIMATOS – through the agency of His blood. This refutes </a:t>
            </a:r>
            <a:r>
              <a:rPr lang="en-US" dirty="0" err="1" smtClean="0"/>
              <a:t>Docetic</a:t>
            </a:r>
            <a:r>
              <a:rPr lang="en-US" dirty="0" smtClean="0"/>
              <a:t> Gnostics who denied the humanity of Christ. </a:t>
            </a:r>
            <a:endParaRPr lang="en-US" b="1" dirty="0" smtClean="0">
              <a:solidFill>
                <a:srgbClr val="FFFF00"/>
              </a:solidFill>
            </a:endParaRPr>
          </a:p>
          <a:p>
            <a:endParaRPr lang="en-US" dirty="0" smtClean="0"/>
          </a:p>
          <a:p>
            <a:r>
              <a:rPr lang="en-US" dirty="0" smtClean="0"/>
              <a:t>All men are lost through the sin of Adam and the earth is cursed.</a:t>
            </a:r>
          </a:p>
          <a:p>
            <a:endParaRPr lang="en-US" dirty="0" smtClean="0"/>
          </a:p>
          <a:p>
            <a:r>
              <a:rPr lang="en-US" dirty="0" smtClean="0"/>
              <a:t>Through Christ’s work on the cross mankind is reconciled to God and at the 2</a:t>
            </a:r>
            <a:r>
              <a:rPr lang="en-US" baseline="30000" dirty="0" smtClean="0"/>
              <a:t>nd</a:t>
            </a:r>
            <a:r>
              <a:rPr lang="en-US" dirty="0" smtClean="0"/>
              <a:t> Advent Christ will remove the curse from the earth ( Phil 2:10-11, Col 1:20).</a:t>
            </a:r>
          </a:p>
          <a:p>
            <a:endParaRPr lang="en-US" dirty="0" smtClean="0"/>
          </a:p>
          <a:p>
            <a:r>
              <a:rPr lang="en-US" dirty="0" smtClean="0"/>
              <a:t>The rebellion of nations and anarchy of the universe will be put down at the 2</a:t>
            </a:r>
            <a:r>
              <a:rPr lang="en-US" baseline="30000" dirty="0" smtClean="0"/>
              <a:t>nd</a:t>
            </a:r>
            <a:r>
              <a:rPr lang="en-US" dirty="0" smtClean="0"/>
              <a:t> Adv. ( Ps. 2:8-9,  Matt 25:31-46).</a:t>
            </a:r>
          </a:p>
          <a:p>
            <a:endParaRPr lang="en-US" dirty="0" smtClean="0"/>
          </a:p>
          <a:p>
            <a:r>
              <a:rPr lang="en-US" dirty="0" smtClean="0"/>
              <a:t>Angelic arrogance contaminated the universe but Christ did not die for them.  They have already been judged by the Lord and will be cast into the Lake of Fire.</a:t>
            </a:r>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915400" cy="6553200"/>
          </a:xfrm>
        </p:spPr>
        <p:txBody>
          <a:bodyPr/>
          <a:lstStyle/>
          <a:p>
            <a:r>
              <a:rPr lang="en-US" dirty="0" smtClean="0"/>
              <a:t>Grace and peace is not just a greeting rather he appreciates what the grace of God had done in his life.</a:t>
            </a:r>
          </a:p>
          <a:p>
            <a:r>
              <a:rPr lang="en-US" dirty="0" smtClean="0"/>
              <a:t>Paul was formerly a blasphemer and a persecutor of  Christians but he received mercy because he did it in a state of unbelief. </a:t>
            </a:r>
          </a:p>
          <a:p>
            <a:endParaRPr lang="en-US" dirty="0" smtClean="0"/>
          </a:p>
          <a:p>
            <a:r>
              <a:rPr lang="en-US" dirty="0" smtClean="0"/>
              <a:t>Like all of us grace super abounded with faith and love that is in Christ Jesus ( 1 Tim 1:14).</a:t>
            </a:r>
          </a:p>
          <a:p>
            <a:endParaRPr lang="en-US" dirty="0" smtClean="0"/>
          </a:p>
          <a:p>
            <a:r>
              <a:rPr lang="en-US" dirty="0" smtClean="0"/>
              <a:t>Paul looked at his salvation as an example of others would be saved and changed.  ( 1 Tim 1:16)</a:t>
            </a:r>
          </a:p>
          <a:p>
            <a:pPr>
              <a:buNone/>
            </a:pPr>
            <a:r>
              <a:rPr lang="en-US" dirty="0" smtClean="0"/>
              <a:t> </a:t>
            </a:r>
            <a:endParaRPr lang="en-US" dirty="0"/>
          </a:p>
        </p:txBody>
      </p:sp>
    </p:spTree>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normAutofit/>
          </a:bodyPr>
          <a:lstStyle/>
          <a:p>
            <a:pPr hangingPunct="0"/>
            <a:r>
              <a:rPr lang="en-US" b="1" dirty="0" smtClean="0">
                <a:solidFill>
                  <a:srgbClr val="FFFF00"/>
                </a:solidFill>
              </a:rPr>
              <a:t>1: 21, “And although you were formerly alienated and hostile in mind engaged in evil deeds.”</a:t>
            </a:r>
          </a:p>
          <a:p>
            <a:pPr hangingPunct="0"/>
            <a:endParaRPr lang="en-US" dirty="0" smtClean="0"/>
          </a:p>
          <a:p>
            <a:pPr hangingPunct="0"/>
            <a:r>
              <a:rPr lang="en-US" dirty="0" smtClean="0"/>
              <a:t> APALLOTRIOO – Pf Pass Ptc –</a:t>
            </a:r>
            <a:r>
              <a:rPr lang="en-US" b="1" dirty="0" smtClean="0">
                <a:solidFill>
                  <a:srgbClr val="FFFF00"/>
                </a:solidFill>
              </a:rPr>
              <a:t> having been alienated </a:t>
            </a:r>
            <a:r>
              <a:rPr lang="en-US" dirty="0" smtClean="0"/>
              <a:t>- periphrastic with a verb means a continuing state of alienation, estrangement, as unbelievers they were alienated from God, heathenism as in Romans 1:20-23.</a:t>
            </a:r>
          </a:p>
          <a:p>
            <a:pPr hangingPunct="0"/>
            <a:endParaRPr lang="en-US" dirty="0" smtClean="0"/>
          </a:p>
          <a:p>
            <a:pPr hangingPunct="0"/>
            <a:r>
              <a:rPr lang="en-US" b="1" dirty="0" smtClean="0">
                <a:solidFill>
                  <a:srgbClr val="FFFF00"/>
                </a:solidFill>
              </a:rPr>
              <a:t>“and hostile in mind” </a:t>
            </a:r>
            <a:r>
              <a:rPr lang="en-US" dirty="0" smtClean="0"/>
              <a:t>– ECHTHROUS – enemies, hostile towards God because of separation from God.   Every unbeliever is the enemy of God — by action, but also in his mentality. </a:t>
            </a:r>
          </a:p>
          <a:p>
            <a:endParaRPr lang="en-US" dirty="0"/>
          </a:p>
        </p:txBody>
      </p:sp>
    </p:spTree>
  </p:cSld>
  <p:clrMapOvr>
    <a:masterClrMapping/>
  </p:clrMapOvr>
  <p:timing>
    <p:tnLst>
      <p:par>
        <p:cTn id="1" dur="indefinite" restart="never" nodeType="tmRoot"/>
      </p:par>
    </p:tnLst>
  </p:timing>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81000"/>
            <a:ext cx="8991600" cy="6477000"/>
          </a:xfrm>
        </p:spPr>
        <p:txBody>
          <a:bodyPr>
            <a:normAutofit fontScale="92500" lnSpcReduction="20000"/>
          </a:bodyPr>
          <a:lstStyle/>
          <a:p>
            <a:r>
              <a:rPr lang="en-US" dirty="0" smtClean="0"/>
              <a:t>TA  DIANOIA – in the mind, thinking. The Colossian culture was hostile against God due to Jewish legalism, Gnosticism, and human philosophies. </a:t>
            </a:r>
          </a:p>
          <a:p>
            <a:endParaRPr lang="en-US" dirty="0" smtClean="0"/>
          </a:p>
          <a:p>
            <a:r>
              <a:rPr lang="en-US" dirty="0" smtClean="0"/>
              <a:t>Unbelievers are the enemies of God, Romans 5:10; Ephesians 2:11-15. </a:t>
            </a:r>
          </a:p>
          <a:p>
            <a:endParaRPr lang="en-US" dirty="0" smtClean="0"/>
          </a:p>
          <a:p>
            <a:r>
              <a:rPr lang="en-US" dirty="0" smtClean="0"/>
              <a:t>This hostility and alienation is found in the mind and is caused by the unbeliever’s negative volition toward the gospel, as per 2 Peter 2:20-22. </a:t>
            </a:r>
          </a:p>
          <a:p>
            <a:endParaRPr lang="en-US" dirty="0" smtClean="0"/>
          </a:p>
          <a:p>
            <a:r>
              <a:rPr lang="en-US" dirty="0" smtClean="0"/>
              <a:t>EN TOIS ERGOIS TOIS PONEROIS </a:t>
            </a:r>
            <a:r>
              <a:rPr lang="en-US" b="1" dirty="0" smtClean="0">
                <a:solidFill>
                  <a:srgbClr val="FFFF00"/>
                </a:solidFill>
              </a:rPr>
              <a:t>– by the evil works, deeds</a:t>
            </a:r>
            <a:r>
              <a:rPr lang="en-US" dirty="0" smtClean="0"/>
              <a:t> ( openly opposed Christianity through human good). </a:t>
            </a:r>
          </a:p>
          <a:p>
            <a:endParaRPr lang="en-US" dirty="0" smtClean="0"/>
          </a:p>
          <a:p>
            <a:r>
              <a:rPr lang="en-US" dirty="0" smtClean="0"/>
              <a:t>Their culture attached no importance to the work of Jesus Christ on the cross.</a:t>
            </a:r>
            <a:endParaRPr lang="en-US" dirty="0"/>
          </a:p>
        </p:txBody>
      </p:sp>
    </p:spTree>
  </p:cSld>
  <p:clrMapOvr>
    <a:masterClrMapping/>
  </p:clrMapOvr>
  <p:timing>
    <p:tnLst>
      <p:par>
        <p:cTn id="1" dur="indefinite" restart="never" nodeType="tmRoot"/>
      </p:par>
    </p:tnLst>
  </p:timing>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normAutofit fontScale="77500" lnSpcReduction="20000"/>
          </a:bodyPr>
          <a:lstStyle/>
          <a:p>
            <a:pPr hangingPunct="0"/>
            <a:r>
              <a:rPr lang="en-US" dirty="0" smtClean="0"/>
              <a:t>This passage refers specifically to the gospel in EPIGNOSIS form being rejected. </a:t>
            </a:r>
          </a:p>
          <a:p>
            <a:pPr hangingPunct="0"/>
            <a:endParaRPr lang="en-US" dirty="0" smtClean="0"/>
          </a:p>
          <a:p>
            <a:pPr hangingPunct="0"/>
            <a:r>
              <a:rPr lang="en-US" dirty="0" smtClean="0"/>
              <a:t>Therefore the attitude of mind or thought pattern of the human viewpoint results in negative volition toward the gospel and eventually emotional revolt of the soul in the unbeliever, and eventually reversionism. </a:t>
            </a:r>
          </a:p>
          <a:p>
            <a:pPr hangingPunct="0"/>
            <a:endParaRPr lang="en-US" dirty="0" smtClean="0"/>
          </a:p>
          <a:p>
            <a:pPr hangingPunct="0"/>
            <a:r>
              <a:rPr lang="en-US" dirty="0" smtClean="0"/>
              <a:t>But this is true of these people, the Colossians, only to the extent that it is a past part of their biography; it is not true. </a:t>
            </a:r>
          </a:p>
          <a:p>
            <a:pPr hangingPunct="0"/>
            <a:endParaRPr lang="en-US" dirty="0" smtClean="0"/>
          </a:p>
          <a:p>
            <a:pPr hangingPunct="0"/>
            <a:r>
              <a:rPr lang="en-US" b="1" dirty="0" smtClean="0">
                <a:solidFill>
                  <a:srgbClr val="FFFF00"/>
                </a:solidFill>
              </a:rPr>
              <a:t>1:22 “yet He has now reconciled you in His fleshly body through death, and in order to present you before Him holy and blameless and beyond reproach.”</a:t>
            </a:r>
          </a:p>
          <a:p>
            <a:pPr hangingPunct="0"/>
            <a:endParaRPr lang="en-US" dirty="0" smtClean="0"/>
          </a:p>
          <a:p>
            <a:pPr hangingPunct="0"/>
            <a:r>
              <a:rPr lang="en-US" b="1" dirty="0" smtClean="0">
                <a:solidFill>
                  <a:srgbClr val="FFFF00"/>
                </a:solidFill>
              </a:rPr>
              <a:t>“yet now,” </a:t>
            </a:r>
            <a:r>
              <a:rPr lang="en-US" dirty="0" smtClean="0"/>
              <a:t>NUNI DE means “but now.” Contrast between saved and unsaved. Now on the other side of the barrier.</a:t>
            </a:r>
          </a:p>
          <a:p>
            <a:pPr hangingPunct="0"/>
            <a:endParaRPr lang="en-US" b="1" dirty="0" smtClean="0">
              <a:solidFill>
                <a:srgbClr val="FFFF00"/>
              </a:solidFill>
            </a:endParaRPr>
          </a:p>
          <a:p>
            <a:pPr hangingPunct="0"/>
            <a:r>
              <a:rPr lang="en-US" b="1" dirty="0" smtClean="0">
                <a:solidFill>
                  <a:srgbClr val="FFFF00"/>
                </a:solidFill>
              </a:rPr>
              <a:t>“He has now reconciled you “ </a:t>
            </a:r>
            <a:r>
              <a:rPr lang="en-US" dirty="0" smtClean="0"/>
              <a:t>– APOKATALLASSO – AAIndic – barrier torn down by Christ and accepted by the believer’s faith in Christ.   </a:t>
            </a:r>
          </a:p>
          <a:p>
            <a:endParaRPr lang="en-US" dirty="0"/>
          </a:p>
        </p:txBody>
      </p:sp>
    </p:spTree>
  </p:cSld>
  <p:clrMapOvr>
    <a:masterClrMapping/>
  </p:clrMapOvr>
  <p:timing>
    <p:tnLst>
      <p:par>
        <p:cTn id="1" dur="indefinite" restart="never" nodeType="tmRoot"/>
      </p:par>
    </p:tnLst>
  </p:timing>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normAutofit fontScale="77500" lnSpcReduction="20000"/>
          </a:bodyPr>
          <a:lstStyle/>
          <a:p>
            <a:pPr hangingPunct="0">
              <a:buNone/>
            </a:pPr>
            <a:r>
              <a:rPr lang="en-US" dirty="0" smtClean="0"/>
              <a:t>Summary</a:t>
            </a:r>
          </a:p>
          <a:p>
            <a:pPr hangingPunct="0">
              <a:buNone/>
            </a:pPr>
            <a:r>
              <a:rPr lang="en-US" dirty="0" smtClean="0"/>
              <a:t>1. </a:t>
            </a:r>
            <a:r>
              <a:rPr lang="en-US" dirty="0" smtClean="0">
                <a:solidFill>
                  <a:srgbClr val="FFFF00"/>
                </a:solidFill>
              </a:rPr>
              <a:t>“But now He has now reconciled.” – AAIndic – APOKATALASSO - </a:t>
            </a:r>
            <a:r>
              <a:rPr lang="en-US" dirty="0" smtClean="0"/>
              <a:t>a culminative aorist, so it is a permanent thing that has happened to you. You are once and for all reconciled. </a:t>
            </a:r>
          </a:p>
          <a:p>
            <a:pPr hangingPunct="0"/>
            <a:r>
              <a:rPr lang="en-US" dirty="0" smtClean="0"/>
              <a:t>The active voice: God did the reconciling — grace. </a:t>
            </a:r>
          </a:p>
          <a:p>
            <a:pPr hangingPunct="0"/>
            <a:r>
              <a:rPr lang="en-US" dirty="0" smtClean="0"/>
              <a:t>The indicative mood is the reality that in salvation you have crossed the line and you cannot move back.</a:t>
            </a:r>
          </a:p>
          <a:p>
            <a:pPr hangingPunct="0">
              <a:buNone/>
            </a:pPr>
            <a:endParaRPr lang="en-US" dirty="0" smtClean="0"/>
          </a:p>
          <a:p>
            <a:pPr hangingPunct="0">
              <a:buNone/>
            </a:pPr>
            <a:r>
              <a:rPr lang="en-US" dirty="0" smtClean="0"/>
              <a:t>2. To reconcile from the ultimate source means to transfer from one state to another which is completely different. But it is not only different, it is permanent. </a:t>
            </a:r>
          </a:p>
          <a:p>
            <a:pPr hangingPunct="0">
              <a:buNone/>
            </a:pPr>
            <a:endParaRPr lang="en-US" dirty="0" smtClean="0"/>
          </a:p>
          <a:p>
            <a:pPr hangingPunct="0">
              <a:buNone/>
            </a:pPr>
            <a:r>
              <a:rPr lang="en-US" dirty="0" smtClean="0"/>
              <a:t>3. We are transferred from a state of alienation and hostility to a state of harmony and fellowship with God through the work of Christ, specifically the work of Christ in removing the barrier. </a:t>
            </a:r>
          </a:p>
          <a:p>
            <a:pPr hangingPunct="0">
              <a:buNone/>
            </a:pPr>
            <a:endParaRPr lang="en-US" dirty="0" smtClean="0"/>
          </a:p>
          <a:p>
            <a:pPr hangingPunct="0">
              <a:buNone/>
            </a:pPr>
            <a:r>
              <a:rPr lang="en-US" dirty="0" smtClean="0"/>
              <a:t>4. The aorist tense: Christ removed the barrier between God and man. This point of time is divorced from time and perpetuated forever, it is a completed action — 2 Corinthians 5:21. </a:t>
            </a:r>
          </a:p>
          <a:p>
            <a:pPr hangingPunct="0">
              <a:buNone/>
            </a:pPr>
            <a:endParaRPr lang="en-US" dirty="0" smtClean="0"/>
          </a:p>
          <a:p>
            <a:endParaRPr lang="en-US" dirty="0"/>
          </a:p>
        </p:txBody>
      </p:sp>
    </p:spTree>
  </p:cSld>
  <p:clrMapOvr>
    <a:masterClrMapping/>
  </p:clrMapOvr>
  <p:timing>
    <p:tnLst>
      <p:par>
        <p:cTn id="1" dur="indefinite" restart="never" nodeType="tmRoot"/>
      </p:par>
    </p:tnLst>
  </p:timing>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normAutofit fontScale="92500" lnSpcReduction="20000"/>
          </a:bodyPr>
          <a:lstStyle/>
          <a:p>
            <a:r>
              <a:rPr lang="en-US" dirty="0" smtClean="0"/>
              <a:t>5. The verb as an active voice: Christ did the work on the cross, it is completed, nothing can ever be added to it.</a:t>
            </a:r>
          </a:p>
          <a:p>
            <a:r>
              <a:rPr lang="en-US" dirty="0" smtClean="0"/>
              <a:t>By way of crossing the barrier you do not work in crossing the barrier, the barrier is removed. </a:t>
            </a:r>
          </a:p>
          <a:p>
            <a:endParaRPr lang="en-US" dirty="0" smtClean="0"/>
          </a:p>
          <a:p>
            <a:r>
              <a:rPr lang="en-US" dirty="0" smtClean="0"/>
              <a:t>There is no barrier between man and God. You simply believe in Christ and that is non-meritorious. That is grace. </a:t>
            </a:r>
          </a:p>
          <a:p>
            <a:endParaRPr lang="en-US" dirty="0" smtClean="0"/>
          </a:p>
          <a:p>
            <a:pPr hangingPunct="0"/>
            <a:r>
              <a:rPr lang="en-US" dirty="0" smtClean="0"/>
              <a:t>6. The indicative mood is the reality of Christ removing the barrier between man and God, and thus establishing reconciliation. </a:t>
            </a:r>
          </a:p>
          <a:p>
            <a:pPr hangingPunct="0"/>
            <a:endParaRPr lang="en-US" dirty="0" smtClean="0"/>
          </a:p>
          <a:p>
            <a:pPr hangingPunct="0"/>
            <a:r>
              <a:rPr lang="en-US" dirty="0" smtClean="0"/>
              <a:t>7. The mechanics of reconciliation are further amplified in the rest of the sentence which overflows into the next verse. </a:t>
            </a:r>
          </a:p>
          <a:p>
            <a:endParaRPr lang="en-US" dirty="0" smtClean="0"/>
          </a:p>
          <a:p>
            <a:endParaRPr lang="en-US" dirty="0"/>
          </a:p>
        </p:txBody>
      </p:sp>
    </p:spTree>
  </p:cSld>
  <p:clrMapOvr>
    <a:masterClrMapping/>
  </p:clrMapOvr>
  <p:timing>
    <p:tnLst>
      <p:par>
        <p:cTn id="1" dur="indefinite" restart="never" nodeType="tmRoot"/>
      </p:par>
    </p:tnLst>
  </p:timing>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normAutofit fontScale="77500" lnSpcReduction="20000"/>
          </a:bodyPr>
          <a:lstStyle/>
          <a:p>
            <a:pPr hangingPunct="0"/>
            <a:r>
              <a:rPr lang="en-US" dirty="0" smtClean="0"/>
              <a:t> </a:t>
            </a:r>
          </a:p>
          <a:p>
            <a:pPr hangingPunct="0"/>
            <a:r>
              <a:rPr lang="en-US" b="1" dirty="0" smtClean="0">
                <a:solidFill>
                  <a:srgbClr val="FFFF00"/>
                </a:solidFill>
              </a:rPr>
              <a:t>1: 22, “In His fleshly body through death” </a:t>
            </a:r>
            <a:r>
              <a:rPr lang="en-US" dirty="0" smtClean="0"/>
              <a:t>should read </a:t>
            </a:r>
            <a:r>
              <a:rPr lang="en-US" b="1" dirty="0" smtClean="0">
                <a:solidFill>
                  <a:srgbClr val="FFFF00"/>
                </a:solidFill>
              </a:rPr>
              <a:t>“by means of the body of his flesh,”-</a:t>
            </a:r>
            <a:r>
              <a:rPr lang="en-US" dirty="0" smtClean="0"/>
              <a:t> </a:t>
            </a:r>
            <a:r>
              <a:rPr lang="en-US" i="1" dirty="0" smtClean="0"/>
              <a:t> </a:t>
            </a:r>
            <a:r>
              <a:rPr lang="en-US" dirty="0" smtClean="0"/>
              <a:t>EN + instrumental of  SOMA . Christ had to have a human body to reconcile man to God or to remove the barrier. </a:t>
            </a:r>
          </a:p>
          <a:p>
            <a:pPr hangingPunct="0"/>
            <a:endParaRPr lang="en-US" dirty="0" smtClean="0"/>
          </a:p>
          <a:p>
            <a:pPr hangingPunct="0"/>
            <a:r>
              <a:rPr lang="en-US" b="1" dirty="0" smtClean="0">
                <a:solidFill>
                  <a:srgbClr val="FFFF00"/>
                </a:solidFill>
              </a:rPr>
              <a:t>“ fleshly body,” </a:t>
            </a:r>
            <a:r>
              <a:rPr lang="en-US" dirty="0" smtClean="0"/>
              <a:t>the genitive of SARX , and this is a genitive of description. Christ was true humanity. Now we come to one death only, we do not have death in the plural here. </a:t>
            </a:r>
          </a:p>
          <a:p>
            <a:pPr hangingPunct="0"/>
            <a:endParaRPr lang="en-US" dirty="0" smtClean="0"/>
          </a:p>
          <a:p>
            <a:pPr hangingPunct="0"/>
            <a:r>
              <a:rPr lang="en-US" b="1" dirty="0" smtClean="0">
                <a:solidFill>
                  <a:srgbClr val="FFFF00"/>
                </a:solidFill>
              </a:rPr>
              <a:t>“through death,” </a:t>
            </a:r>
            <a:r>
              <a:rPr lang="en-US" dirty="0" smtClean="0"/>
              <a:t>DIA plus the genitive of THANATOI  which only refers to one death, His spiritual death. When it comes to His physical death we have NEKROI. </a:t>
            </a:r>
          </a:p>
          <a:p>
            <a:pPr hangingPunct="0">
              <a:buNone/>
            </a:pPr>
            <a:r>
              <a:rPr lang="en-US" dirty="0" smtClean="0"/>
              <a:t> </a:t>
            </a:r>
          </a:p>
          <a:p>
            <a:pPr hangingPunct="0"/>
            <a:r>
              <a:rPr lang="en-US" b="1" dirty="0" smtClean="0">
                <a:solidFill>
                  <a:srgbClr val="FFFF00"/>
                </a:solidFill>
              </a:rPr>
              <a:t>“in order to present you before Him holy,” </a:t>
            </a:r>
            <a:r>
              <a:rPr lang="en-US" dirty="0" smtClean="0"/>
              <a:t>here is the objective,  AAInfin of PARISTEMI -  This word is used in Romans 12:1 for presenting your body a living sacrifice, here is means to consecrate. </a:t>
            </a:r>
          </a:p>
          <a:p>
            <a:pPr hangingPunct="0"/>
            <a:endParaRPr lang="en-US" dirty="0" smtClean="0"/>
          </a:p>
          <a:p>
            <a:pPr hangingPunct="0"/>
            <a:r>
              <a:rPr lang="en-US" dirty="0" smtClean="0"/>
              <a:t>The aorist tense means to present or consecrate in the point of time when you believe because 44 things are accomplished at that moment which consecrates you. </a:t>
            </a:r>
          </a:p>
          <a:p>
            <a:endParaRPr lang="en-US" dirty="0"/>
          </a:p>
        </p:txBody>
      </p:sp>
    </p:spTree>
  </p:cSld>
  <p:clrMapOvr>
    <a:masterClrMapping/>
  </p:clrMapOvr>
  <p:timing>
    <p:tnLst>
      <p:par>
        <p:cTn id="1" dur="indefinite" restart="never" nodeType="tmRoot"/>
      </p:par>
    </p:tnLst>
  </p:timing>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85800"/>
            <a:ext cx="8991600" cy="6172200"/>
          </a:xfrm>
        </p:spPr>
        <p:txBody>
          <a:bodyPr>
            <a:normAutofit fontScale="92500" lnSpcReduction="10000"/>
          </a:bodyPr>
          <a:lstStyle/>
          <a:p>
            <a:r>
              <a:rPr lang="en-US" dirty="0" smtClean="0"/>
              <a:t>The active voice means that Christ does this through removing the barrier, and the infinitive denotes God’s purpose. </a:t>
            </a:r>
          </a:p>
          <a:p>
            <a:endParaRPr lang="en-US" dirty="0" smtClean="0"/>
          </a:p>
          <a:p>
            <a:r>
              <a:rPr lang="en-US" dirty="0" smtClean="0"/>
              <a:t>It is God’s purpose that at the moment we believed everything that we would need for salvation would exist at that moment. So salvation is never an issue again.</a:t>
            </a:r>
          </a:p>
          <a:p>
            <a:pPr hangingPunct="0"/>
            <a:r>
              <a:rPr lang="en-US" b="1" dirty="0" smtClean="0">
                <a:solidFill>
                  <a:srgbClr val="FFFF00"/>
                </a:solidFill>
              </a:rPr>
              <a:t>“holy,” </a:t>
            </a:r>
            <a:r>
              <a:rPr lang="en-US" i="1" dirty="0" smtClean="0"/>
              <a:t> </a:t>
            </a:r>
            <a:r>
              <a:rPr lang="en-US" dirty="0" smtClean="0"/>
              <a:t>HAGAOI - means set apart, what God did at the point of salvation.</a:t>
            </a:r>
          </a:p>
          <a:p>
            <a:pPr hangingPunct="0"/>
            <a:r>
              <a:rPr lang="en-US" b="1" dirty="0" smtClean="0">
                <a:solidFill>
                  <a:srgbClr val="FFFF00"/>
                </a:solidFill>
              </a:rPr>
              <a:t>“blameless” </a:t>
            </a:r>
            <a:r>
              <a:rPr lang="en-US" dirty="0" smtClean="0"/>
              <a:t>the accusative plural of  AMOMOUS – without blame.</a:t>
            </a:r>
          </a:p>
          <a:p>
            <a:pPr hangingPunct="0"/>
            <a:r>
              <a:rPr lang="en-US" b="1" dirty="0" smtClean="0">
                <a:solidFill>
                  <a:srgbClr val="FFFF00"/>
                </a:solidFill>
              </a:rPr>
              <a:t> “and beyond reproach”  </a:t>
            </a:r>
            <a:r>
              <a:rPr lang="en-US" dirty="0" smtClean="0"/>
              <a:t>or literally, “irreproachable,” ANEGKLETOUS.</a:t>
            </a:r>
          </a:p>
          <a:p>
            <a:pPr hangingPunct="0"/>
            <a:r>
              <a:rPr lang="en-US" b="1" dirty="0" smtClean="0">
                <a:solidFill>
                  <a:srgbClr val="FFFF00"/>
                </a:solidFill>
              </a:rPr>
              <a:t>“before Him” </a:t>
            </a:r>
            <a:r>
              <a:rPr lang="en-US" dirty="0" smtClean="0"/>
              <a:t> - in the presence of him</a:t>
            </a:r>
            <a:endParaRPr lang="en-US" dirty="0"/>
          </a:p>
        </p:txBody>
      </p:sp>
    </p:spTree>
  </p:cSld>
  <p:clrMapOvr>
    <a:masterClrMapping/>
  </p:clrMapOvr>
  <p:timing>
    <p:tnLst>
      <p:par>
        <p:cTn id="1" dur="indefinite" restart="never" nodeType="tmRoot"/>
      </p:par>
    </p:tnLst>
  </p:timing>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normAutofit fontScale="92500" lnSpcReduction="10000"/>
          </a:bodyPr>
          <a:lstStyle/>
          <a:p>
            <a:pPr hangingPunct="0"/>
            <a:r>
              <a:rPr lang="en-US" dirty="0" smtClean="0"/>
              <a:t>	Translation: </a:t>
            </a:r>
            <a:r>
              <a:rPr lang="en-US" dirty="0" smtClean="0">
                <a:solidFill>
                  <a:srgbClr val="FFFF00"/>
                </a:solidFill>
              </a:rPr>
              <a:t>“But now he has reconciled in the body of his flesh through the death </a:t>
            </a:r>
            <a:r>
              <a:rPr lang="en-US" dirty="0" smtClean="0"/>
              <a:t>[spiritual</a:t>
            </a:r>
            <a:r>
              <a:rPr lang="en-US" dirty="0" smtClean="0">
                <a:solidFill>
                  <a:srgbClr val="FFFF00"/>
                </a:solidFill>
              </a:rPr>
              <a:t>], because in him </a:t>
            </a:r>
            <a:r>
              <a:rPr lang="en-US" dirty="0" smtClean="0"/>
              <a:t>[Christ] </a:t>
            </a:r>
            <a:r>
              <a:rPr lang="en-US" dirty="0" smtClean="0">
                <a:solidFill>
                  <a:srgbClr val="FFFF00"/>
                </a:solidFill>
              </a:rPr>
              <a:t>he</a:t>
            </a:r>
            <a:r>
              <a:rPr lang="en-US" dirty="0" smtClean="0"/>
              <a:t> [the Father] </a:t>
            </a:r>
            <a:r>
              <a:rPr lang="en-US" dirty="0" smtClean="0">
                <a:solidFill>
                  <a:srgbClr val="FFFF00"/>
                </a:solidFill>
              </a:rPr>
              <a:t>has determined with pleasure to present all of you consecrated, without blame, irreproachable, in his presence.”</a:t>
            </a:r>
          </a:p>
          <a:p>
            <a:pPr hangingPunct="0"/>
            <a:endParaRPr lang="en-US" dirty="0" smtClean="0"/>
          </a:p>
          <a:p>
            <a:pPr hangingPunct="0"/>
            <a:r>
              <a:rPr lang="en-US" dirty="0" smtClean="0"/>
              <a:t>This verse must be linked with </a:t>
            </a:r>
            <a:r>
              <a:rPr lang="en-US" dirty="0" smtClean="0">
                <a:solidFill>
                  <a:srgbClr val="FFFF00"/>
                </a:solidFill>
              </a:rPr>
              <a:t>verse 19</a:t>
            </a:r>
            <a:r>
              <a:rPr lang="en-US" dirty="0" smtClean="0"/>
              <a:t>. Take the last phrase </a:t>
            </a:r>
            <a:r>
              <a:rPr lang="en-US" dirty="0" smtClean="0">
                <a:solidFill>
                  <a:srgbClr val="FFFF00"/>
                </a:solidFill>
              </a:rPr>
              <a:t>in verse 21, “but now he has reconciled in the body of his flesh through death,” </a:t>
            </a:r>
            <a:r>
              <a:rPr lang="en-US" dirty="0" smtClean="0"/>
              <a:t>then we have to put a parenthesis in here, which is verse 19 — </a:t>
            </a:r>
            <a:r>
              <a:rPr lang="en-US" dirty="0" smtClean="0">
                <a:solidFill>
                  <a:srgbClr val="FFFF00"/>
                </a:solidFill>
              </a:rPr>
              <a:t>“because in him</a:t>
            </a:r>
            <a:r>
              <a:rPr lang="en-US" dirty="0" smtClean="0"/>
              <a:t> [Christ] </a:t>
            </a:r>
            <a:r>
              <a:rPr lang="en-US" dirty="0" smtClean="0">
                <a:solidFill>
                  <a:srgbClr val="FFFF00"/>
                </a:solidFill>
              </a:rPr>
              <a:t>the Father has determined with pleasure” </a:t>
            </a:r>
            <a:r>
              <a:rPr lang="en-US" dirty="0" smtClean="0"/>
              <a:t>to do all the things of verse 19,20,21, 22.   </a:t>
            </a:r>
          </a:p>
          <a:p>
            <a:pPr hangingPunct="0"/>
            <a:endParaRPr lang="en-US" dirty="0" smtClean="0"/>
          </a:p>
          <a:p>
            <a:pPr hangingPunct="0"/>
            <a:r>
              <a:rPr lang="en-US" dirty="0" smtClean="0">
                <a:solidFill>
                  <a:srgbClr val="FFFF00"/>
                </a:solidFill>
              </a:rPr>
              <a:t>1: 23 </a:t>
            </a:r>
            <a:r>
              <a:rPr lang="en-US" dirty="0" smtClean="0"/>
              <a:t>to the end of the chapter deal with the communicators of the plan of God. </a:t>
            </a:r>
          </a:p>
          <a:p>
            <a:pPr hangingPunct="0"/>
            <a:r>
              <a:rPr lang="en-US" dirty="0" smtClean="0"/>
              <a:t>This passage is parallel to the one found in Ephesians 4:11-13, where we have the purpose of the ministry. </a:t>
            </a:r>
          </a:p>
          <a:p>
            <a:pPr hangingPunct="0"/>
            <a:endParaRPr lang="en-US" dirty="0" smtClean="0"/>
          </a:p>
        </p:txBody>
      </p:sp>
    </p:spTree>
  </p:cSld>
  <p:clrMapOvr>
    <a:masterClrMapping/>
  </p:clrMapOvr>
  <p:timing>
    <p:tnLst>
      <p:par>
        <p:cTn id="1" dur="indefinite" restart="never" nodeType="tmRoot"/>
      </p:par>
    </p:tnLst>
  </p:timing>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85800"/>
            <a:ext cx="8991600" cy="6172200"/>
          </a:xfrm>
        </p:spPr>
        <p:txBody>
          <a:bodyPr>
            <a:normAutofit fontScale="92500" lnSpcReduction="20000"/>
          </a:bodyPr>
          <a:lstStyle/>
          <a:p>
            <a:pPr hangingPunct="0"/>
            <a:r>
              <a:rPr lang="en-US" b="1" dirty="0" smtClean="0">
                <a:solidFill>
                  <a:srgbClr val="FFFF00"/>
                </a:solidFill>
              </a:rPr>
              <a:t>1:23</a:t>
            </a:r>
            <a:r>
              <a:rPr lang="en-US" dirty="0" smtClean="0"/>
              <a:t>, the purpose of the gift of pastor-teacher. </a:t>
            </a:r>
          </a:p>
          <a:p>
            <a:pPr hangingPunct="0"/>
            <a:r>
              <a:rPr lang="en-US" b="1" dirty="0" smtClean="0">
                <a:solidFill>
                  <a:srgbClr val="FFFF00"/>
                </a:solidFill>
              </a:rPr>
              <a:t>“If indeed you continue in the faith firmly established and steadfast and not moved away from the hope of the gospel that you have heard, which was proclaimed in all creation under heaven, and of which I , Paul, was made a minister.”</a:t>
            </a:r>
          </a:p>
          <a:p>
            <a:pPr hangingPunct="0"/>
            <a:endParaRPr lang="en-US" dirty="0" smtClean="0"/>
          </a:p>
          <a:p>
            <a:pPr hangingPunct="0"/>
            <a:r>
              <a:rPr lang="en-US" b="1" dirty="0" smtClean="0">
                <a:solidFill>
                  <a:srgbClr val="FFFF00"/>
                </a:solidFill>
              </a:rPr>
              <a:t>“If indeed you continue in the faith” </a:t>
            </a:r>
            <a:r>
              <a:rPr lang="en-US" dirty="0" smtClean="0"/>
              <a:t>EI + indicative mood of EPIMENO – PAIndic – to abide upon.  The first class condition here means it is true or assumed to be true. </a:t>
            </a:r>
          </a:p>
          <a:p>
            <a:pPr hangingPunct="0">
              <a:buNone/>
            </a:pPr>
            <a:r>
              <a:rPr lang="en-US" dirty="0" smtClean="0"/>
              <a:t>	</a:t>
            </a:r>
          </a:p>
          <a:p>
            <a:pPr hangingPunct="0"/>
            <a:r>
              <a:rPr lang="en-US" dirty="0" smtClean="0"/>
              <a:t>Put the two together and it means to prolong your stay, to persist in daily study and application of the Word of God to your life.  </a:t>
            </a:r>
            <a:r>
              <a:rPr lang="en-US" b="1" dirty="0" smtClean="0">
                <a:solidFill>
                  <a:srgbClr val="FFFF00"/>
                </a:solidFill>
              </a:rPr>
              <a:t>“faith” </a:t>
            </a:r>
            <a:r>
              <a:rPr lang="en-US" dirty="0" smtClean="0"/>
              <a:t>- PISTEI – in the Christian faith, BD.</a:t>
            </a:r>
          </a:p>
          <a:p>
            <a:endParaRPr lang="en-US" dirty="0"/>
          </a:p>
        </p:txBody>
      </p:sp>
    </p:spTree>
  </p:cSld>
  <p:clrMapOvr>
    <a:masterClrMapping/>
  </p:clrMapOvr>
  <p:timing>
    <p:tnLst>
      <p:par>
        <p:cTn id="1" dur="indefinite" restart="never" nodeType="tmRoot"/>
      </p:par>
    </p:tnLst>
  </p:timing>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normAutofit fontScale="92500"/>
          </a:bodyPr>
          <a:lstStyle/>
          <a:p>
            <a:pPr hangingPunct="0"/>
            <a:r>
              <a:rPr lang="en-US" b="1" dirty="0" smtClean="0">
                <a:solidFill>
                  <a:srgbClr val="FFFF00"/>
                </a:solidFill>
              </a:rPr>
              <a:t>“If you persist in the doctrine,”</a:t>
            </a:r>
            <a:r>
              <a:rPr lang="en-US" dirty="0" smtClean="0"/>
              <a:t> first class condition, (and you do). This is going back to the fact that they are taking in Bible doctrine every day in the first century. </a:t>
            </a:r>
          </a:p>
          <a:p>
            <a:pPr hangingPunct="0"/>
            <a:endParaRPr lang="en-US" dirty="0" smtClean="0"/>
          </a:p>
          <a:p>
            <a:pPr hangingPunct="0"/>
            <a:r>
              <a:rPr lang="en-US" dirty="0" smtClean="0"/>
              <a:t>The purpose of the ministry is to communicate doctrine or truth from the Word of God.  I.C.E. communication is vitally necessary for a daily intake of the Word of God. </a:t>
            </a:r>
          </a:p>
          <a:p>
            <a:pPr hangingPunct="0"/>
            <a:endParaRPr lang="en-US" dirty="0" smtClean="0"/>
          </a:p>
          <a:p>
            <a:pPr hangingPunct="0"/>
            <a:r>
              <a:rPr lang="en-US" dirty="0" smtClean="0"/>
              <a:t>The purpose of the ministry is not to run around and do things, but to communicate the Word of God to the flock, or any portion of the flock who is positive. </a:t>
            </a:r>
          </a:p>
          <a:p>
            <a:pPr hangingPunct="0"/>
            <a:endParaRPr lang="en-US" dirty="0" smtClean="0"/>
          </a:p>
          <a:p>
            <a:pPr hangingPunct="0"/>
            <a:r>
              <a:rPr lang="en-US" dirty="0" smtClean="0"/>
              <a:t>So the shepherd feeds the sheep. That is his responsibility. The sheep, then, must persist in doctrine. </a:t>
            </a:r>
          </a:p>
          <a:p>
            <a:pPr hangingPunct="0"/>
            <a:endParaRPr lang="en-US" dirty="0" smtClean="0"/>
          </a:p>
          <a:p>
            <a:pPr hangingPunct="0"/>
            <a:endParaRPr lang="en-US" dirty="0" smtClean="0"/>
          </a:p>
          <a:p>
            <a:pPr hangingPunct="0"/>
            <a:endParaRPr lang="en-US"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lstStyle/>
          <a:p>
            <a:r>
              <a:rPr lang="en-US" dirty="0" smtClean="0"/>
              <a:t>Not only are we totally dependent upon the grace of God for original salvation ( Eph 2:8) but also for our daily walk and service for Christ ( 1 Cor 15:10).</a:t>
            </a:r>
          </a:p>
          <a:p>
            <a:endParaRPr lang="en-US" dirty="0" smtClean="0"/>
          </a:p>
          <a:p>
            <a:r>
              <a:rPr lang="en-US" dirty="0" smtClean="0"/>
              <a:t>Paul says that the grace of God labored with him in effecting the work of the Lord.</a:t>
            </a:r>
          </a:p>
          <a:p>
            <a:endParaRPr lang="en-US" dirty="0" smtClean="0"/>
          </a:p>
          <a:p>
            <a:r>
              <a:rPr lang="en-US" dirty="0" smtClean="0"/>
              <a:t>Paul associates peace with grace for it is the result of God’s grace.  No sinner would ever find peace were it not for the grace of God!</a:t>
            </a:r>
          </a:p>
          <a:p>
            <a:endParaRPr lang="en-US" dirty="0" smtClean="0"/>
          </a:p>
          <a:p>
            <a:r>
              <a:rPr lang="en-US" dirty="0" smtClean="0"/>
              <a:t>Romans 5:1 “…justified out of faith we have peace with God through our Lord Jesus Christ.” </a:t>
            </a:r>
          </a:p>
          <a:p>
            <a:endParaRPr lang="en-US" dirty="0" smtClean="0"/>
          </a:p>
          <a:p>
            <a:endParaRPr lang="en-US" dirty="0" smtClean="0"/>
          </a:p>
          <a:p>
            <a:endParaRPr lang="en-US" dirty="0"/>
          </a:p>
        </p:txBody>
      </p:sp>
    </p:spTree>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fontScale="92500" lnSpcReduction="10000"/>
          </a:bodyPr>
          <a:lstStyle/>
          <a:p>
            <a:pPr hangingPunct="0"/>
            <a:r>
              <a:rPr lang="en-US" b="1" dirty="0" smtClean="0">
                <a:solidFill>
                  <a:srgbClr val="FFFF00"/>
                </a:solidFill>
              </a:rPr>
              <a:t>“established and steadfast” </a:t>
            </a:r>
            <a:r>
              <a:rPr lang="en-US" dirty="0" smtClean="0"/>
              <a:t>Pf PPtc – THEMELIOO - to lay a foundation. </a:t>
            </a:r>
            <a:endParaRPr lang="en-US" dirty="0" smtClean="0"/>
          </a:p>
          <a:p>
            <a:pPr hangingPunct="0"/>
            <a:endParaRPr lang="en-US" dirty="0" smtClean="0"/>
          </a:p>
          <a:p>
            <a:pPr hangingPunct="0"/>
            <a:r>
              <a:rPr lang="en-US" dirty="0" smtClean="0"/>
              <a:t>Having </a:t>
            </a:r>
            <a:r>
              <a:rPr lang="en-US" dirty="0" smtClean="0"/>
              <a:t>laid a foundation refers to the communication of basic doctrine and the simpler doctrines on which the deeper doctrines are constructed.</a:t>
            </a:r>
          </a:p>
          <a:p>
            <a:pPr hangingPunct="0"/>
            <a:endParaRPr lang="en-US" dirty="0" smtClean="0"/>
          </a:p>
          <a:p>
            <a:pPr hangingPunct="0"/>
            <a:r>
              <a:rPr lang="en-US" dirty="0" smtClean="0"/>
              <a:t>HEDRAIOI- </a:t>
            </a:r>
            <a:r>
              <a:rPr lang="en-US" dirty="0" smtClean="0"/>
              <a:t>steadfast, not moved away from the hope found in doctrine</a:t>
            </a:r>
            <a:r>
              <a:rPr lang="en-US" dirty="0" smtClean="0"/>
              <a:t>.</a:t>
            </a:r>
          </a:p>
          <a:p>
            <a:pPr hangingPunct="0"/>
            <a:endParaRPr lang="en-US" dirty="0" smtClean="0"/>
          </a:p>
          <a:p>
            <a:pPr hangingPunct="0"/>
            <a:r>
              <a:rPr lang="en-US" dirty="0" smtClean="0"/>
              <a:t>Stability </a:t>
            </a:r>
            <a:r>
              <a:rPr lang="en-US" dirty="0" smtClean="0"/>
              <a:t>is important in life and it is necessary really to advance in Bible doctrine. </a:t>
            </a:r>
          </a:p>
          <a:p>
            <a:pPr hangingPunct="0"/>
            <a:endParaRPr lang="en-US" dirty="0" smtClean="0"/>
          </a:p>
          <a:p>
            <a:pPr hangingPunct="0"/>
            <a:r>
              <a:rPr lang="en-US" dirty="0" smtClean="0"/>
              <a:t>There comes a point in your life when you as a believer have been taking in doctrine regularly and you have learned basically the simpler doctrines of Christianity. </a:t>
            </a:r>
          </a:p>
          <a:p>
            <a:pPr hangingPunct="0"/>
            <a:endParaRPr lang="en-US" dirty="0"/>
          </a:p>
        </p:txBody>
      </p:sp>
    </p:spTree>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normAutofit fontScale="92500" lnSpcReduction="20000"/>
          </a:bodyPr>
          <a:lstStyle/>
          <a:p>
            <a:pPr hangingPunct="0"/>
            <a:endParaRPr lang="en-US" dirty="0" smtClean="0"/>
          </a:p>
          <a:p>
            <a:pPr hangingPunct="0"/>
            <a:r>
              <a:rPr lang="en-US" dirty="0" smtClean="0"/>
              <a:t>Once you have learned these you must have out of that a stability that makes you go on. You do not move on into advanced doctrine without stability, you do not remain consistent without stability. </a:t>
            </a:r>
          </a:p>
          <a:p>
            <a:pPr hangingPunct="0"/>
            <a:endParaRPr lang="en-US" dirty="0" smtClean="0"/>
          </a:p>
          <a:p>
            <a:pPr hangingPunct="0"/>
            <a:r>
              <a:rPr lang="en-US" dirty="0" smtClean="0"/>
              <a:t>It takes stability to stick it out because in advanced doctrine there are many things which are not of personal interest to you at the moment, they have no apparent application at the moment. </a:t>
            </a:r>
          </a:p>
          <a:p>
            <a:pPr hangingPunct="0"/>
            <a:endParaRPr lang="en-US" dirty="0" smtClean="0"/>
          </a:p>
          <a:p>
            <a:pPr hangingPunct="0"/>
            <a:r>
              <a:rPr lang="en-US" dirty="0" smtClean="0"/>
              <a:t>METAKINEO  - PPPtc </a:t>
            </a:r>
            <a:r>
              <a:rPr lang="en-US" b="1" dirty="0" smtClean="0">
                <a:solidFill>
                  <a:srgbClr val="FFFF00"/>
                </a:solidFill>
              </a:rPr>
              <a:t>– “not being moved away from the hope of the gospel” </a:t>
            </a:r>
            <a:r>
              <a:rPr lang="en-US" dirty="0" smtClean="0"/>
              <a:t>Unstable people swerve away after they get basic doctrine. </a:t>
            </a:r>
            <a:endParaRPr lang="en-US" dirty="0" smtClean="0"/>
          </a:p>
          <a:p>
            <a:pPr hangingPunct="0"/>
            <a:endParaRPr lang="en-US" dirty="0" smtClean="0"/>
          </a:p>
          <a:p>
            <a:pPr hangingPunct="0"/>
            <a:r>
              <a:rPr lang="en-US" dirty="0" smtClean="0"/>
              <a:t>The </a:t>
            </a:r>
            <a:r>
              <a:rPr lang="en-US" dirty="0" smtClean="0"/>
              <a:t>real issue as to whether you are going to move on in the Christian life is determined after you learn basics or have some concept of basics. </a:t>
            </a:r>
          </a:p>
          <a:p>
            <a:pPr hangingPunct="0"/>
            <a:endParaRPr lang="en-US" dirty="0" smtClean="0"/>
          </a:p>
          <a:p>
            <a:endParaRPr lang="en-US" b="1" dirty="0" smtClean="0">
              <a:solidFill>
                <a:srgbClr val="FFFF00"/>
              </a:solidFill>
            </a:endParaRPr>
          </a:p>
          <a:p>
            <a:endParaRPr lang="en-US" dirty="0"/>
          </a:p>
        </p:txBody>
      </p:sp>
    </p:spTree>
  </p:cSld>
  <p:clrMapOvr>
    <a:masterClrMapping/>
  </p:clrMapOvr>
  <p:timing>
    <p:tnLst>
      <p:par>
        <p:cTn id="1" dur="indefinite" restart="never" nodeType="tmRoot"/>
      </p:par>
    </p:tnLst>
  </p:timing>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normAutofit fontScale="92500"/>
          </a:bodyPr>
          <a:lstStyle/>
          <a:p>
            <a:pPr hangingPunct="0"/>
            <a:r>
              <a:rPr lang="en-US" dirty="0" smtClean="0"/>
              <a:t>At that point you either swerve off into reversionism or its equivalent, or you persist in taking doctrine. </a:t>
            </a:r>
          </a:p>
          <a:p>
            <a:pPr hangingPunct="0"/>
            <a:endParaRPr lang="en-US" dirty="0" smtClean="0"/>
          </a:p>
          <a:p>
            <a:pPr hangingPunct="0"/>
            <a:r>
              <a:rPr lang="en-US" dirty="0" smtClean="0"/>
              <a:t>It </a:t>
            </a:r>
            <a:r>
              <a:rPr lang="en-US" dirty="0" smtClean="0"/>
              <a:t>takes stability for stability becomes necessary to stay with it. Unstable people swerve; stable believers keep going with Bible doctrine. </a:t>
            </a:r>
            <a:endParaRPr lang="en-US" b="1" dirty="0" smtClean="0">
              <a:solidFill>
                <a:srgbClr val="FFFF00"/>
              </a:solidFill>
            </a:endParaRPr>
          </a:p>
          <a:p>
            <a:pPr hangingPunct="0"/>
            <a:endParaRPr lang="en-US" dirty="0" smtClean="0"/>
          </a:p>
          <a:p>
            <a:pPr hangingPunct="0"/>
            <a:r>
              <a:rPr lang="en-US" b="1" dirty="0" smtClean="0">
                <a:solidFill>
                  <a:srgbClr val="FFFF00"/>
                </a:solidFill>
              </a:rPr>
              <a:t>“the gospel,” </a:t>
            </a:r>
            <a:r>
              <a:rPr lang="en-US" dirty="0" smtClean="0"/>
              <a:t>the good news concerning the fact that when Christ was on the cross our sins were poured out upon him and they were judged, and that this was the work of Christ in salvation. </a:t>
            </a:r>
          </a:p>
          <a:p>
            <a:pPr hangingPunct="0"/>
            <a:endParaRPr lang="en-US" dirty="0" smtClean="0"/>
          </a:p>
          <a:p>
            <a:pPr hangingPunct="0"/>
            <a:r>
              <a:rPr lang="en-US" dirty="0" smtClean="0"/>
              <a:t>Faith must have a working object and Christ is the working object of faith in salvation. This is compatible with grace, Ephesians 2:8,9. </a:t>
            </a:r>
          </a:p>
          <a:p>
            <a:pPr hangingPunct="0"/>
            <a:endParaRPr lang="en-US" dirty="0" smtClean="0"/>
          </a:p>
          <a:p>
            <a:pPr hangingPunct="0"/>
            <a:endParaRPr lang="en-US" dirty="0" smtClean="0"/>
          </a:p>
          <a:p>
            <a:pPr hangingPunct="0"/>
            <a:endParaRPr lang="en-US" b="1" dirty="0" smtClean="0">
              <a:solidFill>
                <a:srgbClr val="FFFF00"/>
              </a:solidFill>
            </a:endParaRPr>
          </a:p>
        </p:txBody>
      </p:sp>
    </p:spTree>
  </p:cSld>
  <p:clrMapOvr>
    <a:masterClrMapping/>
  </p:clrMapOvr>
  <p:timing>
    <p:tnLst>
      <p:par>
        <p:cTn id="1" dur="indefinite" restart="never" nodeType="tmRoot"/>
      </p:par>
    </p:tnLst>
  </p:timing>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lstStyle/>
          <a:p>
            <a:pPr hangingPunct="0"/>
            <a:r>
              <a:rPr lang="en-US" dirty="0" smtClean="0"/>
              <a:t>So grace means Christ did the work. Faith means man in appropriating the work of Christ cannot do any work. </a:t>
            </a:r>
          </a:p>
          <a:p>
            <a:pPr hangingPunct="0"/>
            <a:endParaRPr lang="en-US" dirty="0" smtClean="0"/>
          </a:p>
          <a:p>
            <a:pPr hangingPunct="0"/>
            <a:r>
              <a:rPr lang="en-US" dirty="0" smtClean="0"/>
              <a:t>But this says </a:t>
            </a:r>
            <a:r>
              <a:rPr lang="en-US" b="1" dirty="0" smtClean="0">
                <a:solidFill>
                  <a:srgbClr val="FFFF00"/>
                </a:solidFill>
              </a:rPr>
              <a:t>“the confidence of the gospel.” </a:t>
            </a:r>
            <a:r>
              <a:rPr lang="en-US" dirty="0" smtClean="0"/>
              <a:t>Grace is the confidence of the gospel, and grace is a continuing factor in our realization and in reality as </a:t>
            </a:r>
            <a:r>
              <a:rPr lang="en-US" dirty="0" smtClean="0"/>
              <a:t>we continue to learn and apply truth. </a:t>
            </a:r>
          </a:p>
          <a:p>
            <a:pPr hangingPunct="0"/>
            <a:endParaRPr lang="en-US" dirty="0" smtClean="0"/>
          </a:p>
          <a:p>
            <a:pPr hangingPunct="0"/>
            <a:r>
              <a:rPr lang="en-US" b="1" dirty="0" smtClean="0">
                <a:solidFill>
                  <a:srgbClr val="FFFF00"/>
                </a:solidFill>
              </a:rPr>
              <a:t>“you have heard” </a:t>
            </a:r>
            <a:r>
              <a:rPr lang="en-US" dirty="0" smtClean="0"/>
              <a:t> - AAIndic – AKOUO - a reminder that all sheep learn through hearing. Someone teaches. This means to hear and recognize the authority of, to hear and to concentrate. </a:t>
            </a:r>
          </a:p>
          <a:p>
            <a:pPr hangingPunct="0"/>
            <a:endParaRPr lang="en-US" dirty="0"/>
          </a:p>
        </p:txBody>
      </p:sp>
    </p:spTree>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normAutofit lnSpcReduction="10000"/>
          </a:bodyPr>
          <a:lstStyle/>
          <a:p>
            <a:pPr hangingPunct="0"/>
            <a:endParaRPr lang="en-US" dirty="0" smtClean="0"/>
          </a:p>
          <a:p>
            <a:pPr hangingPunct="0"/>
            <a:r>
              <a:rPr lang="en-US" dirty="0" smtClean="0"/>
              <a:t>The aorist tense is a constantive aorist, it takes into account that you heard today, tomorrow, the next, the next, and so on , and they are all gathered into a single whole. </a:t>
            </a:r>
            <a:endParaRPr lang="en-US" b="1" dirty="0" smtClean="0">
              <a:solidFill>
                <a:srgbClr val="FFFF00"/>
              </a:solidFill>
            </a:endParaRPr>
          </a:p>
          <a:p>
            <a:pPr hangingPunct="0"/>
            <a:endParaRPr lang="en-US" b="1" dirty="0" smtClean="0">
              <a:solidFill>
                <a:srgbClr val="FFFF00"/>
              </a:solidFill>
            </a:endParaRPr>
          </a:p>
          <a:p>
            <a:pPr hangingPunct="0"/>
            <a:r>
              <a:rPr lang="en-US" b="1" dirty="0" smtClean="0">
                <a:solidFill>
                  <a:srgbClr val="FFFF00"/>
                </a:solidFill>
              </a:rPr>
              <a:t>“</a:t>
            </a:r>
            <a:r>
              <a:rPr lang="en-US" b="1" dirty="0" smtClean="0">
                <a:solidFill>
                  <a:srgbClr val="FFFF00"/>
                </a:solidFill>
              </a:rPr>
              <a:t>which was proclaimed in all creation under heaven” </a:t>
            </a:r>
            <a:r>
              <a:rPr lang="en-US" dirty="0" smtClean="0"/>
              <a:t>– KERUSSO- APPtc – preached, proclaimed. </a:t>
            </a:r>
            <a:r>
              <a:rPr lang="en-US" b="1" dirty="0" smtClean="0">
                <a:solidFill>
                  <a:srgbClr val="FFFF00"/>
                </a:solidFill>
              </a:rPr>
              <a:t>“</a:t>
            </a:r>
            <a:r>
              <a:rPr lang="en-US" b="1" dirty="0" smtClean="0">
                <a:solidFill>
                  <a:srgbClr val="FFFF00"/>
                </a:solidFill>
              </a:rPr>
              <a:t>and of which I, Paul, was made a minister</a:t>
            </a:r>
            <a:r>
              <a:rPr lang="en-US" b="1" dirty="0" smtClean="0">
                <a:solidFill>
                  <a:srgbClr val="FFFF00"/>
                </a:solidFill>
              </a:rPr>
              <a:t>.”</a:t>
            </a:r>
          </a:p>
          <a:p>
            <a:pPr hangingPunct="0"/>
            <a:endParaRPr lang="en-US" b="1" dirty="0" smtClean="0">
              <a:solidFill>
                <a:srgbClr val="FFFF00"/>
              </a:solidFill>
            </a:endParaRPr>
          </a:p>
          <a:p>
            <a:pPr hangingPunct="0"/>
            <a:r>
              <a:rPr lang="en-US" b="1" dirty="0" smtClean="0">
                <a:solidFill>
                  <a:srgbClr val="FFFF00"/>
                </a:solidFill>
              </a:rPr>
              <a:t> “I </a:t>
            </a:r>
            <a:r>
              <a:rPr lang="en-US" b="1" dirty="0" smtClean="0">
                <a:solidFill>
                  <a:srgbClr val="FFFF00"/>
                </a:solidFill>
              </a:rPr>
              <a:t> Paul</a:t>
            </a:r>
            <a:r>
              <a:rPr lang="en-US" b="1" dirty="0" smtClean="0">
                <a:solidFill>
                  <a:srgbClr val="FFFF00"/>
                </a:solidFill>
              </a:rPr>
              <a:t>,” </a:t>
            </a:r>
            <a:r>
              <a:rPr lang="en-US" dirty="0" smtClean="0"/>
              <a:t> the human author of this epistle; </a:t>
            </a:r>
            <a:r>
              <a:rPr lang="en-US" b="1" dirty="0" smtClean="0">
                <a:solidFill>
                  <a:srgbClr val="FFFF00"/>
                </a:solidFill>
              </a:rPr>
              <a:t>“was made a minister</a:t>
            </a:r>
            <a:r>
              <a:rPr lang="en-US" b="1" dirty="0" smtClean="0">
                <a:solidFill>
                  <a:srgbClr val="FFFF00"/>
                </a:solidFill>
              </a:rPr>
              <a:t>.” </a:t>
            </a:r>
            <a:r>
              <a:rPr lang="en-US" dirty="0" smtClean="0"/>
              <a:t>AAIndic </a:t>
            </a:r>
            <a:r>
              <a:rPr lang="en-US" dirty="0" smtClean="0"/>
              <a:t>– GINOMAI – to become.  He wasn’t made a minister, he became one. </a:t>
            </a:r>
          </a:p>
          <a:p>
            <a:pPr hangingPunct="0"/>
            <a:endParaRPr lang="en-US" b="1" dirty="0" smtClean="0">
              <a:solidFill>
                <a:srgbClr val="FFFF00"/>
              </a:solidFill>
            </a:endParaRPr>
          </a:p>
          <a:p>
            <a:pPr hangingPunct="0">
              <a:buNone/>
            </a:pPr>
            <a:endParaRPr lang="en-US" dirty="0"/>
          </a:p>
        </p:txBody>
      </p:sp>
    </p:spTree>
  </p:cSld>
  <p:clrMapOvr>
    <a:masterClrMapping/>
  </p:clrMapOvr>
  <p:timing>
    <p:tnLst>
      <p:par>
        <p:cTn id="1" dur="indefinite" restart="never" nodeType="tmRoot"/>
      </p:par>
    </p:tnLst>
  </p:timing>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normAutofit/>
          </a:bodyPr>
          <a:lstStyle/>
          <a:p>
            <a:pPr hangingPunct="0"/>
            <a:endParaRPr lang="en-US" dirty="0" smtClean="0"/>
          </a:p>
          <a:p>
            <a:pPr hangingPunct="0"/>
            <a:r>
              <a:rPr lang="en-US" dirty="0" smtClean="0"/>
              <a:t> Paul became a minister in a special way, but how do ministers become ministers today? </a:t>
            </a:r>
            <a:endParaRPr lang="en-US" dirty="0" smtClean="0"/>
          </a:p>
          <a:p>
            <a:pPr hangingPunct="0"/>
            <a:endParaRPr lang="en-US" dirty="0" smtClean="0"/>
          </a:p>
          <a:p>
            <a:pPr hangingPunct="0"/>
            <a:r>
              <a:rPr lang="en-US" dirty="0" smtClean="0"/>
              <a:t>First </a:t>
            </a:r>
            <a:r>
              <a:rPr lang="en-US" dirty="0" smtClean="0"/>
              <a:t>of all they are sheep in a congregation. But at the point of salvation they had a spiritual gift of pastor-teacher. </a:t>
            </a:r>
          </a:p>
          <a:p>
            <a:pPr hangingPunct="0"/>
            <a:endParaRPr lang="en-US" dirty="0" smtClean="0"/>
          </a:p>
          <a:p>
            <a:pPr hangingPunct="0"/>
            <a:r>
              <a:rPr lang="en-US" dirty="0" smtClean="0"/>
              <a:t>This does not in any way distinguish them from the other sheep except that only </a:t>
            </a:r>
            <a:r>
              <a:rPr lang="en-US" b="1" u="sng" dirty="0" smtClean="0"/>
              <a:t>males</a:t>
            </a:r>
            <a:r>
              <a:rPr lang="en-US" dirty="0" smtClean="0"/>
              <a:t> have it. </a:t>
            </a:r>
            <a:endParaRPr lang="en-US" dirty="0" smtClean="0"/>
          </a:p>
          <a:p>
            <a:pPr hangingPunct="0"/>
            <a:endParaRPr lang="en-US" dirty="0" smtClean="0"/>
          </a:p>
          <a:p>
            <a:pPr hangingPunct="0"/>
            <a:r>
              <a:rPr lang="en-US" dirty="0" smtClean="0"/>
              <a:t>Once </a:t>
            </a:r>
            <a:r>
              <a:rPr lang="en-US" dirty="0" smtClean="0"/>
              <a:t>this gift is there, for it to develop there must be growth to spiritual maturity. </a:t>
            </a:r>
          </a:p>
          <a:p>
            <a:pPr hangingPunct="0"/>
            <a:endParaRPr lang="en-US" dirty="0" smtClean="0"/>
          </a:p>
        </p:txBody>
      </p:sp>
    </p:spTree>
  </p:cSld>
  <p:clrMapOvr>
    <a:masterClrMapping/>
  </p:clrMapOvr>
  <p:timing>
    <p:tnLst>
      <p:par>
        <p:cTn id="1" dur="indefinite" restart="never" nodeType="tmRoot"/>
      </p:par>
    </p:tnLst>
  </p:timing>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lstStyle/>
          <a:p>
            <a:pPr hangingPunct="0"/>
            <a:r>
              <a:rPr lang="en-US" dirty="0" smtClean="0"/>
              <a:t>Then he keeps on learning and growing all his life.  He learns it in a local church. </a:t>
            </a:r>
            <a:endParaRPr lang="en-US" dirty="0" smtClean="0"/>
          </a:p>
          <a:p>
            <a:pPr hangingPunct="0"/>
            <a:endParaRPr lang="en-US" dirty="0" smtClean="0"/>
          </a:p>
          <a:p>
            <a:pPr hangingPunct="0"/>
            <a:r>
              <a:rPr lang="en-US" dirty="0" smtClean="0"/>
              <a:t>He </a:t>
            </a:r>
            <a:r>
              <a:rPr lang="en-US" dirty="0" smtClean="0"/>
              <a:t>goes from sheep to pastor through the function of doctrine. he has to persist in doctrine like everyone else. </a:t>
            </a:r>
          </a:p>
          <a:p>
            <a:pPr hangingPunct="0">
              <a:buNone/>
            </a:pPr>
            <a:r>
              <a:rPr lang="en-US" dirty="0" smtClean="0"/>
              <a:t> </a:t>
            </a:r>
          </a:p>
          <a:p>
            <a:pPr hangingPunct="0"/>
            <a:r>
              <a:rPr lang="en-US" dirty="0" smtClean="0"/>
              <a:t>The word </a:t>
            </a:r>
            <a:r>
              <a:rPr lang="en-US" b="1" dirty="0" smtClean="0">
                <a:solidFill>
                  <a:srgbClr val="FFFF00"/>
                </a:solidFill>
              </a:rPr>
              <a:t>“minister” </a:t>
            </a:r>
            <a:r>
              <a:rPr lang="en-US" dirty="0" smtClean="0"/>
              <a:t>is different from “pastor.” The word is DIAKONOI and it means a pastor </a:t>
            </a:r>
            <a:r>
              <a:rPr lang="en-US" dirty="0" smtClean="0"/>
              <a:t>functioning</a:t>
            </a:r>
            <a:r>
              <a:rPr lang="en-US" dirty="0" smtClean="0"/>
              <a:t> </a:t>
            </a:r>
            <a:r>
              <a:rPr lang="en-US" dirty="0" smtClean="0"/>
              <a:t>as a shepherd, teacher, counselor, encourager, rebuking false doctrine, and in evangelism.</a:t>
            </a:r>
            <a:r>
              <a:rPr lang="en-US" dirty="0" smtClean="0"/>
              <a:t>	</a:t>
            </a:r>
          </a:p>
          <a:p>
            <a:endParaRPr lang="en-US" dirty="0"/>
          </a:p>
        </p:txBody>
      </p:sp>
    </p:spTree>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normAutofit fontScale="92500" lnSpcReduction="10000"/>
          </a:bodyPr>
          <a:lstStyle/>
          <a:p>
            <a:r>
              <a:rPr lang="en-US" dirty="0" smtClean="0">
                <a:solidFill>
                  <a:srgbClr val="FFFF00"/>
                </a:solidFill>
              </a:rPr>
              <a:t>Verse 24, </a:t>
            </a:r>
            <a:r>
              <a:rPr lang="en-US" dirty="0" smtClean="0"/>
              <a:t>the attitude of the ministry. What kind of an attitude must a pastor have? Because of his intense preparation and because of something else that is required of him his attitude is described by the word CHAIRO, </a:t>
            </a:r>
            <a:r>
              <a:rPr lang="en-US" dirty="0" smtClean="0">
                <a:solidFill>
                  <a:srgbClr val="FFFF00"/>
                </a:solidFill>
              </a:rPr>
              <a:t>“rejoice.” </a:t>
            </a:r>
          </a:p>
          <a:p>
            <a:endParaRPr lang="en-US" dirty="0" smtClean="0">
              <a:solidFill>
                <a:srgbClr val="FFFF00"/>
              </a:solidFill>
            </a:endParaRPr>
          </a:p>
          <a:p>
            <a:r>
              <a:rPr lang="en-US" dirty="0" smtClean="0"/>
              <a:t>The word “who” is not found in the original. He says, </a:t>
            </a:r>
            <a:r>
              <a:rPr lang="en-US" dirty="0" smtClean="0">
                <a:solidFill>
                  <a:srgbClr val="FFFF00"/>
                </a:solidFill>
              </a:rPr>
              <a:t>“Now I rejoice,” </a:t>
            </a:r>
            <a:r>
              <a:rPr lang="en-US" dirty="0" smtClean="0"/>
              <a:t>there is no </a:t>
            </a:r>
            <a:r>
              <a:rPr lang="en-US" dirty="0" smtClean="0">
                <a:solidFill>
                  <a:srgbClr val="FFFF00"/>
                </a:solidFill>
              </a:rPr>
              <a:t>“who rejoice.” </a:t>
            </a:r>
          </a:p>
          <a:p>
            <a:endParaRPr lang="en-US" dirty="0" smtClean="0">
              <a:solidFill>
                <a:srgbClr val="FFFF00"/>
              </a:solidFill>
            </a:endParaRPr>
          </a:p>
          <a:p>
            <a:r>
              <a:rPr lang="en-US" dirty="0" smtClean="0"/>
              <a:t>Instead of “who” there is nun, an adverb which means “now.” </a:t>
            </a:r>
            <a:r>
              <a:rPr lang="en-US" dirty="0" smtClean="0">
                <a:solidFill>
                  <a:srgbClr val="FFFF00"/>
                </a:solidFill>
              </a:rPr>
              <a:t>“Having become a minister I now rejoice.”</a:t>
            </a:r>
            <a:r>
              <a:rPr lang="en-US" dirty="0" smtClean="0"/>
              <a:t> – CHAIRO – PAIndic .</a:t>
            </a:r>
          </a:p>
          <a:p>
            <a:endParaRPr lang="en-US" dirty="0" smtClean="0"/>
          </a:p>
          <a:p>
            <a:r>
              <a:rPr lang="en-US" dirty="0" smtClean="0"/>
              <a:t>Notice the area in which Paul has +H, </a:t>
            </a:r>
            <a:r>
              <a:rPr lang="en-US" dirty="0" smtClean="0">
                <a:solidFill>
                  <a:srgbClr val="FFFF00"/>
                </a:solidFill>
              </a:rPr>
              <a:t>“in my sufferings.” – </a:t>
            </a:r>
            <a:r>
              <a:rPr lang="en-US" dirty="0" smtClean="0"/>
              <a:t>PATHEMA - It is inevitable that a pastor will suffer on behalf of the congregation.  </a:t>
            </a:r>
          </a:p>
          <a:p>
            <a:endParaRPr lang="en-US" dirty="0" smtClean="0"/>
          </a:p>
          <a:p>
            <a:endParaRPr lang="en-US" dirty="0"/>
          </a:p>
        </p:txBody>
      </p:sp>
    </p:spTree>
  </p:cSld>
  <p:clrMapOvr>
    <a:masterClrMapping/>
  </p:clrMapOvr>
  <p:timing>
    <p:tnLst>
      <p:par>
        <p:cTn id="1" dur="indefinite" restart="never" nodeType="tmRoot"/>
      </p:par>
    </p:tnLst>
  </p:timing>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normAutofit fontScale="92500" lnSpcReduction="10000"/>
          </a:bodyPr>
          <a:lstStyle/>
          <a:p>
            <a:pPr hangingPunct="0"/>
            <a:r>
              <a:rPr lang="en-US" b="1" dirty="0" smtClean="0">
                <a:solidFill>
                  <a:srgbClr val="FFFF00"/>
                </a:solidFill>
              </a:rPr>
              <a:t>“on your behalf,” </a:t>
            </a:r>
            <a:r>
              <a:rPr lang="en-US" dirty="0" smtClean="0">
                <a:solidFill>
                  <a:srgbClr val="FFFF00"/>
                </a:solidFill>
              </a:rPr>
              <a:t>– </a:t>
            </a:r>
            <a:r>
              <a:rPr lang="en-US" dirty="0" smtClean="0"/>
              <a:t>HUPER HUMON - </a:t>
            </a:r>
            <a:r>
              <a:rPr lang="en-US" i="1" dirty="0" smtClean="0"/>
              <a:t> </a:t>
            </a:r>
            <a:r>
              <a:rPr lang="en-US" dirty="0" smtClean="0"/>
              <a:t>He suffers on behalf of the congregations. </a:t>
            </a:r>
          </a:p>
          <a:p>
            <a:pPr hangingPunct="0"/>
            <a:endParaRPr lang="en-US" dirty="0" smtClean="0"/>
          </a:p>
          <a:p>
            <a:pPr hangingPunct="0"/>
            <a:r>
              <a:rPr lang="en-US" dirty="0" smtClean="0"/>
              <a:t>It means that Paul’s first Roman imprisonment now becomes something of personal benefit to the Colossians. </a:t>
            </a:r>
            <a:endParaRPr lang="en-US" dirty="0" smtClean="0"/>
          </a:p>
          <a:p>
            <a:pPr hangingPunct="0"/>
            <a:endParaRPr lang="en-US" dirty="0" smtClean="0"/>
          </a:p>
          <a:p>
            <a:pPr hangingPunct="0"/>
            <a:r>
              <a:rPr lang="en-US" dirty="0" smtClean="0"/>
              <a:t>Remember </a:t>
            </a:r>
            <a:r>
              <a:rPr lang="en-US" dirty="0" smtClean="0"/>
              <a:t>that Paul suffered the Roman imprisonment because he violated his pastoral responsibilities, because he went to the wrong place. </a:t>
            </a:r>
          </a:p>
          <a:p>
            <a:pPr hangingPunct="0"/>
            <a:endParaRPr lang="en-US" dirty="0" smtClean="0"/>
          </a:p>
          <a:p>
            <a:pPr hangingPunct="0"/>
            <a:r>
              <a:rPr lang="en-US" b="1" dirty="0" smtClean="0">
                <a:solidFill>
                  <a:srgbClr val="FFFF00"/>
                </a:solidFill>
              </a:rPr>
              <a:t>“and fill up,” – </a:t>
            </a:r>
            <a:r>
              <a:rPr lang="en-US" dirty="0" smtClean="0"/>
              <a:t>ANTANAPLEROO – PAIndic – to take his turn once again he has recovered from reversionism. </a:t>
            </a:r>
          </a:p>
          <a:p>
            <a:pPr hangingPunct="0"/>
            <a:endParaRPr lang="en-US" i="1" dirty="0" smtClean="0"/>
          </a:p>
          <a:p>
            <a:pPr hangingPunct="0"/>
            <a:r>
              <a:rPr lang="en-US" i="1" dirty="0" smtClean="0"/>
              <a:t>PLEROO</a:t>
            </a:r>
            <a:r>
              <a:rPr lang="en-US" dirty="0" smtClean="0"/>
              <a:t> means to fill up a deficiency, to fully possess, to fully influence, to fill with a certain quality.</a:t>
            </a:r>
          </a:p>
          <a:p>
            <a:pPr hangingPunct="0"/>
            <a:endParaRPr lang="en-US" dirty="0" smtClean="0"/>
          </a:p>
        </p:txBody>
      </p:sp>
    </p:spTree>
  </p:cSld>
  <p:clrMapOvr>
    <a:masterClrMapping/>
  </p:clrMapOvr>
  <p:timing>
    <p:tnLst>
      <p:par>
        <p:cTn id="1" dur="indefinite" restart="never" nodeType="tmRoot"/>
      </p:par>
    </p:tnLst>
  </p:timing>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fontScale="77500" lnSpcReduction="20000"/>
          </a:bodyPr>
          <a:lstStyle/>
          <a:p>
            <a:pPr hangingPunct="0"/>
            <a:r>
              <a:rPr lang="en-US" dirty="0" smtClean="0"/>
              <a:t>It means that from the beginning of time God has provided communicator’s of doctrine to fill up the deficiency, to fill with a certain quality, to fully influence believers with Bible doctrine. </a:t>
            </a:r>
          </a:p>
          <a:p>
            <a:pPr hangingPunct="0"/>
            <a:endParaRPr lang="en-US" dirty="0" smtClean="0"/>
          </a:p>
          <a:p>
            <a:pPr hangingPunct="0"/>
            <a:r>
              <a:rPr lang="en-US" dirty="0" smtClean="0"/>
              <a:t>In the Old Testament these people were called prophets, and priests also taught the written Word. </a:t>
            </a:r>
            <a:endParaRPr lang="en-US" dirty="0" smtClean="0"/>
          </a:p>
          <a:p>
            <a:pPr hangingPunct="0"/>
            <a:endParaRPr lang="en-US" dirty="0" smtClean="0"/>
          </a:p>
          <a:p>
            <a:pPr hangingPunct="0"/>
            <a:r>
              <a:rPr lang="en-US" dirty="0" smtClean="0"/>
              <a:t>In </a:t>
            </a:r>
            <a:r>
              <a:rPr lang="en-US" dirty="0" smtClean="0"/>
              <a:t>the New Testament we have apostles and pastors, and Paul takes his turn again to communicate the doctrine. </a:t>
            </a:r>
          </a:p>
          <a:p>
            <a:endParaRPr lang="en-US" dirty="0" smtClean="0"/>
          </a:p>
          <a:p>
            <a:r>
              <a:rPr lang="en-US" dirty="0" smtClean="0">
                <a:solidFill>
                  <a:srgbClr val="FFFF00"/>
                </a:solidFill>
              </a:rPr>
              <a:t>“that which is behind” - </a:t>
            </a:r>
            <a:r>
              <a:rPr lang="en-US" dirty="0" smtClean="0"/>
              <a:t>TA HUSTEREMATA – things lacking, left behind, to fail.</a:t>
            </a:r>
            <a:endParaRPr lang="en-US" dirty="0" smtClean="0">
              <a:solidFill>
                <a:srgbClr val="FFFF00"/>
              </a:solidFill>
            </a:endParaRPr>
          </a:p>
          <a:p>
            <a:pPr hangingPunct="0"/>
            <a:endParaRPr lang="en-US" dirty="0" smtClean="0">
              <a:solidFill>
                <a:srgbClr val="FFFF00"/>
              </a:solidFill>
            </a:endParaRPr>
          </a:p>
          <a:p>
            <a:pPr hangingPunct="0"/>
            <a:r>
              <a:rPr lang="en-US" dirty="0" smtClean="0">
                <a:solidFill>
                  <a:srgbClr val="FFFF00"/>
                </a:solidFill>
              </a:rPr>
              <a:t>“</a:t>
            </a:r>
            <a:r>
              <a:rPr lang="en-US" dirty="0" smtClean="0">
                <a:solidFill>
                  <a:srgbClr val="FFFF00"/>
                </a:solidFill>
              </a:rPr>
              <a:t>of the afflictions,” </a:t>
            </a:r>
            <a:r>
              <a:rPr lang="en-US" dirty="0" smtClean="0"/>
              <a:t>TON THLIPSEON -  </a:t>
            </a:r>
            <a:r>
              <a:rPr lang="en-US" dirty="0" smtClean="0">
                <a:solidFill>
                  <a:srgbClr val="FFFF00"/>
                </a:solidFill>
              </a:rPr>
              <a:t>“pressures.” </a:t>
            </a:r>
            <a:r>
              <a:rPr lang="en-US" dirty="0" smtClean="0"/>
              <a:t>This refers to the pressures of Christ. </a:t>
            </a:r>
            <a:endParaRPr lang="en-US" dirty="0" smtClean="0"/>
          </a:p>
          <a:p>
            <a:pPr hangingPunct="0"/>
            <a:endParaRPr lang="en-US" dirty="0" smtClean="0"/>
          </a:p>
          <a:p>
            <a:pPr hangingPunct="0"/>
            <a:r>
              <a:rPr lang="en-US" dirty="0" smtClean="0"/>
              <a:t>In </a:t>
            </a:r>
            <a:r>
              <a:rPr lang="en-US" dirty="0" smtClean="0"/>
              <a:t>other words, the deficiency here refers to a doctrinal deficiency, to meet the same pressures which Christ met during the incarnation.</a:t>
            </a:r>
          </a:p>
          <a:p>
            <a:pPr hangingPunct="0"/>
            <a:endParaRPr lang="en-US" dirty="0" smtClean="0"/>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915400" cy="6553200"/>
          </a:xfrm>
        </p:spPr>
        <p:txBody>
          <a:bodyPr>
            <a:normAutofit lnSpcReduction="10000"/>
          </a:bodyPr>
          <a:lstStyle/>
          <a:p>
            <a:r>
              <a:rPr lang="en-US" dirty="0" smtClean="0"/>
              <a:t>The important thing to remember is that this grace  and peace is from God.</a:t>
            </a:r>
          </a:p>
          <a:p>
            <a:endParaRPr lang="en-US" dirty="0" smtClean="0"/>
          </a:p>
          <a:p>
            <a:r>
              <a:rPr lang="en-US" dirty="0" smtClean="0"/>
              <a:t>Colossians 3:15 - “Let the peace of Christ rule in your hearts unto which you were called in one body…”  -</a:t>
            </a:r>
          </a:p>
          <a:p>
            <a:r>
              <a:rPr lang="en-US" dirty="0" smtClean="0"/>
              <a:t>Peace belongs to believers in Christ and it is to rule and govern their hearts rather than worry, fear, frustrations, etc.</a:t>
            </a:r>
          </a:p>
          <a:p>
            <a:endParaRPr lang="en-US" dirty="0" smtClean="0"/>
          </a:p>
          <a:p>
            <a:r>
              <a:rPr lang="en-US" b="1" dirty="0" smtClean="0">
                <a:solidFill>
                  <a:srgbClr val="FFFF00"/>
                </a:solidFill>
              </a:rPr>
              <a:t>1:3 “We give thanks to God the Father of our Lord Jesus Christ praying always for you.” </a:t>
            </a:r>
            <a:endParaRPr lang="en-US" dirty="0" smtClean="0"/>
          </a:p>
          <a:p>
            <a:r>
              <a:rPr lang="en-US" dirty="0" smtClean="0"/>
              <a:t>EUCHARISTO – PAIndic – give thanks to Father, gratitude ( 1 Thess5:18).</a:t>
            </a:r>
            <a:endParaRPr lang="en-US" dirty="0"/>
          </a:p>
        </p:txBody>
      </p:sp>
    </p:spTree>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normAutofit fontScale="92500" lnSpcReduction="20000"/>
          </a:bodyPr>
          <a:lstStyle/>
          <a:p>
            <a:pPr hangingPunct="0"/>
            <a:endParaRPr lang="en-US" dirty="0" smtClean="0"/>
          </a:p>
          <a:p>
            <a:pPr hangingPunct="0"/>
            <a:endParaRPr lang="en-US" dirty="0" smtClean="0"/>
          </a:p>
          <a:p>
            <a:pPr hangingPunct="0"/>
            <a:r>
              <a:rPr lang="en-US" dirty="0" smtClean="0"/>
              <a:t>This refers to the pressures Christ faced in His life before the cross. </a:t>
            </a:r>
          </a:p>
          <a:p>
            <a:pPr hangingPunct="0"/>
            <a:endParaRPr lang="en-US" dirty="0" smtClean="0"/>
          </a:p>
          <a:p>
            <a:pPr hangingPunct="0"/>
            <a:r>
              <a:rPr lang="en-US" dirty="0" smtClean="0">
                <a:solidFill>
                  <a:srgbClr val="FFFF00"/>
                </a:solidFill>
              </a:rPr>
              <a:t>“in my flesh,” </a:t>
            </a:r>
            <a:r>
              <a:rPr lang="en-US" dirty="0" smtClean="0"/>
              <a:t>this refers to Paul’s human body in time. Paul was not removed by his reversion, he did not suffer the sin unto death. He is still in the flesh and therefore in the flesh he is going to continue his ministry. </a:t>
            </a:r>
          </a:p>
          <a:p>
            <a:pPr hangingPunct="0"/>
            <a:endParaRPr lang="en-US" dirty="0" smtClean="0"/>
          </a:p>
          <a:p>
            <a:pPr hangingPunct="0"/>
            <a:r>
              <a:rPr lang="en-US" dirty="0" smtClean="0">
                <a:solidFill>
                  <a:srgbClr val="FFFF00"/>
                </a:solidFill>
              </a:rPr>
              <a:t>“for his body’s sake,” </a:t>
            </a:r>
            <a:r>
              <a:rPr lang="en-US" dirty="0" smtClean="0"/>
              <a:t> “on behalf of” his body’s sake. The body here refers to the Church on earth. </a:t>
            </a:r>
          </a:p>
          <a:p>
            <a:pPr hangingPunct="0"/>
            <a:endParaRPr lang="en-US" dirty="0" smtClean="0"/>
          </a:p>
          <a:p>
            <a:pPr hangingPunct="0"/>
            <a:r>
              <a:rPr lang="en-US" dirty="0" smtClean="0"/>
              <a:t>The body on earth needs doctrine; a body needs food; the body of Christ on earth needs food. The main ingredient of the body of Christ on earth is the feeding of food and this is accomplished through the pastor. </a:t>
            </a:r>
          </a:p>
          <a:p>
            <a:pPr hangingPunct="0"/>
            <a:endParaRPr lang="en-US" dirty="0" smtClean="0"/>
          </a:p>
          <a:p>
            <a:endParaRPr lang="en-US" dirty="0"/>
          </a:p>
        </p:txBody>
      </p:sp>
    </p:spTree>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normAutofit/>
          </a:bodyPr>
          <a:lstStyle/>
          <a:p>
            <a:r>
              <a:rPr lang="en-US" dirty="0" smtClean="0"/>
              <a:t>Translation: </a:t>
            </a:r>
            <a:r>
              <a:rPr lang="en-US" dirty="0" smtClean="0">
                <a:solidFill>
                  <a:srgbClr val="FFFF00"/>
                </a:solidFill>
              </a:rPr>
              <a:t>“Now I rejoice in the sufferings on your behalf, and fill up in turn the deficiency with reference to the pressures of Christ in my flesh on behalf of his body, which is the Church.” </a:t>
            </a:r>
          </a:p>
          <a:p>
            <a:endParaRPr lang="en-US" dirty="0" smtClean="0"/>
          </a:p>
          <a:p>
            <a:pPr hangingPunct="0">
              <a:buNone/>
            </a:pPr>
            <a:r>
              <a:rPr lang="en-US" dirty="0" smtClean="0"/>
              <a:t>Principle</a:t>
            </a:r>
          </a:p>
          <a:p>
            <a:pPr marL="651510" indent="-514350" hangingPunct="0">
              <a:buNone/>
            </a:pPr>
            <a:r>
              <a:rPr lang="en-US" dirty="0" smtClean="0"/>
              <a:t>1. Christ faced His pressures with doctrine. </a:t>
            </a:r>
          </a:p>
          <a:p>
            <a:pPr marL="651510" indent="-514350" hangingPunct="0">
              <a:buNone/>
            </a:pPr>
            <a:r>
              <a:rPr lang="en-US" dirty="0" smtClean="0"/>
              <a:t>2. Paul faced his pressures with doctrine. </a:t>
            </a:r>
          </a:p>
          <a:p>
            <a:pPr hangingPunct="0">
              <a:buNone/>
            </a:pPr>
            <a:r>
              <a:rPr lang="en-US" dirty="0" smtClean="0"/>
              <a:t>3. The entire body of Christ during the Church Age is benefited by Paul’s pressures. </a:t>
            </a:r>
          </a:p>
          <a:p>
            <a:pPr hangingPunct="0">
              <a:buNone/>
            </a:pPr>
            <a:r>
              <a:rPr lang="en-US" dirty="0" smtClean="0"/>
              <a:t>4. Colossians is an illustration of communicating doctrine under pressure. </a:t>
            </a:r>
          </a:p>
        </p:txBody>
      </p:sp>
    </p:spTree>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477000"/>
          </a:xfrm>
        </p:spPr>
        <p:txBody>
          <a:bodyPr>
            <a:normAutofit lnSpcReduction="10000"/>
          </a:bodyPr>
          <a:lstStyle/>
          <a:p>
            <a:pPr hangingPunct="0">
              <a:buNone/>
            </a:pPr>
            <a:r>
              <a:rPr lang="en-US" dirty="0" smtClean="0"/>
              <a:t>5. All communicator’s of doctrine face the occupational hazard of discouragement, depression, disillusion, disenchantment with people. All communicators of doctrine face the </a:t>
            </a:r>
            <a:r>
              <a:rPr lang="en-US" b="1" u="sng" dirty="0" smtClean="0"/>
              <a:t>potentialities of cynicism</a:t>
            </a:r>
            <a:r>
              <a:rPr lang="en-US" dirty="0" smtClean="0"/>
              <a:t>. </a:t>
            </a:r>
          </a:p>
          <a:p>
            <a:pPr hangingPunct="0">
              <a:buNone/>
            </a:pPr>
            <a:endParaRPr lang="en-US" dirty="0" smtClean="0"/>
          </a:p>
          <a:p>
            <a:pPr hangingPunct="0">
              <a:buNone/>
            </a:pPr>
            <a:r>
              <a:rPr lang="en-US" dirty="0" smtClean="0"/>
              <a:t>6</a:t>
            </a:r>
            <a:r>
              <a:rPr lang="en-US" dirty="0" smtClean="0"/>
              <a:t>. Through doctrine learned and communicated the attitude of the ministry is +H, “I </a:t>
            </a:r>
            <a:r>
              <a:rPr lang="en-US" dirty="0" smtClean="0"/>
              <a:t> now </a:t>
            </a:r>
            <a:r>
              <a:rPr lang="en-US" dirty="0" smtClean="0"/>
              <a:t>rejoice.” </a:t>
            </a:r>
          </a:p>
          <a:p>
            <a:pPr hangingPunct="0">
              <a:buNone/>
            </a:pPr>
            <a:endParaRPr lang="en-US" dirty="0" smtClean="0"/>
          </a:p>
          <a:p>
            <a:pPr hangingPunct="0">
              <a:buNone/>
            </a:pPr>
            <a:r>
              <a:rPr lang="en-US" dirty="0" smtClean="0"/>
              <a:t>7. The expectation of the ministry is pressure, but the attitude of the ministry is +H or joy. 	</a:t>
            </a:r>
          </a:p>
          <a:p>
            <a:pPr hangingPunct="0">
              <a:buNone/>
            </a:pPr>
            <a:endParaRPr lang="en-US" dirty="0" smtClean="0"/>
          </a:p>
          <a:p>
            <a:pPr hangingPunct="0"/>
            <a:r>
              <a:rPr lang="en-US" dirty="0" smtClean="0"/>
              <a:t>This brings us now to the dispensational orientation to the ministry. Paul now </a:t>
            </a:r>
            <a:r>
              <a:rPr lang="en-US" dirty="0" smtClean="0"/>
              <a:t>understands </a:t>
            </a:r>
            <a:r>
              <a:rPr lang="en-US" dirty="0" smtClean="0"/>
              <a:t>that he must become dispensational in his teaching. </a:t>
            </a:r>
          </a:p>
          <a:p>
            <a:endParaRPr lang="en-US" dirty="0" smtClean="0"/>
          </a:p>
          <a:p>
            <a:endParaRPr lang="en-US" dirty="0"/>
          </a:p>
        </p:txBody>
      </p:sp>
    </p:spTree>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normAutofit fontScale="85000" lnSpcReduction="20000"/>
          </a:bodyPr>
          <a:lstStyle/>
          <a:p>
            <a:pPr hangingPunct="0"/>
            <a:endParaRPr lang="en-US" dirty="0" smtClean="0"/>
          </a:p>
          <a:p>
            <a:pPr hangingPunct="0"/>
            <a:r>
              <a:rPr lang="en-US" b="1" dirty="0" smtClean="0">
                <a:solidFill>
                  <a:srgbClr val="FFFF00"/>
                </a:solidFill>
              </a:rPr>
              <a:t>1: 25, “Of this church I was made a minister according to the stewardship from God bestowed on me for your benefit, that I might fully carry out the preaching of the Word of God.”</a:t>
            </a:r>
          </a:p>
          <a:p>
            <a:pPr hangingPunct="0"/>
            <a:endParaRPr lang="en-US" dirty="0" smtClean="0">
              <a:solidFill>
                <a:srgbClr val="FFFF00"/>
              </a:solidFill>
            </a:endParaRPr>
          </a:p>
          <a:p>
            <a:pPr hangingPunct="0"/>
            <a:r>
              <a:rPr lang="en-US" dirty="0" smtClean="0"/>
              <a:t>EKKLESIA – church or body of Christ, royal family of God.</a:t>
            </a:r>
          </a:p>
          <a:p>
            <a:pPr hangingPunct="0"/>
            <a:endParaRPr lang="en-US" dirty="0" smtClean="0"/>
          </a:p>
          <a:p>
            <a:pPr hangingPunct="0"/>
            <a:r>
              <a:rPr lang="en-US" dirty="0" smtClean="0"/>
              <a:t>Now he repeats</a:t>
            </a:r>
            <a:r>
              <a:rPr lang="en-US" dirty="0" smtClean="0">
                <a:solidFill>
                  <a:srgbClr val="FFFF00"/>
                </a:solidFill>
              </a:rPr>
              <a:t>, “I am made a minister,” </a:t>
            </a:r>
            <a:r>
              <a:rPr lang="en-US" dirty="0" smtClean="0"/>
              <a:t>– GINOMAI – AMPtc – I have become.  This was Paul’s job and his spiritual gift of apostle. </a:t>
            </a:r>
          </a:p>
          <a:p>
            <a:pPr hangingPunct="0"/>
            <a:endParaRPr lang="en-US" dirty="0" smtClean="0"/>
          </a:p>
          <a:p>
            <a:pPr hangingPunct="0"/>
            <a:r>
              <a:rPr lang="en-US" dirty="0" smtClean="0">
                <a:solidFill>
                  <a:srgbClr val="FFFF00"/>
                </a:solidFill>
              </a:rPr>
              <a:t>“minister,” </a:t>
            </a:r>
            <a:r>
              <a:rPr lang="en-US" i="1" dirty="0" smtClean="0"/>
              <a:t>DIAKONOI - </a:t>
            </a:r>
            <a:r>
              <a:rPr lang="en-US" dirty="0" smtClean="0"/>
              <a:t> which means he has the responsibility of ministering to these people as long as he lives.   </a:t>
            </a:r>
          </a:p>
          <a:p>
            <a:pPr hangingPunct="0"/>
            <a:endParaRPr lang="en-US" dirty="0" smtClean="0"/>
          </a:p>
          <a:p>
            <a:pPr hangingPunct="0"/>
            <a:r>
              <a:rPr lang="en-US" dirty="0" smtClean="0">
                <a:solidFill>
                  <a:srgbClr val="FFFF00"/>
                </a:solidFill>
              </a:rPr>
              <a:t>“according to the dispensation of God,” </a:t>
            </a:r>
            <a:r>
              <a:rPr lang="en-US" dirty="0" smtClean="0"/>
              <a:t>translated “according to” it means according to the norm or standard.  </a:t>
            </a:r>
            <a:r>
              <a:rPr lang="en-US" dirty="0" smtClean="0">
                <a:solidFill>
                  <a:srgbClr val="FFFF00"/>
                </a:solidFill>
              </a:rPr>
              <a:t> </a:t>
            </a:r>
            <a:r>
              <a:rPr lang="en-US" dirty="0" smtClean="0"/>
              <a:t>OIKONOMIA -  refers to an historical period of time from the divine viewpoint. </a:t>
            </a:r>
          </a:p>
          <a:p>
            <a:pPr hangingPunct="0"/>
            <a:endParaRPr lang="en-US" dirty="0" smtClean="0"/>
          </a:p>
          <a:p>
            <a:pPr hangingPunct="0">
              <a:buNone/>
            </a:pPr>
            <a:endParaRPr lang="en-US" dirty="0" smtClean="0"/>
          </a:p>
          <a:p>
            <a:endParaRPr lang="en-US" dirty="0"/>
          </a:p>
        </p:txBody>
      </p:sp>
    </p:spTree>
  </p:cSld>
  <p:clrMapOvr>
    <a:masterClrMapping/>
  </p:clrMapOvr>
  <p:timing>
    <p:tnLst>
      <p:par>
        <p:cTn id="1" dur="indefinite" restart="never" nodeType="tmRoot"/>
      </p:par>
    </p:tnLst>
  </p:timing>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457200"/>
            <a:ext cx="8991600" cy="6400800"/>
          </a:xfrm>
        </p:spPr>
        <p:txBody>
          <a:bodyPr>
            <a:normAutofit lnSpcReduction="10000"/>
          </a:bodyPr>
          <a:lstStyle/>
          <a:p>
            <a:pPr hangingPunct="0"/>
            <a:r>
              <a:rPr lang="en-US" dirty="0" smtClean="0"/>
              <a:t>God has divided history into sections and the divine outline of history is the dispensational teaching. </a:t>
            </a:r>
          </a:p>
          <a:p>
            <a:pPr hangingPunct="0"/>
            <a:endParaRPr lang="en-US" dirty="0" smtClean="0"/>
          </a:p>
          <a:p>
            <a:pPr hangingPunct="0"/>
            <a:r>
              <a:rPr lang="en-US" dirty="0" smtClean="0"/>
              <a:t>The genitive is of possession here and it is </a:t>
            </a:r>
            <a:r>
              <a:rPr lang="en-US" dirty="0" smtClean="0">
                <a:solidFill>
                  <a:srgbClr val="FFFF00"/>
                </a:solidFill>
              </a:rPr>
              <a:t>“the dispensation of the God,” -</a:t>
            </a:r>
            <a:r>
              <a:rPr lang="en-US" dirty="0" smtClean="0"/>
              <a:t> God owns the dispensations, they belong to Him. </a:t>
            </a:r>
          </a:p>
          <a:p>
            <a:pPr hangingPunct="0"/>
            <a:endParaRPr lang="en-US" dirty="0" smtClean="0">
              <a:solidFill>
                <a:srgbClr val="FFFF00"/>
              </a:solidFill>
            </a:endParaRPr>
          </a:p>
          <a:p>
            <a:pPr hangingPunct="0"/>
            <a:r>
              <a:rPr lang="en-US" dirty="0" smtClean="0">
                <a:solidFill>
                  <a:srgbClr val="FFFF00"/>
                </a:solidFill>
              </a:rPr>
              <a:t>“which having been given,” - </a:t>
            </a:r>
            <a:r>
              <a:rPr lang="en-US" dirty="0" smtClean="0"/>
              <a:t> DIDOMI – APPtc  - having been given .  The aorist tense, again, goes back to his spiritual gift. The passive voice: he received it. </a:t>
            </a:r>
          </a:p>
          <a:p>
            <a:pPr hangingPunct="0"/>
            <a:endParaRPr lang="en-US" dirty="0" smtClean="0"/>
          </a:p>
          <a:p>
            <a:pPr hangingPunct="0"/>
            <a:r>
              <a:rPr lang="en-US" dirty="0" smtClean="0">
                <a:solidFill>
                  <a:srgbClr val="FFFF00"/>
                </a:solidFill>
              </a:rPr>
              <a:t>“to fully carry out the preaching of the Word of God” </a:t>
            </a:r>
            <a:r>
              <a:rPr lang="en-US" dirty="0" smtClean="0"/>
              <a:t>– PLEROO – AAInfin – fulfill, fill up a deficiency, fill a capacity. </a:t>
            </a:r>
          </a:p>
          <a:p>
            <a:pPr hangingPunct="0"/>
            <a:endParaRPr lang="en-US" dirty="0" smtClean="0"/>
          </a:p>
          <a:p>
            <a:pPr hangingPunct="0"/>
            <a:endParaRPr lang="en-US" dirty="0" smtClean="0"/>
          </a:p>
          <a:p>
            <a:endParaRPr lang="en-US" dirty="0"/>
          </a:p>
        </p:txBody>
      </p:sp>
    </p:spTree>
  </p:cSld>
  <p:clrMapOvr>
    <a:masterClrMapping/>
  </p:clrMapOvr>
  <p:timing>
    <p:tnLst>
      <p:par>
        <p:cTn id="1" dur="indefinite" restart="never" nodeType="tmRoot"/>
      </p:par>
    </p:tnLst>
  </p:timing>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85800"/>
            <a:ext cx="8991600" cy="6172200"/>
          </a:xfrm>
        </p:spPr>
        <p:txBody>
          <a:bodyPr>
            <a:normAutofit/>
          </a:bodyPr>
          <a:lstStyle/>
          <a:p>
            <a:pPr hangingPunct="0"/>
            <a:r>
              <a:rPr lang="en-US" dirty="0" smtClean="0"/>
              <a:t>Translation: </a:t>
            </a:r>
            <a:r>
              <a:rPr lang="en-US" b="1" dirty="0" smtClean="0">
                <a:solidFill>
                  <a:srgbClr val="FFFF00"/>
                </a:solidFill>
              </a:rPr>
              <a:t>“Of which </a:t>
            </a:r>
            <a:r>
              <a:rPr lang="en-US" dirty="0" smtClean="0"/>
              <a:t>[Church Age] </a:t>
            </a:r>
            <a:r>
              <a:rPr lang="en-US" b="1" dirty="0" smtClean="0">
                <a:solidFill>
                  <a:srgbClr val="FFFF00"/>
                </a:solidFill>
              </a:rPr>
              <a:t>I have become a minister according to the standard of the dispensation of God, having been given to you </a:t>
            </a:r>
            <a:r>
              <a:rPr lang="en-US" dirty="0" smtClean="0"/>
              <a:t>[for your advantage] </a:t>
            </a:r>
            <a:r>
              <a:rPr lang="en-US" b="1" dirty="0" smtClean="0">
                <a:solidFill>
                  <a:srgbClr val="FFFF00"/>
                </a:solidFill>
              </a:rPr>
              <a:t>for the purpose of communicating it to you to fill up the deficiency of the Word of God.” </a:t>
            </a:r>
          </a:p>
          <a:p>
            <a:pPr hangingPunct="0"/>
            <a:endParaRPr lang="en-US" dirty="0" smtClean="0"/>
          </a:p>
          <a:p>
            <a:pPr hangingPunct="0"/>
            <a:r>
              <a:rPr lang="en-US" dirty="0" smtClean="0"/>
              <a:t>A passage which summarizes the general function of the pastor-teacher — Ephesians 4:11-13.</a:t>
            </a:r>
            <a:endParaRPr lang="en-US" dirty="0"/>
          </a:p>
        </p:txBody>
      </p:sp>
    </p:spTree>
  </p:cSld>
  <p:clrMapOvr>
    <a:masterClrMapping/>
  </p:clrMapOvr>
  <p:timing>
    <p:tnLst>
      <p:par>
        <p:cTn id="1" dur="indefinite" restart="never" nodeType="tmRoot"/>
      </p:par>
    </p:tnLst>
  </p:timing>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991600" cy="6553200"/>
          </a:xfrm>
        </p:spPr>
        <p:txBody>
          <a:bodyPr>
            <a:normAutofit fontScale="92500" lnSpcReduction="20000"/>
          </a:bodyPr>
          <a:lstStyle/>
          <a:p>
            <a:pPr hangingPunct="0"/>
            <a:r>
              <a:rPr lang="en-US" b="1" dirty="0" smtClean="0">
                <a:solidFill>
                  <a:srgbClr val="FFFF00"/>
                </a:solidFill>
              </a:rPr>
              <a:t>Colossians 1:26-27 </a:t>
            </a:r>
            <a:r>
              <a:rPr lang="en-US" dirty="0" smtClean="0"/>
              <a:t>-  the reason why all of your life you are going to be under a pastor-teacher. </a:t>
            </a:r>
          </a:p>
          <a:p>
            <a:pPr hangingPunct="0"/>
            <a:endParaRPr lang="en-US" dirty="0" smtClean="0"/>
          </a:p>
          <a:p>
            <a:pPr hangingPunct="0"/>
            <a:r>
              <a:rPr lang="en-US" b="1" dirty="0" smtClean="0">
                <a:solidFill>
                  <a:srgbClr val="FFFF00"/>
                </a:solidFill>
              </a:rPr>
              <a:t>1:26 “that is the mystery which has been hidden from the past ages and generations but has now been manifested to His saints.”</a:t>
            </a:r>
          </a:p>
          <a:p>
            <a:pPr hangingPunct="0"/>
            <a:endParaRPr lang="en-US" dirty="0" smtClean="0"/>
          </a:p>
          <a:p>
            <a:pPr hangingPunct="0"/>
            <a:r>
              <a:rPr lang="en-US" dirty="0" smtClean="0"/>
              <a:t>The reason is found in the first word </a:t>
            </a:r>
            <a:r>
              <a:rPr lang="en-US" b="1" dirty="0" smtClean="0">
                <a:solidFill>
                  <a:srgbClr val="FFFF00"/>
                </a:solidFill>
              </a:rPr>
              <a:t>“mystery,” </a:t>
            </a:r>
            <a:r>
              <a:rPr lang="en-US" dirty="0" smtClean="0"/>
              <a:t>MUSTERION . </a:t>
            </a:r>
          </a:p>
          <a:p>
            <a:pPr hangingPunct="0"/>
            <a:endParaRPr lang="en-US" dirty="0" smtClean="0"/>
          </a:p>
          <a:p>
            <a:pPr hangingPunct="0"/>
            <a:r>
              <a:rPr lang="en-US" dirty="0" smtClean="0"/>
              <a:t>The noun MUSTERION  was originally used to depict the doctrines and the secrets of one of the Greek fraternities of the ancient world. </a:t>
            </a:r>
          </a:p>
          <a:p>
            <a:pPr hangingPunct="0"/>
            <a:endParaRPr lang="en-US" dirty="0" smtClean="0"/>
          </a:p>
          <a:p>
            <a:pPr hangingPunct="0"/>
            <a:r>
              <a:rPr lang="en-US" dirty="0" smtClean="0"/>
              <a:t>Here it refers to the classification of doctrine </a:t>
            </a:r>
            <a:r>
              <a:rPr lang="en-US" dirty="0" smtClean="0"/>
              <a:t> related to </a:t>
            </a:r>
            <a:r>
              <a:rPr lang="en-US" dirty="0" smtClean="0"/>
              <a:t>the Church </a:t>
            </a:r>
            <a:r>
              <a:rPr lang="en-US" dirty="0" smtClean="0"/>
              <a:t>Age which was  unknown </a:t>
            </a:r>
            <a:r>
              <a:rPr lang="en-US" dirty="0" smtClean="0"/>
              <a:t>by any Old Testament prophet. </a:t>
            </a:r>
          </a:p>
          <a:p>
            <a:pPr hangingPunct="0"/>
            <a:endParaRPr lang="en-US" dirty="0" smtClean="0"/>
          </a:p>
        </p:txBody>
      </p:sp>
    </p:spTree>
  </p:cSld>
  <p:clrMapOvr>
    <a:masterClrMapping/>
  </p:clrMapOvr>
  <p:timing>
    <p:tnLst>
      <p:par>
        <p:cTn id="1" dur="indefinite" restart="never" nodeType="tmRoot"/>
      </p:par>
    </p:tnLst>
  </p:timing>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hangingPunct="0"/>
            <a:r>
              <a:rPr lang="en-US" dirty="0" smtClean="0"/>
              <a:t/>
            </a:r>
            <a:br>
              <a:rPr lang="en-US" dirty="0" smtClean="0"/>
            </a:br>
            <a:r>
              <a:rPr lang="en-US" dirty="0" smtClean="0"/>
              <a:t/>
            </a:r>
            <a:br>
              <a:rPr lang="en-US" dirty="0" smtClean="0"/>
            </a:br>
            <a:endParaRPr lang="en-US" dirty="0"/>
          </a:p>
        </p:txBody>
      </p:sp>
      <p:sp>
        <p:nvSpPr>
          <p:cNvPr id="3" name="Content Placeholder 2"/>
          <p:cNvSpPr>
            <a:spLocks noGrp="1"/>
          </p:cNvSpPr>
          <p:nvPr>
            <p:ph idx="1"/>
          </p:nvPr>
        </p:nvSpPr>
        <p:spPr>
          <a:xfrm>
            <a:off x="0" y="228600"/>
            <a:ext cx="9144000" cy="6629400"/>
          </a:xfrm>
        </p:spPr>
        <p:txBody>
          <a:bodyPr/>
          <a:lstStyle/>
          <a:p>
            <a:r>
              <a:rPr lang="en-US" dirty="0" smtClean="0"/>
              <a:t>No one in Old Testament times knew anything about the Church Age or could communicate it verbally or in written form. </a:t>
            </a:r>
            <a:br>
              <a:rPr lang="en-US" dirty="0" smtClean="0"/>
            </a:br>
            <a:r>
              <a:rPr lang="en-US" dirty="0" smtClean="0"/>
              <a:t/>
            </a:r>
            <a:br>
              <a:rPr lang="en-US" dirty="0" smtClean="0"/>
            </a:br>
            <a:r>
              <a:rPr lang="en-US" dirty="0" smtClean="0"/>
              <a:t>Therefore during the entire course of the Church Age there is an entire new realm of doctrine to be learned, and here is the responsibility of the pastor-teacher</a:t>
            </a:r>
            <a:r>
              <a:rPr lang="en-US" dirty="0" smtClean="0"/>
              <a:t>.</a:t>
            </a:r>
          </a:p>
          <a:p>
            <a:endParaRPr lang="en-US" dirty="0" smtClean="0"/>
          </a:p>
          <a:p>
            <a:pPr hangingPunct="0"/>
            <a:r>
              <a:rPr lang="en-US" dirty="0" smtClean="0"/>
              <a:t> The doctrine of the mystery is basically found in three passages: Colossians 1:26,26;   Romans 16:25,26;   Ephesians 3:1-5. </a:t>
            </a:r>
          </a:p>
          <a:p>
            <a:pPr hangingPunct="0">
              <a:buNone/>
            </a:pPr>
            <a:r>
              <a:rPr lang="en-US" dirty="0" smtClean="0"/>
              <a:t> </a:t>
            </a:r>
          </a:p>
          <a:p>
            <a:endParaRPr lang="en-US" dirty="0"/>
          </a:p>
        </p:txBody>
      </p:sp>
    </p:spTree>
  </p:cSld>
  <p:clrMapOvr>
    <a:masterClrMapping/>
  </p:clrMapOvr>
  <p:timing>
    <p:tnLst>
      <p:par>
        <p:cTn id="1" dur="indefinite" restart="never" nodeType="tmRoot"/>
      </p:par>
    </p:tnLst>
  </p:timing>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normAutofit lnSpcReduction="10000"/>
          </a:bodyPr>
          <a:lstStyle/>
          <a:p>
            <a:pPr hangingPunct="0">
              <a:buNone/>
            </a:pPr>
            <a:r>
              <a:rPr lang="en-US" b="1" dirty="0" smtClean="0"/>
              <a:t>The </a:t>
            </a:r>
            <a:r>
              <a:rPr lang="en-US" b="1" dirty="0" smtClean="0"/>
              <a:t>Doctrine of the Mystery</a:t>
            </a:r>
          </a:p>
          <a:p>
            <a:pPr hangingPunct="0"/>
            <a:endParaRPr lang="en-US" dirty="0" smtClean="0"/>
          </a:p>
          <a:p>
            <a:pPr hangingPunct="0"/>
            <a:r>
              <a:rPr lang="en-US" dirty="0" smtClean="0"/>
              <a:t>1</a:t>
            </a:r>
            <a:r>
              <a:rPr lang="en-US" dirty="0" smtClean="0"/>
              <a:t>. The Greek word MUSTERION is derived from an Attic Greek noun MUSTHI which refers to a person who was initiated into a Greek fraternity of the ancient world.</a:t>
            </a:r>
          </a:p>
          <a:p>
            <a:pPr hangingPunct="0"/>
            <a:endParaRPr lang="en-US" dirty="0" smtClean="0"/>
          </a:p>
          <a:p>
            <a:pPr hangingPunct="0"/>
            <a:r>
              <a:rPr lang="en-US" dirty="0" smtClean="0"/>
              <a:t> It is also derived from a verb, MUEO which means to initiate, to instruct in the doctrines of a fraternity. The doctrines of a fraternity were secret, known only to those initiated. </a:t>
            </a:r>
          </a:p>
          <a:p>
            <a:pPr hangingPunct="0"/>
            <a:endParaRPr lang="en-US" dirty="0" smtClean="0"/>
          </a:p>
          <a:p>
            <a:pPr hangingPunct="0"/>
            <a:r>
              <a:rPr lang="en-US" dirty="0" smtClean="0"/>
              <a:t>Jesus uses this Attic Greek word which, is based on even more ancient words, in Matthew 13:11 and Mark 4:10,11. </a:t>
            </a:r>
          </a:p>
          <a:p>
            <a:endParaRPr lang="en-US" dirty="0" smtClean="0"/>
          </a:p>
          <a:p>
            <a:endParaRPr lang="en-US" dirty="0"/>
          </a:p>
        </p:txBody>
      </p:sp>
    </p:spTree>
  </p:cSld>
  <p:clrMapOvr>
    <a:masterClrMapping/>
  </p:clrMapOvr>
  <p:timing>
    <p:tnLst>
      <p:par>
        <p:cTn id="1" dur="indefinite" restart="never" nodeType="tmRoot"/>
      </p:par>
    </p:tnLst>
  </p:timing>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991600" cy="6553200"/>
          </a:xfrm>
        </p:spPr>
        <p:txBody>
          <a:bodyPr>
            <a:normAutofit fontScale="85000" lnSpcReduction="10000"/>
          </a:bodyPr>
          <a:lstStyle/>
          <a:p>
            <a:pPr marL="651510" indent="-514350" hangingPunct="0">
              <a:buAutoNum type="arabicPeriod" startAt="2"/>
            </a:pPr>
            <a:r>
              <a:rPr lang="en-US" dirty="0" smtClean="0"/>
              <a:t>As this noun is used in the Greek New Testament epistles, translated always “mystery,” it refers to Church Age doctrine, Ephesians 3:2-6. </a:t>
            </a:r>
          </a:p>
          <a:p>
            <a:pPr marL="651510" indent="-514350" hangingPunct="0">
              <a:buNone/>
            </a:pPr>
            <a:endParaRPr lang="en-US" dirty="0" smtClean="0"/>
          </a:p>
          <a:p>
            <a:pPr marL="651510" indent="-514350" hangingPunct="0"/>
            <a:r>
              <a:rPr lang="en-US" dirty="0" smtClean="0"/>
              <a:t>Church Age doctrine begins with the baptism of the Holy Spirit whereby in a point of time on the day of Pentecost all believers in Jerusalem were entered into union with Christ. </a:t>
            </a:r>
          </a:p>
          <a:p>
            <a:pPr marL="651510" indent="-514350" hangingPunct="0">
              <a:buNone/>
            </a:pPr>
            <a:r>
              <a:rPr lang="en-US" dirty="0" smtClean="0"/>
              <a:t>       ( Acts 2, and  </a:t>
            </a:r>
            <a:r>
              <a:rPr lang="en-US" dirty="0" smtClean="0">
                <a:solidFill>
                  <a:srgbClr val="FFC000"/>
                </a:solidFill>
              </a:rPr>
              <a:t>11:15 “Holy Spirit fell upon them just as He did upon us at the beginning”- </a:t>
            </a:r>
            <a:r>
              <a:rPr lang="en-US" dirty="0" smtClean="0"/>
              <a:t>at Pentecost )</a:t>
            </a:r>
          </a:p>
          <a:p>
            <a:pPr marL="651510" indent="-514350" hangingPunct="0">
              <a:buNone/>
            </a:pPr>
            <a:r>
              <a:rPr lang="en-US" dirty="0" smtClean="0"/>
              <a:t>.</a:t>
            </a:r>
          </a:p>
          <a:p>
            <a:pPr marL="651510" indent="-514350" hangingPunct="0"/>
            <a:r>
              <a:rPr lang="en-US" dirty="0" smtClean="0"/>
              <a:t>Then from then on any person who was saved, and continuing throughout the Church Age, they are entered immediately into union with Christ. </a:t>
            </a:r>
          </a:p>
          <a:p>
            <a:pPr marL="651510" indent="-514350" hangingPunct="0"/>
            <a:endParaRPr lang="en-US" dirty="0" smtClean="0"/>
          </a:p>
          <a:p>
            <a:pPr marL="651510" indent="-514350" hangingPunct="0"/>
            <a:r>
              <a:rPr lang="en-US" dirty="0" smtClean="0"/>
              <a:t>So the first doctrine of the Church Age has to do with the baptism of the Spirit or union with Christ, positional sanctification. It goes all the way to the Rapture of the Church. </a:t>
            </a:r>
          </a:p>
          <a:p>
            <a:pPr hangingPunct="0">
              <a:buNone/>
            </a:pPr>
            <a:endParaRPr lang="en-US" dirty="0" smtClean="0"/>
          </a:p>
          <a:p>
            <a:pPr marL="651510" indent="-514350" hangingPunct="0">
              <a:buNone/>
            </a:pPr>
            <a:endParaRPr lang="en-US" dirty="0" smtClean="0"/>
          </a:p>
          <a:p>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lstStyle/>
          <a:p>
            <a:r>
              <a:rPr lang="en-US" dirty="0" smtClean="0"/>
              <a:t>PROSEUCHOMAI – PMPtc – continually praying as a way of life for the Colossians so they will not fall into false doctrine.</a:t>
            </a:r>
          </a:p>
          <a:p>
            <a:endParaRPr lang="en-US" dirty="0" smtClean="0"/>
          </a:p>
          <a:p>
            <a:r>
              <a:rPr lang="en-US" dirty="0" smtClean="0"/>
              <a:t>Paul always addressed the Father ( Rom 1:8, I Cor 1:4, Phil 1:3) in the name of Jesus Christ (Rom 1:8, 7:25).</a:t>
            </a:r>
          </a:p>
          <a:p>
            <a:endParaRPr lang="en-US" dirty="0" smtClean="0"/>
          </a:p>
          <a:p>
            <a:r>
              <a:rPr lang="en-US" dirty="0" smtClean="0"/>
              <a:t>We only have access to the Father through the Son so we must give the Son credit for that access. </a:t>
            </a:r>
          </a:p>
          <a:p>
            <a:endParaRPr lang="en-US" dirty="0" smtClean="0"/>
          </a:p>
          <a:p>
            <a:r>
              <a:rPr lang="en-US" dirty="0" smtClean="0"/>
              <a:t>Paul knew the secret of continuously communicating with the Father in all circumstances.</a:t>
            </a:r>
            <a:endParaRPr lang="en-US" dirty="0"/>
          </a:p>
        </p:txBody>
      </p:sp>
    </p:spTree>
  </p:cSld>
  <p:clrMapOvr>
    <a:masterClrMapping/>
  </p:clrMapOvr>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991600" cy="6553200"/>
          </a:xfrm>
        </p:spPr>
        <p:txBody>
          <a:bodyPr>
            <a:normAutofit lnSpcReduction="10000"/>
          </a:bodyPr>
          <a:lstStyle/>
          <a:p>
            <a:pPr>
              <a:buNone/>
            </a:pPr>
            <a:r>
              <a:rPr lang="en-US" dirty="0" smtClean="0"/>
              <a:t>3.  Mystery doctrine of the Church Age was not revealed in the Old Testament, Romans 16:25,26. </a:t>
            </a:r>
          </a:p>
          <a:p>
            <a:endParaRPr lang="en-US" dirty="0" smtClean="0"/>
          </a:p>
          <a:p>
            <a:pPr>
              <a:buNone/>
            </a:pPr>
            <a:r>
              <a:rPr lang="en-US" dirty="0" smtClean="0"/>
              <a:t>4. Part of the mystery doctrine includes the blindness or hardness of Israel during the Church Age. This is a part of their fifth cycle of discipline, Romans 11:25. </a:t>
            </a:r>
          </a:p>
          <a:p>
            <a:endParaRPr lang="en-US" dirty="0" smtClean="0"/>
          </a:p>
          <a:p>
            <a:pPr hangingPunct="0">
              <a:buNone/>
            </a:pPr>
            <a:r>
              <a:rPr lang="en-US" dirty="0" smtClean="0"/>
              <a:t>5. The mystery as Church Age doctrine is a part of the divine decrees in eternity past, 1 Corinthians 2:7. The whole content of mystery doctrine is a part of the divine decrees, 1 Cor. 4:1. </a:t>
            </a:r>
          </a:p>
          <a:p>
            <a:pPr hangingPunct="0">
              <a:buNone/>
            </a:pPr>
            <a:endParaRPr lang="en-US" dirty="0" smtClean="0"/>
          </a:p>
          <a:p>
            <a:pPr hangingPunct="0">
              <a:buNone/>
            </a:pPr>
            <a:r>
              <a:rPr lang="en-US" dirty="0" smtClean="0"/>
              <a:t>6. The Rapture of the Church is a part of the mystery doctrine, 1 Corinthians 15:51. </a:t>
            </a:r>
          </a:p>
          <a:p>
            <a:pPr hangingPunct="0">
              <a:buNone/>
            </a:pPr>
            <a:endParaRPr lang="en-US" dirty="0" smtClean="0"/>
          </a:p>
          <a:p>
            <a:endParaRPr lang="en-US" dirty="0"/>
          </a:p>
        </p:txBody>
      </p:sp>
    </p:spTree>
  </p:cSld>
  <p:clrMapOvr>
    <a:masterClrMapping/>
  </p:clrMapOvr>
  <p:timing>
    <p:tnLst>
      <p:par>
        <p:cTn id="1" dur="indefinite" restart="never" nodeType="tmRoot"/>
      </p:par>
    </p:tnLst>
  </p:timing>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normAutofit fontScale="85000" lnSpcReduction="10000"/>
          </a:bodyPr>
          <a:lstStyle/>
          <a:p>
            <a:pPr hangingPunct="0">
              <a:buNone/>
            </a:pPr>
            <a:r>
              <a:rPr lang="en-US" dirty="0" smtClean="0"/>
              <a:t>8.  Mystery doctrine is always related to the dispensation of the Church, Ephesians 1:9; 3:2. </a:t>
            </a:r>
          </a:p>
          <a:p>
            <a:pPr hangingPunct="0">
              <a:buNone/>
            </a:pPr>
            <a:endParaRPr lang="en-US" dirty="0" smtClean="0"/>
          </a:p>
          <a:p>
            <a:pPr hangingPunct="0">
              <a:buNone/>
            </a:pPr>
            <a:r>
              <a:rPr lang="en-US" dirty="0" smtClean="0"/>
              <a:t>9. Mystery doctrine is understood through the daily application of doctrine to experiences.  Colossians 2:2; 1 Timothy 3:9. </a:t>
            </a:r>
          </a:p>
          <a:p>
            <a:pPr hangingPunct="0">
              <a:buNone/>
            </a:pPr>
            <a:endParaRPr lang="en-US" dirty="0" smtClean="0"/>
          </a:p>
          <a:p>
            <a:pPr hangingPunct="0"/>
            <a:r>
              <a:rPr lang="en-US" b="1" dirty="0" smtClean="0">
                <a:solidFill>
                  <a:srgbClr val="FFFF00"/>
                </a:solidFill>
              </a:rPr>
              <a:t>“mystery,” </a:t>
            </a:r>
            <a:r>
              <a:rPr lang="en-US" dirty="0" smtClean="0"/>
              <a:t>is an apposition to the Word of God in the previous verse 25. </a:t>
            </a:r>
          </a:p>
          <a:p>
            <a:pPr hangingPunct="0"/>
            <a:endParaRPr lang="en-US" dirty="0" smtClean="0"/>
          </a:p>
          <a:p>
            <a:pPr hangingPunct="0"/>
            <a:r>
              <a:rPr lang="en-US" b="1" dirty="0" smtClean="0">
                <a:solidFill>
                  <a:srgbClr val="FFFF00"/>
                </a:solidFill>
              </a:rPr>
              <a:t>“which hath been hid” </a:t>
            </a:r>
            <a:r>
              <a:rPr lang="en-US" dirty="0" smtClean="0"/>
              <a:t>– APOKRUPTO – Pf PPtc. -  means to conceal or hide from the ultimate source, therefore it means to conceal.   It is in the perfect tense and the passive voice, it should be translated </a:t>
            </a:r>
            <a:r>
              <a:rPr lang="en-US" b="1" dirty="0" smtClean="0">
                <a:solidFill>
                  <a:srgbClr val="FFFF00"/>
                </a:solidFill>
              </a:rPr>
              <a:t>“having been concealed.” </a:t>
            </a:r>
          </a:p>
          <a:p>
            <a:pPr hangingPunct="0"/>
            <a:endParaRPr lang="en-US" dirty="0" smtClean="0"/>
          </a:p>
          <a:p>
            <a:pPr hangingPunct="0"/>
            <a:r>
              <a:rPr lang="en-US" b="1" dirty="0" smtClean="0">
                <a:solidFill>
                  <a:srgbClr val="FFFF00"/>
                </a:solidFill>
              </a:rPr>
              <a:t>“from ages,” </a:t>
            </a:r>
            <a:r>
              <a:rPr lang="en-US" dirty="0" smtClean="0"/>
              <a:t>APO TON AIONION </a:t>
            </a:r>
            <a:r>
              <a:rPr lang="en-US" i="1" dirty="0" smtClean="0"/>
              <a:t>- </a:t>
            </a:r>
            <a:r>
              <a:rPr lang="en-US" dirty="0" smtClean="0"/>
              <a:t> This means from the ultimate source of the ages and that means all previous dispensations. </a:t>
            </a:r>
          </a:p>
          <a:p>
            <a:pPr hangingPunct="0"/>
            <a:endParaRPr lang="en-US" i="1" dirty="0" smtClean="0"/>
          </a:p>
          <a:p>
            <a:pPr hangingPunct="0">
              <a:buNone/>
            </a:pPr>
            <a:endParaRPr lang="en-US" dirty="0" smtClean="0"/>
          </a:p>
          <a:p>
            <a:endParaRPr lang="en-US" dirty="0"/>
          </a:p>
        </p:txBody>
      </p:sp>
    </p:spTree>
  </p:cSld>
  <p:clrMapOvr>
    <a:masterClrMapping/>
  </p:clrMapOvr>
  <p:timing>
    <p:tnLst>
      <p:par>
        <p:cTn id="1" dur="indefinite" restart="never" nodeType="tmRoot"/>
      </p:par>
    </p:tnLst>
  </p:timing>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991600" cy="6553200"/>
          </a:xfrm>
        </p:spPr>
        <p:txBody>
          <a:bodyPr>
            <a:normAutofit lnSpcReduction="10000"/>
          </a:bodyPr>
          <a:lstStyle/>
          <a:p>
            <a:pPr hangingPunct="0"/>
            <a:r>
              <a:rPr lang="en-US" dirty="0" smtClean="0"/>
              <a:t>AIONION</a:t>
            </a:r>
            <a:r>
              <a:rPr lang="en-US" i="1" dirty="0" smtClean="0"/>
              <a:t> - </a:t>
            </a:r>
            <a:r>
              <a:rPr lang="en-US" dirty="0" smtClean="0"/>
              <a:t>means ages prior to the Church Age. Not only was it hidden from the two previous dispensations but it was also hidden </a:t>
            </a:r>
            <a:r>
              <a:rPr lang="en-US" b="1" dirty="0" smtClean="0">
                <a:solidFill>
                  <a:srgbClr val="FFFF00"/>
                </a:solidFill>
              </a:rPr>
              <a:t>“from generations,”</a:t>
            </a:r>
            <a:r>
              <a:rPr lang="en-US" dirty="0" smtClean="0"/>
              <a:t> - means generations, sometimes a race. </a:t>
            </a:r>
          </a:p>
          <a:p>
            <a:pPr hangingPunct="0"/>
            <a:endParaRPr lang="en-US" dirty="0" smtClean="0"/>
          </a:p>
          <a:p>
            <a:r>
              <a:rPr lang="en-US" dirty="0" smtClean="0"/>
              <a:t>No generation prior to the Church Age understood the mystery doctrines of the Church. There was no church in the Old Testament.</a:t>
            </a:r>
          </a:p>
          <a:p>
            <a:pPr hangingPunct="0"/>
            <a:endParaRPr lang="en-US" b="1" dirty="0" smtClean="0">
              <a:solidFill>
                <a:srgbClr val="FFFF00"/>
              </a:solidFill>
            </a:endParaRPr>
          </a:p>
          <a:p>
            <a:pPr hangingPunct="0"/>
            <a:r>
              <a:rPr lang="en-US" b="1" dirty="0" smtClean="0">
                <a:solidFill>
                  <a:srgbClr val="FFFF00"/>
                </a:solidFill>
              </a:rPr>
              <a:t>“</a:t>
            </a:r>
            <a:r>
              <a:rPr lang="en-US" b="1" dirty="0" smtClean="0">
                <a:solidFill>
                  <a:srgbClr val="FFFF00"/>
                </a:solidFill>
              </a:rPr>
              <a:t>but now,” -</a:t>
            </a:r>
            <a:r>
              <a:rPr lang="en-US" dirty="0" smtClean="0"/>
              <a:t> a contrast between the Church Age and all previous dispensations. </a:t>
            </a:r>
          </a:p>
          <a:p>
            <a:pPr hangingPunct="0"/>
            <a:endParaRPr lang="en-US" dirty="0" smtClean="0"/>
          </a:p>
          <a:p>
            <a:pPr hangingPunct="0"/>
            <a:r>
              <a:rPr lang="en-US" b="1" dirty="0" smtClean="0">
                <a:solidFill>
                  <a:srgbClr val="FFFF00"/>
                </a:solidFill>
              </a:rPr>
              <a:t>“is made manifest,” </a:t>
            </a:r>
            <a:r>
              <a:rPr lang="en-US" dirty="0" smtClean="0"/>
              <a:t>PHANEROO – APIndic - means to reveal. </a:t>
            </a:r>
          </a:p>
          <a:p>
            <a:endParaRPr lang="en-US" dirty="0"/>
          </a:p>
        </p:txBody>
      </p:sp>
    </p:spTree>
  </p:cSld>
  <p:clrMapOvr>
    <a:masterClrMapping/>
  </p:clrMapOvr>
  <p:timing>
    <p:tnLst>
      <p:par>
        <p:cTn id="1" dur="indefinite" restart="never" nodeType="tmRoot"/>
      </p:par>
    </p:tnLst>
  </p:timing>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81000"/>
            <a:ext cx="8991600" cy="6477000"/>
          </a:xfrm>
        </p:spPr>
        <p:txBody>
          <a:bodyPr>
            <a:normAutofit fontScale="92500" lnSpcReduction="10000"/>
          </a:bodyPr>
          <a:lstStyle/>
          <a:p>
            <a:pPr hangingPunct="0"/>
            <a:r>
              <a:rPr lang="en-US" dirty="0" smtClean="0"/>
              <a:t>The </a:t>
            </a:r>
            <a:r>
              <a:rPr lang="en-US" dirty="0" smtClean="0"/>
              <a:t>aorist tense is constantive. One of the first responsibilities of every pastor-teacher is to deal with his congregation in the field of Church Age doctrine. </a:t>
            </a:r>
          </a:p>
          <a:p>
            <a:pPr hangingPunct="0"/>
            <a:endParaRPr lang="en-US" dirty="0" smtClean="0"/>
          </a:p>
          <a:p>
            <a:pPr hangingPunct="0"/>
            <a:r>
              <a:rPr lang="en-US" dirty="0" smtClean="0"/>
              <a:t>The passive voice: these things have received revelation in the New Testament epistles. </a:t>
            </a:r>
          </a:p>
          <a:p>
            <a:pPr hangingPunct="0"/>
            <a:endParaRPr lang="en-US" dirty="0" smtClean="0"/>
          </a:p>
          <a:p>
            <a:pPr hangingPunct="0"/>
            <a:r>
              <a:rPr lang="en-US" dirty="0" smtClean="0"/>
              <a:t>The indicative mood is the reality of the revelation of this kind of information. </a:t>
            </a:r>
          </a:p>
          <a:p>
            <a:pPr hangingPunct="0"/>
            <a:endParaRPr lang="en-US" dirty="0" smtClean="0"/>
          </a:p>
          <a:p>
            <a:pPr hangingPunct="0"/>
            <a:r>
              <a:rPr lang="en-US" dirty="0" smtClean="0"/>
              <a:t>Matthew, Mark and Luke are not dealing with the Church Age, they are dealing with the interruption of the Jewish Age. </a:t>
            </a:r>
            <a:endParaRPr lang="en-US" dirty="0" smtClean="0"/>
          </a:p>
          <a:p>
            <a:pPr hangingPunct="0"/>
            <a:endParaRPr lang="en-US" dirty="0" smtClean="0"/>
          </a:p>
          <a:p>
            <a:pPr hangingPunct="0"/>
            <a:r>
              <a:rPr lang="en-US" dirty="0" smtClean="0"/>
              <a:t>It </a:t>
            </a:r>
            <a:r>
              <a:rPr lang="en-US" dirty="0" smtClean="0"/>
              <a:t>is the epistles of the New Testament that deal with the Church Age. Acts is primarily historical. </a:t>
            </a:r>
          </a:p>
          <a:p>
            <a:pPr hangingPunct="0"/>
            <a:endParaRPr lang="en-US" dirty="0" smtClean="0"/>
          </a:p>
          <a:p>
            <a:endParaRPr lang="en-US" dirty="0"/>
          </a:p>
        </p:txBody>
      </p:sp>
    </p:spTree>
  </p:cSld>
  <p:clrMapOvr>
    <a:masterClrMapping/>
  </p:clrMapOvr>
  <p:timing>
    <p:tnLst>
      <p:par>
        <p:cTn id="1" dur="indefinite" restart="never" nodeType="tmRoot"/>
      </p:par>
    </p:tnLst>
  </p:timing>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85800"/>
            <a:ext cx="8991600" cy="6172200"/>
          </a:xfrm>
        </p:spPr>
        <p:txBody>
          <a:bodyPr>
            <a:normAutofit lnSpcReduction="10000"/>
          </a:bodyPr>
          <a:lstStyle/>
          <a:p>
            <a:pPr hangingPunct="0"/>
            <a:r>
              <a:rPr lang="en-US" b="1" dirty="0" smtClean="0">
                <a:solidFill>
                  <a:srgbClr val="FFFF00"/>
                </a:solidFill>
              </a:rPr>
              <a:t>“to his saints,” </a:t>
            </a:r>
            <a:r>
              <a:rPr lang="en-US" dirty="0" smtClean="0"/>
              <a:t>the word “saint” again indicating full time Christian service. </a:t>
            </a:r>
          </a:p>
          <a:p>
            <a:pPr hangingPunct="0"/>
            <a:endParaRPr lang="en-US" dirty="0" smtClean="0"/>
          </a:p>
          <a:p>
            <a:pPr hangingPunct="0"/>
            <a:r>
              <a:rPr lang="en-US" dirty="0" smtClean="0"/>
              <a:t>Translation: </a:t>
            </a:r>
            <a:r>
              <a:rPr lang="en-US" dirty="0" smtClean="0">
                <a:solidFill>
                  <a:srgbClr val="FFFF00"/>
                </a:solidFill>
              </a:rPr>
              <a:t>“The mystery having been concealed from the ages </a:t>
            </a:r>
            <a:r>
              <a:rPr lang="en-US" dirty="0" smtClean="0"/>
              <a:t>[dispensations] </a:t>
            </a:r>
            <a:r>
              <a:rPr lang="en-US" dirty="0" smtClean="0">
                <a:solidFill>
                  <a:srgbClr val="FFFF00"/>
                </a:solidFill>
              </a:rPr>
              <a:t>and from the generations, but now has been revealed to his saints.”</a:t>
            </a:r>
          </a:p>
          <a:p>
            <a:pPr hangingPunct="0"/>
            <a:endParaRPr lang="en-US" dirty="0" smtClean="0"/>
          </a:p>
          <a:p>
            <a:pPr hangingPunct="0"/>
            <a:r>
              <a:rPr lang="en-US" b="1" dirty="0" smtClean="0">
                <a:solidFill>
                  <a:srgbClr val="FFFF00"/>
                </a:solidFill>
              </a:rPr>
              <a:t>1: 27, “To whom God willed to make known what is the riches of the glory of this mystery among the gentiles, which is Christ in you, the hope of glory.”</a:t>
            </a:r>
          </a:p>
          <a:p>
            <a:pPr hangingPunct="0"/>
            <a:endParaRPr lang="en-US" dirty="0" smtClean="0"/>
          </a:p>
          <a:p>
            <a:pPr hangingPunct="0"/>
            <a:r>
              <a:rPr lang="en-US" b="1" dirty="0" smtClean="0">
                <a:solidFill>
                  <a:srgbClr val="FFFF00"/>
                </a:solidFill>
              </a:rPr>
              <a:t>“God,” -</a:t>
            </a:r>
            <a:r>
              <a:rPr lang="en-US" dirty="0" smtClean="0"/>
              <a:t> “the God,” a reference to God the Father</a:t>
            </a:r>
          </a:p>
          <a:p>
            <a:pPr hangingPunct="0"/>
            <a:endParaRPr lang="en-US" dirty="0" smtClean="0"/>
          </a:p>
          <a:p>
            <a:pPr hangingPunct="0"/>
            <a:endParaRPr lang="en-US" dirty="0" smtClean="0"/>
          </a:p>
          <a:p>
            <a:endParaRPr lang="en-US" dirty="0"/>
          </a:p>
        </p:txBody>
      </p:sp>
    </p:spTree>
  </p:cSld>
  <p:clrMapOvr>
    <a:masterClrMapping/>
  </p:clrMapOvr>
  <p:timing>
    <p:tnLst>
      <p:par>
        <p:cTn id="1" dur="indefinite" restart="never" nodeType="tmRoot"/>
      </p:par>
    </p:tnLst>
  </p:timing>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lnSpcReduction="10000"/>
          </a:bodyPr>
          <a:lstStyle/>
          <a:p>
            <a:pPr hangingPunct="0"/>
            <a:r>
              <a:rPr lang="en-US" b="1" dirty="0" smtClean="0">
                <a:solidFill>
                  <a:srgbClr val="FFFF00"/>
                </a:solidFill>
              </a:rPr>
              <a:t>“willed to make known” </a:t>
            </a:r>
            <a:r>
              <a:rPr lang="en-US" dirty="0" smtClean="0"/>
              <a:t>– THELO – AAIndic - means decreed. The aorist tense refers to eternity past. </a:t>
            </a:r>
            <a:endParaRPr lang="en-US" dirty="0" smtClean="0"/>
          </a:p>
          <a:p>
            <a:pPr hangingPunct="0"/>
            <a:endParaRPr lang="en-US" dirty="0" smtClean="0"/>
          </a:p>
          <a:p>
            <a:pPr hangingPunct="0"/>
            <a:r>
              <a:rPr lang="en-US" dirty="0" smtClean="0"/>
              <a:t> </a:t>
            </a:r>
            <a:r>
              <a:rPr lang="en-US" dirty="0" smtClean="0"/>
              <a:t>He decreed that this doctrine would be made known in the Church Age, and He decreed that it would be made known by pastor-teachers.</a:t>
            </a:r>
          </a:p>
          <a:p>
            <a:pPr hangingPunct="0"/>
            <a:endParaRPr lang="en-US" dirty="0" smtClean="0"/>
          </a:p>
          <a:p>
            <a:pPr hangingPunct="0"/>
            <a:r>
              <a:rPr lang="en-US" b="1" dirty="0" smtClean="0">
                <a:solidFill>
                  <a:srgbClr val="FFFF00"/>
                </a:solidFill>
              </a:rPr>
              <a:t> “make known,” </a:t>
            </a:r>
            <a:r>
              <a:rPr lang="en-US" dirty="0" smtClean="0"/>
              <a:t>GNORIZO – AAInfin -  He decreed in eternity past to make this information available, it what it means. </a:t>
            </a:r>
            <a:endParaRPr lang="en-US" dirty="0" smtClean="0"/>
          </a:p>
          <a:p>
            <a:pPr hangingPunct="0"/>
            <a:endParaRPr lang="en-US" dirty="0" smtClean="0"/>
          </a:p>
          <a:p>
            <a:pPr hangingPunct="0"/>
            <a:r>
              <a:rPr lang="en-US" dirty="0" smtClean="0"/>
              <a:t>Here </a:t>
            </a:r>
            <a:r>
              <a:rPr lang="en-US" dirty="0" smtClean="0"/>
              <a:t>is the principle of revelation.  It is God’s decree to reveal the mystery doctrine to the saints in the Church Age. </a:t>
            </a:r>
          </a:p>
          <a:p>
            <a:endParaRPr lang="en-US" dirty="0"/>
          </a:p>
        </p:txBody>
      </p:sp>
    </p:spTree>
  </p:cSld>
  <p:clrMapOvr>
    <a:masterClrMapping/>
  </p:clrMapOvr>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9144000" cy="6705600"/>
          </a:xfrm>
        </p:spPr>
        <p:txBody>
          <a:bodyPr>
            <a:normAutofit fontScale="85000" lnSpcReduction="20000"/>
          </a:bodyPr>
          <a:lstStyle/>
          <a:p>
            <a:pPr hangingPunct="0"/>
            <a:r>
              <a:rPr lang="en-US" dirty="0" smtClean="0"/>
              <a:t>This is fulfilled through the function of learning and applying doctrine in a local church under the teaching ministry of a pastor-teacher. </a:t>
            </a:r>
          </a:p>
          <a:p>
            <a:endParaRPr lang="en-US" dirty="0" smtClean="0"/>
          </a:p>
          <a:p>
            <a:r>
              <a:rPr lang="en-US" b="1" dirty="0" smtClean="0">
                <a:solidFill>
                  <a:srgbClr val="FFFF00"/>
                </a:solidFill>
              </a:rPr>
              <a:t>“what </a:t>
            </a:r>
            <a:r>
              <a:rPr lang="en-US" b="1" i="1" dirty="0" smtClean="0">
                <a:solidFill>
                  <a:srgbClr val="FFFF00"/>
                </a:solidFill>
              </a:rPr>
              <a:t>is</a:t>
            </a:r>
            <a:r>
              <a:rPr lang="en-US" b="1" dirty="0" smtClean="0">
                <a:solidFill>
                  <a:srgbClr val="FFFF00"/>
                </a:solidFill>
              </a:rPr>
              <a:t> the riches,” </a:t>
            </a:r>
            <a:r>
              <a:rPr lang="en-US" dirty="0" smtClean="0"/>
              <a:t>TI TO PLOUTOI – spiritual riches  of BD. </a:t>
            </a:r>
          </a:p>
          <a:p>
            <a:pPr>
              <a:buNone/>
            </a:pPr>
            <a:r>
              <a:rPr lang="en-US" dirty="0" smtClean="0"/>
              <a:t>	</a:t>
            </a:r>
          </a:p>
          <a:p>
            <a:pPr hangingPunct="0"/>
            <a:r>
              <a:rPr lang="en-US" b="1" dirty="0" smtClean="0">
                <a:solidFill>
                  <a:srgbClr val="FFFF00"/>
                </a:solidFill>
              </a:rPr>
              <a:t>“of the glory,” </a:t>
            </a:r>
            <a:r>
              <a:rPr lang="en-US" dirty="0" smtClean="0"/>
              <a:t>DOXA – means BD in your soul, ECS.  Remember that once you are saved you have to change your scale of values. Wealth lies in doctrine. The wealth you accumulate is Bible doctrine in your soul. </a:t>
            </a:r>
          </a:p>
          <a:p>
            <a:pPr hangingPunct="0">
              <a:buNone/>
            </a:pPr>
            <a:r>
              <a:rPr lang="en-US" dirty="0" smtClean="0"/>
              <a:t> </a:t>
            </a:r>
          </a:p>
          <a:p>
            <a:pPr hangingPunct="0"/>
            <a:r>
              <a:rPr lang="en-US" b="1" dirty="0" smtClean="0">
                <a:solidFill>
                  <a:srgbClr val="FFFF00"/>
                </a:solidFill>
              </a:rPr>
              <a:t>“of this mystery,” </a:t>
            </a:r>
            <a:r>
              <a:rPr lang="en-US" dirty="0" smtClean="0"/>
              <a:t> The mystery doctrine possesses the glory of the ECS when there is the daily learning and applying truth. </a:t>
            </a:r>
          </a:p>
          <a:p>
            <a:pPr hangingPunct="0">
              <a:buNone/>
            </a:pPr>
            <a:r>
              <a:rPr lang="en-US" dirty="0" smtClean="0"/>
              <a:t> </a:t>
            </a:r>
          </a:p>
          <a:p>
            <a:pPr hangingPunct="0"/>
            <a:r>
              <a:rPr lang="en-US" dirty="0" smtClean="0"/>
              <a:t>Notice that the Jews no longer have a monopoly on doctrine as they did in Old Testament times, </a:t>
            </a:r>
            <a:r>
              <a:rPr lang="en-US" b="1" dirty="0" smtClean="0">
                <a:solidFill>
                  <a:srgbClr val="FFFF00"/>
                </a:solidFill>
              </a:rPr>
              <a:t>“among the Gentiles,”. </a:t>
            </a:r>
          </a:p>
          <a:p>
            <a:pPr hangingPunct="0">
              <a:buNone/>
            </a:pPr>
            <a:r>
              <a:rPr lang="en-US" dirty="0" smtClean="0"/>
              <a:t> </a:t>
            </a:r>
          </a:p>
          <a:p>
            <a:endParaRPr lang="en-US" dirty="0"/>
          </a:p>
        </p:txBody>
      </p:sp>
    </p:spTree>
  </p:cSld>
  <p:clrMapOvr>
    <a:masterClrMapping/>
  </p:clrMapOvr>
  <p:timing>
    <p:tnLst>
      <p:par>
        <p:cTn id="1" dur="indefinite" restart="never" nodeType="tmRoot"/>
      </p:par>
    </p:tnLst>
  </p:timing>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991600" cy="6553200"/>
          </a:xfrm>
        </p:spPr>
        <p:txBody>
          <a:bodyPr>
            <a:normAutofit fontScale="92500" lnSpcReduction="20000"/>
          </a:bodyPr>
          <a:lstStyle/>
          <a:p>
            <a:pPr hangingPunct="0"/>
            <a:r>
              <a:rPr lang="en-US" b="1" dirty="0" smtClean="0">
                <a:solidFill>
                  <a:srgbClr val="FFFF00"/>
                </a:solidFill>
              </a:rPr>
              <a:t>“which  is </a:t>
            </a:r>
            <a:r>
              <a:rPr lang="en-US" dirty="0" smtClean="0"/>
              <a:t>( EIMI – PAI which keeps on being)  </a:t>
            </a:r>
          </a:p>
          <a:p>
            <a:pPr hangingPunct="0">
              <a:buNone/>
            </a:pPr>
            <a:r>
              <a:rPr lang="en-US" dirty="0" smtClean="0"/>
              <a:t>    </a:t>
            </a:r>
            <a:r>
              <a:rPr lang="en-US" b="1" dirty="0" smtClean="0">
                <a:solidFill>
                  <a:srgbClr val="FFFF00"/>
                </a:solidFill>
              </a:rPr>
              <a:t>  Christ in you, the hope of glory.”</a:t>
            </a:r>
            <a:r>
              <a:rPr lang="en-US" dirty="0" smtClean="0"/>
              <a:t> </a:t>
            </a:r>
          </a:p>
          <a:p>
            <a:pPr hangingPunct="0">
              <a:buNone/>
            </a:pPr>
            <a:endParaRPr lang="en-US" dirty="0" smtClean="0"/>
          </a:p>
          <a:p>
            <a:pPr hangingPunct="0"/>
            <a:r>
              <a:rPr lang="en-US" dirty="0" smtClean="0"/>
              <a:t>It is true that the moment you are saved Christ, along with the Holy Spirit, comes to indwell you. </a:t>
            </a:r>
          </a:p>
          <a:p>
            <a:pPr hangingPunct="0"/>
            <a:endParaRPr lang="en-US" dirty="0" smtClean="0"/>
          </a:p>
          <a:p>
            <a:pPr hangingPunct="0"/>
            <a:r>
              <a:rPr lang="en-US" dirty="0" smtClean="0"/>
              <a:t>The indwelling of Christ is taught, first in John 14:20 where Jesus anticipated it; Galatians 2:20; Romans 8:10; 2 Corinthians 13:5. </a:t>
            </a:r>
          </a:p>
          <a:p>
            <a:pPr hangingPunct="0"/>
            <a:endParaRPr lang="en-US" dirty="0" smtClean="0"/>
          </a:p>
          <a:p>
            <a:pPr hangingPunct="0"/>
            <a:r>
              <a:rPr lang="en-US" dirty="0" smtClean="0"/>
              <a:t>This is a true doctrine, but here in verse 27 </a:t>
            </a:r>
            <a:r>
              <a:rPr lang="en-US" b="1" dirty="0" smtClean="0">
                <a:solidFill>
                  <a:srgbClr val="FFFF00"/>
                </a:solidFill>
              </a:rPr>
              <a:t>“Christ in you” </a:t>
            </a:r>
            <a:r>
              <a:rPr lang="en-US" dirty="0" smtClean="0"/>
              <a:t>does not refer to the indwelling of Christ, it refers to the ECS. </a:t>
            </a:r>
          </a:p>
          <a:p>
            <a:pPr hangingPunct="0">
              <a:buNone/>
            </a:pPr>
            <a:endParaRPr lang="en-US" dirty="0" smtClean="0"/>
          </a:p>
          <a:p>
            <a:pPr hangingPunct="0"/>
            <a:r>
              <a:rPr lang="en-US" dirty="0" smtClean="0"/>
              <a:t>Translation: </a:t>
            </a:r>
            <a:r>
              <a:rPr lang="en-US" b="1" dirty="0" smtClean="0">
                <a:solidFill>
                  <a:srgbClr val="FFFF00"/>
                </a:solidFill>
              </a:rPr>
              <a:t>“To whom the God decreed to make known what the wealth of the glory of the mystery in the Gentiles </a:t>
            </a:r>
            <a:r>
              <a:rPr lang="en-US" dirty="0" smtClean="0"/>
              <a:t>[believers] </a:t>
            </a:r>
            <a:r>
              <a:rPr lang="en-US" b="1" dirty="0" smtClean="0">
                <a:solidFill>
                  <a:srgbClr val="FFFF00"/>
                </a:solidFill>
              </a:rPr>
              <a:t>which keeps on being Christ in you</a:t>
            </a:r>
            <a:r>
              <a:rPr lang="en-US" dirty="0" smtClean="0"/>
              <a:t> [ECS] </a:t>
            </a:r>
            <a:r>
              <a:rPr lang="en-US" b="1" dirty="0" smtClean="0">
                <a:solidFill>
                  <a:srgbClr val="FFFF00"/>
                </a:solidFill>
              </a:rPr>
              <a:t>the confidence of the glory </a:t>
            </a:r>
            <a:r>
              <a:rPr lang="en-US" dirty="0" smtClean="0"/>
              <a:t>[ECS].”</a:t>
            </a:r>
          </a:p>
          <a:p>
            <a:endParaRPr lang="en-US" dirty="0"/>
          </a:p>
        </p:txBody>
      </p:sp>
    </p:spTree>
  </p:cSld>
  <p:clrMapOvr>
    <a:masterClrMapping/>
  </p:clrMapOvr>
  <p:timing>
    <p:tnLst>
      <p:par>
        <p:cTn id="1" dur="indefinite" restart="never" nodeType="tmRoot"/>
      </p:par>
    </p:tnLst>
  </p:timing>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991600" cy="6553200"/>
          </a:xfrm>
        </p:spPr>
        <p:txBody>
          <a:bodyPr>
            <a:normAutofit/>
          </a:bodyPr>
          <a:lstStyle/>
          <a:p>
            <a:pPr hangingPunct="0"/>
            <a:r>
              <a:rPr lang="en-US" dirty="0" smtClean="0"/>
              <a:t>So the whole mystery doctrine is designed to erect an ECS, to give you a confidence in the devil’s world and in the unseen conflict, the angelic conflict. </a:t>
            </a:r>
          </a:p>
          <a:p>
            <a:pPr hangingPunct="0">
              <a:buNone/>
            </a:pPr>
            <a:endParaRPr lang="en-US" dirty="0" smtClean="0"/>
          </a:p>
          <a:p>
            <a:pPr hangingPunct="0">
              <a:buNone/>
            </a:pPr>
            <a:r>
              <a:rPr lang="en-US" b="1" dirty="0" smtClean="0">
                <a:solidFill>
                  <a:srgbClr val="FFFF00"/>
                </a:solidFill>
              </a:rPr>
              <a:t>1:28, </a:t>
            </a:r>
            <a:r>
              <a:rPr lang="en-US" dirty="0" smtClean="0"/>
              <a:t>the function of the ministry</a:t>
            </a:r>
            <a:r>
              <a:rPr lang="en-US" b="1" dirty="0" smtClean="0">
                <a:solidFill>
                  <a:srgbClr val="FFFF00"/>
                </a:solidFill>
              </a:rPr>
              <a:t>. “And we proclaim Him admonishing every man and teaching every man with all wisdom, that we may present every man complete in Christ.”</a:t>
            </a:r>
          </a:p>
          <a:p>
            <a:pPr hangingPunct="0">
              <a:buNone/>
            </a:pPr>
            <a:r>
              <a:rPr lang="en-US" dirty="0" smtClean="0"/>
              <a:t> </a:t>
            </a:r>
          </a:p>
          <a:p>
            <a:pPr hangingPunct="0"/>
            <a:r>
              <a:rPr lang="en-US" b="1" dirty="0" smtClean="0">
                <a:solidFill>
                  <a:srgbClr val="FFFF00"/>
                </a:solidFill>
              </a:rPr>
              <a:t> “we proclaim,” </a:t>
            </a:r>
            <a:r>
              <a:rPr lang="en-US" dirty="0" smtClean="0"/>
              <a:t> - KATAGGELLO – PAIndic - another communication verb,  to solemnly proclaim the gospel, so evangelism. </a:t>
            </a:r>
          </a:p>
          <a:p>
            <a:pPr hangingPunct="0">
              <a:buNone/>
            </a:pPr>
            <a:endParaRPr lang="en-US" dirty="0" smtClean="0"/>
          </a:p>
          <a:p>
            <a:pPr hangingPunct="0"/>
            <a:endParaRPr lang="en-US" dirty="0" smtClean="0"/>
          </a:p>
        </p:txBody>
      </p:sp>
    </p:spTree>
  </p:cSld>
  <p:clrMapOvr>
    <a:masterClrMapping/>
  </p:clrMapOvr>
  <p:timing>
    <p:tnLst>
      <p:par>
        <p:cTn id="1" dur="indefinite" restart="never" nodeType="tmRoot"/>
      </p:par>
    </p:tnLst>
  </p:timing>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lstStyle/>
          <a:p>
            <a:pPr hangingPunct="0"/>
            <a:r>
              <a:rPr lang="en-US" b="1" dirty="0" smtClean="0">
                <a:solidFill>
                  <a:srgbClr val="FFFF00"/>
                </a:solidFill>
              </a:rPr>
              <a:t>“admonishing” </a:t>
            </a:r>
            <a:r>
              <a:rPr lang="en-US" dirty="0" smtClean="0"/>
              <a:t>– NOUTHETEO – PAPtc – to warn, challenge, to warn with a view toward correcting something, kick believers in the pants when they need it. </a:t>
            </a:r>
          </a:p>
          <a:p>
            <a:pPr hangingPunct="0"/>
            <a:endParaRPr lang="en-US" b="1" dirty="0" smtClean="0">
              <a:solidFill>
                <a:srgbClr val="FFFF00"/>
              </a:solidFill>
            </a:endParaRPr>
          </a:p>
          <a:p>
            <a:pPr hangingPunct="0"/>
            <a:r>
              <a:rPr lang="en-US" b="1" dirty="0" smtClean="0">
                <a:solidFill>
                  <a:srgbClr val="FFFF00"/>
                </a:solidFill>
              </a:rPr>
              <a:t>“teaching” - </a:t>
            </a:r>
            <a:r>
              <a:rPr lang="en-US" dirty="0" smtClean="0"/>
              <a:t>DIDASKO - means to teach a group, never one on one. </a:t>
            </a:r>
            <a:endParaRPr lang="en-US" dirty="0" smtClean="0"/>
          </a:p>
          <a:p>
            <a:pPr hangingPunct="0"/>
            <a:endParaRPr lang="en-US" dirty="0" smtClean="0"/>
          </a:p>
          <a:p>
            <a:pPr hangingPunct="0"/>
            <a:r>
              <a:rPr lang="en-US" dirty="0" smtClean="0"/>
              <a:t>This </a:t>
            </a:r>
            <a:r>
              <a:rPr lang="en-US" dirty="0" smtClean="0"/>
              <a:t>is the principle of the privacy of the priesthood. You take in the doctrine as in a group and then you do it as unto the Lord. </a:t>
            </a:r>
            <a:endParaRPr lang="en-US" b="1" dirty="0" smtClean="0">
              <a:solidFill>
                <a:srgbClr val="FFFF00"/>
              </a:solidFill>
            </a:endParaRPr>
          </a:p>
          <a:p>
            <a:pPr hangingPunct="0"/>
            <a:endParaRPr lang="en-US" b="1" dirty="0" smtClean="0">
              <a:solidFill>
                <a:srgbClr val="FFFF00"/>
              </a:solidFill>
            </a:endParaRPr>
          </a:p>
          <a:p>
            <a:r>
              <a:rPr lang="en-US" b="1" dirty="0" smtClean="0">
                <a:solidFill>
                  <a:srgbClr val="FFFF00"/>
                </a:solidFill>
              </a:rPr>
              <a:t>“every man,” </a:t>
            </a:r>
            <a:r>
              <a:rPr lang="en-US" dirty="0" smtClean="0"/>
              <a:t>all mankind. There is a phase of the message for all mankind, which is the gospel. </a:t>
            </a:r>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991600" cy="6705600"/>
          </a:xfrm>
        </p:spPr>
        <p:txBody>
          <a:bodyPr/>
          <a:lstStyle/>
          <a:p>
            <a:r>
              <a:rPr lang="en-US" dirty="0" smtClean="0"/>
              <a:t>Paul did not need to “pray through” to God for he lived moment by moment in fellowship with the Father.</a:t>
            </a:r>
          </a:p>
          <a:p>
            <a:r>
              <a:rPr lang="en-US" dirty="0" smtClean="0"/>
              <a:t>Paul clearly believes that prayer makes a difference so he prayed unceasingly!</a:t>
            </a:r>
          </a:p>
          <a:p>
            <a:endParaRPr lang="en-US" dirty="0" smtClean="0"/>
          </a:p>
          <a:p>
            <a:r>
              <a:rPr lang="en-US" dirty="0" smtClean="0"/>
              <a:t>Application: Any prayer while in fellowship with the Lord matters!</a:t>
            </a:r>
          </a:p>
          <a:p>
            <a:endParaRPr lang="en-US" dirty="0" smtClean="0"/>
          </a:p>
          <a:p>
            <a:r>
              <a:rPr lang="en-US" b="1" dirty="0" smtClean="0">
                <a:solidFill>
                  <a:srgbClr val="FFFF00"/>
                </a:solidFill>
              </a:rPr>
              <a:t>1:4 “since we heard of your faith in Christ Jesus and the love which you have for all the saints”</a:t>
            </a:r>
          </a:p>
          <a:p>
            <a:r>
              <a:rPr lang="en-US" dirty="0" smtClean="0"/>
              <a:t>Verse begins with the Reason why Paul was thankful for them: faith and love.</a:t>
            </a:r>
            <a:endParaRPr lang="en-US" dirty="0"/>
          </a:p>
        </p:txBody>
      </p:sp>
    </p:spTree>
  </p:cSld>
  <p:clrMapOvr>
    <a:masterClrMapping/>
  </p:clrMapOvr>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85000" lnSpcReduction="10000"/>
          </a:bodyPr>
          <a:lstStyle/>
          <a:p>
            <a:pPr hangingPunct="0"/>
            <a:endParaRPr lang="en-US" b="1" dirty="0" smtClean="0">
              <a:solidFill>
                <a:srgbClr val="FFFF00"/>
              </a:solidFill>
            </a:endParaRPr>
          </a:p>
          <a:p>
            <a:pPr hangingPunct="0"/>
            <a:r>
              <a:rPr lang="en-US" b="1" dirty="0" smtClean="0">
                <a:solidFill>
                  <a:srgbClr val="FFFF00"/>
                </a:solidFill>
              </a:rPr>
              <a:t>“with all wisdom ” </a:t>
            </a:r>
            <a:r>
              <a:rPr lang="en-US" dirty="0" smtClean="0"/>
              <a:t>– DIDASKO – PAPtc - constantly teaching in public assembly. The word for wisdom here means doctrine in the right lobe, SOPHIA,  locative case, EN plus the locative of SOPHIA – </a:t>
            </a:r>
            <a:r>
              <a:rPr lang="en-US" dirty="0" smtClean="0">
                <a:solidFill>
                  <a:srgbClr val="FFFF00"/>
                </a:solidFill>
              </a:rPr>
              <a:t>in the sphere of wisdom.</a:t>
            </a:r>
          </a:p>
          <a:p>
            <a:pPr hangingPunct="0"/>
            <a:endParaRPr lang="en-US" dirty="0" smtClean="0"/>
          </a:p>
          <a:p>
            <a:pPr hangingPunct="0"/>
            <a:r>
              <a:rPr lang="en-US" b="1" dirty="0" smtClean="0">
                <a:solidFill>
                  <a:srgbClr val="FFFF00"/>
                </a:solidFill>
              </a:rPr>
              <a:t>“that we may present every man complete in Christ” </a:t>
            </a:r>
            <a:r>
              <a:rPr lang="en-US" dirty="0" smtClean="0"/>
              <a:t>introduces a purpose clause; </a:t>
            </a:r>
            <a:r>
              <a:rPr lang="en-US" b="1" dirty="0" smtClean="0">
                <a:solidFill>
                  <a:srgbClr val="FFFF00"/>
                </a:solidFill>
              </a:rPr>
              <a:t>“we may present,” </a:t>
            </a:r>
            <a:r>
              <a:rPr lang="en-US" dirty="0" smtClean="0"/>
              <a:t>– PARISTEMI – AASubj – to stand, comes to mean to consecrate. </a:t>
            </a:r>
          </a:p>
          <a:p>
            <a:pPr hangingPunct="0"/>
            <a:endParaRPr lang="en-US" dirty="0" smtClean="0"/>
          </a:p>
          <a:p>
            <a:pPr hangingPunct="0"/>
            <a:r>
              <a:rPr lang="en-US" dirty="0" smtClean="0"/>
              <a:t>The teaching ministry results in believers becoming consecrated to the Lord, which means the erection of an ECS, a maximum amount of doctrine in the right lobe whereby you run your own </a:t>
            </a:r>
            <a:r>
              <a:rPr lang="en-US" b="1" dirty="0" smtClean="0"/>
              <a:t>“power plant,” </a:t>
            </a:r>
            <a:r>
              <a:rPr lang="en-US" dirty="0" smtClean="0"/>
              <a:t>your own power plant being doctrine in your right lobe. </a:t>
            </a:r>
          </a:p>
          <a:p>
            <a:pPr hangingPunct="0"/>
            <a:endParaRPr lang="en-US" dirty="0" smtClean="0"/>
          </a:p>
          <a:p>
            <a:pPr hangingPunct="0"/>
            <a:r>
              <a:rPr lang="en-US" dirty="0" smtClean="0"/>
              <a:t>The aorist tense: the point in which the believer receives an ECS and then continues to learn and apply. </a:t>
            </a:r>
          </a:p>
          <a:p>
            <a:pPr hangingPunct="0"/>
            <a:endParaRPr lang="en-US" dirty="0" smtClean="0"/>
          </a:p>
          <a:p>
            <a:pPr hangingPunct="0"/>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81000"/>
            <a:ext cx="8991600" cy="6477000"/>
          </a:xfrm>
        </p:spPr>
        <p:txBody>
          <a:bodyPr>
            <a:normAutofit lnSpcReduction="10000"/>
          </a:bodyPr>
          <a:lstStyle/>
          <a:p>
            <a:pPr hangingPunct="0"/>
            <a:r>
              <a:rPr lang="en-US" dirty="0" smtClean="0"/>
              <a:t>The active voice: it is the responsibility of the pastor-teacher to communicate so that there will be the growth, the ECS, the storage of doctrine in the right lobe. </a:t>
            </a:r>
          </a:p>
          <a:p>
            <a:pPr hangingPunct="0"/>
            <a:endParaRPr lang="en-US" dirty="0" smtClean="0"/>
          </a:p>
          <a:p>
            <a:r>
              <a:rPr lang="en-US" dirty="0" smtClean="0"/>
              <a:t>The subjunctive mood means that no pastor will ever be completely successful with his congregation. </a:t>
            </a:r>
          </a:p>
          <a:p>
            <a:endParaRPr lang="en-US" dirty="0" smtClean="0"/>
          </a:p>
          <a:p>
            <a:r>
              <a:rPr lang="en-US" dirty="0" smtClean="0"/>
              <a:t>There are always some who will fall off at some point, they will reject something, they will be offended, etc. </a:t>
            </a:r>
          </a:p>
          <a:p>
            <a:endParaRPr lang="en-US" dirty="0" smtClean="0"/>
          </a:p>
          <a:p>
            <a:pPr hangingPunct="0"/>
            <a:r>
              <a:rPr lang="en-US" b="1" dirty="0" smtClean="0">
                <a:solidFill>
                  <a:srgbClr val="FFFF00"/>
                </a:solidFill>
              </a:rPr>
              <a:t>“every man,” </a:t>
            </a:r>
            <a:r>
              <a:rPr lang="en-US" dirty="0" smtClean="0"/>
              <a:t>all mankind. Three times we have this phrase, </a:t>
            </a:r>
            <a:r>
              <a:rPr lang="en-US" b="1" dirty="0" smtClean="0">
                <a:solidFill>
                  <a:srgbClr val="FFFF00"/>
                </a:solidFill>
              </a:rPr>
              <a:t>“all mankind.” </a:t>
            </a:r>
            <a:r>
              <a:rPr lang="en-US" dirty="0" smtClean="0"/>
              <a:t>	</a:t>
            </a:r>
          </a:p>
          <a:p>
            <a:endParaRPr lang="en-US" dirty="0"/>
          </a:p>
        </p:txBody>
      </p:sp>
    </p:spTree>
  </p:cSld>
  <p:clrMapOvr>
    <a:masterClrMapping/>
  </p:clrMapOvr>
  <p:timing>
    <p:tnLst>
      <p:par>
        <p:cTn id="1" dur="indefinite" restart="never" nodeType="tmRoot"/>
      </p:par>
    </p:tnLst>
  </p:timing>
</p:sld>
</file>

<file path=ppt/slides/slide2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81000"/>
            <a:ext cx="8991600" cy="6477000"/>
          </a:xfrm>
        </p:spPr>
        <p:txBody>
          <a:bodyPr>
            <a:normAutofit/>
          </a:bodyPr>
          <a:lstStyle/>
          <a:p>
            <a:pPr hangingPunct="0"/>
            <a:r>
              <a:rPr lang="en-US" b="1" dirty="0" smtClean="0">
                <a:solidFill>
                  <a:srgbClr val="FFFF00"/>
                </a:solidFill>
              </a:rPr>
              <a:t>“complete ,” </a:t>
            </a:r>
            <a:r>
              <a:rPr lang="en-US" dirty="0" smtClean="0"/>
              <a:t>TELEIOO</a:t>
            </a:r>
            <a:r>
              <a:rPr lang="en-US" i="1" dirty="0" smtClean="0"/>
              <a:t> - </a:t>
            </a:r>
            <a:r>
              <a:rPr lang="en-US" dirty="0" smtClean="0"/>
              <a:t> means mature. It refers to the ECS, to a maximum amount of doctrine in the right lobe.</a:t>
            </a:r>
          </a:p>
          <a:p>
            <a:pPr hangingPunct="0"/>
            <a:endParaRPr lang="en-US" dirty="0" smtClean="0"/>
          </a:p>
          <a:p>
            <a:pPr hangingPunct="0"/>
            <a:r>
              <a:rPr lang="en-US" b="1" dirty="0" smtClean="0">
                <a:solidFill>
                  <a:srgbClr val="FFFF00"/>
                </a:solidFill>
              </a:rPr>
              <a:t>“in Christ Jesus,” </a:t>
            </a:r>
            <a:r>
              <a:rPr lang="en-US" dirty="0" smtClean="0"/>
              <a:t>recognizing positional sanctification. However, the word “Jesus” is not found in the original, it is simply “in Christ.”</a:t>
            </a:r>
          </a:p>
          <a:p>
            <a:pPr hangingPunct="0">
              <a:buNone/>
            </a:pPr>
            <a:r>
              <a:rPr lang="en-US" dirty="0" smtClean="0"/>
              <a:t> </a:t>
            </a:r>
          </a:p>
          <a:p>
            <a:pPr hangingPunct="0"/>
            <a:r>
              <a:rPr lang="en-US" dirty="0" smtClean="0"/>
              <a:t>Translation: </a:t>
            </a:r>
            <a:r>
              <a:rPr lang="en-US" dirty="0" smtClean="0">
                <a:solidFill>
                  <a:srgbClr val="FFFF00"/>
                </a:solidFill>
              </a:rPr>
              <a:t>“Whom we solemnly proclaim, instructing with warning all </a:t>
            </a:r>
            <a:r>
              <a:rPr lang="en-US" dirty="0" smtClean="0"/>
              <a:t>[saved] </a:t>
            </a:r>
            <a:r>
              <a:rPr lang="en-US" dirty="0" smtClean="0">
                <a:solidFill>
                  <a:srgbClr val="FFFF00"/>
                </a:solidFill>
              </a:rPr>
              <a:t>mankind, and publicly teaching all </a:t>
            </a:r>
            <a:r>
              <a:rPr lang="en-US" dirty="0" smtClean="0"/>
              <a:t>[saved] </a:t>
            </a:r>
            <a:r>
              <a:rPr lang="en-US" dirty="0" smtClean="0">
                <a:solidFill>
                  <a:srgbClr val="FFFF00"/>
                </a:solidFill>
              </a:rPr>
              <a:t>mankind in the sphere of every wisdom; that we may consecrate all </a:t>
            </a:r>
            <a:r>
              <a:rPr lang="en-US" dirty="0" smtClean="0"/>
              <a:t>[saved] </a:t>
            </a:r>
            <a:r>
              <a:rPr lang="en-US" dirty="0" smtClean="0">
                <a:solidFill>
                  <a:srgbClr val="FFFF00"/>
                </a:solidFill>
              </a:rPr>
              <a:t>mankind mature in Christ.” </a:t>
            </a:r>
          </a:p>
          <a:p>
            <a:endParaRPr lang="en-US" dirty="0"/>
          </a:p>
        </p:txBody>
      </p:sp>
    </p:spTree>
  </p:cSld>
  <p:clrMapOvr>
    <a:masterClrMapping/>
  </p:clrMapOvr>
  <p:timing>
    <p:tnLst>
      <p:par>
        <p:cTn id="1" dur="indefinite" restart="never" nodeType="tmRoot"/>
      </p:par>
    </p:tnLst>
  </p:timing>
</p:sld>
</file>

<file path=ppt/slides/slide2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85800"/>
            <a:ext cx="8991600" cy="6172200"/>
          </a:xfrm>
        </p:spPr>
        <p:txBody>
          <a:bodyPr>
            <a:normAutofit fontScale="92500" lnSpcReduction="10000"/>
          </a:bodyPr>
          <a:lstStyle/>
          <a:p>
            <a:r>
              <a:rPr lang="en-US" b="1" dirty="0" smtClean="0">
                <a:solidFill>
                  <a:srgbClr val="FFFF00"/>
                </a:solidFill>
              </a:rPr>
              <a:t>1: 29</a:t>
            </a:r>
            <a:r>
              <a:rPr lang="en-US" dirty="0" smtClean="0"/>
              <a:t>, now Paul states for himself and for all who have the gift of pastor-teacher the responsibility.</a:t>
            </a:r>
          </a:p>
          <a:p>
            <a:pPr>
              <a:buNone/>
            </a:pPr>
            <a:r>
              <a:rPr lang="en-US" dirty="0" smtClean="0"/>
              <a:t>    </a:t>
            </a:r>
            <a:r>
              <a:rPr lang="en-US" b="1" dirty="0" smtClean="0">
                <a:solidFill>
                  <a:srgbClr val="FFFF00"/>
                </a:solidFill>
              </a:rPr>
              <a:t>“And for this purpose also I labor, striving according to His power which mightily works in me.”</a:t>
            </a:r>
          </a:p>
          <a:p>
            <a:pPr hangingPunct="0"/>
            <a:endParaRPr lang="en-US" dirty="0" smtClean="0"/>
          </a:p>
          <a:p>
            <a:pPr hangingPunct="0"/>
            <a:r>
              <a:rPr lang="en-US" b="1" dirty="0" smtClean="0">
                <a:solidFill>
                  <a:srgbClr val="FFFF00"/>
                </a:solidFill>
              </a:rPr>
              <a:t>“ also I labor,” </a:t>
            </a:r>
            <a:r>
              <a:rPr lang="en-US" i="1" dirty="0" smtClean="0"/>
              <a:t>-</a:t>
            </a:r>
            <a:r>
              <a:rPr lang="en-US" dirty="0" smtClean="0"/>
              <a:t> KOPIAO -  means to labor until weary, to labor to the point of exhaustion, to labor with maximum daily effort.</a:t>
            </a:r>
          </a:p>
          <a:p>
            <a:pPr hangingPunct="0"/>
            <a:endParaRPr lang="en-US" dirty="0" smtClean="0"/>
          </a:p>
          <a:p>
            <a:pPr hangingPunct="0"/>
            <a:r>
              <a:rPr lang="en-US" b="1" dirty="0" smtClean="0">
                <a:solidFill>
                  <a:srgbClr val="FFFF00"/>
                </a:solidFill>
              </a:rPr>
              <a:t>“striving,” </a:t>
            </a:r>
            <a:r>
              <a:rPr lang="en-US" dirty="0" smtClean="0"/>
              <a:t>AGONIZOMAI – PMPtc - means an athlete straining to reach the finish line, intense competition. </a:t>
            </a:r>
          </a:p>
          <a:p>
            <a:pPr hangingPunct="0"/>
            <a:endParaRPr lang="en-US" dirty="0" smtClean="0"/>
          </a:p>
          <a:p>
            <a:pPr hangingPunct="0"/>
            <a:r>
              <a:rPr lang="en-US" b="1" dirty="0" smtClean="0">
                <a:solidFill>
                  <a:srgbClr val="FFFF00"/>
                </a:solidFill>
              </a:rPr>
              <a:t>“according to his power,” </a:t>
            </a:r>
            <a:r>
              <a:rPr lang="en-US" dirty="0" smtClean="0"/>
              <a:t>KATA  means according to the norm or standard; </a:t>
            </a:r>
            <a:r>
              <a:rPr lang="en-US" b="1" dirty="0" smtClean="0">
                <a:solidFill>
                  <a:srgbClr val="FFFF00"/>
                </a:solidFill>
              </a:rPr>
              <a:t>“of His power”</a:t>
            </a:r>
            <a:r>
              <a:rPr lang="en-US" dirty="0" smtClean="0"/>
              <a:t> is  ENERGEIA , operational power. </a:t>
            </a:r>
          </a:p>
          <a:p>
            <a:pPr hangingPunct="0"/>
            <a:endParaRPr lang="en-US" dirty="0" smtClean="0"/>
          </a:p>
        </p:txBody>
      </p:sp>
    </p:spTree>
  </p:cSld>
  <p:clrMapOvr>
    <a:masterClrMapping/>
  </p:clrMapOvr>
  <p:timing>
    <p:tnLst>
      <p:par>
        <p:cTn id="1" dur="indefinite" restart="never" nodeType="tmRoot"/>
      </p:par>
    </p:tnLst>
  </p:timing>
</p:sld>
</file>

<file path=ppt/slides/slide2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533400"/>
            <a:ext cx="8915400" cy="6324600"/>
          </a:xfrm>
        </p:spPr>
        <p:txBody>
          <a:bodyPr>
            <a:normAutofit fontScale="92500" lnSpcReduction="10000"/>
          </a:bodyPr>
          <a:lstStyle/>
          <a:p>
            <a:pPr hangingPunct="0"/>
            <a:r>
              <a:rPr lang="en-US" b="1" dirty="0" smtClean="0">
                <a:solidFill>
                  <a:srgbClr val="FFFF00"/>
                </a:solidFill>
              </a:rPr>
              <a:t>“which mightily works  in me,” </a:t>
            </a:r>
            <a:r>
              <a:rPr lang="en-US" dirty="0" smtClean="0"/>
              <a:t>literally, </a:t>
            </a:r>
            <a:r>
              <a:rPr lang="en-US" b="1" dirty="0" smtClean="0">
                <a:solidFill>
                  <a:srgbClr val="FFFF00"/>
                </a:solidFill>
              </a:rPr>
              <a:t>“which constantly operates in the sphere of me.”   </a:t>
            </a:r>
          </a:p>
          <a:p>
            <a:pPr hangingPunct="0"/>
            <a:endParaRPr lang="en-US" dirty="0" smtClean="0"/>
          </a:p>
          <a:p>
            <a:pPr hangingPunct="0"/>
            <a:r>
              <a:rPr lang="en-US" b="1" dirty="0" smtClean="0">
                <a:solidFill>
                  <a:srgbClr val="FFFF00"/>
                </a:solidFill>
              </a:rPr>
              <a:t>“mightily” </a:t>
            </a:r>
            <a:r>
              <a:rPr lang="en-US" dirty="0" smtClean="0"/>
              <a:t>is EN plus the locative of DUNAMAI  which means inherent power, </a:t>
            </a:r>
            <a:r>
              <a:rPr lang="en-US" b="1" dirty="0" smtClean="0">
                <a:solidFill>
                  <a:srgbClr val="FFFF00"/>
                </a:solidFill>
              </a:rPr>
              <a:t>“in the sphere of his omnipotent power.”</a:t>
            </a:r>
            <a:r>
              <a:rPr lang="en-US" dirty="0" smtClean="0"/>
              <a:t> </a:t>
            </a:r>
          </a:p>
          <a:p>
            <a:pPr hangingPunct="0"/>
            <a:endParaRPr lang="en-US" dirty="0" smtClean="0"/>
          </a:p>
          <a:p>
            <a:pPr hangingPunct="0"/>
            <a:r>
              <a:rPr lang="en-US" dirty="0" smtClean="0"/>
              <a:t>Translation: </a:t>
            </a:r>
            <a:r>
              <a:rPr lang="en-US" b="1" dirty="0" smtClean="0">
                <a:solidFill>
                  <a:srgbClr val="FFFF00"/>
                </a:solidFill>
              </a:rPr>
              <a:t>“Toward which I labor to the point of exhaustion, straining according to the standard of his operational power, which constantly functions in me in omnipotent power.”</a:t>
            </a:r>
          </a:p>
          <a:p>
            <a:pPr hangingPunct="0"/>
            <a:endParaRPr lang="en-US" b="1" dirty="0" smtClean="0">
              <a:solidFill>
                <a:srgbClr val="FFFF00"/>
              </a:solidFill>
            </a:endParaRPr>
          </a:p>
          <a:p>
            <a:pPr algn="ctr" hangingPunct="0">
              <a:buNone/>
            </a:pPr>
            <a:r>
              <a:rPr lang="en-US" dirty="0" smtClean="0"/>
              <a:t>END OF CHAPTER 1</a:t>
            </a:r>
          </a:p>
          <a:p>
            <a:endParaRPr lang="en-US" dirty="0" smtClean="0"/>
          </a:p>
          <a:p>
            <a:pPr>
              <a:buNone/>
            </a:pPr>
            <a:r>
              <a:rPr lang="en-US" dirty="0" smtClean="0"/>
              <a:t> </a:t>
            </a:r>
          </a:p>
          <a:p>
            <a:endParaRPr lang="en-US" dirty="0" smtClean="0"/>
          </a:p>
          <a:p>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915400" cy="6553200"/>
          </a:xfrm>
        </p:spPr>
        <p:txBody>
          <a:bodyPr>
            <a:normAutofit/>
          </a:bodyPr>
          <a:lstStyle/>
          <a:p>
            <a:r>
              <a:rPr lang="en-US" dirty="0" smtClean="0"/>
              <a:t>AKOUO – AAPtc – having heard</a:t>
            </a:r>
          </a:p>
          <a:p>
            <a:r>
              <a:rPr lang="en-US" dirty="0" smtClean="0"/>
              <a:t>PISTIN – faith, love of truth and use of it in their lives.  It is also trust, belief, and confidence. </a:t>
            </a:r>
          </a:p>
          <a:p>
            <a:pPr>
              <a:buNone/>
            </a:pPr>
            <a:r>
              <a:rPr lang="en-US" dirty="0" smtClean="0"/>
              <a:t>         - True faith begins with salvation in Christ. Trust that He is the only way of gaining eternal life. ( Acts 4:12)</a:t>
            </a:r>
          </a:p>
          <a:p>
            <a:pPr>
              <a:buNone/>
            </a:pPr>
            <a:r>
              <a:rPr lang="en-US" dirty="0" smtClean="0"/>
              <a:t>         -True faith appropriates the Word of God through faith or believing it.</a:t>
            </a:r>
          </a:p>
          <a:p>
            <a:pPr>
              <a:buNone/>
            </a:pPr>
            <a:endParaRPr lang="en-US" dirty="0" smtClean="0"/>
          </a:p>
          <a:p>
            <a:r>
              <a:rPr lang="en-US" dirty="0" smtClean="0"/>
              <a:t>AGAPE – mental attitude love that God provides for believers, willingness to forgive, putting others first, life without guilt complex, serve others, respect for others privacy and property, respect for others opinions.  Based upon FHS – 1 Cor 13:4-7</a:t>
            </a:r>
          </a:p>
          <a:p>
            <a:endParaRPr lang="en-US" dirty="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915400" cy="6553200"/>
          </a:xfrm>
        </p:spPr>
        <p:txBody>
          <a:bodyPr>
            <a:normAutofit lnSpcReduction="10000"/>
          </a:bodyPr>
          <a:lstStyle/>
          <a:p>
            <a:pPr>
              <a:buNone/>
            </a:pPr>
            <a:r>
              <a:rPr lang="en-US" b="1" dirty="0" smtClean="0">
                <a:solidFill>
                  <a:srgbClr val="FFFF00"/>
                </a:solidFill>
              </a:rPr>
              <a:t>“which you have for all the saints”</a:t>
            </a:r>
          </a:p>
          <a:p>
            <a:r>
              <a:rPr lang="en-US" dirty="0" smtClean="0"/>
              <a:t>Objective love – loving those you do not know or those who are obnoxious, rude, immature, etc.  It is generated by the Holy Spirit. ( Gal 5:22)</a:t>
            </a:r>
          </a:p>
          <a:p>
            <a:endParaRPr lang="en-US" dirty="0" smtClean="0"/>
          </a:p>
          <a:p>
            <a:r>
              <a:rPr lang="en-US" dirty="0" smtClean="0"/>
              <a:t>Objective love is based upon God’s view of people not our personal view.  No hate in true love ( Rom 9:13)</a:t>
            </a:r>
          </a:p>
          <a:p>
            <a:pPr>
              <a:buNone/>
            </a:pPr>
            <a:endParaRPr lang="en-US" dirty="0" smtClean="0"/>
          </a:p>
          <a:p>
            <a:r>
              <a:rPr lang="en-US" dirty="0" smtClean="0"/>
              <a:t>Objective love seeks the best interest of others over self so they may mature in Christ ( 2 Cor 4:10).</a:t>
            </a:r>
          </a:p>
          <a:p>
            <a:endParaRPr lang="en-US" dirty="0" smtClean="0"/>
          </a:p>
          <a:p>
            <a:r>
              <a:rPr lang="en-US" dirty="0" smtClean="0"/>
              <a:t>Objective love recognizes the +R in believers and knows that is what God loves in them.</a:t>
            </a:r>
          </a:p>
          <a:p>
            <a:endParaRPr lang="en-US" dirty="0" smtClean="0"/>
          </a:p>
          <a:p>
            <a:endParaRPr lang="en-US" dirty="0" smtClean="0"/>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915400" cy="6553200"/>
          </a:xfrm>
        </p:spPr>
        <p:txBody>
          <a:bodyPr>
            <a:normAutofit lnSpcReduction="10000"/>
          </a:bodyPr>
          <a:lstStyle/>
          <a:p>
            <a:r>
              <a:rPr lang="en-US" dirty="0" smtClean="0"/>
              <a:t>Objective love is sacrificial love even to death as in John 3:16.</a:t>
            </a:r>
          </a:p>
          <a:p>
            <a:pPr hangingPunct="0">
              <a:buNone/>
            </a:pPr>
            <a:endParaRPr lang="en-US" b="1" dirty="0" smtClean="0"/>
          </a:p>
          <a:p>
            <a:pPr hangingPunct="0">
              <a:buNone/>
            </a:pPr>
            <a:r>
              <a:rPr lang="en-US" b="1" dirty="0" smtClean="0">
                <a:solidFill>
                  <a:srgbClr val="FFC000"/>
                </a:solidFill>
              </a:rPr>
              <a:t>The Doctrine of Spirituality</a:t>
            </a:r>
            <a:endParaRPr lang="en-US" dirty="0" smtClean="0">
              <a:solidFill>
                <a:srgbClr val="FFC000"/>
              </a:solidFill>
            </a:endParaRPr>
          </a:p>
          <a:p>
            <a:pPr hangingPunct="0"/>
            <a:r>
              <a:rPr lang="en-US" dirty="0" smtClean="0"/>
              <a:t>1. We must learn to distinguish between the salvation ministry of the Holy Spirit and the post-salvation ministry of the Holy Spirit. </a:t>
            </a:r>
          </a:p>
          <a:p>
            <a:pPr hangingPunct="0"/>
            <a:endParaRPr lang="en-US" dirty="0" smtClean="0"/>
          </a:p>
          <a:p>
            <a:pPr hangingPunct="0"/>
            <a:r>
              <a:rPr lang="en-US" dirty="0" smtClean="0"/>
              <a:t>The Holy Spirit </a:t>
            </a:r>
            <a:r>
              <a:rPr lang="en-US" u="sng" dirty="0" smtClean="0"/>
              <a:t>does five things at the moment of salvation. </a:t>
            </a:r>
          </a:p>
          <a:p>
            <a:pPr hangingPunct="0">
              <a:buNone/>
            </a:pPr>
            <a:r>
              <a:rPr lang="en-US" dirty="0" smtClean="0"/>
              <a:t>        * He is the </a:t>
            </a:r>
            <a:r>
              <a:rPr lang="en-US" u="sng" dirty="0" smtClean="0"/>
              <a:t>agent of regeneration</a:t>
            </a:r>
            <a:r>
              <a:rPr lang="en-US" dirty="0" smtClean="0"/>
              <a:t>, Titus 3:5 cf John 3:1-16. The reason you are born again is because the Holy Spirit at the point of salvation makes you born again. </a:t>
            </a:r>
          </a:p>
          <a:p>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8" name="Content Placeholder 7" descr="romanemp.gif"/>
          <p:cNvPicPr>
            <a:picLocks noGrp="1" noChangeAspect="1"/>
          </p:cNvPicPr>
          <p:nvPr>
            <p:ph idx="1"/>
          </p:nvPr>
        </p:nvPicPr>
        <p:blipFill>
          <a:blip r:embed="rId2" cstate="print"/>
          <a:stretch>
            <a:fillRect/>
          </a:stretch>
        </p:blipFill>
        <p:spPr>
          <a:xfrm>
            <a:off x="0" y="0"/>
            <a:ext cx="9144000" cy="6877019"/>
          </a:xfr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normAutofit fontScale="92500" lnSpcReduction="10000"/>
          </a:bodyPr>
          <a:lstStyle/>
          <a:p>
            <a:pPr hangingPunct="0">
              <a:buNone/>
            </a:pPr>
            <a:endParaRPr lang="en-US" dirty="0" smtClean="0"/>
          </a:p>
          <a:p>
            <a:pPr hangingPunct="0">
              <a:buNone/>
            </a:pPr>
            <a:r>
              <a:rPr lang="en-US" dirty="0" smtClean="0"/>
              <a:t>         *The </a:t>
            </a:r>
            <a:r>
              <a:rPr lang="en-US" u="sng" dirty="0" smtClean="0"/>
              <a:t>second ministry </a:t>
            </a:r>
            <a:r>
              <a:rPr lang="en-US" dirty="0" smtClean="0"/>
              <a:t>of the Holy Spirit at the point of salvation is entirely different - baptism. The baptism of the Spirit is taking every believer at the point of salvation and entering him into union with Christ. </a:t>
            </a:r>
          </a:p>
          <a:p>
            <a:pPr hangingPunct="0">
              <a:buNone/>
            </a:pPr>
            <a:r>
              <a:rPr lang="en-US" dirty="0" smtClean="0"/>
              <a:t>      </a:t>
            </a:r>
          </a:p>
          <a:p>
            <a:pPr hangingPunct="0">
              <a:buNone/>
            </a:pPr>
            <a:r>
              <a:rPr lang="en-US" dirty="0" smtClean="0"/>
              <a:t>      Every believer is in union with the Lord Jesus Christ and always will be — sharing His life, His righteousness, His Sonship, His heirship, His priesthood, and so on. </a:t>
            </a:r>
          </a:p>
          <a:p>
            <a:pPr hangingPunct="0">
              <a:buNone/>
            </a:pPr>
            <a:endParaRPr lang="en-US" dirty="0" smtClean="0"/>
          </a:p>
          <a:p>
            <a:pPr hangingPunct="0">
              <a:buNone/>
            </a:pPr>
            <a:r>
              <a:rPr lang="en-US" dirty="0" smtClean="0"/>
              <a:t>     The baptism of the Spirit is the thing that distinguishes the Church Age from all others, and the Church believer from all other dispensations. </a:t>
            </a:r>
          </a:p>
          <a:p>
            <a:pPr hangingPunct="0">
              <a:buNone/>
            </a:pPr>
            <a:r>
              <a:rPr lang="en-US" dirty="0" smtClean="0"/>
              <a:t>      </a:t>
            </a:r>
          </a:p>
          <a:p>
            <a:pPr hangingPunct="0">
              <a:buNone/>
            </a:pPr>
            <a:r>
              <a:rPr lang="en-US" dirty="0" smtClean="0"/>
              <a:t>        </a:t>
            </a:r>
          </a:p>
          <a:p>
            <a:pPr hangingPunct="0">
              <a:buNone/>
            </a:pPr>
            <a:endParaRPr lang="en-US" dirty="0"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normAutofit fontScale="92500" lnSpcReduction="20000"/>
          </a:bodyPr>
          <a:lstStyle/>
          <a:p>
            <a:pPr hangingPunct="0">
              <a:buNone/>
            </a:pPr>
            <a:endParaRPr lang="en-US" dirty="0" smtClean="0"/>
          </a:p>
          <a:p>
            <a:pPr hangingPunct="0">
              <a:buNone/>
            </a:pPr>
            <a:r>
              <a:rPr lang="en-US" dirty="0" smtClean="0"/>
              <a:t>      Only in this dispensation does God the Holy Spirit take every believer at the point of salvation and enter him into union with Christ ( Acts 1:5),</a:t>
            </a:r>
          </a:p>
          <a:p>
            <a:pPr hangingPunct="0">
              <a:buNone/>
            </a:pPr>
            <a:r>
              <a:rPr lang="en-US" dirty="0" smtClean="0"/>
              <a:t>     * the prophecy ( 1 Corinthians 12:13),</a:t>
            </a:r>
          </a:p>
          <a:p>
            <a:pPr hangingPunct="0">
              <a:buNone/>
            </a:pPr>
            <a:r>
              <a:rPr lang="en-US" dirty="0" smtClean="0"/>
              <a:t>      *the fulfillment ( Ephesians 4:5), </a:t>
            </a:r>
          </a:p>
          <a:p>
            <a:pPr hangingPunct="0">
              <a:buNone/>
            </a:pPr>
            <a:r>
              <a:rPr lang="en-US" dirty="0" smtClean="0"/>
              <a:t>      *the statement of principle. } One Lord, one faith, one baptism” — “one baptism” is the baptism of the Spirit, not water baptism. </a:t>
            </a:r>
          </a:p>
          <a:p>
            <a:pPr hangingPunct="0">
              <a:buNone/>
            </a:pPr>
            <a:endParaRPr lang="en-US" dirty="0" smtClean="0"/>
          </a:p>
          <a:p>
            <a:pPr hangingPunct="0">
              <a:buNone/>
            </a:pPr>
            <a:r>
              <a:rPr lang="en-US" dirty="0" smtClean="0"/>
              <a:t>    * The </a:t>
            </a:r>
            <a:r>
              <a:rPr lang="en-US" u="sng" dirty="0" smtClean="0"/>
              <a:t>third thing </a:t>
            </a:r>
            <a:r>
              <a:rPr lang="en-US" dirty="0" smtClean="0"/>
              <a:t>that God the Holy Spirit does at salvation is the indwelling ministry. God the Holy Spirit actually indwells every believer. </a:t>
            </a:r>
          </a:p>
          <a:p>
            <a:pPr hangingPunct="0">
              <a:buNone/>
            </a:pPr>
            <a:endParaRPr lang="en-US" dirty="0" smtClean="0"/>
          </a:p>
          <a:p>
            <a:pPr hangingPunct="0">
              <a:buNone/>
            </a:pPr>
            <a:r>
              <a:rPr lang="en-US" dirty="0" smtClean="0"/>
              <a:t>      * The </a:t>
            </a:r>
            <a:r>
              <a:rPr lang="en-US" u="sng" dirty="0" smtClean="0"/>
              <a:t>fourth ministry </a:t>
            </a:r>
            <a:r>
              <a:rPr lang="en-US" dirty="0" smtClean="0"/>
              <a:t>of the Holy Spirit at salvation is sealing ( 2 Corinthians 1:22; Ephesians 1:13; 4:30). Sealing is a guarantee of eternal security, it is God’s signature. </a:t>
            </a:r>
          </a:p>
          <a:p>
            <a:pPr hangingPunct="0">
              <a:buNone/>
            </a:pPr>
            <a:endParaRPr lang="en-US" dirty="0" smtClean="0"/>
          </a:p>
          <a:p>
            <a:pPr hangingPunct="0">
              <a:buNone/>
            </a:pPr>
            <a:endParaRPr lang="en-US" dirty="0"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915400" cy="6553200"/>
          </a:xfrm>
        </p:spPr>
        <p:txBody>
          <a:bodyPr>
            <a:normAutofit fontScale="85000" lnSpcReduction="20000"/>
          </a:bodyPr>
          <a:lstStyle/>
          <a:p>
            <a:pPr hangingPunct="0">
              <a:buNone/>
            </a:pPr>
            <a:r>
              <a:rPr lang="en-US" dirty="0" smtClean="0"/>
              <a:t> * The </a:t>
            </a:r>
            <a:r>
              <a:rPr lang="en-US" u="sng" dirty="0" smtClean="0"/>
              <a:t>fifth thing </a:t>
            </a:r>
            <a:r>
              <a:rPr lang="en-US" dirty="0" smtClean="0"/>
              <a:t>the Holy Spirit does at the point of salvation is the presentation of at least one spiritual gift to every believer, ( 1 Corinthians 12:11). </a:t>
            </a:r>
          </a:p>
          <a:p>
            <a:pPr hangingPunct="0">
              <a:buNone/>
            </a:pPr>
            <a:endParaRPr lang="en-US" dirty="0" smtClean="0"/>
          </a:p>
          <a:p>
            <a:pPr hangingPunct="0">
              <a:buNone/>
            </a:pPr>
            <a:r>
              <a:rPr lang="en-US" dirty="0" smtClean="0"/>
              <a:t>    These five things are all simultaneous. One second later the believer is in operation phase two, the believer in time. </a:t>
            </a:r>
          </a:p>
          <a:p>
            <a:pPr hangingPunct="0">
              <a:buNone/>
            </a:pPr>
            <a:endParaRPr lang="en-US" dirty="0" smtClean="0"/>
          </a:p>
          <a:p>
            <a:pPr hangingPunct="0">
              <a:buNone/>
            </a:pPr>
            <a:r>
              <a:rPr lang="en-US" dirty="0" smtClean="0"/>
              <a:t>    </a:t>
            </a:r>
            <a:r>
              <a:rPr lang="en-US" u="sng" dirty="0" smtClean="0"/>
              <a:t>This is stated in several ways</a:t>
            </a:r>
            <a:r>
              <a:rPr lang="en-US" dirty="0" smtClean="0"/>
              <a:t>. Paul, John, and Peter all had a way of saying it. </a:t>
            </a:r>
          </a:p>
          <a:p>
            <a:pPr hangingPunct="0">
              <a:buNone/>
            </a:pPr>
            <a:endParaRPr lang="en-US" dirty="0" smtClean="0"/>
          </a:p>
          <a:p>
            <a:pPr hangingPunct="0">
              <a:buNone/>
            </a:pPr>
            <a:r>
              <a:rPr lang="en-US" dirty="0" smtClean="0"/>
              <a:t>     For example, Paul’s vocabulary: Ephesians 5:18, “Be filled with the Spirit”; Galatians 5:16, “Walk in the Spirit”:</a:t>
            </a:r>
          </a:p>
          <a:p>
            <a:pPr hangingPunct="0">
              <a:buNone/>
            </a:pPr>
            <a:r>
              <a:rPr lang="en-US" dirty="0" smtClean="0"/>
              <a:t>    </a:t>
            </a:r>
          </a:p>
          <a:p>
            <a:pPr hangingPunct="0">
              <a:buNone/>
            </a:pPr>
            <a:r>
              <a:rPr lang="en-US" dirty="0" smtClean="0"/>
              <a:t>     John called it “Walking in the light,” 1 John 1:7; 2:10. </a:t>
            </a:r>
          </a:p>
          <a:p>
            <a:pPr hangingPunct="0">
              <a:buNone/>
            </a:pPr>
            <a:endParaRPr lang="en-US" dirty="0" smtClean="0"/>
          </a:p>
          <a:p>
            <a:pPr hangingPunct="0">
              <a:buNone/>
            </a:pPr>
            <a:r>
              <a:rPr lang="en-US" dirty="0" smtClean="0"/>
              <a:t>     Peter, 2 Peter 1:4 had a different way of expressing it. In effect, it is God the Holy Spirit controlling the believer. The distinction between indwelling and controlling must be understood. </a:t>
            </a:r>
          </a:p>
          <a:p>
            <a:endParaRPr lang="en-US" dirty="0" smtClean="0"/>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934200"/>
          </a:xfrm>
        </p:spPr>
        <p:txBody>
          <a:bodyPr>
            <a:normAutofit fontScale="85000" lnSpcReduction="20000"/>
          </a:bodyPr>
          <a:lstStyle/>
          <a:p>
            <a:pPr hangingPunct="0"/>
            <a:r>
              <a:rPr lang="en-US" dirty="0" smtClean="0"/>
              <a:t>2. Spirituality and carnality are mutually exclusive and therefore absolutes in phase two. When we accept Christ as saviour we enter into union with Christ and we never get out of that union. That is a part of eternal security.</a:t>
            </a:r>
          </a:p>
          <a:p>
            <a:pPr hangingPunct="0"/>
            <a:endParaRPr lang="en-US" dirty="0" smtClean="0"/>
          </a:p>
          <a:p>
            <a:pPr hangingPunct="0"/>
            <a:r>
              <a:rPr lang="en-US" dirty="0" smtClean="0"/>
              <a:t>However, we can get out of fellowship through sin and we are then in the status of carnality. You are either one hundred per cent spiritual or you are one hundred per cent carnal. </a:t>
            </a:r>
          </a:p>
          <a:p>
            <a:pPr hangingPunct="0"/>
            <a:endParaRPr lang="en-US" dirty="0" smtClean="0"/>
          </a:p>
          <a:p>
            <a:pPr hangingPunct="0"/>
            <a:r>
              <a:rPr lang="en-US" dirty="0" smtClean="0"/>
              <a:t>It is walking in the light or walking in darkness. Darkness and light are mutually exclusive. Walking in darkness is carnality, walking in the flesh; walking in the light is spirituality, walking in the Spirit. You are either spiritual or carnal but not both. </a:t>
            </a:r>
          </a:p>
          <a:p>
            <a:pPr hangingPunct="0"/>
            <a:endParaRPr lang="en-US" dirty="0" smtClean="0"/>
          </a:p>
          <a:p>
            <a:pPr hangingPunct="0"/>
            <a:r>
              <a:rPr lang="en-US" dirty="0" smtClean="0"/>
              <a:t>3. Imitation becomes a great issue in spirituality. </a:t>
            </a:r>
          </a:p>
          <a:p>
            <a:pPr hangingPunct="0">
              <a:buNone/>
            </a:pPr>
            <a:r>
              <a:rPr lang="en-US" dirty="0" smtClean="0"/>
              <a:t>        In Ephesians 5:1 we are not told to be followers of God, we are told to be imitators of God in the Greek. </a:t>
            </a:r>
          </a:p>
          <a:p>
            <a:pPr hangingPunct="0">
              <a:buNone/>
            </a:pPr>
            <a:endParaRPr lang="en-US" dirty="0" smtClean="0"/>
          </a:p>
          <a:p>
            <a:pPr hangingPunct="0">
              <a:buNone/>
            </a:pPr>
            <a:r>
              <a:rPr lang="en-US" dirty="0" smtClean="0"/>
              <a:t>      </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normAutofit fontScale="92500" lnSpcReduction="20000"/>
          </a:bodyPr>
          <a:lstStyle/>
          <a:p>
            <a:pPr hangingPunct="0">
              <a:buNone/>
            </a:pPr>
            <a:r>
              <a:rPr lang="en-US" dirty="0" smtClean="0"/>
              <a:t>    The same thing is brought out in 2 Peter 1:4. Imitation of God is produced by the filling of the Spirit. </a:t>
            </a:r>
          </a:p>
          <a:p>
            <a:pPr hangingPunct="0">
              <a:buNone/>
            </a:pPr>
            <a:endParaRPr lang="en-US" dirty="0" smtClean="0"/>
          </a:p>
          <a:p>
            <a:pPr hangingPunct="0">
              <a:buNone/>
            </a:pPr>
            <a:r>
              <a:rPr lang="en-US" dirty="0" smtClean="0"/>
              <a:t>     In contrast to that, if the believer is carnal he imitates the unbeliever, 1 Corinthians 3:1, the Corinthians are carnal; in verse 3 Paul says, “You walk as men.”</a:t>
            </a:r>
          </a:p>
          <a:p>
            <a:pPr>
              <a:buNone/>
            </a:pPr>
            <a:r>
              <a:rPr lang="en-US" dirty="0" smtClean="0"/>
              <a:t>	</a:t>
            </a:r>
          </a:p>
          <a:p>
            <a:r>
              <a:rPr lang="en-US" dirty="0" smtClean="0"/>
              <a:t>Walking in darkness is often used for the unbeliever in 1 John 1:6 it is used for the believer. </a:t>
            </a:r>
          </a:p>
          <a:p>
            <a:endParaRPr lang="en-US" dirty="0" smtClean="0"/>
          </a:p>
          <a:p>
            <a:r>
              <a:rPr lang="en-US" b="1" dirty="0" smtClean="0"/>
              <a:t>Principle</a:t>
            </a:r>
            <a:r>
              <a:rPr lang="en-US" dirty="0" smtClean="0"/>
              <a:t>: When a believer is out of fellowship or carnal he imitates the unbeliever. So imitation is the issue in spirituality. </a:t>
            </a:r>
          </a:p>
          <a:p>
            <a:endParaRPr lang="en-US" dirty="0" smtClean="0"/>
          </a:p>
          <a:p>
            <a:r>
              <a:rPr lang="en-US" dirty="0" smtClean="0"/>
              <a:t>If you are in fellowship, filled with the Spirit, you imitate God; if you are out of fellowship you imitate the unbeliever. Carnality imitates the unbeliever; spirituality imitates God.</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915400" cy="6553200"/>
          </a:xfrm>
        </p:spPr>
        <p:txBody>
          <a:bodyPr>
            <a:normAutofit fontScale="92500" lnSpcReduction="20000"/>
          </a:bodyPr>
          <a:lstStyle/>
          <a:p>
            <a:pPr hangingPunct="0">
              <a:buNone/>
            </a:pPr>
            <a:r>
              <a:rPr lang="en-US" dirty="0" smtClean="0"/>
              <a:t>4.  Spirituality [filling of the Spirit] is not subject to the Mosaic law — Galatians 5:18,23; Romans 8:2-4; 10:4; 13:8. </a:t>
            </a:r>
          </a:p>
          <a:p>
            <a:pPr hangingPunct="0"/>
            <a:r>
              <a:rPr lang="en-US" dirty="0" smtClean="0"/>
              <a:t>The Mosaic law is a part of the divine establishment; the filling of the Spirit is a part of the Christian way of life.</a:t>
            </a:r>
          </a:p>
          <a:p>
            <a:pPr hangingPunct="0">
              <a:buNone/>
            </a:pPr>
            <a:r>
              <a:rPr lang="en-US" dirty="0" smtClean="0"/>
              <a:t> </a:t>
            </a:r>
          </a:p>
          <a:p>
            <a:pPr marL="651510" indent="-514350" hangingPunct="0">
              <a:buNone/>
            </a:pPr>
            <a:r>
              <a:rPr lang="en-US" dirty="0" smtClean="0"/>
              <a:t>5.   Spirituality produces the character of Christ, Galatians 4:19 cf 5:22,23; 2 Peter 1:4; 1 John 2:5,6.</a:t>
            </a:r>
          </a:p>
          <a:p>
            <a:pPr marL="651510" indent="-514350" hangingPunct="0">
              <a:buNone/>
            </a:pPr>
            <a:endParaRPr lang="en-US" dirty="0" smtClean="0"/>
          </a:p>
          <a:p>
            <a:pPr marL="651510" indent="-514350" hangingPunct="0">
              <a:buNone/>
            </a:pPr>
            <a:r>
              <a:rPr lang="en-US" dirty="0" smtClean="0"/>
              <a:t>6.    Spirituality accomplishes four general objectives in phase two. </a:t>
            </a:r>
          </a:p>
          <a:p>
            <a:pPr marL="651510" indent="-514350" hangingPunct="0">
              <a:buNone/>
            </a:pPr>
            <a:r>
              <a:rPr lang="en-US" dirty="0" smtClean="0"/>
              <a:t>      a) Partnership with divine essence, 2 Peter 1:4; </a:t>
            </a:r>
          </a:p>
          <a:p>
            <a:pPr marL="651510" indent="-514350" hangingPunct="0">
              <a:buNone/>
            </a:pPr>
            <a:r>
              <a:rPr lang="en-US" dirty="0" smtClean="0"/>
              <a:t>     </a:t>
            </a:r>
          </a:p>
          <a:p>
            <a:pPr marL="651510" indent="-514350" hangingPunct="0">
              <a:buNone/>
            </a:pPr>
            <a:r>
              <a:rPr lang="en-US" dirty="0" smtClean="0"/>
              <a:t>      b) Imitation of God, Ephesians 5:1 in the Greek, “Keep on becoming imitators of God”; </a:t>
            </a:r>
          </a:p>
          <a:p>
            <a:pPr marL="651510" indent="-514350" hangingPunct="0">
              <a:buNone/>
            </a:pPr>
            <a:r>
              <a:rPr lang="en-US" dirty="0" smtClean="0"/>
              <a:t>     </a:t>
            </a:r>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915400" cy="6553200"/>
          </a:xfrm>
        </p:spPr>
        <p:txBody>
          <a:bodyPr>
            <a:normAutofit fontScale="85000" lnSpcReduction="20000"/>
          </a:bodyPr>
          <a:lstStyle/>
          <a:p>
            <a:pPr marL="651510" indent="-514350" hangingPunct="0">
              <a:buNone/>
            </a:pPr>
            <a:r>
              <a:rPr lang="en-US" dirty="0" smtClean="0"/>
              <a:t> c) Glorification of Christ. It is the ministry of the Holy Spirit to glorify Christ, not to glorify the Holy Spirit — John 7:39; 16:14; 1 Corinthians 6:19,20; </a:t>
            </a:r>
          </a:p>
          <a:p>
            <a:pPr marL="651510" indent="-514350" hangingPunct="0">
              <a:buNone/>
            </a:pPr>
            <a:r>
              <a:rPr lang="en-US" dirty="0" smtClean="0"/>
              <a:t>     </a:t>
            </a:r>
          </a:p>
          <a:p>
            <a:pPr marL="651510" indent="-514350" hangingPunct="0">
              <a:buNone/>
            </a:pPr>
            <a:r>
              <a:rPr lang="en-US" dirty="0" smtClean="0"/>
              <a:t>      d) The fulfillment of the law, Romans 8:2-4. </a:t>
            </a:r>
          </a:p>
          <a:p>
            <a:pPr marL="651510" indent="-514350" hangingPunct="0">
              <a:buNone/>
            </a:pPr>
            <a:endParaRPr lang="en-US" dirty="0" smtClean="0"/>
          </a:p>
          <a:p>
            <a:pPr marL="651510" indent="-514350" hangingPunct="0">
              <a:buNone/>
            </a:pPr>
            <a:r>
              <a:rPr lang="en-US" dirty="0" smtClean="0"/>
              <a:t>7.    Spirituality is obtained by the rebound technique,  1 John 1:9 based on the principle of Proverbs 1:23.</a:t>
            </a:r>
          </a:p>
          <a:p>
            <a:pPr marL="651510" indent="-514350" hangingPunct="0">
              <a:buAutoNum type="arabicPeriod" startAt="7"/>
            </a:pPr>
            <a:endParaRPr lang="en-US" dirty="0" smtClean="0"/>
          </a:p>
          <a:p>
            <a:pPr hangingPunct="0">
              <a:buNone/>
            </a:pPr>
            <a:r>
              <a:rPr lang="en-US" dirty="0" smtClean="0"/>
              <a:t> 8.  Some of the results of spirituality: </a:t>
            </a:r>
          </a:p>
          <a:p>
            <a:pPr hangingPunct="0">
              <a:buNone/>
            </a:pPr>
            <a:r>
              <a:rPr lang="en-US" dirty="0" smtClean="0"/>
              <a:t>     a) Christ is magnified in the inner life, Ephesians 3:16,17; 2 Cor. 3:3; Philippians 1:20,21; </a:t>
            </a:r>
          </a:p>
          <a:p>
            <a:pPr hangingPunct="0">
              <a:buNone/>
            </a:pPr>
            <a:endParaRPr lang="en-US" dirty="0" smtClean="0"/>
          </a:p>
          <a:p>
            <a:pPr hangingPunct="0">
              <a:buNone/>
            </a:pPr>
            <a:r>
              <a:rPr lang="en-US" dirty="0" smtClean="0"/>
              <a:t>     b) Perception of doctrine under GAP, John 14:26; 16:12-24;    1 Cor. 2:9-16; </a:t>
            </a:r>
          </a:p>
          <a:p>
            <a:pPr hangingPunct="0">
              <a:buNone/>
            </a:pPr>
            <a:endParaRPr lang="en-US" dirty="0" smtClean="0"/>
          </a:p>
          <a:p>
            <a:pPr hangingPunct="0">
              <a:buNone/>
            </a:pPr>
            <a:r>
              <a:rPr lang="en-US" dirty="0" smtClean="0"/>
              <a:t>     c) The effectiveness of witnessing — since God the Holy Spirit is the executive of witnessing, Acts 1:8; 2 Cor. 3; </a:t>
            </a:r>
          </a:p>
          <a:p>
            <a:pPr hangingPunct="0">
              <a:buNone/>
            </a:pPr>
            <a:endParaRPr lang="en-US" dirty="0" smtClean="0"/>
          </a:p>
          <a:p>
            <a:pPr marL="651510" indent="-514350" hangingPunct="0">
              <a:buAutoNum type="arabicPeriod" startAt="7"/>
            </a:pPr>
            <a:endParaRPr lang="en-US" dirty="0" smtClean="0"/>
          </a:p>
          <a:p>
            <a:pPr marL="651510" indent="-514350" hangingPunct="0">
              <a:buAutoNum type="arabicPeriod" startAt="7"/>
            </a:pP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915400" cy="6553200"/>
          </a:xfrm>
        </p:spPr>
        <p:txBody>
          <a:bodyPr>
            <a:normAutofit lnSpcReduction="10000"/>
          </a:bodyPr>
          <a:lstStyle/>
          <a:p>
            <a:pPr hangingPunct="0">
              <a:buNone/>
            </a:pPr>
            <a:r>
              <a:rPr lang="en-US" dirty="0" smtClean="0"/>
              <a:t>d) The principle of guidance and assurance. Both are dependent upon the ministry of the Holy Spirit, Romans 8:14-16; e) </a:t>
            </a:r>
          </a:p>
          <a:p>
            <a:pPr hangingPunct="0">
              <a:buNone/>
            </a:pPr>
            <a:r>
              <a:rPr lang="en-US" dirty="0" smtClean="0"/>
              <a:t>  e)Worship. All worship is accomplished in the power of the Spirit, John 4:24; Philippians 3:3; </a:t>
            </a:r>
          </a:p>
          <a:p>
            <a:pPr hangingPunct="0">
              <a:buNone/>
            </a:pPr>
            <a:r>
              <a:rPr lang="en-US" dirty="0" smtClean="0"/>
              <a:t>  f) Prayer, Ephesians 6:18; </a:t>
            </a:r>
          </a:p>
          <a:p>
            <a:pPr hangingPunct="0">
              <a:buNone/>
            </a:pPr>
            <a:r>
              <a:rPr lang="en-US" dirty="0" smtClean="0"/>
              <a:t>  g) Helping other believers to rebound, Galatians 6:1.</a:t>
            </a:r>
          </a:p>
          <a:p>
            <a:pPr hangingPunct="0">
              <a:buNone/>
            </a:pPr>
            <a:r>
              <a:rPr lang="en-US" dirty="0" smtClean="0"/>
              <a:t>	</a:t>
            </a:r>
          </a:p>
          <a:p>
            <a:r>
              <a:rPr lang="en-US" dirty="0" smtClean="0"/>
              <a:t>9. Spirituality, the filling of the Spirit, produces divine good. </a:t>
            </a:r>
          </a:p>
          <a:p>
            <a:r>
              <a:rPr lang="en-US" dirty="0" smtClean="0"/>
              <a:t>Divine good is characterized by gold, silver, and precious stones, 1 Cor. 3:12,14. </a:t>
            </a:r>
          </a:p>
          <a:p>
            <a:r>
              <a:rPr lang="en-US" dirty="0" smtClean="0"/>
              <a:t>Carnality produces human good, by way of contrast,   1 Cor. 3:12,15.</a:t>
            </a:r>
          </a:p>
          <a:p>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915400" cy="6858000"/>
          </a:xfrm>
        </p:spPr>
        <p:txBody>
          <a:bodyPr>
            <a:normAutofit fontScale="85000" lnSpcReduction="20000"/>
          </a:bodyPr>
          <a:lstStyle/>
          <a:p>
            <a:pPr hangingPunct="0"/>
            <a:endParaRPr lang="en-US" dirty="0" smtClean="0"/>
          </a:p>
          <a:p>
            <a:pPr hangingPunct="0"/>
            <a:r>
              <a:rPr lang="en-US" dirty="0" smtClean="0"/>
              <a:t>10. Some of the terminology for spirituality. </a:t>
            </a:r>
          </a:p>
          <a:p>
            <a:pPr hangingPunct="0"/>
            <a:endParaRPr lang="en-US" dirty="0" smtClean="0"/>
          </a:p>
          <a:p>
            <a:pPr hangingPunct="0"/>
            <a:r>
              <a:rPr lang="en-US" dirty="0" smtClean="0"/>
              <a:t>Positive phrases, Galatians 5:16, “walk in the Spirit”; 1 John 1:7, “Walk in the light.”</a:t>
            </a:r>
          </a:p>
          <a:p>
            <a:pPr hangingPunct="0"/>
            <a:endParaRPr lang="en-US" dirty="0" smtClean="0"/>
          </a:p>
          <a:p>
            <a:pPr hangingPunct="0"/>
            <a:r>
              <a:rPr lang="en-US" dirty="0" smtClean="0"/>
              <a:t> Negative phrases, 1 Thessalonians 5:19, “Quench not the Spirit.” This emphasizes the production of human good. </a:t>
            </a:r>
          </a:p>
          <a:p>
            <a:pPr hangingPunct="0"/>
            <a:endParaRPr lang="en-US" dirty="0" smtClean="0"/>
          </a:p>
          <a:p>
            <a:pPr hangingPunct="0"/>
            <a:r>
              <a:rPr lang="en-US" dirty="0" smtClean="0"/>
              <a:t>Either God the Holy Spirit controls the life or the old sin nature controls the life.</a:t>
            </a:r>
          </a:p>
          <a:p>
            <a:pPr hangingPunct="0"/>
            <a:endParaRPr lang="en-US" dirty="0" smtClean="0"/>
          </a:p>
          <a:p>
            <a:pPr hangingPunct="0"/>
            <a:r>
              <a:rPr lang="en-US" dirty="0" smtClean="0"/>
              <a:t> If the Holy Spirit controls the life you are walking in the Spirit, walking in the light. If you are quenching the Spirit then you are producing human good from the old sin nature’s area of strength. “Grieving the Spirit, Ephesians 4:30, personal sins. </a:t>
            </a:r>
          </a:p>
          <a:p>
            <a:pPr hangingPunct="0">
              <a:buNone/>
            </a:pPr>
            <a:endParaRPr lang="en-US" dirty="0" smtClean="0"/>
          </a:p>
          <a:p>
            <a:pPr hangingPunct="0">
              <a:buNone/>
            </a:pPr>
            <a:endParaRPr lang="en-US" dirty="0" smtClean="0"/>
          </a:p>
          <a:p>
            <a:pPr hangingPunct="0">
              <a:buNone/>
            </a:pPr>
            <a:r>
              <a:rPr lang="en-US" dirty="0" smtClean="0"/>
              <a:t>       </a:t>
            </a: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915400" cy="6553200"/>
          </a:xfrm>
        </p:spPr>
        <p:txBody>
          <a:bodyPr>
            <a:normAutofit/>
          </a:bodyPr>
          <a:lstStyle/>
          <a:p>
            <a:pPr hangingPunct="0">
              <a:buNone/>
            </a:pPr>
            <a:r>
              <a:rPr lang="en-US" dirty="0" smtClean="0"/>
              <a:t>  11. Emotion or ecstatics does not characterize spirituality in the Church Age, Romans 16:17,18; 2 Corinthians 6:11,12.</a:t>
            </a:r>
          </a:p>
          <a:p>
            <a:pPr hangingPunct="0">
              <a:buNone/>
            </a:pPr>
            <a:r>
              <a:rPr lang="en-US" dirty="0" smtClean="0"/>
              <a:t>    </a:t>
            </a:r>
          </a:p>
          <a:p>
            <a:pPr hangingPunct="0">
              <a:buNone/>
            </a:pPr>
            <a:r>
              <a:rPr lang="en-US" dirty="0" smtClean="0"/>
              <a:t>    Ecstatics as a part of the filling of the Spirit is reserved for the Millennium only. </a:t>
            </a:r>
          </a:p>
          <a:p>
            <a:pPr hangingPunct="0">
              <a:buNone/>
            </a:pPr>
            <a:endParaRPr lang="en-US" dirty="0" smtClean="0"/>
          </a:p>
          <a:p>
            <a:pPr hangingPunct="0">
              <a:buNone/>
            </a:pPr>
            <a:r>
              <a:rPr lang="en-US" dirty="0" smtClean="0"/>
              <a:t>    When Christ reigns on the earth and all of the forces of Satan and all demons have been removed, then ecstatics is a part of the filling of the Spirit. </a:t>
            </a:r>
          </a:p>
          <a:p>
            <a:pPr hangingPunct="0">
              <a:buNone/>
            </a:pPr>
            <a:r>
              <a:rPr lang="en-US" dirty="0" smtClean="0"/>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thumbnail3.jpg"/>
          <p:cNvPicPr>
            <a:picLocks noGrp="1" noChangeAspect="1"/>
          </p:cNvPicPr>
          <p:nvPr>
            <p:ph idx="1"/>
          </p:nvPr>
        </p:nvPicPr>
        <p:blipFill>
          <a:blip r:embed="rId2" cstate="print"/>
          <a:stretch>
            <a:fillRect/>
          </a:stretch>
        </p:blipFill>
        <p:spPr>
          <a:xfrm>
            <a:off x="1295400" y="677862"/>
            <a:ext cx="6629400" cy="6096000"/>
          </a:xfrm>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915400" cy="6553200"/>
          </a:xfrm>
        </p:spPr>
        <p:txBody>
          <a:bodyPr>
            <a:normAutofit fontScale="85000" lnSpcReduction="20000"/>
          </a:bodyPr>
          <a:lstStyle/>
          <a:p>
            <a:r>
              <a:rPr lang="en-US" b="1" dirty="0" smtClean="0">
                <a:solidFill>
                  <a:srgbClr val="FFFF00"/>
                </a:solidFill>
              </a:rPr>
              <a:t>1:5 “because of the hope laid up for you in heaven, of which you previously heard in the word of truth, the gospel.”</a:t>
            </a:r>
          </a:p>
          <a:p>
            <a:r>
              <a:rPr lang="en-US" dirty="0" smtClean="0"/>
              <a:t>ELPIDA – hope of eternal rewards in the presence of Christ.</a:t>
            </a:r>
          </a:p>
          <a:p>
            <a:pPr>
              <a:buNone/>
            </a:pPr>
            <a:endParaRPr lang="en-US" dirty="0" smtClean="0"/>
          </a:p>
          <a:p>
            <a:pPr hangingPunct="0"/>
            <a:r>
              <a:rPr lang="en-US" dirty="0" smtClean="0"/>
              <a:t>What is the content of this hope? </a:t>
            </a:r>
          </a:p>
          <a:p>
            <a:pPr hangingPunct="0">
              <a:buNone/>
            </a:pPr>
            <a:r>
              <a:rPr lang="en-US" dirty="0" smtClean="0"/>
              <a:t>     a) After death the believer is with the Lord, 2 Corinthians 5:8; </a:t>
            </a:r>
          </a:p>
          <a:p>
            <a:pPr hangingPunct="0">
              <a:buNone/>
            </a:pPr>
            <a:endParaRPr lang="en-US" dirty="0" smtClean="0"/>
          </a:p>
          <a:p>
            <a:pPr hangingPunct="0">
              <a:buNone/>
            </a:pPr>
            <a:r>
              <a:rPr lang="en-US" dirty="0" smtClean="0"/>
              <a:t>     b) There is no judgment or condemnation beyond the grace, Romans 8:1;</a:t>
            </a:r>
          </a:p>
          <a:p>
            <a:pPr hangingPunct="0">
              <a:buNone/>
            </a:pPr>
            <a:endParaRPr lang="en-US" dirty="0" smtClean="0"/>
          </a:p>
          <a:p>
            <a:pPr hangingPunct="0">
              <a:buNone/>
            </a:pPr>
            <a:r>
              <a:rPr lang="en-US" dirty="0" smtClean="0"/>
              <a:t>    c) Because there is not judgment an appointment is canceled, Hebrews 9:27,28; </a:t>
            </a:r>
          </a:p>
          <a:p>
            <a:pPr hangingPunct="0">
              <a:buNone/>
            </a:pPr>
            <a:endParaRPr lang="en-US" dirty="0" smtClean="0"/>
          </a:p>
          <a:p>
            <a:pPr hangingPunct="0">
              <a:buNone/>
            </a:pPr>
            <a:r>
              <a:rPr lang="en-US" dirty="0" smtClean="0"/>
              <a:t>    d) The new home, John 14:1-3; </a:t>
            </a:r>
          </a:p>
          <a:p>
            <a:pPr hangingPunct="0">
              <a:buNone/>
            </a:pPr>
            <a:endParaRPr lang="en-US" dirty="0" smtClean="0"/>
          </a:p>
          <a:p>
            <a:pPr hangingPunct="0">
              <a:buNone/>
            </a:pPr>
            <a:r>
              <a:rPr lang="en-US" dirty="0" smtClean="0"/>
              <a:t>    e) The eternal inheritance, 1 Peter 1:4,5; </a:t>
            </a:r>
          </a:p>
          <a:p>
            <a:pPr hangingPunct="0">
              <a:buNone/>
            </a:pPr>
            <a:endParaRPr lang="en-US" dirty="0" smtClean="0"/>
          </a:p>
          <a:p>
            <a:pPr hangingPunct="0">
              <a:buNone/>
            </a:pPr>
            <a:endParaRPr lang="en-US" dirty="0" smtClean="0"/>
          </a:p>
          <a:p>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915400" cy="6553200"/>
          </a:xfrm>
        </p:spPr>
        <p:txBody>
          <a:bodyPr>
            <a:normAutofit lnSpcReduction="10000"/>
          </a:bodyPr>
          <a:lstStyle/>
          <a:p>
            <a:pPr hangingPunct="0">
              <a:buNone/>
            </a:pPr>
            <a:r>
              <a:rPr lang="en-US" dirty="0" smtClean="0"/>
              <a:t> f) Part of our content of assurance, is no more pain, no more sorrow, no more death, Revelation 21:4;</a:t>
            </a:r>
          </a:p>
          <a:p>
            <a:pPr hangingPunct="0">
              <a:buNone/>
            </a:pPr>
            <a:endParaRPr lang="en-US" dirty="0" smtClean="0"/>
          </a:p>
          <a:p>
            <a:pPr hangingPunct="0">
              <a:buNone/>
            </a:pPr>
            <a:r>
              <a:rPr lang="en-US" dirty="0" smtClean="0"/>
              <a:t> g) A resurrection body exactly like that of Jesus Christ, 1 Thessalonians 4:16-18; Philippians 3:21;      1 Corinthians 15:51-57; 1 John 3:1,2. </a:t>
            </a:r>
          </a:p>
          <a:p>
            <a:pPr hangingPunct="0">
              <a:buNone/>
            </a:pPr>
            <a:endParaRPr lang="en-US" dirty="0" smtClean="0"/>
          </a:p>
          <a:p>
            <a:pPr hangingPunct="0"/>
            <a:r>
              <a:rPr lang="en-US" dirty="0" smtClean="0"/>
              <a:t>“Hope” is a technical word to describe our future after death. </a:t>
            </a:r>
          </a:p>
          <a:p>
            <a:endParaRPr lang="en-US" dirty="0" smtClean="0"/>
          </a:p>
          <a:p>
            <a:r>
              <a:rPr lang="en-US" dirty="0" smtClean="0"/>
              <a:t>APOKEIMAI – PMPtc – laid up, reserved, put to one side for them. </a:t>
            </a:r>
          </a:p>
          <a:p>
            <a:endParaRPr lang="en-US" dirty="0" smtClean="0"/>
          </a:p>
          <a:p>
            <a:r>
              <a:rPr lang="en-US" dirty="0" smtClean="0"/>
              <a:t>OURANOIS – heavens ( 1 Pet 1:14, Matt 6:20) where no one can steal it.</a:t>
            </a:r>
          </a:p>
          <a:p>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915400" cy="6553200"/>
          </a:xfrm>
        </p:spPr>
        <p:txBody>
          <a:bodyPr/>
          <a:lstStyle/>
          <a:p>
            <a:r>
              <a:rPr lang="en-US" dirty="0" smtClean="0"/>
              <a:t>PROAKOUS – AAIndic – to hear previously before the false doctrine of the Gnostics crept it.</a:t>
            </a:r>
          </a:p>
          <a:p>
            <a:endParaRPr lang="en-US" dirty="0" smtClean="0"/>
          </a:p>
          <a:p>
            <a:r>
              <a:rPr lang="en-US" dirty="0" smtClean="0"/>
              <a:t>EUAGGELIOU – good news, gospel.</a:t>
            </a:r>
          </a:p>
          <a:p>
            <a:pPr>
              <a:buNone/>
            </a:pPr>
            <a:endParaRPr lang="en-US" dirty="0" smtClean="0"/>
          </a:p>
          <a:p>
            <a:pPr>
              <a:buNone/>
            </a:pPr>
            <a:r>
              <a:rPr lang="en-US" b="1" dirty="0" smtClean="0">
                <a:solidFill>
                  <a:srgbClr val="FFC000"/>
                </a:solidFill>
              </a:rPr>
              <a:t>Doctrine of the True Gospel of Jesus Christ</a:t>
            </a:r>
          </a:p>
          <a:p>
            <a:pPr marL="651510" indent="-514350">
              <a:buAutoNum type="arabicPeriod"/>
            </a:pPr>
            <a:r>
              <a:rPr lang="en-US" dirty="0" smtClean="0"/>
              <a:t>Salvation is accomplished through the grace of God meeting our faith in the person and work of Jesus Christ on the cross. ( john 3:16, 36, 20:31).</a:t>
            </a:r>
          </a:p>
          <a:p>
            <a:pPr marL="651510" indent="-514350">
              <a:buAutoNum type="arabicPeriod"/>
            </a:pPr>
            <a:endParaRPr lang="en-US" dirty="0" smtClean="0"/>
          </a:p>
          <a:p>
            <a:pPr marL="651510" indent="-514350">
              <a:buAutoNum type="arabicPeriod"/>
            </a:pPr>
            <a:r>
              <a:rPr lang="en-US" dirty="0" smtClean="0"/>
              <a:t>Man must accept the work of Christ alone on the cross and not attempt to add any works, rituals, or personal merit. (Eph 2:8-9, Rom 3:27-28, Titus 3:5 )</a:t>
            </a:r>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lstStyle/>
          <a:p>
            <a:pPr marL="651510" indent="-514350">
              <a:buAutoNum type="arabicPeriod" startAt="3"/>
            </a:pPr>
            <a:r>
              <a:rPr lang="en-US" dirty="0" smtClean="0"/>
              <a:t>When a person believes in Christ as his personal savior then he is born again. ( Acts 16:31, John 1:12)</a:t>
            </a:r>
          </a:p>
          <a:p>
            <a:pPr marL="651510" indent="-514350">
              <a:buAutoNum type="arabicPeriod" startAt="3"/>
            </a:pPr>
            <a:endParaRPr lang="en-US" dirty="0" smtClean="0"/>
          </a:p>
          <a:p>
            <a:pPr marL="651510" indent="-514350">
              <a:buAutoNum type="arabicPeriod" startAt="3"/>
            </a:pPr>
            <a:r>
              <a:rPr lang="en-US" dirty="0" smtClean="0"/>
              <a:t>A newly saved person is imputed with the righteousness of God ( (Rom 3:22) and is justified in the sight of God ( Rom 3:24, 10:4, 5:1 ).</a:t>
            </a:r>
          </a:p>
          <a:p>
            <a:pPr marL="651510" indent="-514350">
              <a:buAutoNum type="arabicPeriod" startAt="3"/>
            </a:pPr>
            <a:endParaRPr lang="en-US" dirty="0" smtClean="0"/>
          </a:p>
          <a:p>
            <a:pPr marL="651510" indent="-514350">
              <a:buAutoNum type="arabicPeriod" startAt="3"/>
            </a:pPr>
            <a:r>
              <a:rPr lang="en-US" dirty="0" smtClean="0"/>
              <a:t>A newly saved person is redeemed, purchased from the slave market of sin, and is no longer under Satan’s control.  ( Rom 3:24)</a:t>
            </a:r>
          </a:p>
          <a:p>
            <a:pPr marL="651510" indent="-514350">
              <a:buAutoNum type="arabicPeriod" startAt="3"/>
            </a:pPr>
            <a:endParaRPr lang="en-US" dirty="0" smtClean="0"/>
          </a:p>
          <a:p>
            <a:pPr marL="651510" indent="-514350">
              <a:buAutoNum type="arabicPeriod" startAt="3"/>
            </a:pPr>
            <a:r>
              <a:rPr lang="en-US" dirty="0" smtClean="0"/>
              <a:t>A newly saved person has eternal life and is in union with Christ forever. ( Rom 8:38-39) </a:t>
            </a:r>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915400" cy="6553200"/>
          </a:xfrm>
        </p:spPr>
        <p:txBody>
          <a:bodyPr/>
          <a:lstStyle/>
          <a:p>
            <a:pPr>
              <a:buNone/>
            </a:pPr>
            <a:r>
              <a:rPr lang="en-US" dirty="0" smtClean="0"/>
              <a:t>7. Those who refuse to accept Christ as their personal savior are condemned to eternal judgment and eventually end up in the Lake of Fire forever.            ( Hebrews 9:27,  Rev 20:12-15, 2 Thess 1:7-10, John 5:22-24)</a:t>
            </a:r>
          </a:p>
          <a:p>
            <a:pPr marL="651510" indent="-514350">
              <a:buNone/>
            </a:pPr>
            <a:r>
              <a:rPr lang="en-US" dirty="0" smtClean="0"/>
              <a:t>8.  False Gospels in the world today all have several things in common.</a:t>
            </a:r>
          </a:p>
          <a:p>
            <a:pPr marL="651510" indent="-514350">
              <a:buNone/>
            </a:pPr>
            <a:r>
              <a:rPr lang="en-US" dirty="0" smtClean="0"/>
              <a:t>     - Rejection of the Trinity</a:t>
            </a:r>
          </a:p>
          <a:p>
            <a:pPr marL="651510" indent="-514350">
              <a:buNone/>
            </a:pPr>
            <a:r>
              <a:rPr lang="en-US" dirty="0" smtClean="0"/>
              <a:t>     - Rejection of the Deity of Christ     </a:t>
            </a:r>
          </a:p>
          <a:p>
            <a:pPr marL="651510" indent="-514350">
              <a:buNone/>
            </a:pPr>
            <a:r>
              <a:rPr lang="en-US" dirty="0" smtClean="0"/>
              <a:t>     - Rejection of the sinless perfection of Christ</a:t>
            </a:r>
          </a:p>
          <a:p>
            <a:pPr marL="651510" indent="-514350">
              <a:buNone/>
            </a:pPr>
            <a:r>
              <a:rPr lang="en-US" dirty="0" smtClean="0"/>
              <a:t>     - Rejection that faith at one point in time alone can save from sins</a:t>
            </a:r>
          </a:p>
          <a:p>
            <a:pPr marL="651510" indent="-514350">
              <a:buNone/>
            </a:pPr>
            <a:r>
              <a:rPr lang="en-US" dirty="0" smtClean="0"/>
              <a:t>     - Rejection of eternal life and eternal security</a:t>
            </a:r>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915400" cy="6553200"/>
          </a:xfrm>
        </p:spPr>
        <p:txBody>
          <a:bodyPr>
            <a:normAutofit lnSpcReduction="10000"/>
          </a:bodyPr>
          <a:lstStyle/>
          <a:p>
            <a:pPr marL="651510" indent="-514350">
              <a:buNone/>
            </a:pPr>
            <a:r>
              <a:rPr lang="en-US" dirty="0" smtClean="0"/>
              <a:t>9.  False Gospels of the Cults:</a:t>
            </a:r>
          </a:p>
          <a:p>
            <a:pPr marL="651510" indent="-514350">
              <a:buNone/>
            </a:pPr>
            <a:r>
              <a:rPr lang="en-US" dirty="0" smtClean="0"/>
              <a:t>     - </a:t>
            </a:r>
            <a:r>
              <a:rPr lang="en-US" u="sng" dirty="0" smtClean="0"/>
              <a:t>Christian Science </a:t>
            </a:r>
            <a:r>
              <a:rPr lang="en-US" dirty="0" smtClean="0"/>
              <a:t>– salv is when you have victory over sin, sickness, life, death, and obtain truth and love. Hell is a sickness, remorse, error, hate, revenge, sin, death. No final judgment for mortals. Death is an illusion, unreal and untrue. Must continue to progress after death or be annihilated.</a:t>
            </a:r>
          </a:p>
          <a:p>
            <a:pPr marL="651510" indent="-514350">
              <a:buNone/>
            </a:pPr>
            <a:endParaRPr lang="en-US" dirty="0" smtClean="0"/>
          </a:p>
          <a:p>
            <a:pPr marL="651510" indent="-514350">
              <a:buNone/>
            </a:pPr>
            <a:r>
              <a:rPr lang="en-US" dirty="0" smtClean="0"/>
              <a:t>     - </a:t>
            </a:r>
            <a:r>
              <a:rPr lang="en-US" u="sng" dirty="0" smtClean="0"/>
              <a:t>Spiritualism</a:t>
            </a:r>
            <a:r>
              <a:rPr lang="en-US" dirty="0" smtClean="0"/>
              <a:t> – salv by obeying laws of nature and make own happiness. Must progress from one spiritual level to another through doorway of reformation (not redemption). Evil does not exist, whatever is, is right.  Evil is good, a lie is the truth intrinsically…death is a friend. Atone for own wrongs. Hell does not exist, no resurr, no judgment.</a:t>
            </a:r>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915400" cy="6553200"/>
          </a:xfrm>
        </p:spPr>
        <p:txBody>
          <a:bodyPr>
            <a:normAutofit lnSpcReduction="10000"/>
          </a:bodyPr>
          <a:lstStyle/>
          <a:p>
            <a:r>
              <a:rPr lang="en-US" u="sng" dirty="0" smtClean="0"/>
              <a:t>- Jehovah Witnesses –</a:t>
            </a:r>
            <a:r>
              <a:rPr lang="en-US" dirty="0" smtClean="0"/>
              <a:t> Jesus was perfect human with perfect life like Adam. He did not lay down His life for sin. He was raised a divine spirit creature.  Must be faithful. All men will be resurrected to gain opportunity for eternal life          ( based upon their works).  Only 144.000 will be in heaven and rest on earth.   </a:t>
            </a:r>
            <a:r>
              <a:rPr lang="en-US" dirty="0" smtClean="0">
                <a:solidFill>
                  <a:srgbClr val="FFC000"/>
                </a:solidFill>
              </a:rPr>
              <a:t>Faith is a system of works performed to gain everlasting life.</a:t>
            </a:r>
          </a:p>
          <a:p>
            <a:endParaRPr lang="en-US" dirty="0" smtClean="0">
              <a:solidFill>
                <a:srgbClr val="FFC000"/>
              </a:solidFill>
            </a:endParaRPr>
          </a:p>
          <a:p>
            <a:r>
              <a:rPr lang="en-US" u="sng" dirty="0" smtClean="0"/>
              <a:t>- </a:t>
            </a:r>
            <a:r>
              <a:rPr lang="en-US" u="sng" dirty="0" err="1" smtClean="0"/>
              <a:t>Armstrongism</a:t>
            </a:r>
            <a:r>
              <a:rPr lang="en-US" u="sng" dirty="0" smtClean="0"/>
              <a:t> </a:t>
            </a:r>
            <a:r>
              <a:rPr lang="en-US" dirty="0" smtClean="0"/>
              <a:t>– World Wide Church of God. Only Jesus so far has been saved. Blood of Jesus merely saves from the death penalty of sin. Water baptism is necessary for salv. Laying on of hands gives someone the Holy Spirit.  Born of God means spiritually begotten only and will be given immortality at the second coming of Christ.  When</a:t>
            </a:r>
            <a:r>
              <a:rPr lang="en-US" dirty="0" smtClean="0">
                <a:solidFill>
                  <a:srgbClr val="FFC000"/>
                </a:solidFill>
              </a:rPr>
              <a:t> </a:t>
            </a:r>
            <a:endParaRPr lang="en-US" u="sng" dirty="0">
              <a:solidFill>
                <a:srgbClr val="FFC000"/>
              </a:solidFill>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915400" cy="6553200"/>
          </a:xfrm>
        </p:spPr>
        <p:txBody>
          <a:bodyPr/>
          <a:lstStyle/>
          <a:p>
            <a:r>
              <a:rPr lang="en-US" dirty="0" smtClean="0"/>
              <a:t>Christ returns He will offer salv. to all men. At the resurr. we change and become God, even as Jesus is and was God.  We will generate eternal life within ourselves and we will counsel and advise our Creator Father. No hell, evil men will be resurr. and annihilated.</a:t>
            </a:r>
          </a:p>
          <a:p>
            <a:endParaRPr lang="en-US" dirty="0" smtClean="0"/>
          </a:p>
          <a:p>
            <a:r>
              <a:rPr lang="en-US" dirty="0" smtClean="0"/>
              <a:t>- </a:t>
            </a:r>
            <a:r>
              <a:rPr lang="en-US" u="sng" dirty="0" smtClean="0"/>
              <a:t>Mormonism</a:t>
            </a:r>
            <a:r>
              <a:rPr lang="en-US" dirty="0" smtClean="0"/>
              <a:t> – All men saved by obedience to laws and ordinances of the Mormon gospel. Faith in Christ, repentance, water baptism for remission of sins, laying on of hands for Holy Spirit, and this includes animals.  Christ atoning sacrifice provides resurr. for humans and animals.  Baptism is gateway to kingdom of heaven ( Celestial) and will</a:t>
            </a:r>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915400" cy="6553200"/>
          </a:xfrm>
        </p:spPr>
        <p:txBody>
          <a:bodyPr/>
          <a:lstStyle/>
          <a:p>
            <a:r>
              <a:rPr lang="en-US" dirty="0" smtClean="0"/>
              <a:t>have spiritual children in the resurrection. Second sphere ( Terrestrial) will be inhabited by accountable persons who die without law or who did not accept the Mormon gospel or with non-valiant Mormons.  Perdition is for Satan and angels who rebelled and for men who commit the unpardonable sin(?).  Endless punishment is God’s punishment and may endure for one hour, week, year, or an age.</a:t>
            </a:r>
          </a:p>
          <a:p>
            <a:endParaRPr lang="en-US" dirty="0" smtClean="0"/>
          </a:p>
          <a:p>
            <a:r>
              <a:rPr lang="en-US" u="sng" dirty="0" smtClean="0"/>
              <a:t>Eastern Mysticism </a:t>
            </a:r>
            <a:r>
              <a:rPr lang="en-US" dirty="0" smtClean="0"/>
              <a:t>– You can become god within and experience divine nature in you. Mystical experiences can blank out all sense impressions and reach true reality, inner light until one can say “I</a:t>
            </a:r>
          </a:p>
          <a:p>
            <a:endParaRPr lang="en-US" dirty="0" smtClean="0"/>
          </a:p>
          <a:p>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normAutofit fontScale="92500" lnSpcReduction="10000"/>
          </a:bodyPr>
          <a:lstStyle/>
          <a:p>
            <a:r>
              <a:rPr lang="en-US" dirty="0" smtClean="0"/>
              <a:t>am the Way”.  Salv comes through knowing that God is all in all, is all there is, and you are God. </a:t>
            </a:r>
          </a:p>
          <a:p>
            <a:endParaRPr lang="en-US" dirty="0" smtClean="0"/>
          </a:p>
          <a:p>
            <a:r>
              <a:rPr lang="en-US" dirty="0" smtClean="0"/>
              <a:t>God and self-realization is highest state of being gained by meditation, chanting, saying </a:t>
            </a:r>
            <a:r>
              <a:rPr lang="en-US" dirty="0" err="1" smtClean="0"/>
              <a:t>matras</a:t>
            </a:r>
            <a:r>
              <a:rPr lang="en-US" dirty="0" smtClean="0"/>
              <a:t> which are sounds without meaning or following a system of works, rules and conduct without desire while chanting a gods name over and over.</a:t>
            </a:r>
          </a:p>
          <a:p>
            <a:endParaRPr lang="en-US" dirty="0" smtClean="0"/>
          </a:p>
          <a:p>
            <a:r>
              <a:rPr lang="en-US" u="sng" dirty="0" smtClean="0"/>
              <a:t>Transcendental  meditation </a:t>
            </a:r>
            <a:r>
              <a:rPr lang="en-US" dirty="0" smtClean="0"/>
              <a:t>is path to God, Yoga helps body control until self realization occurs and that person has entered into the kingdom of heaven.   Stages of development are Matter to Mind, </a:t>
            </a:r>
            <a:r>
              <a:rPr lang="en-US" dirty="0" err="1" smtClean="0"/>
              <a:t>Supermind</a:t>
            </a:r>
            <a:r>
              <a:rPr lang="en-US" dirty="0" smtClean="0"/>
              <a:t>, to Divine.  No heaven or hell. Karma is reaping and sowing, united with reincarnation until person reaches God consciousness.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thumbnail4.jpg"/>
          <p:cNvPicPr>
            <a:picLocks noGrp="1" noChangeAspect="1"/>
          </p:cNvPicPr>
          <p:nvPr>
            <p:ph idx="1"/>
          </p:nvPr>
        </p:nvPicPr>
        <p:blipFill>
          <a:blip r:embed="rId2" cstate="print"/>
          <a:stretch>
            <a:fillRect/>
          </a:stretch>
        </p:blipFill>
        <p:spPr>
          <a:xfrm>
            <a:off x="1143000" y="525462"/>
            <a:ext cx="6934200" cy="6172200"/>
          </a:xfrm>
        </p:spPr>
      </p:pic>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normAutofit fontScale="92500" lnSpcReduction="20000"/>
          </a:bodyPr>
          <a:lstStyle/>
          <a:p>
            <a:r>
              <a:rPr lang="en-US" b="1" u="sng" dirty="0" smtClean="0"/>
              <a:t>Islam</a:t>
            </a:r>
            <a:r>
              <a:rPr lang="en-US" dirty="0" smtClean="0"/>
              <a:t> – The Quran is the Word of God and proves Muhammad’s </a:t>
            </a:r>
            <a:r>
              <a:rPr lang="en-US" dirty="0" err="1" smtClean="0"/>
              <a:t>prophethood</a:t>
            </a:r>
            <a:r>
              <a:rPr lang="en-US" dirty="0" smtClean="0"/>
              <a:t>.  System of works and rituals, chants to gain eternal life. Denies Trinity, deity of Christ, salvation by faith alone in Christ, extreme enemy of Christianity. </a:t>
            </a:r>
          </a:p>
          <a:p>
            <a:pPr>
              <a:buNone/>
            </a:pPr>
            <a:r>
              <a:rPr lang="en-US" b="1" dirty="0" smtClean="0">
                <a:solidFill>
                  <a:schemeClr val="tx1">
                    <a:lumMod val="95000"/>
                  </a:schemeClr>
                </a:solidFill>
              </a:rPr>
              <a:t>                                ( see:  www.inquiryintoislam.com)</a:t>
            </a:r>
            <a:endParaRPr lang="en-US" dirty="0" smtClean="0"/>
          </a:p>
          <a:p>
            <a:endParaRPr lang="en-US" dirty="0" smtClean="0"/>
          </a:p>
          <a:p>
            <a:r>
              <a:rPr lang="en-US" dirty="0" smtClean="0"/>
              <a:t>Islam allows polygamy, killing anyone who disagrees with them, cannot get out once you are in,  allegiance only “Nation of Islam”,  can go to heaven if die while fighting for Islam, must pray in Arabic five times  a day to go to heaven,  women have no rights, women can only get into heaven if her husband is pleased with her when she dies.</a:t>
            </a:r>
          </a:p>
          <a:p>
            <a:endParaRPr lang="en-US" dirty="0" smtClean="0"/>
          </a:p>
          <a:p>
            <a:r>
              <a:rPr lang="en-US" dirty="0" smtClean="0"/>
              <a:t>Hell is where sinners and non-Muslims have to drink boiling, stinking water, are thrown face down into a raging fire, and have to be there for eternity, suffering endless torments in agony. </a:t>
            </a:r>
          </a:p>
          <a:p>
            <a:endParaRPr lang="en-US" dirty="0" smtClean="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915400" cy="6553200"/>
          </a:xfrm>
        </p:spPr>
        <p:txBody>
          <a:bodyPr/>
          <a:lstStyle/>
          <a:p>
            <a:r>
              <a:rPr lang="en-US" b="1" dirty="0" smtClean="0"/>
              <a:t>Non-Muslims must pay a large tax. </a:t>
            </a:r>
            <a:r>
              <a:rPr lang="en-US" dirty="0" smtClean="0"/>
              <a:t>Once a country is following </a:t>
            </a:r>
            <a:r>
              <a:rPr lang="en-US" dirty="0" err="1" smtClean="0"/>
              <a:t>Sharia</a:t>
            </a:r>
            <a:r>
              <a:rPr lang="en-US" dirty="0" smtClean="0"/>
              <a:t> law, non-Muslims are given the choice between becoming Muslim or becoming a </a:t>
            </a:r>
            <a:r>
              <a:rPr lang="en-US" dirty="0" err="1" smtClean="0"/>
              <a:t>dhimmis</a:t>
            </a:r>
            <a:r>
              <a:rPr lang="en-US" dirty="0" smtClean="0"/>
              <a:t>. </a:t>
            </a:r>
            <a:r>
              <a:rPr lang="en-US" dirty="0" err="1" smtClean="0"/>
              <a:t>Dhimmis</a:t>
            </a:r>
            <a:r>
              <a:rPr lang="en-US" dirty="0" smtClean="0"/>
              <a:t> are allowed to practice their non-Muslim religion </a:t>
            </a:r>
            <a:r>
              <a:rPr lang="en-US" i="1" dirty="0" smtClean="0"/>
              <a:t>if </a:t>
            </a:r>
            <a:r>
              <a:rPr lang="en-US" dirty="0" smtClean="0"/>
              <a:t>they pay the </a:t>
            </a:r>
            <a:r>
              <a:rPr lang="en-US" dirty="0" err="1" smtClean="0"/>
              <a:t>Jizya</a:t>
            </a:r>
            <a:r>
              <a:rPr lang="en-US" dirty="0" smtClean="0"/>
              <a:t> (a tax). If they convert to Islam, they no longer have to pay the </a:t>
            </a:r>
            <a:r>
              <a:rPr lang="en-US" dirty="0" err="1" smtClean="0"/>
              <a:t>jizya</a:t>
            </a:r>
            <a:r>
              <a:rPr lang="en-US" dirty="0" smtClean="0"/>
              <a:t>. This obviously creates a practical incentive to convert. </a:t>
            </a:r>
          </a:p>
          <a:p>
            <a:endParaRPr lang="en-US" dirty="0" smtClean="0"/>
          </a:p>
          <a:p>
            <a:r>
              <a:rPr lang="en-US" b="1" dirty="0" smtClean="0"/>
              <a:t>A Muslim is forbidden to make friends with a non-Muslim. </a:t>
            </a:r>
            <a:r>
              <a:rPr lang="en-US" dirty="0" smtClean="0"/>
              <a:t>A Muslim is allowed to </a:t>
            </a:r>
            <a:r>
              <a:rPr lang="en-US" i="1" dirty="0" smtClean="0"/>
              <a:t>pretend </a:t>
            </a:r>
            <a:r>
              <a:rPr lang="en-US" dirty="0" smtClean="0"/>
              <a:t>to be a friend, but in his heart he must never actually be a friend to a non-Muslim. </a:t>
            </a:r>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991600" cy="6553200"/>
          </a:xfrm>
        </p:spPr>
        <p:txBody>
          <a:bodyPr>
            <a:normAutofit fontScale="92500" lnSpcReduction="10000"/>
          </a:bodyPr>
          <a:lstStyle/>
          <a:p>
            <a:r>
              <a:rPr lang="en-US" b="1" dirty="0" smtClean="0"/>
              <a:t>The Quran counsels the use of deceit when dealing with non-Muslims.</a:t>
            </a:r>
            <a:r>
              <a:rPr lang="en-US" dirty="0" smtClean="0"/>
              <a:t> Mohammad instructed one of his followers to lie if he had to (in order to assassinate one of Mohammad's enemies). This set a precedent, and the principle was clear: If it helps Islam, it's okay to deceive non-Muslims.</a:t>
            </a:r>
          </a:p>
          <a:p>
            <a:endParaRPr lang="en-US" dirty="0" smtClean="0"/>
          </a:p>
          <a:p>
            <a:r>
              <a:rPr lang="en-US" dirty="0" smtClean="0"/>
              <a:t>And so we have the strange phenomenon covered by Steven Emerson in “Terrorists Among Us”, where organizations in America were ostensibly raising money for orphans, but really giving the money to terrorists. </a:t>
            </a:r>
          </a:p>
          <a:p>
            <a:endParaRPr lang="en-US" dirty="0" smtClean="0"/>
          </a:p>
          <a:p>
            <a:r>
              <a:rPr lang="en-US" dirty="0" smtClean="0"/>
              <a:t>They deceived good-hearted Western non-Muslims into giving money to organizations that were actively killing Western non-Muslims.</a:t>
            </a:r>
            <a:br>
              <a:rPr lang="en-US" dirty="0" smtClean="0"/>
            </a:br>
            <a:r>
              <a:rPr lang="en-US" dirty="0" smtClean="0"/>
              <a:t/>
            </a:r>
            <a:br>
              <a:rPr lang="en-US" dirty="0" smtClean="0"/>
            </a:br>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915400" cy="6553200"/>
          </a:xfrm>
        </p:spPr>
        <p:txBody>
          <a:bodyPr>
            <a:normAutofit fontScale="92500" lnSpcReduction="20000"/>
          </a:bodyPr>
          <a:lstStyle/>
          <a:p>
            <a:r>
              <a:rPr lang="en-US" dirty="0" smtClean="0"/>
              <a:t>As another example, when Islam is defamed in any way, Muslims should violently defend it. Even in a cartoon. But Muslims can and should defame Jews and Christians in Muslim newspapers and television, and they should defame any infidel or enemy, as they defame the USA today. </a:t>
            </a:r>
          </a:p>
          <a:p>
            <a:endParaRPr lang="en-US" dirty="0" smtClean="0"/>
          </a:p>
          <a:p>
            <a:r>
              <a:rPr lang="en-US" dirty="0" smtClean="0"/>
              <a:t>Paradise. In Paradise, believers wear green silk robes and recline on plush couches. Trees shade them, fruit dangles nearby. Believers have tasty food and refreshing drinks served to them in silver goblets.</a:t>
            </a:r>
            <a:br>
              <a:rPr lang="en-US" dirty="0" smtClean="0"/>
            </a:br>
            <a:endParaRPr lang="en-US" dirty="0" smtClean="0"/>
          </a:p>
          <a:p>
            <a:r>
              <a:rPr lang="en-US" dirty="0" smtClean="0"/>
              <a:t>But to have a </a:t>
            </a:r>
            <a:r>
              <a:rPr lang="en-US" i="1" dirty="0" smtClean="0"/>
              <a:t>chance </a:t>
            </a:r>
            <a:r>
              <a:rPr lang="en-US" dirty="0" smtClean="0"/>
              <a:t>of reaching Paradise, they must be </a:t>
            </a:r>
            <a:r>
              <a:rPr lang="en-US" i="1" dirty="0" smtClean="0"/>
              <a:t>devout </a:t>
            </a:r>
            <a:r>
              <a:rPr lang="en-US" dirty="0" smtClean="0"/>
              <a:t>Muslims. To guarantee it, they must die in jihad (for men) or make sure their husbands are always happy with them (for women).</a:t>
            </a:r>
            <a:br>
              <a:rPr lang="en-US" dirty="0" smtClean="0"/>
            </a:br>
            <a:r>
              <a:rPr lang="en-US" dirty="0" smtClean="0"/>
              <a:t>    </a:t>
            </a:r>
            <a:br>
              <a:rPr lang="en-US" dirty="0" smtClean="0"/>
            </a:br>
            <a:r>
              <a:rPr lang="en-US" dirty="0" smtClean="0"/>
              <a:t/>
            </a:r>
            <a:br>
              <a:rPr lang="en-US" dirty="0" smtClean="0"/>
            </a:br>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normAutofit lnSpcReduction="10000"/>
          </a:bodyPr>
          <a:lstStyle/>
          <a:p>
            <a:r>
              <a:rPr lang="en-US" dirty="0" smtClean="0"/>
              <a:t>Koran is full of contradictions. It says if a revelation contradicts one that came before it, the newer one overwrites the older one. This is the principle known as ”abrogation." </a:t>
            </a:r>
          </a:p>
          <a:p>
            <a:pPr>
              <a:buNone/>
            </a:pPr>
            <a:endParaRPr lang="en-US" dirty="0" smtClean="0"/>
          </a:p>
          <a:p>
            <a:r>
              <a:rPr lang="en-US" dirty="0" smtClean="0"/>
              <a:t>         The bad news for non-Muslims is that all the intolerant and violent passages abrogate the earlier tolerant and peaceful ones.</a:t>
            </a:r>
            <a:br>
              <a:rPr lang="en-US" dirty="0" smtClean="0"/>
            </a:br>
            <a:r>
              <a:rPr lang="en-US" dirty="0" smtClean="0"/>
              <a:t/>
            </a:r>
            <a:br>
              <a:rPr lang="en-US" dirty="0" smtClean="0"/>
            </a:br>
            <a:r>
              <a:rPr lang="en-US" dirty="0" smtClean="0"/>
              <a:t>Mohammad's revelations totally changed once he gained military power. </a:t>
            </a:r>
          </a:p>
          <a:p>
            <a:endParaRPr lang="en-US" dirty="0" smtClean="0"/>
          </a:p>
          <a:p>
            <a:r>
              <a:rPr lang="en-US" dirty="0" smtClean="0"/>
              <a:t>When he first started out (when Islam was a small minority) Mohammad preached peace and tolerance. </a:t>
            </a:r>
          </a:p>
          <a:p>
            <a:pPr>
              <a:buNone/>
            </a:pPr>
            <a:endParaRPr lang="en-US" dirty="0" smtClean="0"/>
          </a:p>
          <a:p>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normAutofit/>
          </a:bodyPr>
          <a:lstStyle/>
          <a:p>
            <a:endParaRPr lang="en-US" dirty="0" smtClean="0"/>
          </a:p>
          <a:p>
            <a:r>
              <a:rPr lang="en-US" dirty="0" smtClean="0"/>
              <a:t>But once he gained enough followers, started raiding caravans, and gained military and financial power (from the booty he gained from the caravans), he stopped trying to curry favor with the Jews and Christians and his revelations became intolerant and then downright hateful.</a:t>
            </a:r>
          </a:p>
          <a:p>
            <a:endParaRPr lang="en-US" dirty="0" smtClean="0"/>
          </a:p>
          <a:p>
            <a:r>
              <a:rPr lang="en-US" dirty="0" smtClean="0"/>
              <a:t> Expanding by conquest is very much accepted and encouraged by the idea collection.  </a:t>
            </a:r>
          </a:p>
          <a:p>
            <a:endParaRPr lang="en-US" dirty="0" smtClean="0"/>
          </a:p>
          <a:p>
            <a:r>
              <a:rPr lang="en-US" dirty="0" smtClean="0"/>
              <a:t>Islamic teachings present it this way: The non-Muslims need to be saved from the sin of following laws other than Allah's. </a:t>
            </a:r>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915400" cy="6553200"/>
          </a:xfrm>
        </p:spPr>
        <p:txBody>
          <a:bodyPr>
            <a:normAutofit/>
          </a:bodyPr>
          <a:lstStyle/>
          <a:p>
            <a:r>
              <a:rPr lang="en-US" dirty="0" smtClean="0"/>
              <a:t>If they won't voluntarily change their laws to </a:t>
            </a:r>
            <a:r>
              <a:rPr lang="en-US" dirty="0" err="1" smtClean="0"/>
              <a:t>Sharia</a:t>
            </a:r>
            <a:r>
              <a:rPr lang="en-US" dirty="0" smtClean="0"/>
              <a:t>, then it is a Muslim's duty to insist. The world cannot be at peace until every government on earth follows the laws of Allah.</a:t>
            </a:r>
            <a:endParaRPr lang="en-US" b="1" dirty="0" smtClean="0">
              <a:solidFill>
                <a:schemeClr val="tx1">
                  <a:lumMod val="95000"/>
                </a:schemeClr>
              </a:solidFill>
            </a:endParaRPr>
          </a:p>
          <a:p>
            <a:pPr>
              <a:buNone/>
            </a:pPr>
            <a:endParaRPr lang="en-US" b="1" dirty="0" smtClean="0">
              <a:solidFill>
                <a:schemeClr val="tx1">
                  <a:lumMod val="95000"/>
                </a:schemeClr>
              </a:solidFill>
            </a:endParaRPr>
          </a:p>
          <a:p>
            <a:r>
              <a:rPr lang="en-US" dirty="0" smtClean="0"/>
              <a:t> No other major religious group orders its followers, as a religious duty, to create a government that follows its own system of law, </a:t>
            </a:r>
            <a:r>
              <a:rPr lang="en-US" dirty="0" err="1" smtClean="0"/>
              <a:t>Shariah</a:t>
            </a:r>
            <a:r>
              <a:rPr lang="en-US" dirty="0" smtClean="0"/>
              <a:t>.</a:t>
            </a:r>
          </a:p>
          <a:p>
            <a:endParaRPr lang="en-US" dirty="0" smtClean="0"/>
          </a:p>
          <a:p>
            <a:r>
              <a:rPr lang="en-US" dirty="0" smtClean="0"/>
              <a:t> Many people are under the impression that the goal of Islam is to convert everyone to Islam. </a:t>
            </a:r>
            <a:r>
              <a:rPr lang="en-US" b="1" u="sng" dirty="0" smtClean="0"/>
              <a:t>This is not so. </a:t>
            </a:r>
            <a:r>
              <a:rPr lang="en-US" dirty="0" smtClean="0"/>
              <a:t>The prime directive of Islam is to bring all people on earth </a:t>
            </a:r>
            <a:r>
              <a:rPr lang="en-US" b="1" u="sng" dirty="0" smtClean="0"/>
              <a:t>under the rule of Islamic law.</a:t>
            </a:r>
            <a:endParaRPr lang="en-US" b="1" dirty="0" smtClean="0">
              <a:solidFill>
                <a:schemeClr val="tx1">
                  <a:lumMod val="95000"/>
                </a:schemeClr>
              </a:solidFill>
            </a:endParaRPr>
          </a:p>
          <a:p>
            <a:endParaRPr lang="en-US" b="1" u="sng"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7010400"/>
          </a:xfrm>
        </p:spPr>
        <p:txBody>
          <a:bodyPr>
            <a:normAutofit fontScale="92500" lnSpcReduction="20000"/>
          </a:bodyPr>
          <a:lstStyle/>
          <a:p>
            <a:endParaRPr lang="en-US" dirty="0" smtClean="0"/>
          </a:p>
          <a:p>
            <a:r>
              <a:rPr lang="en-US" dirty="0" smtClean="0"/>
              <a:t>Mohammad's own experience showed the example — an example, says the Quran 91 times, that every Muslim should follow.  </a:t>
            </a:r>
          </a:p>
          <a:p>
            <a:endParaRPr lang="en-US" dirty="0" smtClean="0"/>
          </a:p>
          <a:p>
            <a:r>
              <a:rPr lang="en-US" dirty="0" smtClean="0"/>
              <a:t>At first, Mohammad tried to spread Islam by peaceful means. After thirteen years he'd gained 150 converts.</a:t>
            </a:r>
            <a:br>
              <a:rPr lang="en-US" dirty="0" smtClean="0"/>
            </a:br>
            <a:r>
              <a:rPr lang="en-US" dirty="0" smtClean="0"/>
              <a:t/>
            </a:r>
            <a:br>
              <a:rPr lang="en-US" dirty="0" smtClean="0"/>
            </a:br>
            <a:r>
              <a:rPr lang="en-US" dirty="0" smtClean="0"/>
              <a:t>But then he changed tactics and started using caravan raids, warfare, executions, ransoming captives, and assassination, and within ten years he converted tens of thousands. </a:t>
            </a:r>
          </a:p>
          <a:p>
            <a:endParaRPr lang="en-US" dirty="0" smtClean="0"/>
          </a:p>
          <a:p>
            <a:r>
              <a:rPr lang="en-US" dirty="0" smtClean="0"/>
              <a:t>After he died, his followers used the same tactics and converted </a:t>
            </a:r>
            <a:r>
              <a:rPr lang="en-US" i="1" dirty="0" smtClean="0"/>
              <a:t>millions</a:t>
            </a:r>
            <a:r>
              <a:rPr lang="en-US" dirty="0" smtClean="0"/>
              <a:t>. And by now it is one and a half </a:t>
            </a:r>
            <a:r>
              <a:rPr lang="en-US" i="1" dirty="0" smtClean="0"/>
              <a:t>billion</a:t>
            </a:r>
            <a:r>
              <a:rPr lang="en-US" dirty="0" smtClean="0"/>
              <a:t>.</a:t>
            </a:r>
            <a:br>
              <a:rPr lang="en-US" dirty="0" smtClean="0"/>
            </a:br>
            <a:r>
              <a:rPr lang="en-US" dirty="0" smtClean="0"/>
              <a:t/>
            </a:r>
            <a:br>
              <a:rPr lang="en-US" dirty="0" smtClean="0"/>
            </a:br>
            <a:r>
              <a:rPr lang="en-US" dirty="0" smtClean="0"/>
              <a:t/>
            </a:r>
            <a:br>
              <a:rPr lang="en-US" dirty="0" smtClean="0"/>
            </a:br>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915400" cy="6553200"/>
          </a:xfrm>
        </p:spPr>
        <p:txBody>
          <a:bodyPr/>
          <a:lstStyle/>
          <a:p>
            <a:r>
              <a:rPr lang="en-US" dirty="0" smtClean="0"/>
              <a:t>The use of warfare combines synergistically and powerfully with the instruction to create an Islamic state. </a:t>
            </a:r>
          </a:p>
          <a:p>
            <a:endParaRPr lang="en-US" dirty="0" smtClean="0"/>
          </a:p>
          <a:p>
            <a:r>
              <a:rPr lang="en-US" dirty="0" smtClean="0"/>
              <a:t>So Islam spread quickly as their armies got bigger. They conquered and set up Islamic states, most of which have lasted to this day, and the laws within an Islamic state make Islam very difficult to dislodge. </a:t>
            </a:r>
          </a:p>
          <a:p>
            <a:endParaRPr lang="en-US" dirty="0" smtClean="0"/>
          </a:p>
          <a:p>
            <a:r>
              <a:rPr lang="en-US" dirty="0" smtClean="0"/>
              <a:t>The laws also make it very advantageous to convert to Islam.</a:t>
            </a:r>
            <a:br>
              <a:rPr lang="en-US" dirty="0" smtClean="0"/>
            </a:br>
            <a:endParaRPr 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normAutofit fontScale="77500" lnSpcReduction="20000"/>
          </a:bodyPr>
          <a:lstStyle/>
          <a:p>
            <a:r>
              <a:rPr lang="en-US" b="1" dirty="0" smtClean="0">
                <a:solidFill>
                  <a:srgbClr val="FFFF00"/>
                </a:solidFill>
              </a:rPr>
              <a:t>1:6  </a:t>
            </a:r>
            <a:r>
              <a:rPr lang="en-US" dirty="0" smtClean="0"/>
              <a:t>Grace growth based on Bible doctrine-</a:t>
            </a:r>
            <a:r>
              <a:rPr lang="en-US" b="1" dirty="0" smtClean="0">
                <a:solidFill>
                  <a:srgbClr val="FFFF00"/>
                </a:solidFill>
              </a:rPr>
              <a:t>  “gospel which has come to you, just as in all the world also it is constantly bearing fruit and increasing, even as it has been doing in you also since the day you heard of it and understood the grace of God in truth;” </a:t>
            </a:r>
          </a:p>
          <a:p>
            <a:endParaRPr lang="en-US" b="1" dirty="0" smtClean="0">
              <a:solidFill>
                <a:srgbClr val="FFFF00"/>
              </a:solidFill>
            </a:endParaRPr>
          </a:p>
          <a:p>
            <a:pPr hangingPunct="0"/>
            <a:r>
              <a:rPr lang="en-US" b="1" dirty="0" smtClean="0">
                <a:solidFill>
                  <a:srgbClr val="FFFF00"/>
                </a:solidFill>
              </a:rPr>
              <a:t>“come to you,” </a:t>
            </a:r>
            <a:r>
              <a:rPr lang="en-US" dirty="0" smtClean="0"/>
              <a:t>EIS preposition means “in you,” “Being present in you.” This phrase actually gives us the importance of the Word of God. </a:t>
            </a:r>
          </a:p>
          <a:p>
            <a:pPr hangingPunct="0"/>
            <a:endParaRPr lang="en-US" dirty="0" smtClean="0"/>
          </a:p>
          <a:p>
            <a:pPr hangingPunct="0"/>
            <a:r>
              <a:rPr lang="en-US" dirty="0" smtClean="0"/>
              <a:t>The Word of God is located forever in the canon of scripture, but it is absolutely of no benefit unless it is present in you, unless you take it in. </a:t>
            </a:r>
          </a:p>
          <a:p>
            <a:pPr hangingPunct="0">
              <a:buNone/>
            </a:pPr>
            <a:r>
              <a:rPr lang="en-US" dirty="0" smtClean="0"/>
              <a:t> </a:t>
            </a:r>
          </a:p>
          <a:p>
            <a:pPr hangingPunct="0"/>
            <a:r>
              <a:rPr lang="en-US" b="1" dirty="0" smtClean="0">
                <a:solidFill>
                  <a:srgbClr val="FFFF00"/>
                </a:solidFill>
              </a:rPr>
              <a:t>“as it is in all the world,” </a:t>
            </a:r>
            <a:r>
              <a:rPr lang="en-US" dirty="0" smtClean="0"/>
              <a:t>this indicates that the gospel part of doctrine has actually gone throughout the world, as it does in every generation. </a:t>
            </a:r>
          </a:p>
          <a:p>
            <a:pPr hangingPunct="0"/>
            <a:endParaRPr lang="en-US" dirty="0" smtClean="0"/>
          </a:p>
          <a:p>
            <a:pPr hangingPunct="0"/>
            <a:r>
              <a:rPr lang="en-US" dirty="0" smtClean="0"/>
              <a:t>The word for “world” here, KOSMOI is used for Satanic organization. That isn’t always true but it is true in this passage. Therefore the attack of gnosticism in the Lycus valley becomes a Satanic counter attack. </a:t>
            </a:r>
          </a:p>
          <a:p>
            <a:pPr hangingPunct="0"/>
            <a:endParaRPr lang="en-US"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thumbnail.jpg"/>
          <p:cNvPicPr>
            <a:picLocks noGrp="1" noChangeAspect="1"/>
          </p:cNvPicPr>
          <p:nvPr>
            <p:ph idx="1"/>
          </p:nvPr>
        </p:nvPicPr>
        <p:blipFill>
          <a:blip r:embed="rId2" cstate="print"/>
          <a:stretch>
            <a:fillRect/>
          </a:stretch>
        </p:blipFill>
        <p:spPr>
          <a:xfrm>
            <a:off x="228600" y="381001"/>
            <a:ext cx="4343400" cy="3257550"/>
          </a:xfrm>
        </p:spPr>
      </p:pic>
      <p:pic>
        <p:nvPicPr>
          <p:cNvPr id="5" name="Content Placeholder 5" descr="Colossae_view_from_acropolis_to_northwest,_tb_n010301.jpg"/>
          <p:cNvPicPr>
            <a:picLocks noChangeAspect="1"/>
          </p:cNvPicPr>
          <p:nvPr/>
        </p:nvPicPr>
        <p:blipFill>
          <a:blip r:embed="rId3" cstate="print"/>
          <a:stretch>
            <a:fillRect/>
          </a:stretch>
        </p:blipFill>
        <p:spPr>
          <a:xfrm>
            <a:off x="4419600" y="3733800"/>
            <a:ext cx="4038600" cy="3028950"/>
          </a:xfrm>
          <a:prstGeom prst="rect">
            <a:avLst/>
          </a:prstGeom>
        </p:spPr>
      </p:pic>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915400" cy="6553200"/>
          </a:xfrm>
        </p:spPr>
        <p:txBody>
          <a:bodyPr>
            <a:normAutofit fontScale="77500" lnSpcReduction="20000"/>
          </a:bodyPr>
          <a:lstStyle/>
          <a:p>
            <a:pPr hangingPunct="0"/>
            <a:r>
              <a:rPr lang="en-US" b="1" dirty="0" smtClean="0">
                <a:solidFill>
                  <a:srgbClr val="FFFF00"/>
                </a:solidFill>
              </a:rPr>
              <a:t>“constantly bearing fruit,” </a:t>
            </a:r>
            <a:r>
              <a:rPr lang="en-US" dirty="0" smtClean="0"/>
              <a:t> a periphrastic in the Greek made up of a participle and a regular verb form. It is a combination of two verbs. </a:t>
            </a:r>
          </a:p>
          <a:p>
            <a:pPr hangingPunct="0"/>
            <a:endParaRPr lang="en-US" dirty="0" smtClean="0"/>
          </a:p>
          <a:p>
            <a:pPr hangingPunct="0"/>
            <a:r>
              <a:rPr lang="en-US" dirty="0" smtClean="0"/>
              <a:t>EIME – PAPtc- to be-  plus KARPOPHREO -  to have a good harvest, to bear fruit. </a:t>
            </a:r>
          </a:p>
          <a:p>
            <a:pPr hangingPunct="0"/>
            <a:endParaRPr lang="en-US" dirty="0" smtClean="0"/>
          </a:p>
          <a:p>
            <a:pPr hangingPunct="0"/>
            <a:r>
              <a:rPr lang="en-US" dirty="0" smtClean="0"/>
              <a:t>In this periphrastic we have a continuity of process. </a:t>
            </a:r>
          </a:p>
          <a:p>
            <a:pPr hangingPunct="0"/>
            <a:endParaRPr lang="en-US" dirty="0" smtClean="0"/>
          </a:p>
          <a:p>
            <a:pPr hangingPunct="0"/>
            <a:r>
              <a:rPr lang="en-US" dirty="0" smtClean="0"/>
              <a:t>The middle voice of the second participle indicates benefit. </a:t>
            </a:r>
          </a:p>
          <a:p>
            <a:pPr hangingPunct="0"/>
            <a:endParaRPr lang="en-US" dirty="0" smtClean="0"/>
          </a:p>
          <a:p>
            <a:pPr hangingPunct="0"/>
            <a:r>
              <a:rPr lang="en-US" dirty="0" smtClean="0"/>
              <a:t>Whenever people have Bible doctrine inside of them it produces. The only source of production in the Christian life is Bible doctrine. </a:t>
            </a:r>
          </a:p>
          <a:p>
            <a:pPr hangingPunct="0"/>
            <a:endParaRPr lang="en-US" dirty="0" smtClean="0"/>
          </a:p>
          <a:p>
            <a:pPr hangingPunct="0"/>
            <a:r>
              <a:rPr lang="en-US" dirty="0" smtClean="0"/>
              <a:t>Added in the Greek is a phrase AUXZANO  - PMPtc -means </a:t>
            </a:r>
            <a:r>
              <a:rPr lang="en-US" b="1" dirty="0" smtClean="0">
                <a:solidFill>
                  <a:srgbClr val="FFFF00"/>
                </a:solidFill>
              </a:rPr>
              <a:t>“and increasing.”</a:t>
            </a:r>
            <a:r>
              <a:rPr lang="en-US" dirty="0" smtClean="0"/>
              <a:t>  The middle voice means you are benefited by the increase, everyone is. </a:t>
            </a:r>
          </a:p>
          <a:p>
            <a:pPr hangingPunct="0"/>
            <a:endParaRPr lang="en-US" dirty="0" smtClean="0"/>
          </a:p>
          <a:p>
            <a:pPr hangingPunct="0"/>
            <a:r>
              <a:rPr lang="en-US" dirty="0" smtClean="0"/>
              <a:t>We actually have, </a:t>
            </a:r>
            <a:r>
              <a:rPr lang="en-US" b="1" dirty="0" smtClean="0">
                <a:solidFill>
                  <a:srgbClr val="FFFF00"/>
                </a:solidFill>
              </a:rPr>
              <a:t>“and brings forth fruit and increasing.” </a:t>
            </a:r>
          </a:p>
          <a:p>
            <a:endParaRPr lang="en-US" dirty="0" smtClean="0"/>
          </a:p>
          <a:p>
            <a:endParaRPr 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991600" cy="6553200"/>
          </a:xfrm>
        </p:spPr>
        <p:txBody>
          <a:bodyPr>
            <a:normAutofit fontScale="70000" lnSpcReduction="20000"/>
          </a:bodyPr>
          <a:lstStyle/>
          <a:p>
            <a:pPr hangingPunct="0"/>
            <a:r>
              <a:rPr lang="en-US" b="1" dirty="0" smtClean="0">
                <a:solidFill>
                  <a:srgbClr val="FFFF00"/>
                </a:solidFill>
              </a:rPr>
              <a:t>“as also in you,” </a:t>
            </a:r>
            <a:r>
              <a:rPr lang="en-US" dirty="0" smtClean="0"/>
              <a:t>referring to growth based on Bible doctrine. From the time that the Colossians heard the gospel they continued to take in doctrine  and they were growing as a result. </a:t>
            </a:r>
          </a:p>
          <a:p>
            <a:pPr hangingPunct="0"/>
            <a:endParaRPr lang="en-US" dirty="0" smtClean="0"/>
          </a:p>
          <a:p>
            <a:pPr hangingPunct="0"/>
            <a:r>
              <a:rPr lang="en-US" dirty="0" smtClean="0"/>
              <a:t>The whole basis for service, for living, for being on this earth after salvation is to learn Bible doctrine so that doctrine within you may produce according to the divine plan. </a:t>
            </a:r>
          </a:p>
          <a:p>
            <a:pPr hangingPunct="0">
              <a:buNone/>
            </a:pPr>
            <a:endParaRPr lang="en-US" dirty="0" smtClean="0"/>
          </a:p>
          <a:p>
            <a:pPr hangingPunct="0"/>
            <a:r>
              <a:rPr lang="en-US" b="1" dirty="0" smtClean="0">
                <a:solidFill>
                  <a:srgbClr val="FFFF00"/>
                </a:solidFill>
              </a:rPr>
              <a:t>“and knew,” </a:t>
            </a:r>
            <a:r>
              <a:rPr lang="en-US" dirty="0" smtClean="0"/>
              <a:t>for the word “knowing” here we have the ECS described, AAIndic of EPIGNOSKO.  </a:t>
            </a:r>
          </a:p>
          <a:p>
            <a:pPr hangingPunct="0"/>
            <a:endParaRPr lang="en-US" dirty="0" smtClean="0"/>
          </a:p>
          <a:p>
            <a:pPr hangingPunct="0"/>
            <a:r>
              <a:rPr lang="en-US" dirty="0" smtClean="0"/>
              <a:t>The verb is used here to indicate that so many of the Colossian believers have constructed an ECS.  They heard and they heard again and they heard again and came to  know fully. </a:t>
            </a:r>
          </a:p>
          <a:p>
            <a:pPr hangingPunct="0"/>
            <a:endParaRPr lang="en-US" dirty="0" smtClean="0"/>
          </a:p>
          <a:p>
            <a:pPr hangingPunct="0">
              <a:buNone/>
            </a:pPr>
            <a:r>
              <a:rPr lang="en-US" dirty="0" smtClean="0"/>
              <a:t> </a:t>
            </a:r>
          </a:p>
          <a:p>
            <a:pPr hangingPunct="0"/>
            <a:r>
              <a:rPr lang="en-US" dirty="0" smtClean="0"/>
              <a:t>The first floor of the ECS is grace</a:t>
            </a:r>
            <a:r>
              <a:rPr lang="en-US" b="1" dirty="0" smtClean="0">
                <a:solidFill>
                  <a:srgbClr val="FFFF00"/>
                </a:solidFill>
              </a:rPr>
              <a:t>, “the grace of God in truth.” </a:t>
            </a:r>
          </a:p>
          <a:p>
            <a:pPr hangingPunct="0"/>
            <a:r>
              <a:rPr lang="en-US" dirty="0" smtClean="0"/>
              <a:t>CHARIS -  grace. This is the plan of God, God does all the work, man is always the beneficiary. </a:t>
            </a:r>
          </a:p>
          <a:p>
            <a:pPr hangingPunct="0"/>
            <a:endParaRPr lang="en-US" dirty="0" smtClean="0"/>
          </a:p>
          <a:p>
            <a:pPr hangingPunct="0"/>
            <a:r>
              <a:rPr lang="en-US" dirty="0" smtClean="0"/>
              <a:t>God the Father is perfect, He did the planning. God the Son is perfect, He executed phase one of the plan. God the Holy Spirit is perfect, He executed phase two. So </a:t>
            </a:r>
            <a:r>
              <a:rPr lang="en-US" dirty="0" err="1" smtClean="0"/>
              <a:t>charis</a:t>
            </a:r>
            <a:r>
              <a:rPr lang="en-US" dirty="0" smtClean="0"/>
              <a:t> is God doing the work. </a:t>
            </a:r>
          </a:p>
          <a:p>
            <a:pPr hangingPunct="0"/>
            <a:endParaRPr lang="en-US" dirty="0" smtClean="0"/>
          </a:p>
          <a:p>
            <a:endParaRPr 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915400" cy="6553200"/>
          </a:xfrm>
        </p:spPr>
        <p:txBody>
          <a:bodyPr>
            <a:normAutofit fontScale="92500" lnSpcReduction="10000"/>
          </a:bodyPr>
          <a:lstStyle/>
          <a:p>
            <a:pPr hangingPunct="0">
              <a:buNone/>
            </a:pPr>
            <a:endParaRPr lang="en-US" dirty="0" smtClean="0"/>
          </a:p>
          <a:p>
            <a:pPr hangingPunct="0"/>
            <a:r>
              <a:rPr lang="en-US" dirty="0" smtClean="0"/>
              <a:t>Grace is only understood, uses, a part of our life </a:t>
            </a:r>
            <a:r>
              <a:rPr lang="en-US" b="1" dirty="0" smtClean="0">
                <a:solidFill>
                  <a:srgbClr val="FFFF00"/>
                </a:solidFill>
              </a:rPr>
              <a:t>“in truth,” </a:t>
            </a:r>
            <a:r>
              <a:rPr lang="en-US" b="1" dirty="0" smtClean="0"/>
              <a:t>– EN ALETHEIA - </a:t>
            </a:r>
            <a:r>
              <a:rPr lang="en-US" dirty="0" smtClean="0"/>
              <a:t>means </a:t>
            </a:r>
            <a:r>
              <a:rPr lang="en-US" b="1" dirty="0" smtClean="0">
                <a:solidFill>
                  <a:srgbClr val="FFFF00"/>
                </a:solidFill>
              </a:rPr>
              <a:t>“in the sphere of doctrine.” </a:t>
            </a:r>
          </a:p>
          <a:p>
            <a:pPr hangingPunct="0"/>
            <a:endParaRPr lang="en-US" b="1" dirty="0" smtClean="0">
              <a:solidFill>
                <a:srgbClr val="FFFF00"/>
              </a:solidFill>
            </a:endParaRPr>
          </a:p>
          <a:p>
            <a:pPr hangingPunct="0"/>
            <a:r>
              <a:rPr lang="en-US" dirty="0" smtClean="0"/>
              <a:t>Grace can only be understood through Bible doctrine and grace orientation is the first floor of the ECS. So, </a:t>
            </a:r>
            <a:r>
              <a:rPr lang="en-US" dirty="0" smtClean="0">
                <a:solidFill>
                  <a:srgbClr val="FFFF00"/>
                </a:solidFill>
              </a:rPr>
              <a:t>“they came to know the grace of God in the sphere of doctrine.” </a:t>
            </a:r>
          </a:p>
          <a:p>
            <a:pPr hangingPunct="0"/>
            <a:endParaRPr lang="en-US" dirty="0" smtClean="0"/>
          </a:p>
          <a:p>
            <a:pPr hangingPunct="0"/>
            <a:r>
              <a:rPr lang="en-US" u="sng" dirty="0" smtClean="0"/>
              <a:t>Translation: </a:t>
            </a:r>
            <a:r>
              <a:rPr lang="en-US" dirty="0" smtClean="0">
                <a:solidFill>
                  <a:srgbClr val="FFFF00"/>
                </a:solidFill>
              </a:rPr>
              <a:t>“Being present in you, even as in all the world; is constantly bearing fruit and increasing, even as also in you from the day you heard, and began to fully understand the grace of God in the sphere of doctrine.”</a:t>
            </a:r>
          </a:p>
          <a:p>
            <a:pPr hangingPunct="0"/>
            <a:r>
              <a:rPr lang="en-US" dirty="0" smtClean="0"/>
              <a:t>	</a:t>
            </a:r>
            <a:endParaRPr 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934200"/>
          </a:xfrm>
        </p:spPr>
        <p:txBody>
          <a:bodyPr>
            <a:normAutofit fontScale="92500" lnSpcReduction="10000"/>
          </a:bodyPr>
          <a:lstStyle/>
          <a:p>
            <a:r>
              <a:rPr lang="en-US" b="1" dirty="0" smtClean="0">
                <a:solidFill>
                  <a:srgbClr val="FFFF00"/>
                </a:solidFill>
              </a:rPr>
              <a:t>1:7</a:t>
            </a:r>
            <a:r>
              <a:rPr lang="en-US" dirty="0" smtClean="0"/>
              <a:t> - the communicator of doctrine. “</a:t>
            </a:r>
          </a:p>
          <a:p>
            <a:r>
              <a:rPr lang="en-US" dirty="0" smtClean="0"/>
              <a:t>These people have begun in doctrine; </a:t>
            </a:r>
            <a:r>
              <a:rPr lang="en-US" dirty="0" err="1" smtClean="0"/>
              <a:t>Epaphras</a:t>
            </a:r>
            <a:r>
              <a:rPr lang="en-US" dirty="0" smtClean="0"/>
              <a:t> did the teaching. </a:t>
            </a:r>
          </a:p>
          <a:p>
            <a:pPr hangingPunct="0"/>
            <a:endParaRPr lang="en-US" dirty="0" smtClean="0"/>
          </a:p>
          <a:p>
            <a:pPr hangingPunct="0"/>
            <a:r>
              <a:rPr lang="en-US" b="1" dirty="0" smtClean="0">
                <a:solidFill>
                  <a:srgbClr val="FFFF00"/>
                </a:solidFill>
              </a:rPr>
              <a:t>“you also learned,” </a:t>
            </a:r>
            <a:r>
              <a:rPr lang="en-US" dirty="0" smtClean="0"/>
              <a:t>AAIndic MANQANO -  (Not </a:t>
            </a:r>
            <a:r>
              <a:rPr lang="en-US" i="1" dirty="0" smtClean="0"/>
              <a:t>didaskw</a:t>
            </a:r>
            <a:r>
              <a:rPr lang="en-US" dirty="0" smtClean="0"/>
              <a:t>, this time the principle is involved) This means to learn from someone as a teacher, to learn from the content of their message, hence believers learning from a pastor-teacher in principle rather than in mechanics.</a:t>
            </a:r>
          </a:p>
          <a:p>
            <a:pPr hangingPunct="0"/>
            <a:endParaRPr lang="en-US" dirty="0" smtClean="0"/>
          </a:p>
          <a:p>
            <a:pPr hangingPunct="0"/>
            <a:r>
              <a:rPr lang="en-US" dirty="0" smtClean="0"/>
              <a:t> The aorist tense gathers into one entirety every time that </a:t>
            </a:r>
            <a:r>
              <a:rPr lang="en-US" dirty="0" err="1" smtClean="0"/>
              <a:t>Epaphras</a:t>
            </a:r>
            <a:r>
              <a:rPr lang="en-US" dirty="0" smtClean="0"/>
              <a:t> taught and every time the Colossians listened and applied truth that he taught them. </a:t>
            </a:r>
          </a:p>
          <a:p>
            <a:pPr hangingPunct="0"/>
            <a:endParaRPr lang="en-US" dirty="0" smtClean="0"/>
          </a:p>
          <a:p>
            <a:pPr hangingPunct="0"/>
            <a:r>
              <a:rPr lang="en-US" dirty="0" smtClean="0"/>
              <a:t> The pastor-teacher communicated and the Colossians responded. This is the correct function of a local church, everything else is subordinate to this principle. </a:t>
            </a:r>
          </a:p>
          <a:p>
            <a:pPr hangingPunct="0"/>
            <a:endParaRPr lang="en-US" b="1" dirty="0" smtClean="0">
              <a:solidFill>
                <a:srgbClr val="FFFF00"/>
              </a:solidFill>
            </a:endParaRPr>
          </a:p>
          <a:p>
            <a:pPr hangingPunct="0"/>
            <a:endParaRPr lang="en-US" dirty="0" smtClean="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915400" cy="6553200"/>
          </a:xfrm>
        </p:spPr>
        <p:txBody>
          <a:bodyPr/>
          <a:lstStyle/>
          <a:p>
            <a:pPr hangingPunct="0"/>
            <a:r>
              <a:rPr lang="en-US" b="1" dirty="0" smtClean="0">
                <a:solidFill>
                  <a:srgbClr val="FFFF00"/>
                </a:solidFill>
              </a:rPr>
              <a:t>“of </a:t>
            </a:r>
            <a:r>
              <a:rPr lang="en-US" b="1" dirty="0" err="1" smtClean="0">
                <a:solidFill>
                  <a:srgbClr val="FFFF00"/>
                </a:solidFill>
              </a:rPr>
              <a:t>Epaphras</a:t>
            </a:r>
            <a:r>
              <a:rPr lang="en-US" b="1" dirty="0" smtClean="0">
                <a:solidFill>
                  <a:srgbClr val="FFFF00"/>
                </a:solidFill>
              </a:rPr>
              <a:t>,” - </a:t>
            </a:r>
            <a:r>
              <a:rPr lang="en-US" dirty="0" smtClean="0"/>
              <a:t> “from the ultimate source of </a:t>
            </a:r>
            <a:r>
              <a:rPr lang="en-US" dirty="0" err="1" smtClean="0"/>
              <a:t>Epaphras</a:t>
            </a:r>
            <a:r>
              <a:rPr lang="en-US" dirty="0" smtClean="0"/>
              <a:t>.” </a:t>
            </a:r>
          </a:p>
          <a:p>
            <a:pPr hangingPunct="0">
              <a:buNone/>
            </a:pPr>
            <a:r>
              <a:rPr lang="en-US" dirty="0" smtClean="0"/>
              <a:t>    In the Church Age and since the completion of the canon of scripture the ultimate source of doctrine is the pastor-teacher. </a:t>
            </a:r>
          </a:p>
          <a:p>
            <a:pPr hangingPunct="0">
              <a:buNone/>
            </a:pPr>
            <a:endParaRPr lang="en-US" dirty="0" smtClean="0"/>
          </a:p>
          <a:p>
            <a:pPr hangingPunct="0">
              <a:buNone/>
            </a:pPr>
            <a:r>
              <a:rPr lang="en-US" dirty="0" smtClean="0"/>
              <a:t>     There is one pastor-teacher to a local church, not a multiplicity of “elders.” </a:t>
            </a:r>
          </a:p>
          <a:p>
            <a:endParaRPr lang="en-US" dirty="0" smtClean="0"/>
          </a:p>
          <a:p>
            <a:r>
              <a:rPr lang="en-US" b="1" dirty="0" smtClean="0">
                <a:solidFill>
                  <a:srgbClr val="FFFF00"/>
                </a:solidFill>
              </a:rPr>
              <a:t>“our dear fellow-servant,” </a:t>
            </a:r>
            <a:r>
              <a:rPr lang="en-US" dirty="0" smtClean="0"/>
              <a:t> we have  AGAPETOI  which means “beloved,” it does not refer to the attitude of the congregation toward </a:t>
            </a:r>
            <a:r>
              <a:rPr lang="en-US" dirty="0" err="1" smtClean="0"/>
              <a:t>Epaphras</a:t>
            </a:r>
            <a:r>
              <a:rPr lang="en-US" dirty="0" smtClean="0"/>
              <a:t>..</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915400" cy="6553200"/>
          </a:xfrm>
        </p:spPr>
        <p:txBody>
          <a:bodyPr>
            <a:normAutofit fontScale="92500" lnSpcReduction="20000"/>
          </a:bodyPr>
          <a:lstStyle/>
          <a:p>
            <a:pPr hangingPunct="0"/>
            <a:endParaRPr lang="en-US" dirty="0" smtClean="0"/>
          </a:p>
          <a:p>
            <a:pPr hangingPunct="0"/>
            <a:r>
              <a:rPr lang="en-US" dirty="0" smtClean="0"/>
              <a:t>They did not necessarily think of him as a wonderful person, as a “dear pastor.” This is God’s attitude toward </a:t>
            </a:r>
            <a:r>
              <a:rPr lang="en-US" dirty="0" err="1" smtClean="0"/>
              <a:t>Epaphras</a:t>
            </a:r>
            <a:r>
              <a:rPr lang="en-US" dirty="0" smtClean="0"/>
              <a:t>. </a:t>
            </a:r>
            <a:r>
              <a:rPr lang="en-US" i="1" dirty="0" smtClean="0"/>
              <a:t> </a:t>
            </a:r>
            <a:r>
              <a:rPr lang="en-US" dirty="0" smtClean="0"/>
              <a:t>AGAPETOI</a:t>
            </a:r>
            <a:r>
              <a:rPr lang="en-US" i="1" dirty="0" smtClean="0"/>
              <a:t> </a:t>
            </a:r>
            <a:r>
              <a:rPr lang="en-US" dirty="0" smtClean="0"/>
              <a:t>refers to the fact that he is the object of God’s love. </a:t>
            </a:r>
          </a:p>
          <a:p>
            <a:pPr hangingPunct="0"/>
            <a:endParaRPr lang="en-US" dirty="0" smtClean="0"/>
          </a:p>
          <a:p>
            <a:pPr hangingPunct="0"/>
            <a:r>
              <a:rPr lang="en-US" dirty="0" smtClean="0"/>
              <a:t>It is used in some passages for all believers, it is used for positional truth. The word “fellow-servant” is Paul’s attitude, another minister. </a:t>
            </a:r>
          </a:p>
          <a:p>
            <a:pPr hangingPunct="0"/>
            <a:endParaRPr lang="en-US" dirty="0" smtClean="0"/>
          </a:p>
          <a:p>
            <a:pPr hangingPunct="0"/>
            <a:r>
              <a:rPr lang="en-US" dirty="0" smtClean="0"/>
              <a:t>The word is SUNDOULOI  which means a fellow slave. In other words, how do pastors regard each other? They are slaves. </a:t>
            </a:r>
          </a:p>
          <a:p>
            <a:pPr hangingPunct="0"/>
            <a:endParaRPr lang="en-US" dirty="0" smtClean="0"/>
          </a:p>
          <a:p>
            <a:pPr hangingPunct="0"/>
            <a:r>
              <a:rPr lang="en-US" dirty="0" smtClean="0"/>
              <a:t>Every day they go to the salt mines and study! Every day they push a cart of salt out and present it to the congregation. The congregation takes in the salt and becomes the salt of the land. </a:t>
            </a:r>
          </a:p>
          <a:p>
            <a:endParaRPr lang="en-US"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915400" cy="6553200"/>
          </a:xfrm>
        </p:spPr>
        <p:txBody>
          <a:bodyPr>
            <a:normAutofit fontScale="77500" lnSpcReduction="20000"/>
          </a:bodyPr>
          <a:lstStyle/>
          <a:p>
            <a:pPr hangingPunct="0"/>
            <a:r>
              <a:rPr lang="en-US" b="1" dirty="0" smtClean="0">
                <a:solidFill>
                  <a:srgbClr val="FFFF00"/>
                </a:solidFill>
              </a:rPr>
              <a:t>“a faithful minister of Christ,” </a:t>
            </a:r>
            <a:r>
              <a:rPr lang="en-US" dirty="0" smtClean="0"/>
              <a:t>the word “faithful” is PISTOI  means that he is consistent. He is consistent in the intake of the Word, he is consistent in the teaching of the Word. </a:t>
            </a:r>
          </a:p>
          <a:p>
            <a:pPr hangingPunct="0"/>
            <a:endParaRPr lang="en-US" dirty="0" smtClean="0"/>
          </a:p>
          <a:p>
            <a:pPr hangingPunct="0"/>
            <a:r>
              <a:rPr lang="en-US" dirty="0" smtClean="0"/>
              <a:t>The word </a:t>
            </a:r>
            <a:r>
              <a:rPr lang="en-US" b="1" dirty="0" smtClean="0">
                <a:solidFill>
                  <a:srgbClr val="FFFF00"/>
                </a:solidFill>
              </a:rPr>
              <a:t>“minister</a:t>
            </a:r>
            <a:r>
              <a:rPr lang="en-US" dirty="0" smtClean="0"/>
              <a:t>” is DIAKONOI which means an administrator. It is used in a technical sense occasionally for a pastor. </a:t>
            </a:r>
          </a:p>
          <a:p>
            <a:pPr hangingPunct="0"/>
            <a:endParaRPr lang="en-US" dirty="0" smtClean="0"/>
          </a:p>
          <a:p>
            <a:pPr hangingPunct="0"/>
            <a:r>
              <a:rPr lang="en-US" dirty="0" smtClean="0"/>
              <a:t>Actually, the word is used three ways. </a:t>
            </a:r>
          </a:p>
          <a:p>
            <a:pPr hangingPunct="0">
              <a:buNone/>
            </a:pPr>
            <a:r>
              <a:rPr lang="en-US" dirty="0" smtClean="0"/>
              <a:t>            Political sense for the head of a state, Romans 13:4</a:t>
            </a:r>
          </a:p>
          <a:p>
            <a:pPr hangingPunct="0">
              <a:buNone/>
            </a:pPr>
            <a:r>
              <a:rPr lang="en-US" dirty="0" smtClean="0"/>
              <a:t>            General use, the universal ministry of the believer as an ambassador priest, 2 Corinthians 3:6; 4:1; 6:3,18</a:t>
            </a:r>
          </a:p>
          <a:p>
            <a:pPr hangingPunct="0">
              <a:buNone/>
            </a:pPr>
            <a:r>
              <a:rPr lang="en-US" dirty="0" smtClean="0"/>
              <a:t>           Specialized use for the pastor of a local church, 1 Corinthians 3:5; Ephesians 3:7; Colossians 1:7,23; 4:7; 1 Timothy 1:12. </a:t>
            </a:r>
          </a:p>
          <a:p>
            <a:pPr hangingPunct="0"/>
            <a:endParaRPr lang="en-US" dirty="0" smtClean="0"/>
          </a:p>
          <a:p>
            <a:pPr hangingPunct="0"/>
            <a:r>
              <a:rPr lang="en-US" dirty="0" smtClean="0"/>
              <a:t>Translation: “</a:t>
            </a:r>
            <a:r>
              <a:rPr lang="en-US" b="1" dirty="0" smtClean="0">
                <a:solidFill>
                  <a:srgbClr val="FFFF00"/>
                </a:solidFill>
              </a:rPr>
              <a:t>Even as you have been taught from the ultimate source of </a:t>
            </a:r>
            <a:r>
              <a:rPr lang="en-US" b="1" dirty="0" err="1" smtClean="0">
                <a:solidFill>
                  <a:srgbClr val="FFFF00"/>
                </a:solidFill>
              </a:rPr>
              <a:t>Epaphras</a:t>
            </a:r>
            <a:r>
              <a:rPr lang="en-US" b="1" dirty="0" smtClean="0">
                <a:solidFill>
                  <a:srgbClr val="FFFF00"/>
                </a:solidFill>
              </a:rPr>
              <a:t> our beloved fellow-slave, who is a faithful minister of Christ on behalf of you.”</a:t>
            </a:r>
          </a:p>
          <a:p>
            <a:pPr hangingPunct="0"/>
            <a:endParaRPr lang="en-US" dirty="0" smtClean="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normAutofit fontScale="92500" lnSpcReduction="10000"/>
          </a:bodyPr>
          <a:lstStyle/>
          <a:p>
            <a:pPr hangingPunct="0"/>
            <a:r>
              <a:rPr lang="en-US" b="1" dirty="0" smtClean="0">
                <a:solidFill>
                  <a:srgbClr val="FFFF00"/>
                </a:solidFill>
              </a:rPr>
              <a:t>1: 8</a:t>
            </a:r>
            <a:r>
              <a:rPr lang="en-US" dirty="0" smtClean="0"/>
              <a:t>, the pastor’s report. </a:t>
            </a:r>
          </a:p>
          <a:p>
            <a:pPr hangingPunct="0"/>
            <a:endParaRPr lang="en-US" dirty="0" smtClean="0"/>
          </a:p>
          <a:p>
            <a:pPr hangingPunct="0"/>
            <a:r>
              <a:rPr lang="en-US" dirty="0" err="1" smtClean="0"/>
              <a:t>Epaphras</a:t>
            </a:r>
            <a:r>
              <a:rPr lang="en-US" dirty="0" smtClean="0"/>
              <a:t> came to Rome and he is described by the relative pronoun “Who.” </a:t>
            </a:r>
          </a:p>
          <a:p>
            <a:pPr hangingPunct="0"/>
            <a:endParaRPr lang="en-US" dirty="0" smtClean="0"/>
          </a:p>
          <a:p>
            <a:pPr hangingPunct="0"/>
            <a:r>
              <a:rPr lang="en-US" dirty="0" smtClean="0"/>
              <a:t>This refers to </a:t>
            </a:r>
            <a:r>
              <a:rPr lang="en-US" dirty="0" err="1" smtClean="0"/>
              <a:t>Epaphras</a:t>
            </a:r>
            <a:r>
              <a:rPr lang="en-US" dirty="0" smtClean="0"/>
              <a:t> at Colosse. He has had some trouble at Colosse, the infiltration of false doctrine.</a:t>
            </a:r>
          </a:p>
          <a:p>
            <a:pPr hangingPunct="0"/>
            <a:endParaRPr lang="en-US" dirty="0" smtClean="0"/>
          </a:p>
          <a:p>
            <a:pPr hangingPunct="0"/>
            <a:r>
              <a:rPr lang="en-US" dirty="0" smtClean="0"/>
              <a:t> Even though he has done his job faithfully there is a segment of the congregation who have responded to false teaching — gnosticism.</a:t>
            </a:r>
          </a:p>
          <a:p>
            <a:pPr hangingPunct="0"/>
            <a:endParaRPr lang="en-US" dirty="0" smtClean="0"/>
          </a:p>
          <a:p>
            <a:pPr hangingPunct="0"/>
            <a:r>
              <a:rPr lang="en-US" dirty="0" smtClean="0"/>
              <a:t>Some Colossians responded to gnosticism and stirred up so much trouble that </a:t>
            </a:r>
            <a:r>
              <a:rPr lang="en-US" dirty="0" err="1" smtClean="0"/>
              <a:t>Epaphras</a:t>
            </a:r>
            <a:r>
              <a:rPr lang="en-US" dirty="0" smtClean="0"/>
              <a:t> has gone to Rome to seek counsel of Paul with regard to this matter. </a:t>
            </a:r>
          </a:p>
          <a:p>
            <a:pPr hangingPunct="0"/>
            <a:endParaRPr lang="en-US" dirty="0" smtClean="0"/>
          </a:p>
          <a:p>
            <a:endParaRPr lang="en-US" dirty="0" smtClean="0"/>
          </a:p>
          <a:p>
            <a:endParaRPr lang="en-US"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915400" cy="6553200"/>
          </a:xfrm>
        </p:spPr>
        <p:txBody>
          <a:bodyPr>
            <a:normAutofit fontScale="92500" lnSpcReduction="10000"/>
          </a:bodyPr>
          <a:lstStyle/>
          <a:p>
            <a:pPr hangingPunct="0"/>
            <a:r>
              <a:rPr lang="en-US" dirty="0" smtClean="0"/>
              <a:t>The Colossian epistle was actually written to correct erroneous tendencies and to place the right pastor back in his right church with his correct ministry to move it on. </a:t>
            </a:r>
          </a:p>
          <a:p>
            <a:pPr hangingPunct="0"/>
            <a:endParaRPr lang="en-US" dirty="0" smtClean="0"/>
          </a:p>
          <a:p>
            <a:pPr hangingPunct="0"/>
            <a:r>
              <a:rPr lang="en-US" dirty="0" smtClean="0"/>
              <a:t>There comes a time when something from the outside is necessary and the apostle Paul will write to this church this letter which is designed to correct all of its problems. </a:t>
            </a:r>
          </a:p>
          <a:p>
            <a:pPr hangingPunct="0"/>
            <a:endParaRPr lang="en-US" dirty="0" smtClean="0"/>
          </a:p>
          <a:p>
            <a:pPr hangingPunct="0"/>
            <a:r>
              <a:rPr lang="en-US" dirty="0" smtClean="0"/>
              <a:t>Interestingly enough the church as a whole is relaxed, </a:t>
            </a:r>
            <a:r>
              <a:rPr lang="en-US" b="1" dirty="0" smtClean="0">
                <a:solidFill>
                  <a:srgbClr val="FFFF00"/>
                </a:solidFill>
              </a:rPr>
              <a:t>“Who also declared,” – </a:t>
            </a:r>
            <a:r>
              <a:rPr lang="en-US" dirty="0" smtClean="0"/>
              <a:t>AAIndic DELEO - means to report; </a:t>
            </a:r>
            <a:r>
              <a:rPr lang="en-US" b="1" dirty="0" smtClean="0">
                <a:solidFill>
                  <a:srgbClr val="FFFF00"/>
                </a:solidFill>
              </a:rPr>
              <a:t>“unto us,” .</a:t>
            </a:r>
          </a:p>
          <a:p>
            <a:pPr hangingPunct="0"/>
            <a:endParaRPr lang="en-US" b="1" dirty="0" smtClean="0">
              <a:solidFill>
                <a:srgbClr val="FFFF00"/>
              </a:solidFill>
            </a:endParaRPr>
          </a:p>
          <a:p>
            <a:pPr hangingPunct="0"/>
            <a:r>
              <a:rPr lang="en-US" dirty="0" smtClean="0"/>
              <a:t>Paul’s team now located in Rome; </a:t>
            </a:r>
            <a:r>
              <a:rPr lang="en-US" b="1" dirty="0" smtClean="0">
                <a:solidFill>
                  <a:srgbClr val="FFFF00"/>
                </a:solidFill>
              </a:rPr>
              <a:t>“your love,” </a:t>
            </a:r>
            <a:r>
              <a:rPr lang="en-US" dirty="0" smtClean="0"/>
              <a:t>the AGAPE</a:t>
            </a:r>
            <a:r>
              <a:rPr lang="en-US" i="1" dirty="0" smtClean="0"/>
              <a:t> </a:t>
            </a:r>
            <a:r>
              <a:rPr lang="en-US" dirty="0" smtClean="0"/>
              <a:t>relaxed mental attitude.</a:t>
            </a:r>
          </a:p>
          <a:p>
            <a:endParaRPr lang="en-US"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normAutofit fontScale="92500" lnSpcReduction="10000"/>
          </a:bodyPr>
          <a:lstStyle/>
          <a:p>
            <a:r>
              <a:rPr lang="en-US" dirty="0" smtClean="0"/>
              <a:t>It does not indicate any great spiritual growth, it does indicate the status of the people, they are generally a very relaxed congregation. </a:t>
            </a:r>
          </a:p>
          <a:p>
            <a:endParaRPr lang="en-US" dirty="0" smtClean="0"/>
          </a:p>
          <a:p>
            <a:r>
              <a:rPr lang="en-US" dirty="0" smtClean="0"/>
              <a:t>A relaxed congregation is a responding congregation; </a:t>
            </a:r>
            <a:r>
              <a:rPr lang="en-US" b="1" dirty="0" smtClean="0">
                <a:solidFill>
                  <a:srgbClr val="FFFF00"/>
                </a:solidFill>
              </a:rPr>
              <a:t>“in the Spirit,” </a:t>
            </a:r>
            <a:r>
              <a:rPr lang="en-US" dirty="0" smtClean="0"/>
              <a:t>means the Holy Spirit. </a:t>
            </a:r>
          </a:p>
          <a:p>
            <a:endParaRPr lang="en-US" dirty="0" smtClean="0"/>
          </a:p>
          <a:p>
            <a:r>
              <a:rPr lang="en-US" dirty="0" smtClean="0"/>
              <a:t>So God the Holy Spirit generally controls the people, they know how to rebound, and they are generally relaxed. </a:t>
            </a:r>
          </a:p>
          <a:p>
            <a:endParaRPr lang="en-US" dirty="0" smtClean="0"/>
          </a:p>
          <a:p>
            <a:r>
              <a:rPr lang="en-US" dirty="0" smtClean="0"/>
              <a:t>That is absolutely necessary for the intake of doctrine which is the subject now of verses 9-11. </a:t>
            </a:r>
          </a:p>
          <a:p>
            <a:endParaRPr lang="en-US" dirty="0" smtClean="0"/>
          </a:p>
          <a:p>
            <a:r>
              <a:rPr lang="en-US" dirty="0" smtClean="0"/>
              <a:t>The greatest challenge in the Christian life is to feed the soul daily. </a:t>
            </a:r>
          </a:p>
          <a:p>
            <a:endParaRPr lang="en-US"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normAutofit lnSpcReduction="10000"/>
          </a:bodyPr>
          <a:lstStyle/>
          <a:p>
            <a:pPr>
              <a:buNone/>
            </a:pPr>
            <a:r>
              <a:rPr lang="en-US" dirty="0" smtClean="0"/>
              <a:t>     - Paul met the church family on 3</a:t>
            </a:r>
            <a:r>
              <a:rPr lang="en-US" baseline="30000" dirty="0" smtClean="0"/>
              <a:t>rd</a:t>
            </a:r>
            <a:r>
              <a:rPr lang="en-US" dirty="0" smtClean="0"/>
              <a:t> missionary journey in AD 52-55, Acts 18:23-21:17, 19:10. </a:t>
            </a:r>
          </a:p>
          <a:p>
            <a:pPr>
              <a:buNone/>
            </a:pPr>
            <a:r>
              <a:rPr lang="en-US" dirty="0" smtClean="0"/>
              <a:t>    - Colossian church - mainly Greek, Phrygians, Jews</a:t>
            </a:r>
          </a:p>
          <a:p>
            <a:pPr>
              <a:buNone/>
            </a:pPr>
            <a:r>
              <a:rPr lang="en-US" dirty="0" smtClean="0"/>
              <a:t>    - </a:t>
            </a:r>
            <a:r>
              <a:rPr lang="en-US" dirty="0" err="1" smtClean="0"/>
              <a:t>Archippus</a:t>
            </a:r>
            <a:r>
              <a:rPr lang="en-US" dirty="0" smtClean="0"/>
              <a:t> ( 4:17) was pastor-teacher of Colossian church when Paul wrote this epistle.</a:t>
            </a:r>
          </a:p>
          <a:p>
            <a:pPr>
              <a:buNone/>
            </a:pPr>
            <a:r>
              <a:rPr lang="en-US" dirty="0" smtClean="0"/>
              <a:t>    - Church met in home of Philemon ( Philemon 1, 2, 5,  7, and Colossians 4:9)</a:t>
            </a:r>
          </a:p>
          <a:p>
            <a:pPr>
              <a:buNone/>
            </a:pPr>
            <a:endParaRPr lang="en-US" dirty="0" smtClean="0"/>
          </a:p>
          <a:p>
            <a:pPr>
              <a:buNone/>
            </a:pPr>
            <a:r>
              <a:rPr lang="en-US" dirty="0" smtClean="0"/>
              <a:t>PLACE AND DATE</a:t>
            </a:r>
          </a:p>
          <a:p>
            <a:r>
              <a:rPr lang="en-US" dirty="0" smtClean="0"/>
              <a:t>Paul was imprisoned in Rome when he wrote Colossians in 61 AD.</a:t>
            </a:r>
          </a:p>
          <a:p>
            <a:r>
              <a:rPr lang="en-US" dirty="0" err="1" smtClean="0"/>
              <a:t>Tychicus</a:t>
            </a:r>
            <a:r>
              <a:rPr lang="en-US" dirty="0" smtClean="0"/>
              <a:t> and Onesimus delivered the epistles of Colossians, Philemon, and Ephesians ( Eph 6:21-22, Col. 4:7-9, Philemon 12, 23-24 ).</a:t>
            </a:r>
          </a:p>
          <a:p>
            <a:pPr>
              <a:buNone/>
            </a:pPr>
            <a:endParaRPr lang="en-US"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991600" cy="6553200"/>
          </a:xfrm>
        </p:spPr>
        <p:txBody>
          <a:bodyPr/>
          <a:lstStyle/>
          <a:p>
            <a:r>
              <a:rPr lang="en-US" dirty="0" smtClean="0"/>
              <a:t>Notice that there is no challenge of EPIGNOSIS </a:t>
            </a:r>
            <a:r>
              <a:rPr lang="en-US" i="1" dirty="0" smtClean="0"/>
              <a:t> </a:t>
            </a:r>
            <a:r>
              <a:rPr lang="en-US" dirty="0" smtClean="0"/>
              <a:t>until first of all there is AGAPE</a:t>
            </a:r>
            <a:r>
              <a:rPr lang="en-US" i="1" dirty="0" smtClean="0"/>
              <a:t> </a:t>
            </a:r>
            <a:r>
              <a:rPr lang="en-US" dirty="0" smtClean="0"/>
              <a:t>love based upon the ministry of God the Holy Spirit. </a:t>
            </a:r>
          </a:p>
          <a:p>
            <a:endParaRPr lang="en-US" dirty="0" smtClean="0"/>
          </a:p>
          <a:p>
            <a:r>
              <a:rPr lang="en-US" dirty="0" smtClean="0"/>
              <a:t>AGAPE </a:t>
            </a:r>
            <a:r>
              <a:rPr lang="en-US" i="1" dirty="0" smtClean="0"/>
              <a:t> </a:t>
            </a:r>
            <a:r>
              <a:rPr lang="en-US" dirty="0" smtClean="0"/>
              <a:t>is a relaxed mental attitude which comes from the filling of the Spirit, Romans 5:5 says “AGAPE </a:t>
            </a:r>
            <a:r>
              <a:rPr lang="en-US" i="1" dirty="0" smtClean="0"/>
              <a:t> </a:t>
            </a:r>
            <a:r>
              <a:rPr lang="en-US" dirty="0" smtClean="0"/>
              <a:t>is shed abroad in our hearts by means of the Spirit.” Galatians 5:22, “The fruit of the Spirit is AGAPE.” </a:t>
            </a:r>
          </a:p>
          <a:p>
            <a:endParaRPr lang="en-US" dirty="0" smtClean="0"/>
          </a:p>
          <a:p>
            <a:endParaRPr lang="en-US" dirty="0" smtClean="0"/>
          </a:p>
          <a:p>
            <a:endParaRPr lang="en-US"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915400" cy="6553200"/>
          </a:xfrm>
        </p:spPr>
        <p:txBody>
          <a:bodyPr>
            <a:normAutofit fontScale="92500" lnSpcReduction="20000"/>
          </a:bodyPr>
          <a:lstStyle/>
          <a:p>
            <a:r>
              <a:rPr lang="en-US" b="1" dirty="0" smtClean="0">
                <a:solidFill>
                  <a:srgbClr val="FFFF00"/>
                </a:solidFill>
              </a:rPr>
              <a:t>1:9 - “For this cause,” </a:t>
            </a:r>
            <a:r>
              <a:rPr lang="en-US" i="1" dirty="0" smtClean="0"/>
              <a:t>DIA TOUTO - </a:t>
            </a:r>
            <a:r>
              <a:rPr lang="en-US" dirty="0" smtClean="0"/>
              <a:t> “because of this.” Because they are qualified to take in the Word of God by using rebound when necessary. </a:t>
            </a:r>
          </a:p>
          <a:p>
            <a:endParaRPr lang="en-US" dirty="0" smtClean="0"/>
          </a:p>
          <a:p>
            <a:r>
              <a:rPr lang="en-US" dirty="0" smtClean="0"/>
              <a:t>SPQR at this time is on the decline and Paul is looking for a church which has the potentialities of the intake of the Word, the construction of the ECS, and therefore the preservation of the Roman empire. </a:t>
            </a:r>
          </a:p>
          <a:p>
            <a:endParaRPr lang="en-US" dirty="0" smtClean="0"/>
          </a:p>
          <a:p>
            <a:r>
              <a:rPr lang="en-US" dirty="0" smtClean="0"/>
              <a:t>The Roman empire is the fullness of time empire. In the fullness of time Jesus Christ came. </a:t>
            </a:r>
          </a:p>
          <a:p>
            <a:endParaRPr lang="en-US" dirty="0" smtClean="0"/>
          </a:p>
          <a:p>
            <a:r>
              <a:rPr lang="en-US" dirty="0" smtClean="0"/>
              <a:t>He came at a time when SPQR, the Roman empire, was reaching a peak and demonstrated everything in the laws of establishment necessary for the great evangelistic movement which occurred after the resurrection of Christ and the beginning of the Church Age.</a:t>
            </a:r>
          </a:p>
          <a:p>
            <a:endParaRPr lang="en-US" dirty="0" smtClean="0"/>
          </a:p>
          <a:p>
            <a:endParaRPr lang="en-US" dirty="0" smtClean="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normAutofit fontScale="92500" lnSpcReduction="10000"/>
          </a:bodyPr>
          <a:lstStyle/>
          <a:p>
            <a:r>
              <a:rPr lang="en-US" dirty="0" smtClean="0"/>
              <a:t>First of all of all, Christianity began at Jerusalem and from that point went throughout the entire world. Now there has to be a stabilized system, there has to be laws of establishment in order for spiritual blessing. </a:t>
            </a:r>
          </a:p>
          <a:p>
            <a:endParaRPr lang="en-US" dirty="0" smtClean="0"/>
          </a:p>
          <a:p>
            <a:r>
              <a:rPr lang="en-US" dirty="0" smtClean="0"/>
              <a:t>In time of anarchy it is impossible for a local church to even function properly, it is impossible for evangelism to operate in its proper frame of reference. </a:t>
            </a:r>
          </a:p>
          <a:p>
            <a:endParaRPr lang="en-US" dirty="0" smtClean="0"/>
          </a:p>
          <a:p>
            <a:r>
              <a:rPr lang="en-US" dirty="0" smtClean="0"/>
              <a:t>Therefore, it is necessary that somewhere in the Roman empire there be raised up believers who are the salt of the earth who have the ECS. </a:t>
            </a:r>
          </a:p>
          <a:p>
            <a:endParaRPr lang="en-US" dirty="0" smtClean="0"/>
          </a:p>
          <a:p>
            <a:r>
              <a:rPr lang="en-US" dirty="0" smtClean="0"/>
              <a:t>This is taught in principle in, for example, Hosea 4:1-6; Isaiah 33:6, and the report of Colossians 1:6 is very hopeful. </a:t>
            </a:r>
          </a:p>
          <a:p>
            <a:endParaRPr lang="en-US" dirty="0" smtClean="0"/>
          </a:p>
          <a:p>
            <a:endParaRPr lang="en-US" dirty="0" smtClean="0"/>
          </a:p>
          <a:p>
            <a:endParaRPr lang="en-US"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normAutofit fontScale="85000" lnSpcReduction="20000"/>
          </a:bodyPr>
          <a:lstStyle/>
          <a:p>
            <a:r>
              <a:rPr lang="en-US" dirty="0" smtClean="0"/>
              <a:t>These believers apparently have the feel of GAP, they also have the qualifications because they have the love of God which is the ministry of God the Holy Spirit controlling the life. </a:t>
            </a:r>
          </a:p>
          <a:p>
            <a:endParaRPr lang="en-US" dirty="0" smtClean="0"/>
          </a:p>
          <a:p>
            <a:r>
              <a:rPr lang="en-US" dirty="0" smtClean="0"/>
              <a:t>This doesn’t mean that they are always filled with the Spirit, this does mean that they use rebound regularly and recover when necessary. </a:t>
            </a:r>
          </a:p>
          <a:p>
            <a:endParaRPr lang="en-US" dirty="0" smtClean="0"/>
          </a:p>
          <a:p>
            <a:pPr hangingPunct="0"/>
            <a:r>
              <a:rPr lang="en-US" b="1" dirty="0" smtClean="0">
                <a:solidFill>
                  <a:srgbClr val="FFFF00"/>
                </a:solidFill>
              </a:rPr>
              <a:t>“we also,” </a:t>
            </a:r>
            <a:r>
              <a:rPr lang="en-US" dirty="0" smtClean="0"/>
              <a:t>“we” includes Paul and his theological school that travels with him</a:t>
            </a:r>
            <a:r>
              <a:rPr lang="en-US" b="1" dirty="0" smtClean="0">
                <a:solidFill>
                  <a:srgbClr val="FFFF00"/>
                </a:solidFill>
              </a:rPr>
              <a:t>; “from the day we heard,” </a:t>
            </a:r>
            <a:r>
              <a:rPr lang="en-US" dirty="0" smtClean="0"/>
              <a:t>the word </a:t>
            </a:r>
            <a:r>
              <a:rPr lang="en-US" dirty="0" smtClean="0">
                <a:solidFill>
                  <a:srgbClr val="FFFF00"/>
                </a:solidFill>
              </a:rPr>
              <a:t>“since from the day”. </a:t>
            </a:r>
          </a:p>
          <a:p>
            <a:pPr hangingPunct="0">
              <a:buNone/>
            </a:pPr>
            <a:r>
              <a:rPr lang="en-US" dirty="0" smtClean="0"/>
              <a:t> </a:t>
            </a:r>
          </a:p>
          <a:p>
            <a:pPr hangingPunct="0"/>
            <a:r>
              <a:rPr lang="en-US" b="1" dirty="0" smtClean="0">
                <a:solidFill>
                  <a:srgbClr val="FFFF00"/>
                </a:solidFill>
              </a:rPr>
              <a:t>“do not cease,”  </a:t>
            </a:r>
            <a:r>
              <a:rPr lang="en-US" dirty="0" smtClean="0"/>
              <a:t>	PAUO – PMIndic -  because Paul sees the potentialities of this congregation.  </a:t>
            </a:r>
          </a:p>
          <a:p>
            <a:pPr hangingPunct="0"/>
            <a:endParaRPr lang="en-US" dirty="0" smtClean="0"/>
          </a:p>
          <a:p>
            <a:pPr hangingPunct="0"/>
            <a:r>
              <a:rPr lang="en-US" dirty="0" smtClean="0"/>
              <a:t>It looks as though the Colossians are the hope for the survival of the Roman empire and providing a basis for great evangelism to continue as well as the dissemination of Bible doctrine. </a:t>
            </a:r>
          </a:p>
          <a:p>
            <a:pPr hangingPunct="0"/>
            <a:endParaRPr lang="en-US" dirty="0" smtClean="0"/>
          </a:p>
          <a:p>
            <a:endParaRPr lang="en-US" dirty="0" smtClean="0"/>
          </a:p>
          <a:p>
            <a:endParaRPr lang="en-US"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normAutofit fontScale="92500" lnSpcReduction="10000"/>
          </a:bodyPr>
          <a:lstStyle/>
          <a:p>
            <a:r>
              <a:rPr lang="en-US" dirty="0" smtClean="0"/>
              <a:t>This is the infancy of the Church Age and there must be a strong system of divine establishment laws in function. </a:t>
            </a:r>
          </a:p>
          <a:p>
            <a:endParaRPr lang="en-US" dirty="0" smtClean="0"/>
          </a:p>
          <a:p>
            <a:r>
              <a:rPr lang="en-US" dirty="0" smtClean="0"/>
              <a:t>Rome provides the laws of divine establishment and churches like the Colossian church provide the impetus for evangelism and spiritual growth as the Church Age begins and as the angelic conflict intensifies. </a:t>
            </a:r>
          </a:p>
          <a:p>
            <a:endParaRPr lang="en-US" dirty="0" smtClean="0"/>
          </a:p>
          <a:p>
            <a:r>
              <a:rPr lang="en-US" b="1" dirty="0" smtClean="0">
                <a:solidFill>
                  <a:srgbClr val="FFFF00"/>
                </a:solidFill>
              </a:rPr>
              <a:t>“we keep on not ceasing to pray,” </a:t>
            </a:r>
            <a:r>
              <a:rPr lang="en-US" dirty="0" smtClean="0"/>
              <a:t>and this is the word for intensive prayer, PROSEUCHOMAI . </a:t>
            </a:r>
          </a:p>
          <a:p>
            <a:endParaRPr lang="en-US" dirty="0" smtClean="0"/>
          </a:p>
          <a:p>
            <a:r>
              <a:rPr lang="en-US" dirty="0" smtClean="0"/>
              <a:t>This is the prayer that is motivated. Paul has never seen this church, he has never visited Colosse, and yet we find Paul inspired to pray in a very strong way for people he has never seen. Why? </a:t>
            </a:r>
          </a:p>
          <a:p>
            <a:endParaRPr lang="en-US" dirty="0" smtClean="0"/>
          </a:p>
          <a:p>
            <a:endParaRPr lang="en-US"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normAutofit fontScale="85000" lnSpcReduction="10000"/>
          </a:bodyPr>
          <a:lstStyle/>
          <a:p>
            <a:r>
              <a:rPr lang="en-US" dirty="0" smtClean="0"/>
              <a:t>They manifest positive volition, response to the Word of God. </a:t>
            </a:r>
          </a:p>
          <a:p>
            <a:r>
              <a:rPr lang="en-US" dirty="0" smtClean="0"/>
              <a:t>Every advance in Christianity, whether it is a group such as the Colossian church, or whether it is an individual, is related always and inevitably, and without exception, to Bible doctrine. Bible doctrine is the key. </a:t>
            </a:r>
          </a:p>
          <a:p>
            <a:endParaRPr lang="en-US" dirty="0" smtClean="0"/>
          </a:p>
          <a:p>
            <a:pPr hangingPunct="0"/>
            <a:r>
              <a:rPr lang="en-US" b="1" dirty="0" smtClean="0">
                <a:solidFill>
                  <a:srgbClr val="FFFF00"/>
                </a:solidFill>
              </a:rPr>
              <a:t>“to desire” </a:t>
            </a:r>
            <a:r>
              <a:rPr lang="en-US" dirty="0" smtClean="0"/>
              <a:t>is not to desire at all, it is a present middle participle of AITEO and it is the extension of this prayer. It means to keep on asking, not to desire. This is the principle of prevailing prayer. </a:t>
            </a:r>
          </a:p>
          <a:p>
            <a:pPr hangingPunct="0">
              <a:buNone/>
            </a:pPr>
            <a:endParaRPr lang="en-US" dirty="0" smtClean="0"/>
          </a:p>
          <a:p>
            <a:pPr hangingPunct="0"/>
            <a:r>
              <a:rPr lang="en-US" b="1" dirty="0" smtClean="0">
                <a:solidFill>
                  <a:srgbClr val="FFFF00"/>
                </a:solidFill>
              </a:rPr>
              <a:t> “with the result that ye might be filled,” </a:t>
            </a:r>
            <a:r>
              <a:rPr lang="en-US" dirty="0" smtClean="0"/>
              <a:t>the aorist passive subjunctive of  PLEROO. </a:t>
            </a:r>
          </a:p>
          <a:p>
            <a:pPr hangingPunct="0"/>
            <a:endParaRPr lang="en-US" dirty="0" smtClean="0"/>
          </a:p>
          <a:p>
            <a:pPr hangingPunct="0"/>
            <a:r>
              <a:rPr lang="en-US" dirty="0" smtClean="0"/>
              <a:t>First of all, PLEROO is a transitive verb and has an object. The object is the accusative singular of  EPIGNOSIS. </a:t>
            </a:r>
          </a:p>
          <a:p>
            <a:pPr hangingPunct="0"/>
            <a:endParaRPr lang="en-US" i="1" dirty="0" smtClean="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normAutofit fontScale="92500" lnSpcReduction="10000"/>
          </a:bodyPr>
          <a:lstStyle/>
          <a:p>
            <a:pPr hangingPunct="0"/>
            <a:r>
              <a:rPr lang="en-US" i="1" dirty="0" smtClean="0"/>
              <a:t>EPIGNOSIS </a:t>
            </a:r>
            <a:r>
              <a:rPr lang="en-US" dirty="0" smtClean="0"/>
              <a:t> is Bible doctrine in the human spirit as a result of the function of GAP.  PLEROO  is the key verb in the Christian life. </a:t>
            </a:r>
            <a:endParaRPr lang="en-US" i="1" dirty="0" smtClean="0"/>
          </a:p>
          <a:p>
            <a:pPr hangingPunct="0"/>
            <a:endParaRPr lang="en-US" dirty="0" smtClean="0"/>
          </a:p>
          <a:p>
            <a:pPr hangingPunct="0"/>
            <a:r>
              <a:rPr lang="en-US" i="1" dirty="0" smtClean="0"/>
              <a:t>PLEROO - </a:t>
            </a:r>
            <a:r>
              <a:rPr lang="en-US" dirty="0" smtClean="0"/>
              <a:t> is in the aorist tense, a constantive aorist. This is the point of time when the believer listens to Bible doctrine in an assembly, taught by a pastor who exegetes and communicates continually. </a:t>
            </a:r>
          </a:p>
          <a:p>
            <a:pPr hangingPunct="0"/>
            <a:endParaRPr lang="en-US" dirty="0" smtClean="0"/>
          </a:p>
          <a:p>
            <a:pPr hangingPunct="0"/>
            <a:r>
              <a:rPr lang="en-US" dirty="0" smtClean="0"/>
              <a:t>This is a passive voice, the believer receives the action of the verb. </a:t>
            </a:r>
          </a:p>
          <a:p>
            <a:pPr hangingPunct="0"/>
            <a:endParaRPr lang="en-US" dirty="0" smtClean="0"/>
          </a:p>
          <a:p>
            <a:pPr hangingPunct="0"/>
            <a:r>
              <a:rPr lang="en-US" dirty="0" smtClean="0"/>
              <a:t>Therefore doctrine is received, not on the basis of human ability or human merit or human perceptive but on the basis of grace, so that IQ is never a factor in learning Bible doctrine.</a:t>
            </a:r>
          </a:p>
          <a:p>
            <a:pPr hangingPunct="0"/>
            <a:endParaRPr lang="en-US" dirty="0" smtClean="0"/>
          </a:p>
          <a:p>
            <a:pPr hangingPunct="0"/>
            <a:endParaRPr lang="en-US" dirty="0" smtClean="0"/>
          </a:p>
          <a:p>
            <a:endParaRPr lang="en-US" dirty="0" smtClean="0"/>
          </a:p>
          <a:p>
            <a:endParaRPr lang="en-US" dirty="0" smtClean="0"/>
          </a:p>
          <a:p>
            <a:endParaRPr lang="en-US"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normAutofit fontScale="70000" lnSpcReduction="20000"/>
          </a:bodyPr>
          <a:lstStyle/>
          <a:p>
            <a:endParaRPr lang="en-US" dirty="0" smtClean="0"/>
          </a:p>
          <a:p>
            <a:r>
              <a:rPr lang="en-US" dirty="0" smtClean="0"/>
              <a:t> The subjunctive mood in this case is potential and the growth of the believer is a potential. </a:t>
            </a:r>
          </a:p>
          <a:p>
            <a:endParaRPr lang="en-US" dirty="0" smtClean="0"/>
          </a:p>
          <a:p>
            <a:r>
              <a:rPr lang="en-US" dirty="0" smtClean="0"/>
              <a:t>It depends on your attitude toward doctrine. It depended upon the Colossian attitude toward doctrine which in </a:t>
            </a:r>
            <a:r>
              <a:rPr lang="en-US" dirty="0" err="1" smtClean="0"/>
              <a:t>Epaphras’s</a:t>
            </a:r>
            <a:r>
              <a:rPr lang="en-US" dirty="0" smtClean="0"/>
              <a:t> report had already been indicated as positive. </a:t>
            </a:r>
          </a:p>
          <a:p>
            <a:endParaRPr lang="en-US" dirty="0" smtClean="0"/>
          </a:p>
          <a:p>
            <a:pPr hangingPunct="0"/>
            <a:r>
              <a:rPr lang="en-US" dirty="0" smtClean="0"/>
              <a:t>The verb PLEROO means, first of all, to fill up a deficiency, and since the object of the verb is EPIGNOSIS or doctrine in the human spirit the deficiency of the soul is filled by the intake and application of doctrine. </a:t>
            </a:r>
          </a:p>
          <a:p>
            <a:pPr hangingPunct="0"/>
            <a:endParaRPr lang="en-US" dirty="0" smtClean="0"/>
          </a:p>
          <a:p>
            <a:pPr hangingPunct="0"/>
            <a:r>
              <a:rPr lang="en-US" dirty="0" smtClean="0"/>
              <a:t>The ECS is constructed  and fills the soul deficiency of doctrine, ECS. </a:t>
            </a:r>
          </a:p>
          <a:p>
            <a:pPr hangingPunct="0"/>
            <a:endParaRPr lang="en-US" dirty="0" smtClean="0"/>
          </a:p>
          <a:p>
            <a:pPr hangingPunct="0"/>
            <a:r>
              <a:rPr lang="en-US" dirty="0" smtClean="0"/>
              <a:t> Secondly, this verb PLEROO means to possess, to fully possess. Since the object of the verb is EPIGNOSIS then EPIGNOSIS </a:t>
            </a:r>
            <a:r>
              <a:rPr lang="en-US" i="1" dirty="0" smtClean="0"/>
              <a:t> </a:t>
            </a:r>
            <a:r>
              <a:rPr lang="en-US" dirty="0" smtClean="0"/>
              <a:t>must fully possess every facet of life. </a:t>
            </a:r>
          </a:p>
          <a:p>
            <a:pPr hangingPunct="0"/>
            <a:endParaRPr lang="en-US" dirty="0" smtClean="0"/>
          </a:p>
          <a:p>
            <a:pPr hangingPunct="0"/>
            <a:r>
              <a:rPr lang="en-US" dirty="0" smtClean="0"/>
              <a:t>Thirdly, EPIGNOSIS  means to fill with a certain quality. Doctrine in the human spirit is that certain quality that preserves the empire, produces an ECS, results in the production of divine good.</a:t>
            </a:r>
          </a:p>
          <a:p>
            <a:pPr hangingPunct="0"/>
            <a:endParaRPr lang="en-US" dirty="0" smtClean="0"/>
          </a:p>
          <a:p>
            <a:endParaRPr lang="en-US" dirty="0" smtClean="0"/>
          </a:p>
          <a:p>
            <a:endParaRPr lang="en-US"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09600"/>
            <a:ext cx="8991600" cy="6248400"/>
          </a:xfrm>
        </p:spPr>
        <p:txBody>
          <a:bodyPr>
            <a:normAutofit fontScale="92500" lnSpcReduction="20000"/>
          </a:bodyPr>
          <a:lstStyle/>
          <a:p>
            <a:pPr hangingPunct="0"/>
            <a:r>
              <a:rPr lang="en-US" dirty="0" smtClean="0"/>
              <a:t> Finally, PLEROO means to fully influence. The believer must be fully influenced with EPIGNOSIS</a:t>
            </a:r>
            <a:r>
              <a:rPr lang="en-US" i="1" dirty="0" smtClean="0"/>
              <a:t> </a:t>
            </a:r>
            <a:r>
              <a:rPr lang="en-US" dirty="0" smtClean="0"/>
              <a:t>which means the cycling of doctrine into the right lobe’s frame of reference. </a:t>
            </a:r>
          </a:p>
          <a:p>
            <a:pPr hangingPunct="0"/>
            <a:endParaRPr lang="en-US" dirty="0" smtClean="0"/>
          </a:p>
          <a:p>
            <a:pPr hangingPunct="0"/>
            <a:r>
              <a:rPr lang="en-US" dirty="0" smtClean="0"/>
              <a:t>The key to cycling doctrine under GAP is the function of the frame of reference.</a:t>
            </a:r>
          </a:p>
          <a:p>
            <a:pPr hangingPunct="0"/>
            <a:endParaRPr lang="en-US" dirty="0" smtClean="0"/>
          </a:p>
          <a:p>
            <a:pPr hangingPunct="0"/>
            <a:r>
              <a:rPr lang="en-US" dirty="0" smtClean="0"/>
              <a:t> Now God’s sovereign purpose and God’s design in life is communicated through doctrine and only through doctrine. </a:t>
            </a:r>
          </a:p>
          <a:p>
            <a:pPr hangingPunct="0"/>
            <a:endParaRPr lang="en-US" dirty="0" smtClean="0"/>
          </a:p>
          <a:p>
            <a:pPr hangingPunct="0"/>
            <a:r>
              <a:rPr lang="en-US" dirty="0" smtClean="0"/>
              <a:t>There is no other way to get the will of God. God speaks through His Word, and it is up to you as a believer priest to find God’s plan, God’s design, God’s purpose, God’s will for your life through the intake of doctrine. </a:t>
            </a:r>
          </a:p>
          <a:p>
            <a:pPr hangingPunct="0"/>
            <a:endParaRPr lang="en-US" dirty="0" smtClean="0"/>
          </a:p>
          <a:p>
            <a:pPr hangingPunct="0">
              <a:buNone/>
            </a:pPr>
            <a:endParaRPr lang="en-US" dirty="0" smtClean="0"/>
          </a:p>
          <a:p>
            <a:endParaRPr lang="en-US"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915400" cy="6172200"/>
          </a:xfrm>
        </p:spPr>
        <p:txBody>
          <a:bodyPr/>
          <a:lstStyle/>
          <a:p>
            <a:pPr hangingPunct="0"/>
            <a:r>
              <a:rPr lang="en-US" b="1" dirty="0" smtClean="0">
                <a:solidFill>
                  <a:srgbClr val="FFFF00"/>
                </a:solidFill>
              </a:rPr>
              <a:t>“in all wisdom,” </a:t>
            </a:r>
            <a:r>
              <a:rPr lang="en-US" dirty="0" smtClean="0"/>
              <a:t>SOPHIA</a:t>
            </a:r>
            <a:r>
              <a:rPr lang="en-US" b="1" dirty="0" smtClean="0">
                <a:solidFill>
                  <a:srgbClr val="FFFF00"/>
                </a:solidFill>
              </a:rPr>
              <a:t> </a:t>
            </a:r>
            <a:r>
              <a:rPr lang="en-US" dirty="0" smtClean="0"/>
              <a:t>is doctrine in the left lobe transferred to the human spirit and transferred to the right lobe, and in the right lobe it comes out and forms new norms and standards about things in life, it forms a new vocabulary, and viewpoint. </a:t>
            </a:r>
          </a:p>
          <a:p>
            <a:pPr hangingPunct="0"/>
            <a:endParaRPr lang="en-US" dirty="0" smtClean="0"/>
          </a:p>
          <a:p>
            <a:pPr hangingPunct="0"/>
            <a:r>
              <a:rPr lang="en-US" dirty="0" smtClean="0"/>
              <a:t>Wisdom is the application of doctrinal viewpoint to life, what you do every day. </a:t>
            </a:r>
          </a:p>
          <a:p>
            <a:endParaRPr lang="en-US" b="1" dirty="0" smtClean="0">
              <a:solidFill>
                <a:srgbClr val="FFFF00"/>
              </a:solidFill>
            </a:endParaRPr>
          </a:p>
          <a:p>
            <a:r>
              <a:rPr lang="en-US" b="1" dirty="0" smtClean="0">
                <a:solidFill>
                  <a:srgbClr val="FFFF00"/>
                </a:solidFill>
              </a:rPr>
              <a:t>“spiritual understanding,” </a:t>
            </a:r>
            <a:r>
              <a:rPr lang="en-US" dirty="0" smtClean="0"/>
              <a:t>the word for “spiritual” is PNEUMATIKOI  which also is the word for spiritual gifts. Sometimes it is translated “spiritual” and some times “spiritual gifts.”</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lstStyle/>
          <a:p>
            <a:pPr>
              <a:buNone/>
            </a:pPr>
            <a:r>
              <a:rPr lang="en-US" dirty="0" smtClean="0"/>
              <a:t>OCCASION FOR WRITING COLOSSIANS</a:t>
            </a:r>
          </a:p>
          <a:p>
            <a:pPr>
              <a:buNone/>
            </a:pPr>
            <a:endParaRPr lang="en-US" dirty="0" smtClean="0"/>
          </a:p>
          <a:p>
            <a:pPr>
              <a:buNone/>
            </a:pPr>
            <a:r>
              <a:rPr lang="en-US" b="1" u="sng" dirty="0" smtClean="0"/>
              <a:t>Five heresies addressed:</a:t>
            </a:r>
          </a:p>
          <a:p>
            <a:r>
              <a:rPr lang="en-US" dirty="0" smtClean="0"/>
              <a:t>False doctrine and practices ( 1:7-8, 2:8-23)</a:t>
            </a:r>
          </a:p>
          <a:p>
            <a:r>
              <a:rPr lang="en-US" dirty="0" smtClean="0"/>
              <a:t>Judaistic legalism involving circumcision (2:11, 3:11), ordinances and food (2:14), and holidays (2:16).</a:t>
            </a:r>
          </a:p>
          <a:p>
            <a:r>
              <a:rPr lang="en-US" dirty="0" smtClean="0"/>
              <a:t>Judaistic legalism and severe asceticism (2:16, 20-23)</a:t>
            </a:r>
          </a:p>
          <a:p>
            <a:r>
              <a:rPr lang="en-US" dirty="0" smtClean="0"/>
              <a:t>Worship of angels (2:18)</a:t>
            </a:r>
          </a:p>
          <a:p>
            <a:r>
              <a:rPr lang="en-US" dirty="0" smtClean="0"/>
              <a:t>Glorification and worship of human knowledge (2:8). Gnosticism in the church.</a:t>
            </a:r>
            <a:endParaRPr lang="en-US"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685800"/>
            <a:ext cx="8839200" cy="6172200"/>
          </a:xfrm>
        </p:spPr>
        <p:txBody>
          <a:bodyPr>
            <a:normAutofit fontScale="77500" lnSpcReduction="20000"/>
          </a:bodyPr>
          <a:lstStyle/>
          <a:p>
            <a:pPr hangingPunct="0"/>
            <a:r>
              <a:rPr lang="en-US" dirty="0" smtClean="0"/>
              <a:t>It refers to the whole grace process of learning, believing, and applying doctrine. </a:t>
            </a:r>
          </a:p>
          <a:p>
            <a:pPr hangingPunct="0"/>
            <a:endParaRPr lang="en-US" dirty="0" smtClean="0"/>
          </a:p>
          <a:p>
            <a:pPr hangingPunct="0"/>
            <a:r>
              <a:rPr lang="en-US" dirty="0" smtClean="0"/>
              <a:t> Since the grace learning process only functions when a spiritual gift is functioning, namely a pastor-teacher, so the word PNEUMATILOI  means spiritual gift generally. </a:t>
            </a:r>
          </a:p>
          <a:p>
            <a:pPr hangingPunct="0"/>
            <a:endParaRPr lang="en-US" dirty="0" smtClean="0"/>
          </a:p>
          <a:p>
            <a:pPr hangingPunct="0"/>
            <a:r>
              <a:rPr lang="en-US" dirty="0" smtClean="0"/>
              <a:t>But here it means just </a:t>
            </a:r>
            <a:r>
              <a:rPr lang="en-US" b="1" dirty="0" smtClean="0">
                <a:solidFill>
                  <a:srgbClr val="FFFF00"/>
                </a:solidFill>
              </a:rPr>
              <a:t>“spiritual” </a:t>
            </a:r>
            <a:r>
              <a:rPr lang="en-US" dirty="0" smtClean="0"/>
              <a:t>because you are responding to a spiritual gift. </a:t>
            </a:r>
          </a:p>
          <a:p>
            <a:pPr hangingPunct="0"/>
            <a:endParaRPr lang="en-US" dirty="0" smtClean="0"/>
          </a:p>
          <a:p>
            <a:pPr hangingPunct="0"/>
            <a:r>
              <a:rPr lang="en-US" b="1" dirty="0" smtClean="0">
                <a:solidFill>
                  <a:srgbClr val="FFFF00"/>
                </a:solidFill>
              </a:rPr>
              <a:t>“understanding”  </a:t>
            </a:r>
            <a:r>
              <a:rPr lang="en-US" dirty="0" smtClean="0"/>
              <a:t>SUNESIS -  connotes a technical knowledge of a subject, therefore to understand the underlying laws and meaning of an object, therefore refers to doctrine in the right lobe. </a:t>
            </a:r>
          </a:p>
          <a:p>
            <a:pPr hangingPunct="0"/>
            <a:endParaRPr lang="en-US" dirty="0" smtClean="0"/>
          </a:p>
          <a:p>
            <a:pPr hangingPunct="0"/>
            <a:r>
              <a:rPr lang="en-US" dirty="0" smtClean="0"/>
              <a:t>This doctrine becomes the basis of a new conscience, of a new vocabulary, the norms and standards that make up the new viewpoint of life, the divine viewpoint. </a:t>
            </a:r>
          </a:p>
          <a:p>
            <a:pPr hangingPunct="0"/>
            <a:endParaRPr lang="en-US" dirty="0" smtClean="0"/>
          </a:p>
          <a:p>
            <a:pPr hangingPunct="0"/>
            <a:r>
              <a:rPr lang="en-US" dirty="0" smtClean="0"/>
              <a:t>This same spiritual understanding is the basis for all application of doctrine to experience.</a:t>
            </a:r>
          </a:p>
          <a:p>
            <a:endParaRPr lang="en-US"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09600"/>
            <a:ext cx="8915400" cy="6248400"/>
          </a:xfrm>
        </p:spPr>
        <p:txBody>
          <a:bodyPr>
            <a:normAutofit fontScale="92500" lnSpcReduction="20000"/>
          </a:bodyPr>
          <a:lstStyle/>
          <a:p>
            <a:r>
              <a:rPr lang="en-US" dirty="0" smtClean="0"/>
              <a:t>Translation: </a:t>
            </a:r>
            <a:r>
              <a:rPr lang="en-US" dirty="0" smtClean="0">
                <a:solidFill>
                  <a:srgbClr val="FFFF00"/>
                </a:solidFill>
              </a:rPr>
              <a:t>“Because of this we also, from the day we heard, do not cease to pray on behalf of you, constantly asking with the result that you might be filled with the EPIGNOSIS of His sovereign purpose and design by means of all wisdom and spiritual understanding.”</a:t>
            </a:r>
          </a:p>
          <a:p>
            <a:endParaRPr lang="en-US" dirty="0" smtClean="0">
              <a:solidFill>
                <a:srgbClr val="FFFF00"/>
              </a:solidFill>
            </a:endParaRPr>
          </a:p>
          <a:p>
            <a:pPr hangingPunct="0">
              <a:buNone/>
            </a:pPr>
            <a:r>
              <a:rPr lang="en-US" dirty="0" smtClean="0"/>
              <a:t>The Doctrine of Learning Truth by Grace Perception</a:t>
            </a:r>
          </a:p>
          <a:p>
            <a:pPr hangingPunct="0"/>
            <a:r>
              <a:rPr lang="en-US" dirty="0" smtClean="0"/>
              <a:t>1. We must learn to distinguish between human and spiritual IQ. </a:t>
            </a:r>
          </a:p>
          <a:p>
            <a:pPr hangingPunct="0"/>
            <a:r>
              <a:rPr lang="en-US" dirty="0" smtClean="0"/>
              <a:t>You can be not very able academically and yet through doctrine become very smart because doctrine is learned by grace. </a:t>
            </a:r>
          </a:p>
          <a:p>
            <a:pPr hangingPunct="0"/>
            <a:r>
              <a:rPr lang="en-US" dirty="0" smtClean="0"/>
              <a:t>It doesn’t depend upon your human IQ or your human ability.</a:t>
            </a:r>
          </a:p>
          <a:p>
            <a:pPr hangingPunct="0"/>
            <a:r>
              <a:rPr lang="en-US" dirty="0" smtClean="0"/>
              <a:t> Spiritual IQ is the amount of epignosis in the human spirit. The distinction between spiritual and human IQ is presented very clearly in </a:t>
            </a:r>
            <a:r>
              <a:rPr lang="en-US" u="sng" dirty="0" smtClean="0"/>
              <a:t>1 Corinthians 2:1-16</a:t>
            </a:r>
            <a:r>
              <a:rPr lang="en-US" dirty="0" smtClean="0"/>
              <a:t>. </a:t>
            </a:r>
          </a:p>
          <a:p>
            <a:endParaRPr lang="en-US" dirty="0" smtClean="0">
              <a:solidFill>
                <a:srgbClr val="FFFF00"/>
              </a:solidFill>
            </a:endParaRPr>
          </a:p>
          <a:p>
            <a:endParaRPr lang="en-US"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normAutofit fontScale="77500" lnSpcReduction="20000"/>
          </a:bodyPr>
          <a:lstStyle/>
          <a:p>
            <a:pPr hangingPunct="0"/>
            <a:r>
              <a:rPr lang="en-US" dirty="0" smtClean="0"/>
              <a:t>2. Human IQ is excluded from the grace learning process                  ( 1 Corinthians 1:19-2:16).</a:t>
            </a:r>
          </a:p>
          <a:p>
            <a:pPr hangingPunct="0"/>
            <a:endParaRPr lang="en-US" dirty="0" smtClean="0"/>
          </a:p>
          <a:p>
            <a:pPr hangingPunct="0"/>
            <a:r>
              <a:rPr lang="en-US" dirty="0" smtClean="0"/>
              <a:t>To say that human IQ is a factor in learning doctrine is to imply that a low IQ believer is handicapped in learning doctrine, but all believers are commanded to study to show themselves approved. </a:t>
            </a:r>
          </a:p>
          <a:p>
            <a:pPr hangingPunct="0"/>
            <a:endParaRPr lang="en-US" dirty="0" smtClean="0"/>
          </a:p>
          <a:p>
            <a:pPr hangingPunct="0"/>
            <a:r>
              <a:rPr lang="en-US" dirty="0" smtClean="0"/>
              <a:t>In eternity past God found a way through grace whereby every believer can learn doctrine apart from any human merit or human ability. </a:t>
            </a:r>
          </a:p>
          <a:p>
            <a:pPr hangingPunct="0"/>
            <a:endParaRPr lang="en-US" dirty="0" smtClean="0"/>
          </a:p>
          <a:p>
            <a:pPr hangingPunct="0"/>
            <a:r>
              <a:rPr lang="en-US" dirty="0" smtClean="0"/>
              <a:t> For this reason every believer in the Church Age receives both the indwelling Holy Spirit and the indwelling human spirit at the point of salvation. </a:t>
            </a:r>
          </a:p>
          <a:p>
            <a:pPr hangingPunct="0"/>
            <a:endParaRPr lang="en-US" dirty="0" smtClean="0"/>
          </a:p>
          <a:p>
            <a:pPr hangingPunct="0"/>
            <a:r>
              <a:rPr lang="en-US" dirty="0" smtClean="0"/>
              <a:t>3. The perceptive lobe is the left lobe or the mentality of the soul. As we have seen in James 1:18-25 the left lobe cannot apply doctrine. It is a staging area. </a:t>
            </a:r>
          </a:p>
          <a:p>
            <a:pPr hangingPunct="0"/>
            <a:endParaRPr lang="en-US" dirty="0" smtClean="0"/>
          </a:p>
          <a:p>
            <a:pPr hangingPunct="0"/>
            <a:r>
              <a:rPr lang="en-US" dirty="0" smtClean="0"/>
              <a:t>When you hear doctrine it first of all goes into your left lobe but remember it is a staging area, </a:t>
            </a:r>
            <a:r>
              <a:rPr lang="en-US" u="sng" dirty="0" smtClean="0"/>
              <a:t>not the place of application. </a:t>
            </a:r>
          </a:p>
          <a:p>
            <a:pPr hangingPunct="0"/>
            <a:endParaRPr lang="en-US" u="sng" dirty="0" smtClean="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991600" cy="6705600"/>
          </a:xfrm>
        </p:spPr>
        <p:txBody>
          <a:bodyPr>
            <a:normAutofit/>
          </a:bodyPr>
          <a:lstStyle/>
          <a:p>
            <a:pPr hangingPunct="0"/>
            <a:r>
              <a:rPr lang="en-US" dirty="0" smtClean="0"/>
              <a:t>Once you hear a doctrine or a principle in the teaching of the Word of God, that goes into your left lobe. </a:t>
            </a:r>
          </a:p>
          <a:p>
            <a:pPr hangingPunct="0"/>
            <a:endParaRPr lang="en-US" dirty="0" smtClean="0"/>
          </a:p>
          <a:p>
            <a:pPr hangingPunct="0"/>
            <a:r>
              <a:rPr lang="en-US" dirty="0" smtClean="0"/>
              <a:t>Even then it cannot be understood, because it is spiritual phenomena, apart from the ministry of the Holy Spirit. </a:t>
            </a:r>
          </a:p>
          <a:p>
            <a:pPr hangingPunct="0"/>
            <a:endParaRPr lang="en-US" dirty="0" smtClean="0"/>
          </a:p>
          <a:p>
            <a:pPr hangingPunct="0"/>
            <a:r>
              <a:rPr lang="en-US" dirty="0" smtClean="0"/>
              <a:t>The filling of the Holy Spirit makes it understood. </a:t>
            </a:r>
          </a:p>
          <a:p>
            <a:pPr hangingPunct="0"/>
            <a:endParaRPr lang="en-US" dirty="0" smtClean="0"/>
          </a:p>
          <a:p>
            <a:pPr hangingPunct="0"/>
            <a:r>
              <a:rPr lang="en-US" dirty="0" smtClean="0"/>
              <a:t>Doctrine residing in the left lobe is simply doctrine comprehended ( in psychology it is known as receptive comprehension — data understood but not applied). </a:t>
            </a:r>
          </a:p>
          <a:p>
            <a:endParaRPr lang="en-US" dirty="0" smtClean="0"/>
          </a:p>
          <a:p>
            <a:endParaRPr lang="en-US"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normAutofit fontScale="85000" lnSpcReduction="20000"/>
          </a:bodyPr>
          <a:lstStyle/>
          <a:p>
            <a:pPr hangingPunct="0"/>
            <a:r>
              <a:rPr lang="en-US" dirty="0" smtClean="0"/>
              <a:t>4. The grace provision for learning doctrine. </a:t>
            </a:r>
          </a:p>
          <a:p>
            <a:pPr hangingPunct="0"/>
            <a:r>
              <a:rPr lang="en-US" dirty="0" smtClean="0"/>
              <a:t>	a) The priesthood of the believer. Every believer is a priest and the purpose of the priesthood of the believer is twofold. </a:t>
            </a:r>
          </a:p>
          <a:p>
            <a:pPr hangingPunct="0"/>
            <a:endParaRPr lang="en-US" dirty="0" smtClean="0"/>
          </a:p>
          <a:p>
            <a:pPr hangingPunct="0"/>
            <a:r>
              <a:rPr lang="en-US" dirty="0" smtClean="0"/>
              <a:t>First, and most important is the function in the angelic conflict. But you cannot function under the most important without a second reason. </a:t>
            </a:r>
          </a:p>
          <a:p>
            <a:pPr hangingPunct="0"/>
            <a:endParaRPr lang="en-US" dirty="0" smtClean="0"/>
          </a:p>
          <a:p>
            <a:pPr hangingPunct="0"/>
            <a:r>
              <a:rPr lang="en-US" dirty="0" smtClean="0"/>
              <a:t>The primary purpose of the priesthood is the reception of Bible doctrine. Without this Bible doctrine there is no function in the angelic conflict. </a:t>
            </a:r>
          </a:p>
          <a:p>
            <a:pPr hangingPunct="0"/>
            <a:endParaRPr lang="en-US" dirty="0" smtClean="0"/>
          </a:p>
          <a:p>
            <a:pPr hangingPunct="0"/>
            <a:r>
              <a:rPr lang="en-US" dirty="0" smtClean="0"/>
              <a:t>The fact that every believer is a priest automatically puts him into full time Christian service. It automatically makes him personally responsible to God for the function of his life. </a:t>
            </a:r>
          </a:p>
          <a:p>
            <a:pPr hangingPunct="0"/>
            <a:endParaRPr lang="en-US" dirty="0" smtClean="0"/>
          </a:p>
          <a:p>
            <a:pPr hangingPunct="0"/>
            <a:r>
              <a:rPr lang="en-US" dirty="0" smtClean="0"/>
              <a:t>The believer’s priesthood means to him freedom and privacy for the function of his priesthood as unto the Lord.</a:t>
            </a:r>
          </a:p>
          <a:p>
            <a:pPr hangingPunct="0"/>
            <a:endParaRPr lang="en-US" dirty="0" smtClean="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normAutofit fontScale="92500" lnSpcReduction="20000"/>
          </a:bodyPr>
          <a:lstStyle/>
          <a:p>
            <a:pPr hangingPunct="0"/>
            <a:r>
              <a:rPr lang="en-US" dirty="0" smtClean="0"/>
              <a:t>The priesthood of the believer means that no matter what job he has, no matter what he does in life, he must do it as unto the Lord.</a:t>
            </a:r>
          </a:p>
          <a:p>
            <a:pPr hangingPunct="0"/>
            <a:endParaRPr lang="en-US" dirty="0" smtClean="0"/>
          </a:p>
          <a:p>
            <a:pPr hangingPunct="0"/>
            <a:r>
              <a:rPr lang="en-US" dirty="0" smtClean="0"/>
              <a:t>In that sense, then, every believer who possesses any kind of a job or any responsibility in life has dual authority. </a:t>
            </a:r>
          </a:p>
          <a:p>
            <a:pPr hangingPunct="0"/>
            <a:endParaRPr lang="en-US" dirty="0" smtClean="0"/>
          </a:p>
          <a:p>
            <a:pPr hangingPunct="0"/>
            <a:r>
              <a:rPr lang="en-US" dirty="0" smtClean="0"/>
              <a:t>Every responsibility in life is related to authority and ultimately to the Lord. </a:t>
            </a:r>
          </a:p>
          <a:p>
            <a:pPr hangingPunct="0"/>
            <a:endParaRPr lang="en-US" dirty="0" smtClean="0"/>
          </a:p>
          <a:p>
            <a:pPr hangingPunct="0"/>
            <a:r>
              <a:rPr lang="en-US" dirty="0" smtClean="0"/>
              <a:t>This also means that you have privacy for the intake of the Word of God. </a:t>
            </a:r>
          </a:p>
          <a:p>
            <a:pPr hangingPunct="0"/>
            <a:endParaRPr lang="en-US" dirty="0" smtClean="0"/>
          </a:p>
          <a:p>
            <a:pPr hangingPunct="0"/>
            <a:r>
              <a:rPr lang="en-US" dirty="0" smtClean="0"/>
              <a:t>The believer’s priesthood means that the intake of the Word of God must be on the basis of privacy. That is why we have a local church. 	</a:t>
            </a:r>
          </a:p>
          <a:p>
            <a:endParaRPr lang="en-US" dirty="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normAutofit fontScale="77500" lnSpcReduction="20000"/>
          </a:bodyPr>
          <a:lstStyle/>
          <a:p>
            <a:pPr hangingPunct="0"/>
            <a:r>
              <a:rPr lang="en-US" dirty="0" smtClean="0"/>
              <a:t>b) The indwelling of God the Holy Spirit. Were it not for the Holy Spirit none of us could understand spiritual phenomena, 1 Corinthians 2:9-16; 1 John 2:27. </a:t>
            </a:r>
          </a:p>
          <a:p>
            <a:pPr hangingPunct="0"/>
            <a:endParaRPr lang="en-US" dirty="0" smtClean="0"/>
          </a:p>
          <a:p>
            <a:pPr hangingPunct="0"/>
            <a:r>
              <a:rPr lang="en-US" dirty="0" smtClean="0"/>
              <a:t>However, in order to understand spiritual phenomena the believer has to be filled with the Spirit, as per Ephesians 5:18. </a:t>
            </a:r>
          </a:p>
          <a:p>
            <a:pPr hangingPunct="0"/>
            <a:endParaRPr lang="en-US" dirty="0" smtClean="0"/>
          </a:p>
          <a:p>
            <a:pPr hangingPunct="0"/>
            <a:r>
              <a:rPr lang="en-US" dirty="0" smtClean="0"/>
              <a:t>c) A means of being filled with the Spirit which is grace — the rebound technique. </a:t>
            </a:r>
          </a:p>
          <a:p>
            <a:pPr hangingPunct="0"/>
            <a:endParaRPr lang="en-US" dirty="0" smtClean="0"/>
          </a:p>
          <a:p>
            <a:pPr hangingPunct="0"/>
            <a:r>
              <a:rPr lang="en-US" dirty="0" smtClean="0"/>
              <a:t>d) The human spirit is the primary target in GAP, Job 32:8; 1 Corinthians 2:12. </a:t>
            </a:r>
          </a:p>
          <a:p>
            <a:pPr hangingPunct="0"/>
            <a:endParaRPr lang="en-US" dirty="0" smtClean="0"/>
          </a:p>
          <a:p>
            <a:pPr hangingPunct="0"/>
            <a:r>
              <a:rPr lang="en-US" dirty="0" smtClean="0"/>
              <a:t>e) The provision of the laws of divine establishment whereby the nation protects the freedom and the privacy of the local church. </a:t>
            </a:r>
          </a:p>
          <a:p>
            <a:pPr hangingPunct="0"/>
            <a:endParaRPr lang="en-US" dirty="0" smtClean="0"/>
          </a:p>
          <a:p>
            <a:pPr hangingPunct="0"/>
            <a:r>
              <a:rPr lang="en-US" dirty="0" smtClean="0"/>
              <a:t>Under the laws of divine establishment freedom allows people to assemble and to worship the Lord and to fulfill the principles of communication of doctrine and reception of the same. </a:t>
            </a:r>
          </a:p>
          <a:p>
            <a:endParaRPr lang="en-US"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09600"/>
            <a:ext cx="8991600" cy="6248400"/>
          </a:xfrm>
        </p:spPr>
        <p:txBody>
          <a:bodyPr>
            <a:normAutofit fontScale="70000" lnSpcReduction="20000"/>
          </a:bodyPr>
          <a:lstStyle/>
          <a:p>
            <a:pPr hangingPunct="0"/>
            <a:r>
              <a:rPr lang="en-US" dirty="0" smtClean="0"/>
              <a:t>5. The mechanics. There are several functions that should be recognized.</a:t>
            </a:r>
          </a:p>
          <a:p>
            <a:pPr hangingPunct="0">
              <a:buNone/>
            </a:pPr>
            <a:r>
              <a:rPr lang="en-US" dirty="0" smtClean="0"/>
              <a:t> </a:t>
            </a:r>
          </a:p>
          <a:p>
            <a:pPr hangingPunct="0"/>
            <a:r>
              <a:rPr lang="en-US" dirty="0" smtClean="0"/>
              <a:t>a) The communication function,  Isagogics, Categories, Exegesis (ICE).</a:t>
            </a:r>
          </a:p>
          <a:p>
            <a:pPr hangingPunct="0"/>
            <a:endParaRPr lang="en-US" dirty="0" smtClean="0"/>
          </a:p>
          <a:p>
            <a:pPr hangingPunct="0"/>
            <a:r>
              <a:rPr lang="en-US" dirty="0" smtClean="0"/>
              <a:t>This is the pastor communicating doctrine to the local assembly. This is fulfilled under the verb </a:t>
            </a:r>
            <a:r>
              <a:rPr lang="en-US" i="1" dirty="0" smtClean="0"/>
              <a:t>DIDASKO</a:t>
            </a:r>
            <a:r>
              <a:rPr lang="en-US" dirty="0" smtClean="0"/>
              <a:t> which means to communicate to a group. </a:t>
            </a:r>
          </a:p>
          <a:p>
            <a:pPr hangingPunct="0"/>
            <a:endParaRPr lang="en-US" dirty="0" smtClean="0"/>
          </a:p>
          <a:p>
            <a:pPr hangingPunct="0"/>
            <a:r>
              <a:rPr lang="en-US" dirty="0" smtClean="0"/>
              <a:t>There is another verb, KERUSSO, which means to make a proclamation from a ruler to a group. </a:t>
            </a:r>
          </a:p>
          <a:p>
            <a:pPr hangingPunct="0"/>
            <a:endParaRPr lang="en-US" i="1" dirty="0" smtClean="0"/>
          </a:p>
          <a:p>
            <a:pPr hangingPunct="0"/>
            <a:r>
              <a:rPr lang="en-US" i="1" dirty="0" smtClean="0"/>
              <a:t>DIDASKO</a:t>
            </a:r>
            <a:r>
              <a:rPr lang="en-US" dirty="0" smtClean="0"/>
              <a:t> is generally translated “teach”;  KERUSSO is generally translated “preach.” </a:t>
            </a:r>
          </a:p>
          <a:p>
            <a:pPr hangingPunct="0"/>
            <a:endParaRPr lang="en-US" dirty="0" smtClean="0"/>
          </a:p>
          <a:p>
            <a:pPr hangingPunct="0"/>
            <a:r>
              <a:rPr lang="en-US" dirty="0" smtClean="0"/>
              <a:t>The word for “I” is isagogics. Isagogics interprets the Bible in the framework of its historical setting. The Bible must be interpreted in the time in which it is written.</a:t>
            </a:r>
          </a:p>
          <a:p>
            <a:pPr hangingPunct="0"/>
            <a:endParaRPr lang="en-US" dirty="0" smtClean="0"/>
          </a:p>
          <a:p>
            <a:pPr hangingPunct="0"/>
            <a:r>
              <a:rPr lang="en-US" dirty="0" smtClean="0"/>
              <a:t> Therefore one of the responsibilities of the pastor is to live in another world and go back and recover all of the idiom, all of the custom, all of the historical activity from the ancient world.</a:t>
            </a:r>
          </a:p>
          <a:p>
            <a:pPr hangingPunct="0"/>
            <a:endParaRPr lang="en-US" dirty="0" smtClean="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991600" cy="6553200"/>
          </a:xfrm>
        </p:spPr>
        <p:txBody>
          <a:bodyPr>
            <a:normAutofit fontScale="92500" lnSpcReduction="20000"/>
          </a:bodyPr>
          <a:lstStyle/>
          <a:p>
            <a:pPr hangingPunct="0"/>
            <a:r>
              <a:rPr lang="en-US" dirty="0" smtClean="0"/>
              <a:t> The “C” stands for categorical teaching. </a:t>
            </a:r>
          </a:p>
          <a:p>
            <a:pPr hangingPunct="0"/>
            <a:r>
              <a:rPr lang="en-US" dirty="0" smtClean="0"/>
              <a:t>Categorical teaching is based upon hermeneutical principles of comparing scripture with scripture to determine the classification of doctrine. </a:t>
            </a:r>
          </a:p>
          <a:p>
            <a:pPr hangingPunct="0"/>
            <a:endParaRPr lang="en-US" dirty="0" smtClean="0"/>
          </a:p>
          <a:p>
            <a:pPr hangingPunct="0"/>
            <a:r>
              <a:rPr lang="en-US" dirty="0" smtClean="0"/>
              <a:t>Every doctrine which is taught in one place is taught somewhere else with a different emphasis. </a:t>
            </a:r>
          </a:p>
          <a:p>
            <a:pPr hangingPunct="0"/>
            <a:endParaRPr lang="en-US" dirty="0" smtClean="0"/>
          </a:p>
          <a:p>
            <a:pPr hangingPunct="0"/>
            <a:r>
              <a:rPr lang="en-US" dirty="0" smtClean="0"/>
              <a:t>Categorical teaching pulls together a subject from its various areas of scripture, classifies it, gives it its various facets and emphasis. </a:t>
            </a:r>
          </a:p>
          <a:p>
            <a:pPr hangingPunct="0"/>
            <a:endParaRPr lang="en-US" dirty="0" smtClean="0"/>
          </a:p>
          <a:p>
            <a:pPr hangingPunct="0"/>
            <a:r>
              <a:rPr lang="en-US" dirty="0" smtClean="0"/>
              <a:t>The “E” stands for exegesis. Exegesis means to go back to the original languages and analyze each verse and each line from the standpoint of its grammar, its syntax, its etymology, and even to do that from the standpoint of the English. </a:t>
            </a:r>
          </a:p>
          <a:p>
            <a:endParaRPr lang="en-US" dirty="0" smtClean="0"/>
          </a:p>
          <a:p>
            <a:endParaRPr lang="en-US" dirty="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991600" cy="6705600"/>
          </a:xfrm>
        </p:spPr>
        <p:txBody>
          <a:bodyPr>
            <a:normAutofit fontScale="92500" lnSpcReduction="20000"/>
          </a:bodyPr>
          <a:lstStyle/>
          <a:p>
            <a:pPr hangingPunct="0"/>
            <a:r>
              <a:rPr lang="en-US" dirty="0" smtClean="0"/>
              <a:t>b) GNOSIS -  This is only a stage in learning doctrine, it is not the actual learning of doctrine. </a:t>
            </a:r>
          </a:p>
          <a:p>
            <a:pPr hangingPunct="0"/>
            <a:endParaRPr lang="en-US" dirty="0" smtClean="0"/>
          </a:p>
          <a:p>
            <a:pPr hangingPunct="0"/>
            <a:r>
              <a:rPr lang="en-US" dirty="0" smtClean="0"/>
              <a:t>What GNOSIS is in terms of modern education is what we would call technically receptive comprehension. </a:t>
            </a:r>
          </a:p>
          <a:p>
            <a:pPr hangingPunct="0"/>
            <a:endParaRPr lang="en-US" dirty="0" smtClean="0"/>
          </a:p>
          <a:p>
            <a:pPr hangingPunct="0"/>
            <a:r>
              <a:rPr lang="en-US" dirty="0" smtClean="0"/>
              <a:t>Receptive comprehension is the believer positive toward doctrine, concentrating on it, filled with the Holy Spirit, and actually understanding what is being communicated — at least in part, unless something is too advanced. </a:t>
            </a:r>
          </a:p>
          <a:p>
            <a:pPr hangingPunct="0"/>
            <a:endParaRPr lang="en-US" dirty="0" smtClean="0"/>
          </a:p>
          <a:p>
            <a:pPr hangingPunct="0"/>
            <a:r>
              <a:rPr lang="en-US" dirty="0" smtClean="0"/>
              <a:t>Comprehension at this stage does not mean agreement. This is simply doctrine going into the left lobe. </a:t>
            </a:r>
          </a:p>
          <a:p>
            <a:pPr hangingPunct="0"/>
            <a:endParaRPr lang="en-US" dirty="0" smtClean="0"/>
          </a:p>
          <a:p>
            <a:pPr hangingPunct="0"/>
            <a:r>
              <a:rPr lang="en-US" dirty="0" smtClean="0"/>
              <a:t>There we have receptive comprehension or objective understanding, it </a:t>
            </a:r>
            <a:r>
              <a:rPr lang="en-US" u="sng" dirty="0" smtClean="0"/>
              <a:t>does not mean you agree</a:t>
            </a:r>
            <a:r>
              <a:rPr lang="en-US" dirty="0" smtClean="0"/>
              <a:t>. It does mean that you understand.</a:t>
            </a:r>
          </a:p>
          <a:p>
            <a:pPr hangingPunct="0"/>
            <a:endParaRPr lang="en-US"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lstStyle/>
          <a:p>
            <a:pPr>
              <a:buNone/>
            </a:pPr>
            <a:r>
              <a:rPr lang="en-US" b="1" dirty="0" smtClean="0"/>
              <a:t>Theme and Tone of Book</a:t>
            </a:r>
          </a:p>
          <a:p>
            <a:r>
              <a:rPr lang="en-US" dirty="0" smtClean="0"/>
              <a:t>Theme: </a:t>
            </a:r>
            <a:r>
              <a:rPr lang="en-US" b="1" dirty="0" smtClean="0">
                <a:solidFill>
                  <a:srgbClr val="FFFF00"/>
                </a:solidFill>
              </a:rPr>
              <a:t>3:11 “Christ is all and in all believers”</a:t>
            </a:r>
          </a:p>
          <a:p>
            <a:endParaRPr lang="en-US" dirty="0" smtClean="0"/>
          </a:p>
          <a:p>
            <a:r>
              <a:rPr lang="en-US" dirty="0" smtClean="0"/>
              <a:t>Paul does not teach philosophy or tradition but rather he teaches about the person of Jesus Christ.</a:t>
            </a:r>
          </a:p>
          <a:p>
            <a:pPr>
              <a:buNone/>
            </a:pPr>
            <a:r>
              <a:rPr lang="en-US" dirty="0" smtClean="0"/>
              <a:t>     Deity, Sovereignty, Mediator, Lord.</a:t>
            </a:r>
          </a:p>
          <a:p>
            <a:pPr>
              <a:buNone/>
            </a:pPr>
            <a:endParaRPr lang="en-US" dirty="0" smtClean="0"/>
          </a:p>
          <a:p>
            <a:r>
              <a:rPr lang="en-US" dirty="0" smtClean="0"/>
              <a:t>Colossians is a bold book, positive, and takes the offensive against false doctrine and evil.</a:t>
            </a:r>
          </a:p>
          <a:p>
            <a:endParaRPr lang="en-US" dirty="0" smtClean="0"/>
          </a:p>
          <a:p>
            <a:r>
              <a:rPr lang="en-US" u="sng" dirty="0" smtClean="0"/>
              <a:t>Principle: </a:t>
            </a:r>
            <a:r>
              <a:rPr lang="en-US" dirty="0" smtClean="0"/>
              <a:t>The only safeguard against a false intellectual system ( theological liberalism) is a strong and positive Christian theology.</a:t>
            </a:r>
            <a:endParaRPr lang="en-US" dirty="0"/>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991600" cy="6553200"/>
          </a:xfrm>
        </p:spPr>
        <p:txBody>
          <a:bodyPr>
            <a:normAutofit/>
          </a:bodyPr>
          <a:lstStyle/>
          <a:p>
            <a:pPr hangingPunct="0"/>
            <a:r>
              <a:rPr lang="en-US" dirty="0" smtClean="0"/>
              <a:t> If you are functioning properly under your priesthood you will not sit there and try to agree or disagree, you will sit there and try to understand what is being taught. </a:t>
            </a:r>
          </a:p>
          <a:p>
            <a:pPr hangingPunct="0"/>
            <a:endParaRPr lang="en-US" dirty="0" smtClean="0"/>
          </a:p>
          <a:p>
            <a:pPr hangingPunct="0"/>
            <a:r>
              <a:rPr lang="en-US" dirty="0" smtClean="0"/>
              <a:t>It may be that you will have instant agreement or instant disagreement but you must never let your instant disagreement hinder from understanding the viewpoint which is being presented. </a:t>
            </a:r>
          </a:p>
          <a:p>
            <a:pPr hangingPunct="0"/>
            <a:endParaRPr lang="en-US" dirty="0" smtClean="0"/>
          </a:p>
          <a:p>
            <a:pPr hangingPunct="0"/>
            <a:r>
              <a:rPr lang="en-US" dirty="0" smtClean="0"/>
              <a:t>This is the Word of God, it is therefore important to understand what is being presented. </a:t>
            </a:r>
          </a:p>
          <a:p>
            <a:r>
              <a:rPr lang="en-US" dirty="0" smtClean="0"/>
              <a:t>	</a:t>
            </a:r>
          </a:p>
          <a:p>
            <a:endParaRPr lang="en-US" dirty="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915400" cy="6705600"/>
          </a:xfrm>
        </p:spPr>
        <p:txBody>
          <a:bodyPr>
            <a:normAutofit fontScale="92500" lnSpcReduction="10000"/>
          </a:bodyPr>
          <a:lstStyle/>
          <a:p>
            <a:pPr hangingPunct="0"/>
            <a:r>
              <a:rPr lang="en-US" dirty="0" smtClean="0"/>
              <a:t>c) </a:t>
            </a:r>
            <a:r>
              <a:rPr lang="en-US" i="1" dirty="0" smtClean="0"/>
              <a:t>EPIGNOSIS -   GNOSIS</a:t>
            </a:r>
            <a:r>
              <a:rPr lang="en-US" dirty="0" smtClean="0"/>
              <a:t> is simply objective understanding. Now, once you understand something objectively then your volition must act. </a:t>
            </a:r>
          </a:p>
          <a:p>
            <a:pPr hangingPunct="0"/>
            <a:endParaRPr lang="en-US" dirty="0" smtClean="0"/>
          </a:p>
          <a:p>
            <a:pPr hangingPunct="0"/>
            <a:r>
              <a:rPr lang="en-US" dirty="0" smtClean="0"/>
              <a:t>It must be thoroughly comprehended and then transferred or rejected. </a:t>
            </a:r>
          </a:p>
          <a:p>
            <a:pPr hangingPunct="0"/>
            <a:endParaRPr lang="en-US" dirty="0" smtClean="0"/>
          </a:p>
          <a:p>
            <a:pPr hangingPunct="0"/>
            <a:r>
              <a:rPr lang="en-US" dirty="0" smtClean="0"/>
              <a:t>If you disagree and say no, that is as far as it goes and it is not useable. </a:t>
            </a:r>
          </a:p>
          <a:p>
            <a:pPr hangingPunct="0"/>
            <a:endParaRPr lang="en-US" dirty="0" smtClean="0"/>
          </a:p>
          <a:p>
            <a:pPr hangingPunct="0"/>
            <a:r>
              <a:rPr lang="en-US" dirty="0" smtClean="0"/>
              <a:t>If you say yes, then faith transfers this doctrine down to the human spirit where it goes to work. EPIGNOSIS is the working area of Bible doctrine. </a:t>
            </a:r>
          </a:p>
          <a:p>
            <a:pPr hangingPunct="0"/>
            <a:endParaRPr lang="en-US" dirty="0" smtClean="0"/>
          </a:p>
          <a:p>
            <a:pPr hangingPunct="0"/>
            <a:r>
              <a:rPr lang="en-US" dirty="0" smtClean="0"/>
              <a:t>EPIGNOSIS is the transfer of doctrine from the left lobe to the human spirit by means of faith. </a:t>
            </a:r>
          </a:p>
          <a:p>
            <a:pPr hangingPunct="0"/>
            <a:endParaRPr lang="en-US" dirty="0" smtClean="0"/>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991600" cy="6553200"/>
          </a:xfrm>
        </p:spPr>
        <p:txBody>
          <a:bodyPr/>
          <a:lstStyle/>
          <a:p>
            <a:pPr hangingPunct="0"/>
            <a:r>
              <a:rPr lang="en-US" dirty="0" smtClean="0"/>
              <a:t>Comprehension demands the response of volition, positive volition must function in a non-meritorious way and therefore  EPIGNOSIS is the non-meritorious function. </a:t>
            </a:r>
          </a:p>
          <a:p>
            <a:pPr hangingPunct="0">
              <a:buNone/>
            </a:pPr>
            <a:endParaRPr lang="en-US" dirty="0" smtClean="0"/>
          </a:p>
          <a:p>
            <a:pPr hangingPunct="0"/>
            <a:r>
              <a:rPr lang="en-US" dirty="0" smtClean="0"/>
              <a:t>d) KARDIA - heart. This is Bible doctrine being cycled into the right lobe where it becomes stored as wisdom ( SOPHIA ) and is available for testing, pressure, adversity. </a:t>
            </a:r>
          </a:p>
          <a:p>
            <a:pPr hangingPunct="0"/>
            <a:endParaRPr lang="en-US" dirty="0" smtClean="0"/>
          </a:p>
          <a:p>
            <a:pPr hangingPunct="0"/>
            <a:r>
              <a:rPr lang="en-US" dirty="0" smtClean="0"/>
              <a:t>If testing is passed then it becomes full knowledge or OIDA ( tested and approved believer).  </a:t>
            </a:r>
          </a:p>
          <a:p>
            <a:endParaRPr lang="en-US" dirty="0" smtClean="0"/>
          </a:p>
          <a:p>
            <a:endParaRPr lang="en-US" dirty="0"/>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09600"/>
            <a:ext cx="8991600" cy="6248400"/>
          </a:xfrm>
        </p:spPr>
        <p:txBody>
          <a:bodyPr>
            <a:normAutofit fontScale="70000" lnSpcReduction="20000"/>
          </a:bodyPr>
          <a:lstStyle/>
          <a:p>
            <a:pPr hangingPunct="0"/>
            <a:r>
              <a:rPr lang="en-US" b="1" dirty="0" smtClean="0">
                <a:solidFill>
                  <a:srgbClr val="FFFF00"/>
                </a:solidFill>
              </a:rPr>
              <a:t>1:10 ,  “That you might begin to walk” – </a:t>
            </a:r>
            <a:r>
              <a:rPr lang="en-US" b="1" dirty="0" smtClean="0"/>
              <a:t>AAInfin – ingressive Aorist of PERIPATEO - </a:t>
            </a:r>
            <a:r>
              <a:rPr lang="en-US" dirty="0" smtClean="0"/>
              <a:t>simple word for walking. It means in the aorist tense to begin to walk. </a:t>
            </a:r>
          </a:p>
          <a:p>
            <a:pPr hangingPunct="0"/>
            <a:endParaRPr lang="en-US" dirty="0" smtClean="0"/>
          </a:p>
          <a:p>
            <a:pPr hangingPunct="0"/>
            <a:r>
              <a:rPr lang="en-US" dirty="0" smtClean="0"/>
              <a:t>By responding to doctrine, by the accumulation of EPIGNOSIS</a:t>
            </a:r>
            <a:r>
              <a:rPr lang="en-US" i="1" dirty="0" smtClean="0"/>
              <a:t> </a:t>
            </a:r>
            <a:r>
              <a:rPr lang="en-US" dirty="0" smtClean="0"/>
              <a:t>in the human spirit the believer walks. </a:t>
            </a:r>
          </a:p>
          <a:p>
            <a:pPr hangingPunct="0"/>
            <a:endParaRPr lang="en-US" dirty="0" smtClean="0"/>
          </a:p>
          <a:p>
            <a:pPr hangingPunct="0"/>
            <a:r>
              <a:rPr lang="en-US" dirty="0" smtClean="0"/>
              <a:t>The infinitive denotes the major purpose in life for the believer which is the absorption of doctrine and converted into daily living application.</a:t>
            </a:r>
          </a:p>
          <a:p>
            <a:pPr hangingPunct="0"/>
            <a:endParaRPr lang="en-US" dirty="0" smtClean="0"/>
          </a:p>
          <a:p>
            <a:pPr hangingPunct="0"/>
            <a:r>
              <a:rPr lang="en-US" b="1" dirty="0" smtClean="0">
                <a:solidFill>
                  <a:srgbClr val="FFFF00"/>
                </a:solidFill>
              </a:rPr>
              <a:t> “worthy of the Lord.”  ACIWI - </a:t>
            </a:r>
            <a:r>
              <a:rPr lang="en-US" dirty="0" smtClean="0"/>
              <a:t> refers to the construction of the ECS and the application of doctrine from the right lobe; </a:t>
            </a:r>
            <a:r>
              <a:rPr lang="en-US" b="1" dirty="0" smtClean="0">
                <a:solidFill>
                  <a:srgbClr val="FFFF00"/>
                </a:solidFill>
              </a:rPr>
              <a:t>“of the Lord” </a:t>
            </a:r>
            <a:r>
              <a:rPr lang="en-US" dirty="0" smtClean="0"/>
              <a:t>is the purpose of our life on this earth. Walking always depicts some function in the Christian life.</a:t>
            </a:r>
          </a:p>
          <a:p>
            <a:pPr hangingPunct="0">
              <a:buNone/>
            </a:pPr>
            <a:r>
              <a:rPr lang="en-US" b="1" dirty="0" smtClean="0"/>
              <a:t> </a:t>
            </a:r>
          </a:p>
          <a:p>
            <a:pPr hangingPunct="0">
              <a:buNone/>
            </a:pPr>
            <a:r>
              <a:rPr lang="en-US" b="1" dirty="0" smtClean="0"/>
              <a:t>The Doctrine of Walking</a:t>
            </a:r>
          </a:p>
          <a:p>
            <a:pPr hangingPunct="0">
              <a:buNone/>
            </a:pPr>
            <a:endParaRPr lang="en-US" dirty="0" smtClean="0"/>
          </a:p>
          <a:p>
            <a:pPr hangingPunct="0"/>
            <a:r>
              <a:rPr lang="en-US" dirty="0" smtClean="0"/>
              <a:t>1. Walking depicts our method of  daily living or  soul function.  Walking in the New Testament is used, therefore, for the function of the believer in time.  </a:t>
            </a:r>
          </a:p>
          <a:p>
            <a:endParaRPr lang="en-US" dirty="0"/>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915400" cy="6553200"/>
          </a:xfrm>
        </p:spPr>
        <p:txBody>
          <a:bodyPr>
            <a:normAutofit fontScale="92500" lnSpcReduction="20000"/>
          </a:bodyPr>
          <a:lstStyle/>
          <a:p>
            <a:pPr hangingPunct="0"/>
            <a:r>
              <a:rPr lang="en-US" dirty="0" smtClean="0"/>
              <a:t>2. Walking is compatible with one day at a time. Just as walking requires one step at a time so phase two requires living one day at a time. That is the subject of Romans chapter 14. </a:t>
            </a:r>
          </a:p>
          <a:p>
            <a:pPr hangingPunct="0"/>
            <a:endParaRPr lang="en-US" dirty="0" smtClean="0"/>
          </a:p>
          <a:p>
            <a:pPr hangingPunct="0"/>
            <a:r>
              <a:rPr lang="en-US" dirty="0" smtClean="0"/>
              <a:t>3. How do we walk?  Just as we move forward by falling forward and being off balance then taking one step at a time the believer in the angelic conflict is likewise off balance but stabilized by the intake of doctrine and its application. </a:t>
            </a:r>
          </a:p>
          <a:p>
            <a:pPr hangingPunct="0"/>
            <a:endParaRPr lang="en-US" dirty="0" smtClean="0"/>
          </a:p>
          <a:p>
            <a:pPr hangingPunct="0"/>
            <a:r>
              <a:rPr lang="en-US" dirty="0" smtClean="0"/>
              <a:t>4. There are three spheres of the believer’s walk. </a:t>
            </a:r>
          </a:p>
          <a:p>
            <a:pPr hangingPunct="0">
              <a:buNone/>
            </a:pPr>
            <a:r>
              <a:rPr lang="en-US" dirty="0" smtClean="0"/>
              <a:t>      - The first is in doctrine, 3 John 3. </a:t>
            </a:r>
          </a:p>
          <a:p>
            <a:pPr hangingPunct="0">
              <a:buNone/>
            </a:pPr>
            <a:r>
              <a:rPr lang="en-US" dirty="0" smtClean="0"/>
              <a:t>      - The second is in the Holy Spirit, Galatians 5:16. </a:t>
            </a:r>
          </a:p>
          <a:p>
            <a:pPr hangingPunct="0">
              <a:buNone/>
            </a:pPr>
            <a:r>
              <a:rPr lang="en-US" dirty="0" smtClean="0"/>
              <a:t>      - The third is by faith, 2 Corinthians 5:7. </a:t>
            </a:r>
          </a:p>
          <a:p>
            <a:pPr hangingPunct="0">
              <a:buNone/>
            </a:pPr>
            <a:endParaRPr lang="en-US" dirty="0" smtClean="0"/>
          </a:p>
          <a:p>
            <a:pPr hangingPunct="0"/>
            <a:r>
              <a:rPr lang="en-US" dirty="0" smtClean="0"/>
              <a:t>5. Walking, therefore, is a description of the filling of the Spirit, Galatians 5:16; Romans 8:2-4; Ephesians 5:2. </a:t>
            </a:r>
          </a:p>
          <a:p>
            <a:endParaRPr lang="en-US" dirty="0"/>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normAutofit fontScale="77500" lnSpcReduction="20000"/>
          </a:bodyPr>
          <a:lstStyle/>
          <a:p>
            <a:pPr hangingPunct="0"/>
            <a:r>
              <a:rPr lang="en-US" dirty="0" smtClean="0"/>
              <a:t>6. Walking is also a description of the learning and applying doctrine to one’s life.  Ephesians 5:15. </a:t>
            </a:r>
          </a:p>
          <a:p>
            <a:pPr hangingPunct="0">
              <a:buNone/>
            </a:pPr>
            <a:endParaRPr lang="en-US" dirty="0" smtClean="0"/>
          </a:p>
          <a:p>
            <a:pPr hangingPunct="0"/>
            <a:r>
              <a:rPr lang="en-US" dirty="0" smtClean="0"/>
              <a:t>7. Walking is also a description of the edification complex [ECS]:</a:t>
            </a:r>
          </a:p>
          <a:p>
            <a:pPr hangingPunct="0">
              <a:buNone/>
            </a:pPr>
            <a:r>
              <a:rPr lang="en-US" dirty="0" smtClean="0"/>
              <a:t>     “walk in the light,” 1 John 1:7; </a:t>
            </a:r>
          </a:p>
          <a:p>
            <a:pPr hangingPunct="0">
              <a:buNone/>
            </a:pPr>
            <a:r>
              <a:rPr lang="en-US" dirty="0" smtClean="0"/>
              <a:t>     “walking in newness of life” — Romans 6:4;</a:t>
            </a:r>
          </a:p>
          <a:p>
            <a:pPr hangingPunct="0">
              <a:buNone/>
            </a:pPr>
            <a:r>
              <a:rPr lang="en-US" dirty="0" smtClean="0"/>
              <a:t>     “walking worthy of the vocation,” Ephesians 4:1;</a:t>
            </a:r>
          </a:p>
          <a:p>
            <a:pPr hangingPunct="0">
              <a:buNone/>
            </a:pPr>
            <a:r>
              <a:rPr lang="en-US" dirty="0" smtClean="0"/>
              <a:t>     “walking worthy of the Lord,” Colossians 1:10; </a:t>
            </a:r>
          </a:p>
          <a:p>
            <a:pPr hangingPunct="0">
              <a:buNone/>
            </a:pPr>
            <a:r>
              <a:rPr lang="en-US" dirty="0" smtClean="0"/>
              <a:t>     “walking honestly as in the day,” Romans 13:13;</a:t>
            </a:r>
          </a:p>
          <a:p>
            <a:pPr hangingPunct="0">
              <a:buNone/>
            </a:pPr>
            <a:r>
              <a:rPr lang="en-US" dirty="0" smtClean="0"/>
              <a:t>     “walking in good works,” Ephesians 2:10. </a:t>
            </a:r>
          </a:p>
          <a:p>
            <a:pPr hangingPunct="0">
              <a:buNone/>
            </a:pPr>
            <a:r>
              <a:rPr lang="en-US" dirty="0" smtClean="0"/>
              <a:t> </a:t>
            </a:r>
          </a:p>
          <a:p>
            <a:pPr hangingPunct="0"/>
            <a:r>
              <a:rPr lang="en-US" b="1" dirty="0" smtClean="0">
                <a:solidFill>
                  <a:srgbClr val="FFFF00"/>
                </a:solidFill>
              </a:rPr>
              <a:t>“unto all pleasing”  </a:t>
            </a:r>
            <a:r>
              <a:rPr lang="en-US" dirty="0" smtClean="0"/>
              <a:t>EPI</a:t>
            </a:r>
            <a:r>
              <a:rPr lang="en-US" b="1" dirty="0" smtClean="0">
                <a:solidFill>
                  <a:srgbClr val="FFFF00"/>
                </a:solidFill>
              </a:rPr>
              <a:t> </a:t>
            </a:r>
            <a:r>
              <a:rPr lang="en-US" dirty="0" smtClean="0"/>
              <a:t> means with a view toward something. Literally, </a:t>
            </a:r>
            <a:r>
              <a:rPr lang="en-US" dirty="0" smtClean="0">
                <a:solidFill>
                  <a:srgbClr val="FFFF00"/>
                </a:solidFill>
              </a:rPr>
              <a:t>“with a view toward every pleasing.” </a:t>
            </a:r>
            <a:r>
              <a:rPr lang="en-US" dirty="0" smtClean="0"/>
              <a:t>It can be translated </a:t>
            </a:r>
            <a:r>
              <a:rPr lang="en-US" dirty="0" smtClean="0">
                <a:solidFill>
                  <a:srgbClr val="FFFF00"/>
                </a:solidFill>
              </a:rPr>
              <a:t>“pleasing in all things.” </a:t>
            </a:r>
            <a:r>
              <a:rPr lang="en-US" dirty="0" smtClean="0"/>
              <a:t>If you please the Lord you are pleasing in all things. </a:t>
            </a:r>
          </a:p>
          <a:p>
            <a:pPr hangingPunct="0"/>
            <a:endParaRPr lang="en-US" dirty="0" smtClean="0"/>
          </a:p>
          <a:p>
            <a:pPr hangingPunct="0"/>
            <a:r>
              <a:rPr lang="en-US" dirty="0" smtClean="0"/>
              <a:t>If you are to walk worthy of the Lord, you are not pleasing people. Your objective is to please the Lord. Pleasing the Lord enters you into right relationship with people. Pleasing people will keep you off-balance all of your life.</a:t>
            </a:r>
          </a:p>
          <a:p>
            <a:pPr hangingPunct="0"/>
            <a:endParaRPr lang="en-US" dirty="0" smtClean="0"/>
          </a:p>
          <a:p>
            <a:pPr hangingPunct="0"/>
            <a:endParaRPr lang="en-US" dirty="0" smtClean="0"/>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915400" cy="6553200"/>
          </a:xfrm>
        </p:spPr>
        <p:txBody>
          <a:bodyPr>
            <a:normAutofit fontScale="70000" lnSpcReduction="20000"/>
          </a:bodyPr>
          <a:lstStyle/>
          <a:p>
            <a:pPr hangingPunct="0"/>
            <a:r>
              <a:rPr lang="en-US" b="1" dirty="0" smtClean="0">
                <a:solidFill>
                  <a:srgbClr val="FFFF00"/>
                </a:solidFill>
              </a:rPr>
              <a:t>“being fruitful” </a:t>
            </a:r>
            <a:r>
              <a:rPr lang="en-US" dirty="0" smtClean="0"/>
              <a:t>PAPtc – KARPOPHRONEO - means to produce. It means to bear fruit. </a:t>
            </a:r>
          </a:p>
          <a:p>
            <a:pPr hangingPunct="0"/>
            <a:endParaRPr lang="en-US" dirty="0" smtClean="0"/>
          </a:p>
          <a:p>
            <a:pPr hangingPunct="0"/>
            <a:r>
              <a:rPr lang="en-US" dirty="0" smtClean="0"/>
              <a:t>The participle which indicates once you get into the habit of being filled with the Spirit and rebounding when necessary, once you start to learn and apply doctrine and once you begin to erect the ECS, you are going to produce divine good. </a:t>
            </a:r>
          </a:p>
          <a:p>
            <a:pPr hangingPunct="0"/>
            <a:endParaRPr lang="en-US" dirty="0" smtClean="0"/>
          </a:p>
          <a:p>
            <a:pPr hangingPunct="0"/>
            <a:r>
              <a:rPr lang="en-US" dirty="0" smtClean="0"/>
              <a:t>It isn’t looking for something to do, it isn’t being handed some assignment, God will provide for you everything necessary for production. </a:t>
            </a:r>
          </a:p>
          <a:p>
            <a:pPr hangingPunct="0"/>
            <a:endParaRPr lang="en-US" dirty="0" smtClean="0"/>
          </a:p>
          <a:p>
            <a:pPr hangingPunct="0"/>
            <a:r>
              <a:rPr lang="en-US" dirty="0" smtClean="0"/>
              <a:t>The doctrine of divine good is based upon the Greek word AGATHOI  good of intrinsic value, something that is good no matter where you find it. </a:t>
            </a:r>
          </a:p>
          <a:p>
            <a:pPr hangingPunct="0">
              <a:buNone/>
            </a:pPr>
            <a:r>
              <a:rPr lang="en-US" dirty="0" smtClean="0"/>
              <a:t> </a:t>
            </a:r>
          </a:p>
          <a:p>
            <a:pPr hangingPunct="0">
              <a:buNone/>
            </a:pPr>
            <a:r>
              <a:rPr lang="en-US" dirty="0" smtClean="0"/>
              <a:t>The Doctrine of Divine Good</a:t>
            </a:r>
          </a:p>
          <a:p>
            <a:pPr hangingPunct="0"/>
            <a:endParaRPr lang="en-US" dirty="0" smtClean="0"/>
          </a:p>
          <a:p>
            <a:pPr hangingPunct="0"/>
            <a:r>
              <a:rPr lang="en-US" dirty="0" smtClean="0"/>
              <a:t>1. There are three sources of divine good: </a:t>
            </a:r>
          </a:p>
          <a:p>
            <a:pPr hangingPunct="0">
              <a:buNone/>
            </a:pPr>
            <a:r>
              <a:rPr lang="en-US" dirty="0" smtClean="0"/>
              <a:t>          a) The Holy Spirit. The filling of the Spirit produces divine good. What you do under the control of the Spirit is divine good in contrast to what you do in the energy of the flesh which is human good. </a:t>
            </a:r>
          </a:p>
          <a:p>
            <a:pPr hangingPunct="0">
              <a:buNone/>
            </a:pPr>
            <a:endParaRPr lang="en-US" dirty="0" smtClean="0"/>
          </a:p>
          <a:p>
            <a:endParaRPr lang="en-US" dirty="0"/>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991600" cy="6553200"/>
          </a:xfrm>
        </p:spPr>
        <p:txBody>
          <a:bodyPr>
            <a:normAutofit fontScale="85000" lnSpcReduction="20000"/>
          </a:bodyPr>
          <a:lstStyle/>
          <a:p>
            <a:pPr hangingPunct="0">
              <a:buNone/>
            </a:pPr>
            <a:r>
              <a:rPr lang="en-US" dirty="0" smtClean="0"/>
              <a:t> b) The human spirit. Doctrine in the human spirit is cycled into the right lobe and therefore divine good is produced through that doctrine. </a:t>
            </a:r>
          </a:p>
          <a:p>
            <a:pPr hangingPunct="0">
              <a:buNone/>
            </a:pPr>
            <a:endParaRPr lang="en-US" dirty="0" smtClean="0"/>
          </a:p>
          <a:p>
            <a:pPr hangingPunct="0">
              <a:buNone/>
            </a:pPr>
            <a:r>
              <a:rPr lang="en-US" dirty="0" smtClean="0"/>
              <a:t>  c) The ECS. </a:t>
            </a:r>
          </a:p>
          <a:p>
            <a:pPr hangingPunct="0">
              <a:buNone/>
            </a:pPr>
            <a:endParaRPr lang="en-US" dirty="0" smtClean="0"/>
          </a:p>
          <a:p>
            <a:pPr hangingPunct="0">
              <a:buNone/>
            </a:pPr>
            <a:r>
              <a:rPr lang="en-US" dirty="0" smtClean="0"/>
              <a:t>2. The production of divine good in the human race is impossible. </a:t>
            </a:r>
          </a:p>
          <a:p>
            <a:pPr hangingPunct="0">
              <a:buNone/>
            </a:pPr>
            <a:r>
              <a:rPr lang="en-US" dirty="0" smtClean="0"/>
              <a:t>     Therefore God has provided the means of producing divine good. </a:t>
            </a:r>
          </a:p>
          <a:p>
            <a:pPr hangingPunct="0">
              <a:buNone/>
            </a:pPr>
            <a:r>
              <a:rPr lang="en-US" dirty="0" smtClean="0"/>
              <a:t>     The only way this can be accomplished is for a person to be born again into the family of God and to use grace provision. </a:t>
            </a:r>
          </a:p>
          <a:p>
            <a:pPr hangingPunct="0">
              <a:buNone/>
            </a:pPr>
            <a:endParaRPr lang="en-US" dirty="0" smtClean="0"/>
          </a:p>
          <a:p>
            <a:pPr hangingPunct="0">
              <a:buNone/>
            </a:pPr>
            <a:r>
              <a:rPr lang="en-US" dirty="0" smtClean="0"/>
              <a:t>     Once the believer uses grace provision he helps to resolve the angelic conflict. </a:t>
            </a:r>
          </a:p>
          <a:p>
            <a:pPr hangingPunct="0">
              <a:buNone/>
            </a:pPr>
            <a:endParaRPr lang="en-US" dirty="0" smtClean="0"/>
          </a:p>
          <a:p>
            <a:pPr hangingPunct="0">
              <a:buNone/>
            </a:pPr>
            <a:r>
              <a:rPr lang="en-US" dirty="0" smtClean="0"/>
              <a:t>     So the angelic conflict is resolved by the production of divine good in the human race, Romans 12:21. </a:t>
            </a:r>
          </a:p>
          <a:p>
            <a:pPr hangingPunct="0">
              <a:buNone/>
            </a:pPr>
            <a:endParaRPr lang="en-US" dirty="0"/>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normAutofit fontScale="92500" lnSpcReduction="20000"/>
          </a:bodyPr>
          <a:lstStyle/>
          <a:p>
            <a:pPr hangingPunct="0"/>
            <a:r>
              <a:rPr lang="en-US" dirty="0" smtClean="0"/>
              <a:t>3. GAP is the means for the production of divine good in the grace perspective, Colossians 1:9,10; 2 Timothy 2:21; 3:17; Titus 2:7. </a:t>
            </a:r>
          </a:p>
          <a:p>
            <a:pPr hangingPunct="0"/>
            <a:endParaRPr lang="en-US" dirty="0" smtClean="0"/>
          </a:p>
          <a:p>
            <a:pPr hangingPunct="0"/>
            <a:r>
              <a:rPr lang="en-US" dirty="0" smtClean="0"/>
              <a:t>4. The believer in phase two is the recipient of grace and designed for the production of divine good, Ephesians 2:10.</a:t>
            </a:r>
          </a:p>
          <a:p>
            <a:pPr hangingPunct="0"/>
            <a:endParaRPr lang="en-US" dirty="0" smtClean="0"/>
          </a:p>
          <a:p>
            <a:pPr hangingPunct="0"/>
            <a:r>
              <a:rPr lang="en-US" dirty="0" smtClean="0"/>
              <a:t>5. The production of divine good coexists with stability in phase two, 2 Thessalonians 2:17. </a:t>
            </a:r>
          </a:p>
          <a:p>
            <a:pPr hangingPunct="0"/>
            <a:endParaRPr lang="en-US" dirty="0" smtClean="0"/>
          </a:p>
          <a:p>
            <a:pPr hangingPunct="0"/>
            <a:r>
              <a:rPr lang="en-US" dirty="0" smtClean="0"/>
              <a:t>6. Therefore the function of the grace principle in the production of divine good is the very core of the Christian, 2 Corinthians 9:8; 1 Corinthians 15:10. </a:t>
            </a:r>
          </a:p>
          <a:p>
            <a:pPr hangingPunct="0"/>
            <a:endParaRPr lang="en-US" dirty="0" smtClean="0"/>
          </a:p>
          <a:p>
            <a:pPr hangingPunct="0"/>
            <a:r>
              <a:rPr lang="en-US" dirty="0" smtClean="0"/>
              <a:t>7. Divine good is the basis of reward at the judgment seat of Christ, 2 Corinthians 5:10.  </a:t>
            </a:r>
          </a:p>
          <a:p>
            <a:pPr hangingPunct="0"/>
            <a:endParaRPr lang="en-US" dirty="0" smtClean="0"/>
          </a:p>
          <a:p>
            <a:endParaRPr lang="en-US" dirty="0"/>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normAutofit fontScale="85000" lnSpcReduction="10000"/>
          </a:bodyPr>
          <a:lstStyle/>
          <a:p>
            <a:pPr hangingPunct="0"/>
            <a:r>
              <a:rPr lang="en-US" b="1" dirty="0" smtClean="0">
                <a:solidFill>
                  <a:srgbClr val="FFFF00"/>
                </a:solidFill>
              </a:rPr>
              <a:t>“increasing” </a:t>
            </a:r>
            <a:r>
              <a:rPr lang="en-US" dirty="0" smtClean="0"/>
              <a:t>PPPtc 	AUXANO - means to receive growth. You don’t help yourself to grow, it is growth through grace. </a:t>
            </a:r>
          </a:p>
          <a:p>
            <a:pPr hangingPunct="0"/>
            <a:r>
              <a:rPr lang="en-US" dirty="0" smtClean="0"/>
              <a:t>Growth through grace demands learning and applying doctrine in your life. </a:t>
            </a:r>
          </a:p>
          <a:p>
            <a:pPr hangingPunct="0"/>
            <a:endParaRPr lang="en-US" dirty="0" smtClean="0"/>
          </a:p>
          <a:p>
            <a:pPr hangingPunct="0"/>
            <a:r>
              <a:rPr lang="en-US" dirty="0" smtClean="0"/>
              <a:t>This whole passage emphasizes that now that the Colossians church had discovered doctrine and its importance they must now continue to apply it and pass their tests. </a:t>
            </a:r>
          </a:p>
          <a:p>
            <a:pPr hangingPunct="0">
              <a:buNone/>
            </a:pPr>
            <a:r>
              <a:rPr lang="en-US" dirty="0" smtClean="0"/>
              <a:t> </a:t>
            </a:r>
          </a:p>
          <a:p>
            <a:pPr hangingPunct="0"/>
            <a:r>
              <a:rPr lang="en-US" b="1" dirty="0" smtClean="0">
                <a:solidFill>
                  <a:srgbClr val="FFFF00"/>
                </a:solidFill>
              </a:rPr>
              <a:t>“in the knowledge” </a:t>
            </a:r>
            <a:r>
              <a:rPr lang="en-US" dirty="0" smtClean="0"/>
              <a:t>EN EPIGNOSIS  -  which is Bible doctrine in the human spirit; </a:t>
            </a:r>
            <a:r>
              <a:rPr lang="en-US" b="1" dirty="0" smtClean="0">
                <a:solidFill>
                  <a:srgbClr val="FFFF00"/>
                </a:solidFill>
              </a:rPr>
              <a:t>“of God,” </a:t>
            </a:r>
            <a:r>
              <a:rPr lang="en-US" dirty="0" smtClean="0"/>
              <a:t>or </a:t>
            </a:r>
            <a:r>
              <a:rPr lang="en-US" dirty="0" smtClean="0">
                <a:solidFill>
                  <a:srgbClr val="FFFF00"/>
                </a:solidFill>
              </a:rPr>
              <a:t>“from the source of God.” </a:t>
            </a:r>
          </a:p>
          <a:p>
            <a:pPr hangingPunct="0"/>
            <a:endParaRPr lang="en-US" dirty="0" smtClean="0"/>
          </a:p>
          <a:p>
            <a:pPr hangingPunct="0"/>
            <a:r>
              <a:rPr lang="en-US" dirty="0" smtClean="0"/>
              <a:t>Translation: </a:t>
            </a:r>
            <a:r>
              <a:rPr lang="en-US" b="1" dirty="0" smtClean="0">
                <a:solidFill>
                  <a:srgbClr val="FFFF00"/>
                </a:solidFill>
              </a:rPr>
              <a:t>“That you might walk worthy of the Lord pleasing God in all things, constantly producing in the sphere of every good work, constantly receiving growth by means of EPIGNOSIS from the ultimate source of God.” </a:t>
            </a:r>
          </a:p>
          <a:p>
            <a:endParaRPr lang="en-US" dirty="0"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2574</TotalTime>
  <Words>28658</Words>
  <Application>Microsoft Office PowerPoint</Application>
  <PresentationFormat>On-screen Show (4:3)</PresentationFormat>
  <Paragraphs>2265</Paragraphs>
  <Slides>264</Slides>
  <Notes>0</Notes>
  <HiddenSlides>0</HiddenSlides>
  <MMClips>0</MMClips>
  <ScaleCrop>false</ScaleCrop>
  <HeadingPairs>
    <vt:vector size="4" baseType="variant">
      <vt:variant>
        <vt:lpstr>Theme</vt:lpstr>
      </vt:variant>
      <vt:variant>
        <vt:i4>1</vt:i4>
      </vt:variant>
      <vt:variant>
        <vt:lpstr>Slide Titles</vt:lpstr>
      </vt:variant>
      <vt:variant>
        <vt:i4>264</vt:i4>
      </vt:variant>
    </vt:vector>
  </HeadingPairs>
  <TitlesOfParts>
    <vt:vector size="265" baseType="lpstr">
      <vt:lpstr>Apex</vt:lpstr>
      <vt:lpstr>colossians</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lpstr>Slide 64</vt:lpstr>
      <vt:lpstr>Slide 65</vt:lpstr>
      <vt:lpstr>Slide 66</vt:lpstr>
      <vt:lpstr>Slide 67</vt:lpstr>
      <vt:lpstr>Slide 68</vt:lpstr>
      <vt:lpstr>Slide 69</vt:lpstr>
      <vt:lpstr>Slide 70</vt:lpstr>
      <vt:lpstr>Slide 71</vt:lpstr>
      <vt:lpstr>Slide 72</vt:lpstr>
      <vt:lpstr>Slide 73</vt:lpstr>
      <vt:lpstr>Slide 74</vt:lpstr>
      <vt:lpstr>Slide 75</vt:lpstr>
      <vt:lpstr>Slide 76</vt:lpstr>
      <vt:lpstr>Slide 77</vt:lpstr>
      <vt:lpstr>Slide 78</vt:lpstr>
      <vt:lpstr>Slide 79</vt:lpstr>
      <vt:lpstr>Slide 80</vt:lpstr>
      <vt:lpstr>Slide 81</vt:lpstr>
      <vt:lpstr>Slide 82</vt:lpstr>
      <vt:lpstr>Slide 83</vt:lpstr>
      <vt:lpstr>Slide 84</vt:lpstr>
      <vt:lpstr>Slide 85</vt:lpstr>
      <vt:lpstr>Slide 86</vt:lpstr>
      <vt:lpstr>Slide 87</vt:lpstr>
      <vt:lpstr>Slide 88</vt:lpstr>
      <vt:lpstr>Slide 89</vt:lpstr>
      <vt:lpstr>Slide 90</vt:lpstr>
      <vt:lpstr>Slide 91</vt:lpstr>
      <vt:lpstr>Slide 92</vt:lpstr>
      <vt:lpstr>Slide 93</vt:lpstr>
      <vt:lpstr>Slide 94</vt:lpstr>
      <vt:lpstr>Slide 95</vt:lpstr>
      <vt:lpstr>Slide 96</vt:lpstr>
      <vt:lpstr>Slide 97</vt:lpstr>
      <vt:lpstr>Slide 98</vt:lpstr>
      <vt:lpstr>Slide 99</vt:lpstr>
      <vt:lpstr>Slide 100</vt:lpstr>
      <vt:lpstr>Slide 101</vt:lpstr>
      <vt:lpstr>Slide 102</vt:lpstr>
      <vt:lpstr>Slide 103</vt:lpstr>
      <vt:lpstr>Slide 104</vt:lpstr>
      <vt:lpstr>Slide 105</vt:lpstr>
      <vt:lpstr>Slide 106</vt:lpstr>
      <vt:lpstr>Slide 107</vt:lpstr>
      <vt:lpstr>Slide 108</vt:lpstr>
      <vt:lpstr>Slide 109</vt:lpstr>
      <vt:lpstr>Slide 110</vt:lpstr>
      <vt:lpstr>Slide 111</vt:lpstr>
      <vt:lpstr>Slide 112</vt:lpstr>
      <vt:lpstr>Slide 113</vt:lpstr>
      <vt:lpstr>Slide 114</vt:lpstr>
      <vt:lpstr>Slide 115</vt:lpstr>
      <vt:lpstr>Slide 116</vt:lpstr>
      <vt:lpstr>Slide 117</vt:lpstr>
      <vt:lpstr>Slide 118</vt:lpstr>
      <vt:lpstr>Slide 119</vt:lpstr>
      <vt:lpstr>Slide 120</vt:lpstr>
      <vt:lpstr>Slide 121</vt:lpstr>
      <vt:lpstr>Slide 122</vt:lpstr>
      <vt:lpstr>Slide 123</vt:lpstr>
      <vt:lpstr>Slide 124</vt:lpstr>
      <vt:lpstr>Slide 125</vt:lpstr>
      <vt:lpstr>Slide 126</vt:lpstr>
      <vt:lpstr>Slide 127</vt:lpstr>
      <vt:lpstr>Slide 128</vt:lpstr>
      <vt:lpstr>Slide 129</vt:lpstr>
      <vt:lpstr>Slide 130</vt:lpstr>
      <vt:lpstr>Slide 131</vt:lpstr>
      <vt:lpstr>Slide 132</vt:lpstr>
      <vt:lpstr>Slide 133</vt:lpstr>
      <vt:lpstr>Slide 134</vt:lpstr>
      <vt:lpstr>Slide 135</vt:lpstr>
      <vt:lpstr>Slide 136</vt:lpstr>
      <vt:lpstr>Slide 137</vt:lpstr>
      <vt:lpstr>Slide 138</vt:lpstr>
      <vt:lpstr>Slide 139</vt:lpstr>
      <vt:lpstr>Slide 140</vt:lpstr>
      <vt:lpstr>Slide 141</vt:lpstr>
      <vt:lpstr>Slide 142</vt:lpstr>
      <vt:lpstr>Slide 143</vt:lpstr>
      <vt:lpstr>Slide 144</vt:lpstr>
      <vt:lpstr>Slide 145</vt:lpstr>
      <vt:lpstr>Jehovah or YHWH</vt:lpstr>
      <vt:lpstr>Slide 147</vt:lpstr>
      <vt:lpstr>Slide 148</vt:lpstr>
      <vt:lpstr>Slide 149</vt:lpstr>
      <vt:lpstr>Slide 150</vt:lpstr>
      <vt:lpstr>Slide 151</vt:lpstr>
      <vt:lpstr>Slide 152</vt:lpstr>
      <vt:lpstr>Slide 153</vt:lpstr>
      <vt:lpstr>Slide 154</vt:lpstr>
      <vt:lpstr>Slide 155</vt:lpstr>
      <vt:lpstr>Slide 156</vt:lpstr>
      <vt:lpstr>Slide 157</vt:lpstr>
      <vt:lpstr>Slide 158</vt:lpstr>
      <vt:lpstr>Slide 159</vt:lpstr>
      <vt:lpstr>Slide 160</vt:lpstr>
      <vt:lpstr>Slide 161</vt:lpstr>
      <vt:lpstr>Slide 162</vt:lpstr>
      <vt:lpstr>Slide 163</vt:lpstr>
      <vt:lpstr>Slide 164</vt:lpstr>
      <vt:lpstr>Slide 165</vt:lpstr>
      <vt:lpstr>Slide 166</vt:lpstr>
      <vt:lpstr>Slide 167</vt:lpstr>
      <vt:lpstr>Slide 168</vt:lpstr>
      <vt:lpstr>Slide 169</vt:lpstr>
      <vt:lpstr>Slide 170</vt:lpstr>
      <vt:lpstr>Slide 171</vt:lpstr>
      <vt:lpstr>Slide 172</vt:lpstr>
      <vt:lpstr>Slide 173</vt:lpstr>
      <vt:lpstr>Slide 174</vt:lpstr>
      <vt:lpstr>Slide 175</vt:lpstr>
      <vt:lpstr>Slide 176</vt:lpstr>
      <vt:lpstr>Slide 177</vt:lpstr>
      <vt:lpstr>Slide 178</vt:lpstr>
      <vt:lpstr>Slide 179</vt:lpstr>
      <vt:lpstr>Slide 180</vt:lpstr>
      <vt:lpstr>Slide 181</vt:lpstr>
      <vt:lpstr>Slide 182</vt:lpstr>
      <vt:lpstr>Slide 183</vt:lpstr>
      <vt:lpstr>Slide 184</vt:lpstr>
      <vt:lpstr>Slide 185</vt:lpstr>
      <vt:lpstr>Slide 186</vt:lpstr>
      <vt:lpstr>Slide 187</vt:lpstr>
      <vt:lpstr>Slide 188</vt:lpstr>
      <vt:lpstr>Slide 189</vt:lpstr>
      <vt:lpstr>Slide 190</vt:lpstr>
      <vt:lpstr>Slide 191</vt:lpstr>
      <vt:lpstr>Slide 192</vt:lpstr>
      <vt:lpstr>Slide 193</vt:lpstr>
      <vt:lpstr>Slide 194</vt:lpstr>
      <vt:lpstr>Slide 195</vt:lpstr>
      <vt:lpstr>Slide 196</vt:lpstr>
      <vt:lpstr>Slide 197</vt:lpstr>
      <vt:lpstr>Slide 198</vt:lpstr>
      <vt:lpstr>Slide 199</vt:lpstr>
      <vt:lpstr>Slide 200</vt:lpstr>
      <vt:lpstr>Slide 201</vt:lpstr>
      <vt:lpstr>Every Believer – 3 Relationships</vt:lpstr>
      <vt:lpstr>Slide 203</vt:lpstr>
      <vt:lpstr>Slide 204</vt:lpstr>
      <vt:lpstr>Slide 205</vt:lpstr>
      <vt:lpstr>Slide 206</vt:lpstr>
      <vt:lpstr>Slide 207</vt:lpstr>
      <vt:lpstr>Slide 208</vt:lpstr>
      <vt:lpstr>Slide 209</vt:lpstr>
      <vt:lpstr>Slide 210</vt:lpstr>
      <vt:lpstr>Slide 211</vt:lpstr>
      <vt:lpstr>Slide 212</vt:lpstr>
      <vt:lpstr>Slide 213</vt:lpstr>
      <vt:lpstr>Slide 214</vt:lpstr>
      <vt:lpstr>Slide 215</vt:lpstr>
      <vt:lpstr>Slide 216</vt:lpstr>
      <vt:lpstr>Slide 217</vt:lpstr>
      <vt:lpstr>The Barrier</vt:lpstr>
      <vt:lpstr>Slide 219</vt:lpstr>
      <vt:lpstr>Slide 220</vt:lpstr>
      <vt:lpstr>Slide 221</vt:lpstr>
      <vt:lpstr>Slide 222</vt:lpstr>
      <vt:lpstr>Slide 223</vt:lpstr>
      <vt:lpstr>Slide 224</vt:lpstr>
      <vt:lpstr>Slide 225</vt:lpstr>
      <vt:lpstr>Slide 226</vt:lpstr>
      <vt:lpstr>Slide 227</vt:lpstr>
      <vt:lpstr>Slide 228</vt:lpstr>
      <vt:lpstr>Slide 229</vt:lpstr>
      <vt:lpstr>Slide 230</vt:lpstr>
      <vt:lpstr>Slide 231</vt:lpstr>
      <vt:lpstr>Slide 232</vt:lpstr>
      <vt:lpstr>Slide 233</vt:lpstr>
      <vt:lpstr>Slide 234</vt:lpstr>
      <vt:lpstr>Slide 235</vt:lpstr>
      <vt:lpstr>Slide 236</vt:lpstr>
      <vt:lpstr>Slide 237</vt:lpstr>
      <vt:lpstr>Slide 238</vt:lpstr>
      <vt:lpstr>Slide 239</vt:lpstr>
      <vt:lpstr>Slide 240</vt:lpstr>
      <vt:lpstr>Slide 241</vt:lpstr>
      <vt:lpstr>Slide 242</vt:lpstr>
      <vt:lpstr>Slide 243</vt:lpstr>
      <vt:lpstr>Slide 244</vt:lpstr>
      <vt:lpstr>Slide 245</vt:lpstr>
      <vt:lpstr>Slide 246</vt:lpstr>
      <vt:lpstr>  </vt:lpstr>
      <vt:lpstr>Slide 248</vt:lpstr>
      <vt:lpstr>Slide 249</vt:lpstr>
      <vt:lpstr>Slide 250</vt:lpstr>
      <vt:lpstr>Slide 251</vt:lpstr>
      <vt:lpstr>Slide 252</vt:lpstr>
      <vt:lpstr>Slide 253</vt:lpstr>
      <vt:lpstr>Slide 254</vt:lpstr>
      <vt:lpstr>Slide 255</vt:lpstr>
      <vt:lpstr>Slide 256</vt:lpstr>
      <vt:lpstr>Slide 257</vt:lpstr>
      <vt:lpstr>Slide 258</vt:lpstr>
      <vt:lpstr>Slide 259</vt:lpstr>
      <vt:lpstr>Slide 260</vt:lpstr>
      <vt:lpstr>Slide 261</vt:lpstr>
      <vt:lpstr>Slide 262</vt:lpstr>
      <vt:lpstr>Slide 263</vt:lpstr>
      <vt:lpstr>Slide 264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colossians</dc:title>
  <dc:creator>Ron McMurray</dc:creator>
  <cp:lastModifiedBy>Ron McMurray</cp:lastModifiedBy>
  <cp:revision>68</cp:revision>
  <dcterms:created xsi:type="dcterms:W3CDTF">2011-06-09T01:16:18Z</dcterms:created>
  <dcterms:modified xsi:type="dcterms:W3CDTF">2012-01-15T16:32:31Z</dcterms:modified>
</cp:coreProperties>
</file>